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96" r:id="rId1"/>
  </p:sldMasterIdLst>
  <p:sldIdLst>
    <p:sldId id="256" r:id="rId2"/>
  </p:sldIdLst>
  <p:sldSz cx="21959888" cy="19691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50" d="100"/>
          <a:sy n="50" d="100"/>
        </p:scale>
        <p:origin x="56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39196" y="525100"/>
            <a:ext cx="21081492" cy="186411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999265" y="2533563"/>
            <a:ext cx="17952208" cy="8401643"/>
          </a:xfrm>
        </p:spPr>
        <p:txBody>
          <a:bodyPr anchor="b">
            <a:normAutofit/>
          </a:bodyPr>
          <a:lstStyle>
            <a:lvl1pPr algn="ctr">
              <a:lnSpc>
                <a:spcPct val="85000"/>
              </a:lnSpc>
              <a:defRPr sz="1441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3079160" y="11110870"/>
            <a:ext cx="15792423" cy="3985833"/>
          </a:xfrm>
        </p:spPr>
        <p:txBody>
          <a:bodyPr>
            <a:normAutofit/>
          </a:bodyPr>
          <a:lstStyle>
            <a:lvl1pPr marL="0" indent="0" algn="ctr">
              <a:spcBef>
                <a:spcPts val="2402"/>
              </a:spcBef>
              <a:buNone/>
              <a:defRPr sz="4323">
                <a:solidFill>
                  <a:schemeClr val="tx1"/>
                </a:solidFill>
              </a:defRPr>
            </a:lvl1pPr>
            <a:lvl2pPr marL="823509" indent="0" algn="ctr">
              <a:buNone/>
              <a:defRPr sz="4323"/>
            </a:lvl2pPr>
            <a:lvl3pPr marL="1647017" indent="0" algn="ctr">
              <a:buNone/>
              <a:defRPr sz="4323"/>
            </a:lvl3pPr>
            <a:lvl4pPr marL="2470526" indent="0" algn="ctr">
              <a:buNone/>
              <a:defRPr sz="3602"/>
            </a:lvl4pPr>
            <a:lvl5pPr marL="3294035" indent="0" algn="ctr">
              <a:buNone/>
              <a:defRPr sz="3602"/>
            </a:lvl5pPr>
            <a:lvl6pPr marL="4117543" indent="0" algn="ctr">
              <a:buNone/>
              <a:defRPr sz="3602"/>
            </a:lvl6pPr>
            <a:lvl7pPr marL="4941052" indent="0" algn="ctr">
              <a:buNone/>
              <a:defRPr sz="3602"/>
            </a:lvl7pPr>
            <a:lvl8pPr marL="5764560" indent="0" algn="ctr">
              <a:buNone/>
              <a:defRPr sz="3602"/>
            </a:lvl8pPr>
            <a:lvl9pPr marL="6588069" indent="0" algn="ctr">
              <a:buNone/>
              <a:defRPr sz="360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BE116A4E-BA00-4C4A-AA93-81BD853A34EC}" type="datetimeFigureOut">
              <a:rPr lang="en-CA" smtClean="0"/>
              <a:t>2020-05-01</a:t>
            </a:fld>
            <a:endParaRPr lang="en-CA"/>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EBFC885E-E532-44C6-A240-37E12E881A3C}" type="slidenum">
              <a:rPr lang="en-CA" smtClean="0"/>
              <a:t>‹#›</a:t>
            </a:fld>
            <a:endParaRPr lang="en-CA"/>
          </a:p>
        </p:txBody>
      </p:sp>
      <p:cxnSp>
        <p:nvCxnSpPr>
          <p:cNvPr id="8" name="Straight Connector 7"/>
          <p:cNvCxnSpPr/>
          <p:nvPr/>
        </p:nvCxnSpPr>
        <p:spPr>
          <a:xfrm>
            <a:off x="3563908" y="10720846"/>
            <a:ext cx="148229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02500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16A4E-BA00-4C4A-AA93-81BD853A34EC}" type="datetimeFigureOut">
              <a:rPr lang="en-CA" smtClean="0"/>
              <a:t>2020-05-01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BFC885E-E532-44C6-A240-37E12E881A3C}" type="slidenum">
              <a:rPr lang="en-CA" smtClean="0"/>
              <a:t>‹#›</a:t>
            </a:fld>
            <a:endParaRPr lang="en-CA"/>
          </a:p>
        </p:txBody>
      </p:sp>
    </p:spTree>
    <p:extLst>
      <p:ext uri="{BB962C8B-B14F-4D97-AF65-F5344CB8AC3E}">
        <p14:creationId xmlns:p14="http://schemas.microsoft.com/office/powerpoint/2010/main" val="132886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15046" y="2187928"/>
            <a:ext cx="4186104" cy="1553428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58741" y="2187928"/>
            <a:ext cx="13381807" cy="15534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16A4E-BA00-4C4A-AA93-81BD853A34EC}" type="datetimeFigureOut">
              <a:rPr lang="en-CA" smtClean="0"/>
              <a:t>2020-05-01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BFC885E-E532-44C6-A240-37E12E881A3C}" type="slidenum">
              <a:rPr lang="en-CA" smtClean="0"/>
              <a:t>‹#›</a:t>
            </a:fld>
            <a:endParaRPr lang="en-CA"/>
          </a:p>
        </p:txBody>
      </p:sp>
    </p:spTree>
    <p:extLst>
      <p:ext uri="{BB962C8B-B14F-4D97-AF65-F5344CB8AC3E}">
        <p14:creationId xmlns:p14="http://schemas.microsoft.com/office/powerpoint/2010/main" val="22211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2402"/>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16A4E-BA00-4C4A-AA93-81BD853A34EC}" type="datetimeFigureOut">
              <a:rPr lang="en-CA" smtClean="0"/>
              <a:t>2020-05-01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BFC885E-E532-44C6-A240-37E12E881A3C}" type="slidenum">
              <a:rPr lang="en-CA" smtClean="0"/>
              <a:t>‹#›</a:t>
            </a:fld>
            <a:endParaRPr lang="en-CA"/>
          </a:p>
        </p:txBody>
      </p:sp>
    </p:spTree>
    <p:extLst>
      <p:ext uri="{BB962C8B-B14F-4D97-AF65-F5344CB8AC3E}">
        <p14:creationId xmlns:p14="http://schemas.microsoft.com/office/powerpoint/2010/main" val="3842231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2860" y="3369681"/>
            <a:ext cx="17952208" cy="8401643"/>
          </a:xfrm>
        </p:spPr>
        <p:txBody>
          <a:bodyPr anchor="b">
            <a:noAutofit/>
          </a:bodyPr>
          <a:lstStyle>
            <a:lvl1pPr algn="ctr">
              <a:lnSpc>
                <a:spcPct val="85000"/>
              </a:lnSpc>
              <a:defRPr sz="1441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3079875" y="11928858"/>
            <a:ext cx="15794649" cy="3915891"/>
          </a:xfrm>
        </p:spPr>
        <p:txBody>
          <a:bodyPr anchor="t">
            <a:normAutofit/>
          </a:bodyPr>
          <a:lstStyle>
            <a:lvl1pPr marL="0" indent="0" algn="ctr">
              <a:buNone/>
              <a:defRPr sz="4323">
                <a:solidFill>
                  <a:schemeClr val="tx1"/>
                </a:solidFill>
              </a:defRPr>
            </a:lvl1pPr>
            <a:lvl2pPr marL="823509" indent="0">
              <a:buNone/>
              <a:defRPr sz="3242">
                <a:solidFill>
                  <a:schemeClr val="tx1">
                    <a:tint val="75000"/>
                  </a:schemeClr>
                </a:solidFill>
              </a:defRPr>
            </a:lvl2pPr>
            <a:lvl3pPr marL="1647017" indent="0">
              <a:buNone/>
              <a:defRPr sz="2882">
                <a:solidFill>
                  <a:schemeClr val="tx1">
                    <a:tint val="75000"/>
                  </a:schemeClr>
                </a:solidFill>
              </a:defRPr>
            </a:lvl3pPr>
            <a:lvl4pPr marL="2470526" indent="0">
              <a:buNone/>
              <a:defRPr sz="2522">
                <a:solidFill>
                  <a:schemeClr val="tx1">
                    <a:tint val="75000"/>
                  </a:schemeClr>
                </a:solidFill>
              </a:defRPr>
            </a:lvl4pPr>
            <a:lvl5pPr marL="3294035" indent="0">
              <a:buNone/>
              <a:defRPr sz="2522">
                <a:solidFill>
                  <a:schemeClr val="tx1">
                    <a:tint val="75000"/>
                  </a:schemeClr>
                </a:solidFill>
              </a:defRPr>
            </a:lvl5pPr>
            <a:lvl6pPr marL="4117543" indent="0">
              <a:buNone/>
              <a:defRPr sz="2522">
                <a:solidFill>
                  <a:schemeClr val="tx1">
                    <a:tint val="75000"/>
                  </a:schemeClr>
                </a:solidFill>
              </a:defRPr>
            </a:lvl6pPr>
            <a:lvl7pPr marL="4941052" indent="0">
              <a:buNone/>
              <a:defRPr sz="2522">
                <a:solidFill>
                  <a:schemeClr val="tx1">
                    <a:tint val="75000"/>
                  </a:schemeClr>
                </a:solidFill>
              </a:defRPr>
            </a:lvl7pPr>
            <a:lvl8pPr marL="5764560" indent="0">
              <a:buNone/>
              <a:defRPr sz="2522">
                <a:solidFill>
                  <a:schemeClr val="tx1">
                    <a:tint val="75000"/>
                  </a:schemeClr>
                </a:solidFill>
              </a:defRPr>
            </a:lvl8pPr>
            <a:lvl9pPr marL="6588069" indent="0">
              <a:buNone/>
              <a:defRPr sz="252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16A4E-BA00-4C4A-AA93-81BD853A34EC}" type="datetimeFigureOut">
              <a:rPr lang="en-CA" smtClean="0"/>
              <a:t>2020-05-01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BFC885E-E532-44C6-A240-37E12E881A3C}" type="slidenum">
              <a:rPr lang="en-CA" smtClean="0"/>
              <a:t>‹#›</a:t>
            </a:fld>
            <a:endParaRPr lang="en-CA"/>
          </a:p>
        </p:txBody>
      </p:sp>
      <p:cxnSp>
        <p:nvCxnSpPr>
          <p:cNvPr id="7" name="Straight Connector 6"/>
          <p:cNvCxnSpPr/>
          <p:nvPr/>
        </p:nvCxnSpPr>
        <p:spPr>
          <a:xfrm>
            <a:off x="3568483" y="11543783"/>
            <a:ext cx="148229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42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58740" y="5907402"/>
            <a:ext cx="8564356" cy="11552259"/>
          </a:xfrm>
        </p:spPr>
        <p:txBody>
          <a:bodyPr/>
          <a:lstStyle>
            <a:lvl1pPr>
              <a:defRPr sz="3963"/>
            </a:lvl1pPr>
            <a:lvl2pPr>
              <a:defRPr sz="3602"/>
            </a:lvl2pPr>
            <a:lvl3pPr>
              <a:defRPr sz="3242"/>
            </a:lvl3pPr>
            <a:lvl4pPr>
              <a:defRPr sz="2882"/>
            </a:lvl4pPr>
            <a:lvl5pPr>
              <a:defRPr sz="2882"/>
            </a:lvl5pPr>
            <a:lvl6pPr>
              <a:defRPr sz="2882"/>
            </a:lvl6pPr>
            <a:lvl7pPr>
              <a:defRPr sz="2882"/>
            </a:lvl7pPr>
            <a:lvl8pPr>
              <a:defRPr sz="2882"/>
            </a:lvl8pPr>
            <a:lvl9pPr>
              <a:defRPr sz="28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289047" y="5907405"/>
            <a:ext cx="8564356" cy="11552259"/>
          </a:xfrm>
        </p:spPr>
        <p:txBody>
          <a:bodyPr/>
          <a:lstStyle>
            <a:lvl1pPr>
              <a:defRPr sz="3963"/>
            </a:lvl1pPr>
            <a:lvl2pPr>
              <a:defRPr sz="3602"/>
            </a:lvl2pPr>
            <a:lvl3pPr>
              <a:defRPr sz="3242"/>
            </a:lvl3pPr>
            <a:lvl4pPr>
              <a:defRPr sz="2882"/>
            </a:lvl4pPr>
            <a:lvl5pPr>
              <a:defRPr sz="2882"/>
            </a:lvl5pPr>
            <a:lvl6pPr>
              <a:defRPr sz="2882"/>
            </a:lvl6pPr>
            <a:lvl7pPr>
              <a:defRPr sz="2882"/>
            </a:lvl7pPr>
            <a:lvl8pPr>
              <a:defRPr sz="2882"/>
            </a:lvl8pPr>
            <a:lvl9pPr>
              <a:defRPr sz="28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116A4E-BA00-4C4A-AA93-81BD853A34EC}" type="datetimeFigureOut">
              <a:rPr lang="en-CA" smtClean="0"/>
              <a:t>2020-05-01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BFC885E-E532-44C6-A240-37E12E881A3C}" type="slidenum">
              <a:rPr lang="en-CA" smtClean="0"/>
              <a:t>‹#›</a:t>
            </a:fld>
            <a:endParaRPr lang="en-CA"/>
          </a:p>
        </p:txBody>
      </p:sp>
    </p:spTree>
    <p:extLst>
      <p:ext uri="{BB962C8B-B14F-4D97-AF65-F5344CB8AC3E}">
        <p14:creationId xmlns:p14="http://schemas.microsoft.com/office/powerpoint/2010/main" val="257292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058740" y="5746931"/>
            <a:ext cx="8564356" cy="2231686"/>
          </a:xfrm>
        </p:spPr>
        <p:txBody>
          <a:bodyPr anchor="ctr"/>
          <a:lstStyle>
            <a:lvl1pPr marL="0" indent="0">
              <a:spcBef>
                <a:spcPts val="0"/>
              </a:spcBef>
              <a:buNone/>
              <a:defRPr sz="4323" b="1"/>
            </a:lvl1pPr>
            <a:lvl2pPr marL="823509" indent="0">
              <a:buNone/>
              <a:defRPr sz="3602" b="1"/>
            </a:lvl2pPr>
            <a:lvl3pPr marL="1647017" indent="0">
              <a:buNone/>
              <a:defRPr sz="3242" b="1"/>
            </a:lvl3pPr>
            <a:lvl4pPr marL="2470526" indent="0">
              <a:buNone/>
              <a:defRPr sz="2882" b="1"/>
            </a:lvl4pPr>
            <a:lvl5pPr marL="3294035" indent="0">
              <a:buNone/>
              <a:defRPr sz="2882" b="1"/>
            </a:lvl5pPr>
            <a:lvl6pPr marL="4117543" indent="0">
              <a:buNone/>
              <a:defRPr sz="2882" b="1"/>
            </a:lvl6pPr>
            <a:lvl7pPr marL="4941052" indent="0">
              <a:buNone/>
              <a:defRPr sz="2882" b="1"/>
            </a:lvl7pPr>
            <a:lvl8pPr marL="5764560" indent="0">
              <a:buNone/>
              <a:defRPr sz="2882" b="1"/>
            </a:lvl8pPr>
            <a:lvl9pPr marL="6588069" indent="0">
              <a:buNone/>
              <a:defRPr sz="2882" b="1"/>
            </a:lvl9pPr>
          </a:lstStyle>
          <a:p>
            <a:pPr lvl="0"/>
            <a:r>
              <a:rPr lang="en-US"/>
              <a:t>Click to edit Master text styles</a:t>
            </a:r>
          </a:p>
        </p:txBody>
      </p:sp>
      <p:sp>
        <p:nvSpPr>
          <p:cNvPr id="4" name="Content Placeholder 3"/>
          <p:cNvSpPr>
            <a:spLocks noGrp="1"/>
          </p:cNvSpPr>
          <p:nvPr>
            <p:ph sz="half" idx="2"/>
          </p:nvPr>
        </p:nvSpPr>
        <p:spPr>
          <a:xfrm>
            <a:off x="2058740" y="7814184"/>
            <a:ext cx="8564356" cy="9714399"/>
          </a:xfrm>
        </p:spPr>
        <p:txBody>
          <a:bodyPr/>
          <a:lstStyle>
            <a:lvl1pPr>
              <a:defRPr sz="3963"/>
            </a:lvl1pPr>
            <a:lvl2pPr>
              <a:defRPr sz="3602"/>
            </a:lvl2pPr>
            <a:lvl3pPr>
              <a:defRPr sz="3242"/>
            </a:lvl3pPr>
            <a:lvl4pPr>
              <a:defRPr sz="2882"/>
            </a:lvl4pPr>
            <a:lvl5pPr>
              <a:defRPr sz="2882"/>
            </a:lvl5pPr>
            <a:lvl6pPr>
              <a:defRPr sz="2882"/>
            </a:lvl6pPr>
            <a:lvl7pPr>
              <a:defRPr sz="2882"/>
            </a:lvl7pPr>
            <a:lvl8pPr>
              <a:defRPr sz="2882"/>
            </a:lvl8pPr>
            <a:lvl9pPr>
              <a:defRPr sz="28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291859" y="5739813"/>
            <a:ext cx="8564356" cy="2231686"/>
          </a:xfrm>
        </p:spPr>
        <p:txBody>
          <a:bodyPr anchor="ctr"/>
          <a:lstStyle>
            <a:lvl1pPr marL="0" indent="0">
              <a:spcBef>
                <a:spcPts val="0"/>
              </a:spcBef>
              <a:buNone/>
              <a:defRPr sz="4323" b="1"/>
            </a:lvl1pPr>
            <a:lvl2pPr marL="823509" indent="0">
              <a:buNone/>
              <a:defRPr sz="3602" b="1"/>
            </a:lvl2pPr>
            <a:lvl3pPr marL="1647017" indent="0">
              <a:buNone/>
              <a:defRPr sz="3242" b="1"/>
            </a:lvl3pPr>
            <a:lvl4pPr marL="2470526" indent="0">
              <a:buNone/>
              <a:defRPr sz="2882" b="1"/>
            </a:lvl4pPr>
            <a:lvl5pPr marL="3294035" indent="0">
              <a:buNone/>
              <a:defRPr sz="2882" b="1"/>
            </a:lvl5pPr>
            <a:lvl6pPr marL="4117543" indent="0">
              <a:buNone/>
              <a:defRPr sz="2882" b="1"/>
            </a:lvl6pPr>
            <a:lvl7pPr marL="4941052" indent="0">
              <a:buNone/>
              <a:defRPr sz="2882" b="1"/>
            </a:lvl7pPr>
            <a:lvl8pPr marL="5764560" indent="0">
              <a:buNone/>
              <a:defRPr sz="2882" b="1"/>
            </a:lvl8pPr>
            <a:lvl9pPr marL="6588069" indent="0">
              <a:buNone/>
              <a:defRPr sz="2882" b="1"/>
            </a:lvl9pPr>
          </a:lstStyle>
          <a:p>
            <a:pPr lvl="0"/>
            <a:r>
              <a:rPr lang="en-US"/>
              <a:t>Click to edit Master text styles</a:t>
            </a:r>
          </a:p>
        </p:txBody>
      </p:sp>
      <p:sp>
        <p:nvSpPr>
          <p:cNvPr id="6" name="Content Placeholder 5"/>
          <p:cNvSpPr>
            <a:spLocks noGrp="1"/>
          </p:cNvSpPr>
          <p:nvPr>
            <p:ph sz="quarter" idx="4"/>
          </p:nvPr>
        </p:nvSpPr>
        <p:spPr>
          <a:xfrm>
            <a:off x="11291859" y="7807979"/>
            <a:ext cx="8564356" cy="9714399"/>
          </a:xfrm>
        </p:spPr>
        <p:txBody>
          <a:bodyPr/>
          <a:lstStyle>
            <a:lvl1pPr>
              <a:defRPr sz="3963"/>
            </a:lvl1pPr>
            <a:lvl2pPr>
              <a:defRPr sz="3602"/>
            </a:lvl2pPr>
            <a:lvl3pPr>
              <a:defRPr sz="3242"/>
            </a:lvl3pPr>
            <a:lvl4pPr>
              <a:defRPr sz="2882"/>
            </a:lvl4pPr>
            <a:lvl5pPr>
              <a:defRPr sz="2882"/>
            </a:lvl5pPr>
            <a:lvl6pPr>
              <a:defRPr sz="2882"/>
            </a:lvl6pPr>
            <a:lvl7pPr>
              <a:defRPr sz="2882"/>
            </a:lvl7pPr>
            <a:lvl8pPr>
              <a:defRPr sz="2882"/>
            </a:lvl8pPr>
            <a:lvl9pPr>
              <a:defRPr sz="28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116A4E-BA00-4C4A-AA93-81BD853A34EC}" type="datetimeFigureOut">
              <a:rPr lang="en-CA" smtClean="0"/>
              <a:t>2020-05-01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BFC885E-E532-44C6-A240-37E12E881A3C}" type="slidenum">
              <a:rPr lang="en-CA" smtClean="0"/>
              <a:t>‹#›</a:t>
            </a:fld>
            <a:endParaRPr lang="en-CA"/>
          </a:p>
        </p:txBody>
      </p:sp>
    </p:spTree>
    <p:extLst>
      <p:ext uri="{BB962C8B-B14F-4D97-AF65-F5344CB8AC3E}">
        <p14:creationId xmlns:p14="http://schemas.microsoft.com/office/powerpoint/2010/main" val="1087309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116A4E-BA00-4C4A-AA93-81BD853A34EC}" type="datetimeFigureOut">
              <a:rPr lang="en-CA" smtClean="0"/>
              <a:t>2020-05-01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BFC885E-E532-44C6-A240-37E12E881A3C}" type="slidenum">
              <a:rPr lang="en-CA" smtClean="0"/>
              <a:t>‹#›</a:t>
            </a:fld>
            <a:endParaRPr lang="en-CA"/>
          </a:p>
        </p:txBody>
      </p:sp>
    </p:spTree>
    <p:extLst>
      <p:ext uri="{BB962C8B-B14F-4D97-AF65-F5344CB8AC3E}">
        <p14:creationId xmlns:p14="http://schemas.microsoft.com/office/powerpoint/2010/main" val="278064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16A4E-BA00-4C4A-AA93-81BD853A34EC}" type="datetimeFigureOut">
              <a:rPr lang="en-CA" smtClean="0"/>
              <a:t>2020-05-01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BFC885E-E532-44C6-A240-37E12E881A3C}" type="slidenum">
              <a:rPr lang="en-CA" smtClean="0"/>
              <a:t>‹#›</a:t>
            </a:fld>
            <a:endParaRPr lang="en-CA"/>
          </a:p>
        </p:txBody>
      </p:sp>
    </p:spTree>
    <p:extLst>
      <p:ext uri="{BB962C8B-B14F-4D97-AF65-F5344CB8AC3E}">
        <p14:creationId xmlns:p14="http://schemas.microsoft.com/office/powerpoint/2010/main" val="147608091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58740" y="3150616"/>
            <a:ext cx="6807565" cy="4988475"/>
          </a:xfrm>
        </p:spPr>
        <p:txBody>
          <a:bodyPr anchor="b">
            <a:noAutofit/>
          </a:bodyPr>
          <a:lstStyle>
            <a:lvl1pPr>
              <a:lnSpc>
                <a:spcPct val="90000"/>
              </a:lnSpc>
              <a:defRPr sz="7205" b="0"/>
            </a:lvl1pPr>
          </a:lstStyle>
          <a:p>
            <a:r>
              <a:rPr lang="en-US"/>
              <a:t>Click to edit Master title style</a:t>
            </a:r>
            <a:endParaRPr lang="en-US" dirty="0"/>
          </a:p>
        </p:txBody>
      </p:sp>
      <p:sp>
        <p:nvSpPr>
          <p:cNvPr id="3" name="Content Placeholder 2"/>
          <p:cNvSpPr>
            <a:spLocks noGrp="1"/>
          </p:cNvSpPr>
          <p:nvPr>
            <p:ph idx="1"/>
          </p:nvPr>
        </p:nvSpPr>
        <p:spPr>
          <a:xfrm>
            <a:off x="9916806" y="3150616"/>
            <a:ext cx="9965615" cy="13390118"/>
          </a:xfrm>
        </p:spPr>
        <p:txBody>
          <a:bodyPr/>
          <a:lstStyle>
            <a:lvl1pPr>
              <a:defRPr sz="5764"/>
            </a:lvl1pPr>
            <a:lvl2pPr>
              <a:defRPr sz="5043"/>
            </a:lvl2pPr>
            <a:lvl3pPr>
              <a:defRPr sz="4323"/>
            </a:lvl3pPr>
            <a:lvl4pPr>
              <a:defRPr sz="3602"/>
            </a:lvl4pPr>
            <a:lvl5pPr>
              <a:defRPr sz="3602"/>
            </a:lvl5pPr>
            <a:lvl6pPr>
              <a:defRPr sz="3602"/>
            </a:lvl6pPr>
            <a:lvl7pPr>
              <a:defRPr sz="3602"/>
            </a:lvl7pPr>
            <a:lvl8pPr>
              <a:defRPr sz="3602"/>
            </a:lvl8pPr>
            <a:lvl9pPr>
              <a:defRPr sz="36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58740" y="8139091"/>
            <a:ext cx="6807565" cy="8401643"/>
          </a:xfrm>
        </p:spPr>
        <p:txBody>
          <a:bodyPr>
            <a:normAutofit/>
          </a:bodyPr>
          <a:lstStyle>
            <a:lvl1pPr marL="0" indent="0">
              <a:lnSpc>
                <a:spcPct val="100000"/>
              </a:lnSpc>
              <a:spcBef>
                <a:spcPts val="1921"/>
              </a:spcBef>
              <a:buNone/>
              <a:defRPr sz="3062"/>
            </a:lvl1pPr>
            <a:lvl2pPr marL="823509" indent="0">
              <a:buNone/>
              <a:defRPr sz="2161"/>
            </a:lvl2pPr>
            <a:lvl3pPr marL="1647017" indent="0">
              <a:buNone/>
              <a:defRPr sz="1801"/>
            </a:lvl3pPr>
            <a:lvl4pPr marL="2470526" indent="0">
              <a:buNone/>
              <a:defRPr sz="1621"/>
            </a:lvl4pPr>
            <a:lvl5pPr marL="3294035" indent="0">
              <a:buNone/>
              <a:defRPr sz="1621"/>
            </a:lvl5pPr>
            <a:lvl6pPr marL="4117543" indent="0">
              <a:buNone/>
              <a:defRPr sz="1621"/>
            </a:lvl6pPr>
            <a:lvl7pPr marL="4941052" indent="0">
              <a:buNone/>
              <a:defRPr sz="1621"/>
            </a:lvl7pPr>
            <a:lvl8pPr marL="5764560" indent="0">
              <a:buNone/>
              <a:defRPr sz="1621"/>
            </a:lvl8pPr>
            <a:lvl9pPr marL="6588069" indent="0">
              <a:buNone/>
              <a:defRPr sz="1621"/>
            </a:lvl9pPr>
          </a:lstStyle>
          <a:p>
            <a:pPr lvl="0"/>
            <a:r>
              <a:rPr lang="en-US"/>
              <a:t>Click to edit Master text styles</a:t>
            </a:r>
          </a:p>
        </p:txBody>
      </p:sp>
      <p:sp>
        <p:nvSpPr>
          <p:cNvPr id="5" name="Date Placeholder 4"/>
          <p:cNvSpPr>
            <a:spLocks noGrp="1"/>
          </p:cNvSpPr>
          <p:nvPr>
            <p:ph type="dt" sz="half" idx="10"/>
          </p:nvPr>
        </p:nvSpPr>
        <p:spPr/>
        <p:txBody>
          <a:bodyPr/>
          <a:lstStyle/>
          <a:p>
            <a:fld id="{BE116A4E-BA00-4C4A-AA93-81BD853A34EC}" type="datetimeFigureOut">
              <a:rPr lang="en-CA" smtClean="0"/>
              <a:t>2020-05-01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BFC885E-E532-44C6-A240-37E12E881A3C}" type="slidenum">
              <a:rPr lang="en-CA" smtClean="0"/>
              <a:t>‹#›</a:t>
            </a:fld>
            <a:endParaRPr lang="en-CA"/>
          </a:p>
        </p:txBody>
      </p:sp>
    </p:spTree>
    <p:extLst>
      <p:ext uri="{BB962C8B-B14F-4D97-AF65-F5344CB8AC3E}">
        <p14:creationId xmlns:p14="http://schemas.microsoft.com/office/powerpoint/2010/main" val="235960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58740" y="3150616"/>
            <a:ext cx="6807565" cy="4988475"/>
          </a:xfrm>
        </p:spPr>
        <p:txBody>
          <a:bodyPr anchor="b">
            <a:noAutofit/>
          </a:bodyPr>
          <a:lstStyle>
            <a:lvl1pPr>
              <a:lnSpc>
                <a:spcPct val="90000"/>
              </a:lnSpc>
              <a:defRPr sz="720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652138" y="3071849"/>
            <a:ext cx="10225140" cy="13337611"/>
          </a:xfrm>
        </p:spPr>
        <p:txBody>
          <a:bodyPr lIns="274320" tIns="182880" anchor="t">
            <a:normAutofit/>
          </a:bodyPr>
          <a:lstStyle>
            <a:lvl1pPr marL="0" indent="0">
              <a:buNone/>
              <a:defRPr sz="5043"/>
            </a:lvl1pPr>
            <a:lvl2pPr marL="823509" indent="0">
              <a:buNone/>
              <a:defRPr sz="5043"/>
            </a:lvl2pPr>
            <a:lvl3pPr marL="1647017" indent="0">
              <a:buNone/>
              <a:defRPr sz="4323"/>
            </a:lvl3pPr>
            <a:lvl4pPr marL="2470526" indent="0">
              <a:buNone/>
              <a:defRPr sz="3602"/>
            </a:lvl4pPr>
            <a:lvl5pPr marL="3294035" indent="0">
              <a:buNone/>
              <a:defRPr sz="3602"/>
            </a:lvl5pPr>
            <a:lvl6pPr marL="4117543" indent="0">
              <a:buNone/>
              <a:defRPr sz="3602"/>
            </a:lvl6pPr>
            <a:lvl7pPr marL="4941052" indent="0">
              <a:buNone/>
              <a:defRPr sz="3602"/>
            </a:lvl7pPr>
            <a:lvl8pPr marL="5764560" indent="0">
              <a:buNone/>
              <a:defRPr sz="3602"/>
            </a:lvl8pPr>
            <a:lvl9pPr marL="6588069" indent="0">
              <a:buNone/>
              <a:defRPr sz="3602"/>
            </a:lvl9pPr>
          </a:lstStyle>
          <a:p>
            <a:r>
              <a:rPr lang="en-US"/>
              <a:t>Click icon to add picture</a:t>
            </a:r>
            <a:endParaRPr lang="en-US" dirty="0"/>
          </a:p>
        </p:txBody>
      </p:sp>
      <p:sp>
        <p:nvSpPr>
          <p:cNvPr id="4" name="Text Placeholder 3"/>
          <p:cNvSpPr>
            <a:spLocks noGrp="1"/>
          </p:cNvSpPr>
          <p:nvPr>
            <p:ph type="body" sz="half" idx="2"/>
          </p:nvPr>
        </p:nvSpPr>
        <p:spPr>
          <a:xfrm>
            <a:off x="2058740" y="8139091"/>
            <a:ext cx="6807565" cy="8270367"/>
          </a:xfrm>
        </p:spPr>
        <p:txBody>
          <a:bodyPr>
            <a:normAutofit/>
          </a:bodyPr>
          <a:lstStyle>
            <a:lvl1pPr marL="0" indent="0">
              <a:lnSpc>
                <a:spcPct val="100000"/>
              </a:lnSpc>
              <a:spcBef>
                <a:spcPts val="1921"/>
              </a:spcBef>
              <a:buNone/>
              <a:defRPr sz="3062"/>
            </a:lvl1pPr>
            <a:lvl2pPr marL="823509" indent="0">
              <a:buNone/>
              <a:defRPr sz="2161"/>
            </a:lvl2pPr>
            <a:lvl3pPr marL="1647017" indent="0">
              <a:buNone/>
              <a:defRPr sz="1801"/>
            </a:lvl3pPr>
            <a:lvl4pPr marL="2470526" indent="0">
              <a:buNone/>
              <a:defRPr sz="1621"/>
            </a:lvl4pPr>
            <a:lvl5pPr marL="3294035" indent="0">
              <a:buNone/>
              <a:defRPr sz="1621"/>
            </a:lvl5pPr>
            <a:lvl6pPr marL="4117543" indent="0">
              <a:buNone/>
              <a:defRPr sz="1621"/>
            </a:lvl6pPr>
            <a:lvl7pPr marL="4941052" indent="0">
              <a:buNone/>
              <a:defRPr sz="1621"/>
            </a:lvl7pPr>
            <a:lvl8pPr marL="5764560" indent="0">
              <a:buNone/>
              <a:defRPr sz="1621"/>
            </a:lvl8pPr>
            <a:lvl9pPr marL="6588069" indent="0">
              <a:buNone/>
              <a:defRPr sz="1621"/>
            </a:lvl9pPr>
          </a:lstStyle>
          <a:p>
            <a:pPr lvl="0"/>
            <a:r>
              <a:rPr lang="en-US"/>
              <a:t>Click to edit Master text styles</a:t>
            </a:r>
          </a:p>
        </p:txBody>
      </p:sp>
      <p:sp>
        <p:nvSpPr>
          <p:cNvPr id="5" name="Date Placeholder 4"/>
          <p:cNvSpPr>
            <a:spLocks noGrp="1"/>
          </p:cNvSpPr>
          <p:nvPr>
            <p:ph type="dt" sz="half" idx="10"/>
          </p:nvPr>
        </p:nvSpPr>
        <p:spPr/>
        <p:txBody>
          <a:bodyPr/>
          <a:lstStyle/>
          <a:p>
            <a:fld id="{BE116A4E-BA00-4C4A-AA93-81BD853A34EC}" type="datetimeFigureOut">
              <a:rPr lang="en-CA" smtClean="0"/>
              <a:t>2020-05-01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BFC885E-E532-44C6-A240-37E12E881A3C}" type="slidenum">
              <a:rPr lang="en-CA" smtClean="0"/>
              <a:t>‹#›</a:t>
            </a:fld>
            <a:endParaRPr lang="en-CA"/>
          </a:p>
        </p:txBody>
      </p:sp>
    </p:spTree>
    <p:extLst>
      <p:ext uri="{BB962C8B-B14F-4D97-AF65-F5344CB8AC3E}">
        <p14:creationId xmlns:p14="http://schemas.microsoft.com/office/powerpoint/2010/main" val="1362492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439198" y="525103"/>
            <a:ext cx="21081492" cy="1864114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058740" y="1750342"/>
            <a:ext cx="17787509" cy="389451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58743" y="5907405"/>
            <a:ext cx="17782737" cy="115960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8732" y="17870459"/>
            <a:ext cx="4195064" cy="1048382"/>
          </a:xfrm>
          <a:prstGeom prst="rect">
            <a:avLst/>
          </a:prstGeom>
        </p:spPr>
        <p:txBody>
          <a:bodyPr vert="horz" lIns="91440" tIns="45720" rIns="91440" bIns="45720" rtlCol="0" anchor="ctr"/>
          <a:lstStyle>
            <a:lvl1pPr algn="l">
              <a:defRPr sz="2402">
                <a:solidFill>
                  <a:schemeClr val="tx1"/>
                </a:solidFill>
              </a:defRPr>
            </a:lvl1pPr>
          </a:lstStyle>
          <a:p>
            <a:fld id="{BE116A4E-BA00-4C4A-AA93-81BD853A34EC}" type="datetimeFigureOut">
              <a:rPr lang="en-CA" smtClean="0"/>
              <a:t>2020-05-01</a:t>
            </a:fld>
            <a:endParaRPr lang="en-CA"/>
          </a:p>
        </p:txBody>
      </p:sp>
      <p:sp>
        <p:nvSpPr>
          <p:cNvPr id="5" name="Footer Placeholder 4"/>
          <p:cNvSpPr>
            <a:spLocks noGrp="1"/>
          </p:cNvSpPr>
          <p:nvPr>
            <p:ph type="ftr" sz="quarter" idx="3"/>
          </p:nvPr>
        </p:nvSpPr>
        <p:spPr>
          <a:xfrm>
            <a:off x="7113096" y="17870459"/>
            <a:ext cx="8497523" cy="1048382"/>
          </a:xfrm>
          <a:prstGeom prst="rect">
            <a:avLst/>
          </a:prstGeom>
        </p:spPr>
        <p:txBody>
          <a:bodyPr vert="horz" lIns="91440" tIns="45720" rIns="91440" bIns="45720" rtlCol="0" anchor="ctr"/>
          <a:lstStyle>
            <a:lvl1pPr algn="ctr">
              <a:defRPr sz="2402">
                <a:solidFill>
                  <a:schemeClr val="tx1"/>
                </a:solidFill>
              </a:defRPr>
            </a:lvl1pPr>
          </a:lstStyle>
          <a:p>
            <a:endParaRPr lang="en-CA"/>
          </a:p>
        </p:txBody>
      </p:sp>
      <p:sp>
        <p:nvSpPr>
          <p:cNvPr id="6" name="Slide Number Placeholder 5"/>
          <p:cNvSpPr>
            <a:spLocks noGrp="1"/>
          </p:cNvSpPr>
          <p:nvPr>
            <p:ph type="sldNum" sz="quarter" idx="4"/>
          </p:nvPr>
        </p:nvSpPr>
        <p:spPr>
          <a:xfrm>
            <a:off x="16804090" y="17870459"/>
            <a:ext cx="3073191" cy="1048382"/>
          </a:xfrm>
          <a:prstGeom prst="rect">
            <a:avLst/>
          </a:prstGeom>
        </p:spPr>
        <p:txBody>
          <a:bodyPr vert="horz" lIns="91440" tIns="45720" rIns="91440" bIns="45720" rtlCol="0" anchor="ctr"/>
          <a:lstStyle>
            <a:lvl1pPr algn="r">
              <a:defRPr sz="2402">
                <a:solidFill>
                  <a:schemeClr val="tx1"/>
                </a:solidFill>
              </a:defRPr>
            </a:lvl1pPr>
          </a:lstStyle>
          <a:p>
            <a:fld id="{EBFC885E-E532-44C6-A240-37E12E881A3C}" type="slidenum">
              <a:rPr lang="en-CA" smtClean="0"/>
              <a:t>‹#›</a:t>
            </a:fld>
            <a:endParaRPr lang="en-CA"/>
          </a:p>
        </p:txBody>
      </p:sp>
    </p:spTree>
    <p:extLst>
      <p:ext uri="{BB962C8B-B14F-4D97-AF65-F5344CB8AC3E}">
        <p14:creationId xmlns:p14="http://schemas.microsoft.com/office/powerpoint/2010/main" val="1719445868"/>
      </p:ext>
    </p:extLst>
  </p:cSld>
  <p:clrMap bg1="lt1" tx1="dk1" bg2="lt2" tx2="dk2" accent1="accent1" accent2="accent2" accent3="accent3" accent4="accent4" accent5="accent5" accent6="accent6" hlink="hlink" folHlink="folHlink"/>
  <p:sldLayoutIdLst>
    <p:sldLayoutId id="2147484497"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Lst>
  <p:txStyles>
    <p:titleStyle>
      <a:lvl1pPr algn="l" defTabSz="1647017" rtl="0" eaLnBrk="1" latinLnBrk="0" hangingPunct="1">
        <a:lnSpc>
          <a:spcPct val="90000"/>
        </a:lnSpc>
        <a:spcBef>
          <a:spcPct val="0"/>
        </a:spcBef>
        <a:buNone/>
        <a:defRPr sz="9606" kern="1200">
          <a:solidFill>
            <a:schemeClr val="tx1"/>
          </a:solidFill>
          <a:latin typeface="+mj-lt"/>
          <a:ea typeface="+mj-ea"/>
          <a:cs typeface="+mj-cs"/>
        </a:defRPr>
      </a:lvl1pPr>
    </p:titleStyle>
    <p:bodyStyle>
      <a:lvl1pPr marL="411754" indent="-329403" algn="l" defTabSz="1647017" rtl="0" eaLnBrk="1" latinLnBrk="0" hangingPunct="1">
        <a:lnSpc>
          <a:spcPct val="90000"/>
        </a:lnSpc>
        <a:spcBef>
          <a:spcPts val="2402"/>
        </a:spcBef>
        <a:buClr>
          <a:schemeClr val="tx1"/>
        </a:buClr>
        <a:buSzPct val="80000"/>
        <a:buFont typeface="Corbel" pitchFamily="34" charset="0"/>
        <a:buChar char="•"/>
        <a:defRPr sz="4803" kern="1200">
          <a:solidFill>
            <a:schemeClr val="tx1"/>
          </a:solidFill>
          <a:latin typeface="+mn-lt"/>
          <a:ea typeface="+mn-ea"/>
          <a:cs typeface="+mn-cs"/>
        </a:defRPr>
      </a:lvl1pPr>
      <a:lvl2pPr marL="823509" indent="-329403" algn="l" defTabSz="1647017" rtl="0" eaLnBrk="1" latinLnBrk="0" hangingPunct="1">
        <a:lnSpc>
          <a:spcPct val="90000"/>
        </a:lnSpc>
        <a:spcBef>
          <a:spcPts val="360"/>
        </a:spcBef>
        <a:spcAft>
          <a:spcPts val="720"/>
        </a:spcAft>
        <a:buClr>
          <a:schemeClr val="tx1"/>
        </a:buClr>
        <a:buSzPct val="80000"/>
        <a:buFont typeface="Corbel" pitchFamily="34" charset="0"/>
        <a:buChar char="•"/>
        <a:defRPr sz="4323" kern="1200">
          <a:solidFill>
            <a:schemeClr val="tx1"/>
          </a:solidFill>
          <a:latin typeface="+mn-lt"/>
          <a:ea typeface="+mn-ea"/>
          <a:cs typeface="+mn-cs"/>
        </a:defRPr>
      </a:lvl2pPr>
      <a:lvl3pPr marL="1317614" indent="-329403" algn="l" defTabSz="1647017" rtl="0" eaLnBrk="1" latinLnBrk="0" hangingPunct="1">
        <a:lnSpc>
          <a:spcPct val="90000"/>
        </a:lnSpc>
        <a:spcBef>
          <a:spcPts val="360"/>
        </a:spcBef>
        <a:spcAft>
          <a:spcPts val="720"/>
        </a:spcAft>
        <a:buClr>
          <a:schemeClr val="tx1"/>
        </a:buClr>
        <a:buSzPct val="80000"/>
        <a:buFont typeface="Corbel" pitchFamily="34" charset="0"/>
        <a:buChar char="•"/>
        <a:defRPr sz="3843" kern="1200">
          <a:solidFill>
            <a:schemeClr val="tx1"/>
          </a:solidFill>
          <a:latin typeface="+mn-lt"/>
          <a:ea typeface="+mn-ea"/>
          <a:cs typeface="+mn-cs"/>
        </a:defRPr>
      </a:lvl3pPr>
      <a:lvl4pPr marL="1811719" indent="-329403" algn="l" defTabSz="1647017" rtl="0" eaLnBrk="1" latinLnBrk="0" hangingPunct="1">
        <a:lnSpc>
          <a:spcPct val="90000"/>
        </a:lnSpc>
        <a:spcBef>
          <a:spcPts val="360"/>
        </a:spcBef>
        <a:spcAft>
          <a:spcPts val="720"/>
        </a:spcAft>
        <a:buClr>
          <a:schemeClr val="tx1"/>
        </a:buClr>
        <a:buSzPct val="80000"/>
        <a:buFont typeface="Corbel" pitchFamily="34" charset="0"/>
        <a:buChar char="•"/>
        <a:defRPr sz="3362" kern="1200">
          <a:solidFill>
            <a:schemeClr val="tx1"/>
          </a:solidFill>
          <a:latin typeface="+mn-lt"/>
          <a:ea typeface="+mn-ea"/>
          <a:cs typeface="+mn-cs"/>
        </a:defRPr>
      </a:lvl4pPr>
      <a:lvl5pPr marL="2209760" indent="-329403" algn="l" defTabSz="1647017" rtl="0" eaLnBrk="1" latinLnBrk="0" hangingPunct="1">
        <a:lnSpc>
          <a:spcPct val="90000"/>
        </a:lnSpc>
        <a:spcBef>
          <a:spcPts val="360"/>
        </a:spcBef>
        <a:spcAft>
          <a:spcPts val="720"/>
        </a:spcAft>
        <a:buClr>
          <a:schemeClr val="tx1"/>
        </a:buClr>
        <a:buSzPct val="80000"/>
        <a:buFont typeface="Corbel" pitchFamily="34" charset="0"/>
        <a:buChar char="•"/>
        <a:defRPr sz="3362" kern="1200">
          <a:solidFill>
            <a:schemeClr val="tx1"/>
          </a:solidFill>
          <a:latin typeface="+mn-lt"/>
          <a:ea typeface="+mn-ea"/>
          <a:cs typeface="+mn-cs"/>
        </a:defRPr>
      </a:lvl5pPr>
      <a:lvl6pPr marL="2641760" indent="-411754" algn="l" defTabSz="1647017" rtl="0" eaLnBrk="1" latinLnBrk="0" hangingPunct="1">
        <a:lnSpc>
          <a:spcPct val="90000"/>
        </a:lnSpc>
        <a:spcBef>
          <a:spcPts val="360"/>
        </a:spcBef>
        <a:spcAft>
          <a:spcPts val="720"/>
        </a:spcAft>
        <a:buClr>
          <a:schemeClr val="tx1"/>
        </a:buClr>
        <a:buSzPct val="80000"/>
        <a:buFont typeface="Corbel" pitchFamily="34" charset="0"/>
        <a:buChar char="•"/>
        <a:defRPr sz="3362" kern="1200">
          <a:solidFill>
            <a:schemeClr val="tx1"/>
          </a:solidFill>
          <a:latin typeface="+mn-lt"/>
          <a:ea typeface="+mn-ea"/>
          <a:cs typeface="+mn-cs"/>
        </a:defRPr>
      </a:lvl6pPr>
      <a:lvl7pPr marL="3122080" indent="-411754" algn="l" defTabSz="1647017" rtl="0" eaLnBrk="1" latinLnBrk="0" hangingPunct="1">
        <a:lnSpc>
          <a:spcPct val="90000"/>
        </a:lnSpc>
        <a:spcBef>
          <a:spcPts val="360"/>
        </a:spcBef>
        <a:spcAft>
          <a:spcPts val="720"/>
        </a:spcAft>
        <a:buClr>
          <a:schemeClr val="tx1"/>
        </a:buClr>
        <a:buSzPct val="80000"/>
        <a:buFont typeface="Corbel" pitchFamily="34" charset="0"/>
        <a:buChar char="•"/>
        <a:defRPr sz="3362" kern="1200">
          <a:solidFill>
            <a:schemeClr val="tx1"/>
          </a:solidFill>
          <a:latin typeface="+mn-lt"/>
          <a:ea typeface="+mn-ea"/>
          <a:cs typeface="+mn-cs"/>
        </a:defRPr>
      </a:lvl7pPr>
      <a:lvl8pPr marL="3602400" indent="-411754" algn="l" defTabSz="1647017" rtl="0" eaLnBrk="1" latinLnBrk="0" hangingPunct="1">
        <a:lnSpc>
          <a:spcPct val="90000"/>
        </a:lnSpc>
        <a:spcBef>
          <a:spcPts val="360"/>
        </a:spcBef>
        <a:spcAft>
          <a:spcPts val="720"/>
        </a:spcAft>
        <a:buClr>
          <a:schemeClr val="tx1"/>
        </a:buClr>
        <a:buSzPct val="80000"/>
        <a:buFont typeface="Corbel" pitchFamily="34" charset="0"/>
        <a:buChar char="•"/>
        <a:defRPr sz="3362" kern="1200">
          <a:solidFill>
            <a:schemeClr val="tx1"/>
          </a:solidFill>
          <a:latin typeface="+mn-lt"/>
          <a:ea typeface="+mn-ea"/>
          <a:cs typeface="+mn-cs"/>
        </a:defRPr>
      </a:lvl8pPr>
      <a:lvl9pPr marL="4082720" indent="-411754" algn="l" defTabSz="1647017" rtl="0" eaLnBrk="1" latinLnBrk="0" hangingPunct="1">
        <a:lnSpc>
          <a:spcPct val="90000"/>
        </a:lnSpc>
        <a:spcBef>
          <a:spcPts val="360"/>
        </a:spcBef>
        <a:spcAft>
          <a:spcPts val="720"/>
        </a:spcAft>
        <a:buClr>
          <a:schemeClr val="tx1"/>
        </a:buClr>
        <a:buSzPct val="80000"/>
        <a:buFont typeface="Corbel" pitchFamily="34" charset="0"/>
        <a:buChar char="•"/>
        <a:defRPr sz="3362" kern="1200">
          <a:solidFill>
            <a:schemeClr val="tx1"/>
          </a:solidFill>
          <a:latin typeface="+mn-lt"/>
          <a:ea typeface="+mn-ea"/>
          <a:cs typeface="+mn-cs"/>
        </a:defRPr>
      </a:lvl9pPr>
    </p:bodyStyle>
    <p:otherStyle>
      <a:defPPr>
        <a:defRPr lang="en-US"/>
      </a:defPPr>
      <a:lvl1pPr marL="0" algn="l" defTabSz="1647017" rtl="0" eaLnBrk="1" latinLnBrk="0" hangingPunct="1">
        <a:defRPr sz="3242" kern="1200">
          <a:solidFill>
            <a:schemeClr val="tx1"/>
          </a:solidFill>
          <a:latin typeface="+mn-lt"/>
          <a:ea typeface="+mn-ea"/>
          <a:cs typeface="+mn-cs"/>
        </a:defRPr>
      </a:lvl1pPr>
      <a:lvl2pPr marL="823509" algn="l" defTabSz="1647017" rtl="0" eaLnBrk="1" latinLnBrk="0" hangingPunct="1">
        <a:defRPr sz="3242" kern="1200">
          <a:solidFill>
            <a:schemeClr val="tx1"/>
          </a:solidFill>
          <a:latin typeface="+mn-lt"/>
          <a:ea typeface="+mn-ea"/>
          <a:cs typeface="+mn-cs"/>
        </a:defRPr>
      </a:lvl2pPr>
      <a:lvl3pPr marL="1647017" algn="l" defTabSz="1647017" rtl="0" eaLnBrk="1" latinLnBrk="0" hangingPunct="1">
        <a:defRPr sz="3242" kern="1200">
          <a:solidFill>
            <a:schemeClr val="tx1"/>
          </a:solidFill>
          <a:latin typeface="+mn-lt"/>
          <a:ea typeface="+mn-ea"/>
          <a:cs typeface="+mn-cs"/>
        </a:defRPr>
      </a:lvl3pPr>
      <a:lvl4pPr marL="2470526" algn="l" defTabSz="1647017" rtl="0" eaLnBrk="1" latinLnBrk="0" hangingPunct="1">
        <a:defRPr sz="3242" kern="1200">
          <a:solidFill>
            <a:schemeClr val="tx1"/>
          </a:solidFill>
          <a:latin typeface="+mn-lt"/>
          <a:ea typeface="+mn-ea"/>
          <a:cs typeface="+mn-cs"/>
        </a:defRPr>
      </a:lvl4pPr>
      <a:lvl5pPr marL="3294035" algn="l" defTabSz="1647017" rtl="0" eaLnBrk="1" latinLnBrk="0" hangingPunct="1">
        <a:defRPr sz="3242" kern="1200">
          <a:solidFill>
            <a:schemeClr val="tx1"/>
          </a:solidFill>
          <a:latin typeface="+mn-lt"/>
          <a:ea typeface="+mn-ea"/>
          <a:cs typeface="+mn-cs"/>
        </a:defRPr>
      </a:lvl5pPr>
      <a:lvl6pPr marL="4117543" algn="l" defTabSz="1647017" rtl="0" eaLnBrk="1" latinLnBrk="0" hangingPunct="1">
        <a:defRPr sz="3242" kern="1200">
          <a:solidFill>
            <a:schemeClr val="tx1"/>
          </a:solidFill>
          <a:latin typeface="+mn-lt"/>
          <a:ea typeface="+mn-ea"/>
          <a:cs typeface="+mn-cs"/>
        </a:defRPr>
      </a:lvl6pPr>
      <a:lvl7pPr marL="4941052" algn="l" defTabSz="1647017" rtl="0" eaLnBrk="1" latinLnBrk="0" hangingPunct="1">
        <a:defRPr sz="3242" kern="1200">
          <a:solidFill>
            <a:schemeClr val="tx1"/>
          </a:solidFill>
          <a:latin typeface="+mn-lt"/>
          <a:ea typeface="+mn-ea"/>
          <a:cs typeface="+mn-cs"/>
        </a:defRPr>
      </a:lvl7pPr>
      <a:lvl8pPr marL="5764560" algn="l" defTabSz="1647017" rtl="0" eaLnBrk="1" latinLnBrk="0" hangingPunct="1">
        <a:defRPr sz="3242" kern="1200">
          <a:solidFill>
            <a:schemeClr val="tx1"/>
          </a:solidFill>
          <a:latin typeface="+mn-lt"/>
          <a:ea typeface="+mn-ea"/>
          <a:cs typeface="+mn-cs"/>
        </a:defRPr>
      </a:lvl8pPr>
      <a:lvl9pPr marL="6588069" algn="l" defTabSz="1647017" rtl="0" eaLnBrk="1" latinLnBrk="0" hangingPunct="1">
        <a:defRPr sz="324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emf"/><Relationship Id="rId18" Type="http://schemas.openxmlformats.org/officeDocument/2006/relationships/image" Target="../media/image17.png"/><Relationship Id="rId3" Type="http://schemas.openxmlformats.org/officeDocument/2006/relationships/image" Target="../media/image2.emf"/><Relationship Id="rId21" Type="http://schemas.openxmlformats.org/officeDocument/2006/relationships/image" Target="../media/image20.emf"/><Relationship Id="rId7" Type="http://schemas.openxmlformats.org/officeDocument/2006/relationships/image" Target="../media/image6.emf"/><Relationship Id="rId12" Type="http://schemas.openxmlformats.org/officeDocument/2006/relationships/image" Target="../media/image11.png"/><Relationship Id="rId17" Type="http://schemas.openxmlformats.org/officeDocument/2006/relationships/image" Target="../media/image16.emf"/><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emf"/><Relationship Id="rId5" Type="http://schemas.openxmlformats.org/officeDocument/2006/relationships/image" Target="../media/image4.emf"/><Relationship Id="rId15" Type="http://schemas.openxmlformats.org/officeDocument/2006/relationships/image" Target="../media/image14.emf"/><Relationship Id="rId10" Type="http://schemas.openxmlformats.org/officeDocument/2006/relationships/image" Target="../media/image9.png"/><Relationship Id="rId19" Type="http://schemas.openxmlformats.org/officeDocument/2006/relationships/image" Target="../media/image18.emf"/><Relationship Id="rId4" Type="http://schemas.openxmlformats.org/officeDocument/2006/relationships/image" Target="../media/image3.png"/><Relationship Id="rId9" Type="http://schemas.openxmlformats.org/officeDocument/2006/relationships/image" Target="../media/image8.emf"/><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230EE02D-1BB7-4B4E-B017-A71CF6EA8A38}"/>
                  </a:ext>
                </a:extLst>
              </p:cNvPr>
              <p:cNvGraphicFramePr>
                <a:graphicFrameLocks noGrp="1"/>
              </p:cNvGraphicFramePr>
              <p:nvPr>
                <p:extLst>
                  <p:ext uri="{D42A27DB-BD31-4B8C-83A1-F6EECF244321}">
                    <p14:modId xmlns:p14="http://schemas.microsoft.com/office/powerpoint/2010/main" val="1852706166"/>
                  </p:ext>
                </p:extLst>
              </p:nvPr>
            </p:nvGraphicFramePr>
            <p:xfrm>
              <a:off x="6468962" y="550187"/>
              <a:ext cx="5937250" cy="2089786"/>
            </p:xfrm>
            <a:graphic>
              <a:graphicData uri="http://schemas.openxmlformats.org/drawingml/2006/table">
                <a:tbl>
                  <a:tblPr bandRow="1">
                    <a:tableStyleId>{C4B1156A-380E-4F78-BDF5-A606A8083BF9}</a:tableStyleId>
                  </a:tblPr>
                  <a:tblGrid>
                    <a:gridCol w="803275">
                      <a:extLst>
                        <a:ext uri="{9D8B030D-6E8A-4147-A177-3AD203B41FA5}">
                          <a16:colId xmlns:a16="http://schemas.microsoft.com/office/drawing/2014/main" val="3211355494"/>
                        </a:ext>
                      </a:extLst>
                    </a:gridCol>
                    <a:gridCol w="1853565">
                      <a:extLst>
                        <a:ext uri="{9D8B030D-6E8A-4147-A177-3AD203B41FA5}">
                          <a16:colId xmlns:a16="http://schemas.microsoft.com/office/drawing/2014/main" val="3174449059"/>
                        </a:ext>
                      </a:extLst>
                    </a:gridCol>
                    <a:gridCol w="3280410">
                      <a:extLst>
                        <a:ext uri="{9D8B030D-6E8A-4147-A177-3AD203B41FA5}">
                          <a16:colId xmlns:a16="http://schemas.microsoft.com/office/drawing/2014/main" val="1359376454"/>
                        </a:ext>
                      </a:extLst>
                    </a:gridCol>
                  </a:tblGrid>
                  <a:tr h="518160">
                    <a:tc gridSpan="3">
                      <a:txBody>
                        <a:bodyPr/>
                        <a:lstStyle/>
                        <a:p>
                          <a:pPr>
                            <a:lnSpc>
                              <a:spcPct val="107000"/>
                            </a:lnSpc>
                            <a:spcBef>
                              <a:spcPts val="200"/>
                            </a:spcBef>
                            <a:spcAft>
                              <a:spcPts val="0"/>
                            </a:spcAft>
                          </a:pPr>
                          <a:r>
                            <a:rPr lang="en-CA" sz="1400" b="1" dirty="0">
                              <a:effectLst/>
                            </a:rPr>
                            <a:t>Binomial Distribution</a:t>
                          </a:r>
                        </a:p>
                        <a:p>
                          <a:pPr>
                            <a:lnSpc>
                              <a:spcPct val="107000"/>
                            </a:lnSpc>
                            <a:spcAft>
                              <a:spcPts val="0"/>
                            </a:spcAft>
                          </a:pPr>
                          <a:r>
                            <a:rPr lang="en-CA" sz="1000" dirty="0">
                              <a:effectLst/>
                            </a:rPr>
                            <a:t>This distribution is used to mode the number of successes in a sequence of trials. </a:t>
                          </a:r>
                          <a14:m>
                            <m:oMath xmlns:m="http://schemas.openxmlformats.org/officeDocument/2006/math">
                              <m:r>
                                <a:rPr lang="en-CA" sz="1000">
                                  <a:effectLst/>
                                </a:rPr>
                                <m:t>𝑘</m:t>
                              </m:r>
                              <m:r>
                                <a:rPr lang="en-CA" sz="1000">
                                  <a:effectLst/>
                                </a:rPr>
                                <m:t>∈ </m:t>
                              </m:r>
                              <m:r>
                                <a:rPr lang="en-CA" sz="1000">
                                  <a:effectLst/>
                                </a:rPr>
                                <m:t>ℕ</m:t>
                              </m:r>
                            </m:oMath>
                          </a14:m>
                          <a:r>
                            <a:rPr lang="en-CA" sz="1000" dirty="0">
                              <a:effectLst/>
                            </a:rPr>
                            <a:t> is the number of successes out of </a:t>
                          </a:r>
                          <a14:m>
                            <m:oMath xmlns:m="http://schemas.openxmlformats.org/officeDocument/2006/math">
                              <m:r>
                                <a:rPr lang="en-CA" sz="1000">
                                  <a:effectLst/>
                                </a:rPr>
                                <m:t>𝑛</m:t>
                              </m:r>
                              <m:r>
                                <a:rPr lang="en-CA" sz="1000">
                                  <a:effectLst/>
                                </a:rPr>
                                <m:t>∈</m:t>
                              </m:r>
                              <m:r>
                                <a:rPr lang="en-CA" sz="1000">
                                  <a:effectLst/>
                                </a:rPr>
                                <m:t>ℕ</m:t>
                              </m:r>
                              <m:r>
                                <a:rPr lang="en-CA" sz="1000">
                                  <a:effectLst/>
                                </a:rPr>
                                <m:t> </m:t>
                              </m:r>
                            </m:oMath>
                          </a14:m>
                          <a:r>
                            <a:rPr lang="en-CA" sz="1000" dirty="0">
                              <a:effectLst/>
                            </a:rPr>
                            <a:t>trials, each trial having a probability of success </a:t>
                          </a:r>
                          <a14:m>
                            <m:oMath xmlns:m="http://schemas.openxmlformats.org/officeDocument/2006/math">
                              <m:r>
                                <a:rPr lang="en-CA" sz="1000">
                                  <a:effectLst/>
                                </a:rPr>
                                <m:t>𝑝</m:t>
                              </m:r>
                              <m:r>
                                <a:rPr lang="en-CA" sz="1000">
                                  <a:effectLst/>
                                </a:rPr>
                                <m:t>∈(0,1)</m:t>
                              </m:r>
                            </m:oMath>
                          </a14:m>
                          <a:r>
                            <a:rPr lang="en-CA" sz="1000" dirty="0">
                              <a:effectLst/>
                            </a:rPr>
                            <a:t>. Trials are assumed to be independent.</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387043194"/>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𝑃</m:t>
                                </m:r>
                                <m:r>
                                  <a:rPr lang="en-CA" sz="1000">
                                    <a:effectLst/>
                                  </a:rPr>
                                  <m:t>(</m:t>
                                </m:r>
                                <m:r>
                                  <a:rPr lang="en-CA" sz="1000">
                                    <a:effectLst/>
                                  </a:rPr>
                                  <m:t>𝑋</m:t>
                                </m:r>
                                <m:r>
                                  <a:rPr lang="en-CA" sz="1000">
                                    <a:effectLst/>
                                  </a:rPr>
                                  <m:t>=</m:t>
                                </m:r>
                                <m:r>
                                  <a:rPr lang="en-CA" sz="1000">
                                    <a:effectLst/>
                                  </a:rPr>
                                  <m:t>𝑘</m:t>
                                </m:r>
                                <m:r>
                                  <a:rPr lang="en-CA" sz="1000">
                                    <a:effectLst/>
                                  </a:rPr>
                                  <m:t>)</m:t>
                                </m:r>
                              </m:oMath>
                            </m:oMathPara>
                          </a14:m>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d>
                                  <m:dPr>
                                    <m:ctrlPr>
                                      <a:rPr lang="en-CA" sz="1100">
                                        <a:effectLst/>
                                      </a:rPr>
                                    </m:ctrlPr>
                                  </m:dPr>
                                  <m:e>
                                    <m:m>
                                      <m:mPr>
                                        <m:mcs>
                                          <m:mc>
                                            <m:mcPr>
                                              <m:count m:val="1"/>
                                              <m:mcJc m:val="center"/>
                                            </m:mcPr>
                                          </m:mc>
                                        </m:mcs>
                                        <m:ctrlPr>
                                          <a:rPr lang="en-CA" sz="1100">
                                            <a:effectLst/>
                                          </a:rPr>
                                        </m:ctrlPr>
                                      </m:mPr>
                                      <m:mr>
                                        <m:e>
                                          <m:r>
                                            <a:rPr lang="en-CA" sz="1000">
                                              <a:effectLst/>
                                            </a:rPr>
                                            <m:t>𝑛</m:t>
                                          </m:r>
                                        </m:e>
                                      </m:mr>
                                      <m:mr>
                                        <m:e>
                                          <m:r>
                                            <a:rPr lang="en-CA" sz="1000">
                                              <a:effectLst/>
                                            </a:rPr>
                                            <m:t>𝑘</m:t>
                                          </m:r>
                                        </m:e>
                                      </m:mr>
                                    </m:m>
                                  </m:e>
                                </m:d>
                                <m:sSup>
                                  <m:sSupPr>
                                    <m:ctrlPr>
                                      <a:rPr lang="en-CA" sz="1000">
                                        <a:effectLst/>
                                      </a:rPr>
                                    </m:ctrlPr>
                                  </m:sSupPr>
                                  <m:e>
                                    <m:r>
                                      <a:rPr lang="en-CA" sz="1000">
                                        <a:effectLst/>
                                      </a:rPr>
                                      <m:t>𝑝</m:t>
                                    </m:r>
                                  </m:e>
                                  <m:sup>
                                    <m:r>
                                      <a:rPr lang="en-CA" sz="1000">
                                        <a:effectLst/>
                                      </a:rPr>
                                      <m:t>𝑘</m:t>
                                    </m:r>
                                  </m:sup>
                                </m:sSup>
                                <m:sSup>
                                  <m:sSupPr>
                                    <m:ctrlPr>
                                      <a:rPr lang="en-CA" sz="1000">
                                        <a:effectLst/>
                                      </a:rPr>
                                    </m:ctrlPr>
                                  </m:sSupPr>
                                  <m:e>
                                    <m:d>
                                      <m:dPr>
                                        <m:ctrlPr>
                                          <a:rPr lang="en-CA" sz="1000">
                                            <a:effectLst/>
                                          </a:rPr>
                                        </m:ctrlPr>
                                      </m:dPr>
                                      <m:e>
                                        <m:r>
                                          <a:rPr lang="en-CA" sz="1000">
                                            <a:effectLst/>
                                          </a:rPr>
                                          <m:t>1−</m:t>
                                        </m:r>
                                        <m:r>
                                          <a:rPr lang="en-CA" sz="1000">
                                            <a:effectLst/>
                                          </a:rPr>
                                          <m:t>𝑝</m:t>
                                        </m:r>
                                      </m:e>
                                    </m:d>
                                  </m:e>
                                  <m:sup>
                                    <m:r>
                                      <a:rPr lang="en-CA" sz="1000">
                                        <a:effectLst/>
                                      </a:rPr>
                                      <m:t>𝑛</m:t>
                                    </m:r>
                                    <m:r>
                                      <a:rPr lang="en-CA" sz="1000">
                                        <a:effectLst/>
                                      </a:rPr>
                                      <m:t>−</m:t>
                                    </m:r>
                                    <m:r>
                                      <a:rPr lang="en-CA" sz="1000">
                                        <a:effectLst/>
                                      </a:rPr>
                                      <m:t>𝑘</m:t>
                                    </m:r>
                                  </m:sup>
                                </m:sSup>
                                <m:r>
                                  <a:rPr lang="en-CA" sz="1000">
                                    <a:effectLst/>
                                  </a:rPr>
                                  <m:t>;</m:t>
                                </m:r>
                                <m:r>
                                  <a:rPr lang="en-CA" sz="1000">
                                    <a:effectLst/>
                                  </a:rPr>
                                  <m:t>𝑘</m:t>
                                </m:r>
                                <m:r>
                                  <a:rPr lang="en-CA" sz="1000">
                                    <a:effectLst/>
                                  </a:rPr>
                                  <m:t>=0,…,</m:t>
                                </m:r>
                                <m:r>
                                  <a:rPr lang="en-CA" sz="1000">
                                    <a:effectLst/>
                                  </a:rPr>
                                  <m:t>𝑛</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6">
                      <a:txBody>
                        <a:bodyPr/>
                        <a:lstStyle/>
                        <a:p>
                          <a:pPr algn="ctr">
                            <a:lnSpc>
                              <a:spcPct val="107000"/>
                            </a:lnSpc>
                            <a:spcAft>
                              <a:spcPts val="0"/>
                            </a:spcAft>
                          </a:pPr>
                          <a:endParaRPr lang="en-CA"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3855382"/>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𝐸</m:t>
                                </m:r>
                                <m:r>
                                  <a:rPr lang="en-CA" sz="1000">
                                    <a:effectLst/>
                                  </a:rPr>
                                  <m:t>(</m:t>
                                </m:r>
                                <m:r>
                                  <a:rPr lang="en-CA" sz="1000">
                                    <a:effectLst/>
                                  </a:rPr>
                                  <m:t>𝑋</m:t>
                                </m:r>
                                <m:r>
                                  <a:rPr lang="en-CA" sz="1000">
                                    <a:effectLst/>
                                  </a:rPr>
                                  <m:t>)</m:t>
                                </m:r>
                              </m:oMath>
                            </m:oMathPara>
                          </a14:m>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𝑛𝑝</m:t>
                                </m:r>
                              </m:oMath>
                            </m:oMathPara>
                          </a14:m>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2582662762"/>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𝑉</m:t>
                                </m:r>
                                <m:r>
                                  <a:rPr lang="en-CA" sz="1000">
                                    <a:effectLst/>
                                  </a:rPr>
                                  <m:t>(</m:t>
                                </m:r>
                                <m:r>
                                  <a:rPr lang="en-CA" sz="1000">
                                    <a:effectLst/>
                                  </a:rPr>
                                  <m:t>𝑋</m:t>
                                </m:r>
                                <m:r>
                                  <a:rPr lang="en-CA" sz="1000">
                                    <a:effectLst/>
                                  </a:rPr>
                                  <m:t>)</m:t>
                                </m:r>
                              </m:oMath>
                            </m:oMathPara>
                          </a14:m>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𝑛𝑝</m:t>
                                </m:r>
                                <m:r>
                                  <a:rPr lang="en-CA" sz="1000">
                                    <a:effectLst/>
                                  </a:rPr>
                                  <m:t>(1−</m:t>
                                </m:r>
                                <m:r>
                                  <a:rPr lang="en-CA" sz="1000">
                                    <a:effectLst/>
                                  </a:rPr>
                                  <m:t>𝑝</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2300139629"/>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𝑀</m:t>
                                    </m:r>
                                  </m:e>
                                  <m:sub>
                                    <m:r>
                                      <a:rPr lang="en-CA" sz="1000">
                                        <a:effectLst/>
                                      </a:rPr>
                                      <m:t>𝑋</m:t>
                                    </m:r>
                                  </m:sub>
                                </m:sSub>
                                <m:r>
                                  <a:rPr lang="en-CA" sz="1000">
                                    <a:effectLst/>
                                  </a:rPr>
                                  <m:t>(</m:t>
                                </m:r>
                                <m:r>
                                  <a:rPr lang="en-CA" sz="1000">
                                    <a:effectLst/>
                                  </a:rPr>
                                  <m:t>𝑡</m:t>
                                </m:r>
                                <m:r>
                                  <a:rPr lang="en-CA" sz="1000">
                                    <a:effectLst/>
                                  </a:rPr>
                                  <m:t>) </m:t>
                                </m:r>
                              </m:oMath>
                            </m:oMathPara>
                          </a14:m>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p>
                                  <m:sSupPr>
                                    <m:ctrlPr>
                                      <a:rPr lang="en-CA" sz="1000">
                                        <a:effectLst/>
                                      </a:rPr>
                                    </m:ctrlPr>
                                  </m:sSupPr>
                                  <m:e>
                                    <m:d>
                                      <m:dPr>
                                        <m:ctrlPr>
                                          <a:rPr lang="en-CA" sz="1000">
                                            <a:effectLst/>
                                          </a:rPr>
                                        </m:ctrlPr>
                                      </m:dPr>
                                      <m:e>
                                        <m:r>
                                          <a:rPr lang="en-CA" sz="1000">
                                            <a:effectLst/>
                                          </a:rPr>
                                          <m:t>1−</m:t>
                                        </m:r>
                                        <m:r>
                                          <a:rPr lang="en-CA" sz="1000">
                                            <a:effectLst/>
                                          </a:rPr>
                                          <m:t>𝑝</m:t>
                                        </m:r>
                                        <m:r>
                                          <a:rPr lang="en-CA" sz="1000">
                                            <a:effectLst/>
                                          </a:rPr>
                                          <m:t>+</m:t>
                                        </m:r>
                                        <m:r>
                                          <a:rPr lang="en-CA" sz="1000">
                                            <a:effectLst/>
                                          </a:rPr>
                                          <m:t>𝑝</m:t>
                                        </m:r>
                                        <m:sSup>
                                          <m:sSupPr>
                                            <m:ctrlPr>
                                              <a:rPr lang="en-CA" sz="1000">
                                                <a:effectLst/>
                                              </a:rPr>
                                            </m:ctrlPr>
                                          </m:sSupPr>
                                          <m:e>
                                            <m:r>
                                              <a:rPr lang="en-CA" sz="1000">
                                                <a:effectLst/>
                                              </a:rPr>
                                              <m:t>𝑒</m:t>
                                            </m:r>
                                          </m:e>
                                          <m:sup>
                                            <m:r>
                                              <a:rPr lang="en-CA" sz="1000">
                                                <a:effectLst/>
                                              </a:rPr>
                                              <m:t>𝑡</m:t>
                                            </m:r>
                                          </m:sup>
                                        </m:sSup>
                                      </m:e>
                                    </m:d>
                                  </m:e>
                                  <m:sup>
                                    <m:r>
                                      <a:rPr lang="en-CA" sz="1000">
                                        <a:effectLst/>
                                      </a:rPr>
                                      <m:t>𝑛</m:t>
                                    </m:r>
                                  </m:sup>
                                </m:sSup>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3273865873"/>
                      </a:ext>
                    </a:extLst>
                  </a:tr>
                  <a:tr h="0">
                    <a:tc>
                      <a:txBody>
                        <a:bodyPr/>
                        <a:lstStyle/>
                        <a:p>
                          <a:pPr algn="ctr">
                            <a:lnSpc>
                              <a:spcPct val="107000"/>
                            </a:lnSpc>
                            <a:spcAft>
                              <a:spcPts val="0"/>
                            </a:spcAft>
                          </a:pPr>
                          <a:r>
                            <a:rPr lang="en-CA" sz="900" dirty="0">
                              <a:effectLst/>
                            </a:rPr>
                            <a:t>R params</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900">
                              <a:effectLst/>
                            </a:rPr>
                            <a:t>size = </a:t>
                          </a:r>
                          <a14:m>
                            <m:oMath xmlns:m="http://schemas.openxmlformats.org/officeDocument/2006/math">
                              <m:r>
                                <a:rPr lang="en-CA" sz="900">
                                  <a:effectLst/>
                                </a:rPr>
                                <m:t>𝑛</m:t>
                              </m:r>
                            </m:oMath>
                          </a14:m>
                          <a:r>
                            <a:rPr lang="en-CA" sz="900">
                              <a:effectLst/>
                            </a:rPr>
                            <a:t>, prob = </a:t>
                          </a:r>
                          <a14:m>
                            <m:oMath xmlns:m="http://schemas.openxmlformats.org/officeDocument/2006/math">
                              <m:r>
                                <a:rPr lang="en-CA" sz="900">
                                  <a:effectLst/>
                                </a:rPr>
                                <m:t>𝑝</m:t>
                              </m:r>
                            </m:oMath>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732598943"/>
                      </a:ext>
                    </a:extLst>
                  </a:tr>
                  <a:tr h="0">
                    <a:tc gridSpan="2">
                      <a:txBody>
                        <a:bodyPr/>
                        <a:lstStyle/>
                        <a:p>
                          <a:pPr>
                            <a:lnSpc>
                              <a:spcPct val="107000"/>
                            </a:lnSpc>
                            <a:spcBef>
                              <a:spcPts val="200"/>
                            </a:spcBef>
                            <a:spcAft>
                              <a:spcPts val="0"/>
                            </a:spcAft>
                          </a:pPr>
                          <a:r>
                            <a:rPr lang="en-CA" sz="1000" dirty="0">
                              <a:effectLst/>
                            </a:rPr>
                            <a:t>Related Distributions</a:t>
                          </a:r>
                        </a:p>
                        <a:p>
                          <a:pPr marL="88900" lvl="0" indent="-88900">
                            <a:lnSpc>
                              <a:spcPct val="107000"/>
                            </a:lnSpc>
                            <a:spcAft>
                              <a:spcPts val="0"/>
                            </a:spcAft>
                            <a:buFont typeface="Symbol" panose="05050102010706020507" pitchFamily="18" charset="2"/>
                            <a:buChar char=""/>
                          </a:pPr>
                          <a:r>
                            <a:rPr lang="en-CA" sz="1000" dirty="0">
                              <a:effectLst/>
                            </a:rPr>
                            <a:t>If </a:t>
                          </a:r>
                          <a14:m>
                            <m:oMath xmlns:m="http://schemas.openxmlformats.org/officeDocument/2006/math">
                              <m:sSub>
                                <m:sSubPr>
                                  <m:ctrlPr>
                                    <a:rPr lang="en-CA" sz="1000">
                                      <a:effectLst/>
                                    </a:rPr>
                                  </m:ctrlPr>
                                </m:sSubPr>
                                <m:e>
                                  <m:r>
                                    <a:rPr lang="en-CA" sz="1000">
                                      <a:effectLst/>
                                    </a:rPr>
                                    <m:t>𝑋</m:t>
                                  </m:r>
                                </m:e>
                                <m:sub>
                                  <m:r>
                                    <a:rPr lang="en-CA" sz="1000">
                                      <a:effectLst/>
                                    </a:rPr>
                                    <m:t>1</m:t>
                                  </m:r>
                                </m:sub>
                              </m:sSub>
                              <m:r>
                                <a:rPr lang="en-CA" sz="1000">
                                  <a:effectLst/>
                                </a:rPr>
                                <m:t>, </m:t>
                              </m:r>
                              <m:sSub>
                                <m:sSubPr>
                                  <m:ctrlPr>
                                    <a:rPr lang="en-CA" sz="1000">
                                      <a:effectLst/>
                                    </a:rPr>
                                  </m:ctrlPr>
                                </m:sSubPr>
                                <m:e>
                                  <m:r>
                                    <a:rPr lang="en-CA" sz="1000">
                                      <a:effectLst/>
                                    </a:rPr>
                                    <m:t>𝑋</m:t>
                                  </m:r>
                                </m:e>
                                <m:sub>
                                  <m:r>
                                    <a:rPr lang="en-CA" sz="1000">
                                      <a:effectLst/>
                                    </a:rPr>
                                    <m:t>2</m:t>
                                  </m:r>
                                </m:sub>
                              </m:sSub>
                              <m:r>
                                <a:rPr lang="en-CA" sz="1000">
                                  <a:effectLst/>
                                </a:rPr>
                                <m:t>,…,</m:t>
                              </m:r>
                              <m:sSub>
                                <m:sSubPr>
                                  <m:ctrlPr>
                                    <a:rPr lang="en-CA" sz="1000">
                                      <a:effectLst/>
                                    </a:rPr>
                                  </m:ctrlPr>
                                </m:sSubPr>
                                <m:e>
                                  <m:r>
                                    <a:rPr lang="en-CA" sz="1000">
                                      <a:effectLst/>
                                    </a:rPr>
                                    <m:t>𝑋</m:t>
                                  </m:r>
                                </m:e>
                                <m:sub>
                                  <m:r>
                                    <a:rPr lang="en-CA" sz="1000">
                                      <a:effectLst/>
                                    </a:rPr>
                                    <m:t>𝑛</m:t>
                                  </m:r>
                                </m:sub>
                              </m:sSub>
                            </m:oMath>
                          </a14:m>
                          <a:r>
                            <a:rPr lang="en-CA" sz="1000" dirty="0">
                              <a:effectLst/>
                            </a:rPr>
                            <a:t> are Bernoulli</a:t>
                          </a:r>
                          <a14:m>
                            <m:oMath xmlns:m="http://schemas.openxmlformats.org/officeDocument/2006/math">
                              <m:r>
                                <a:rPr lang="en-CA" sz="1000">
                                  <a:effectLst/>
                                </a:rPr>
                                <m:t>(</m:t>
                              </m:r>
                              <m:r>
                                <a:rPr lang="en-CA" sz="1000">
                                  <a:effectLst/>
                                </a:rPr>
                                <m:t>𝑝</m:t>
                              </m:r>
                              <m:r>
                                <a:rPr lang="en-CA" sz="1000">
                                  <a:effectLst/>
                                </a:rPr>
                                <m:t>)</m:t>
                              </m:r>
                            </m:oMath>
                          </a14:m>
                          <a:r>
                            <a:rPr lang="en-CA" sz="1000" dirty="0">
                              <a:effectLst/>
                            </a:rPr>
                            <a:t> random variables, then </a:t>
                          </a:r>
                          <a14:m>
                            <m:oMath xmlns:m="http://schemas.openxmlformats.org/officeDocument/2006/math">
                              <m:r>
                                <a:rPr lang="en-CA" sz="1000">
                                  <a:effectLst/>
                                </a:rPr>
                                <m:t>𝑌</m:t>
                              </m:r>
                              <m:r>
                                <a:rPr lang="en-CA" sz="1000">
                                  <a:effectLst/>
                                </a:rPr>
                                <m:t>=</m:t>
                              </m:r>
                              <m:nary>
                                <m:naryPr>
                                  <m:chr m:val="∑"/>
                                  <m:limLoc m:val="subSup"/>
                                  <m:ctrlPr>
                                    <a:rPr lang="en-CA" sz="1000">
                                      <a:effectLst/>
                                    </a:rPr>
                                  </m:ctrlPr>
                                </m:naryPr>
                                <m:sub>
                                  <m:r>
                                    <a:rPr lang="en-CA" sz="1000">
                                      <a:effectLst/>
                                    </a:rPr>
                                    <m:t>𝑖</m:t>
                                  </m:r>
                                  <m:r>
                                    <a:rPr lang="en-CA" sz="1000">
                                      <a:effectLst/>
                                    </a:rPr>
                                    <m:t>=1</m:t>
                                  </m:r>
                                </m:sub>
                                <m:sup>
                                  <m:r>
                                    <a:rPr lang="en-CA" sz="1000">
                                      <a:effectLst/>
                                    </a:rPr>
                                    <m:t>𝑛</m:t>
                                  </m:r>
                                </m:sup>
                                <m:e>
                                  <m:sSub>
                                    <m:sSubPr>
                                      <m:ctrlPr>
                                        <a:rPr lang="en-CA" sz="1000">
                                          <a:effectLst/>
                                        </a:rPr>
                                      </m:ctrlPr>
                                    </m:sSubPr>
                                    <m:e>
                                      <m:r>
                                        <a:rPr lang="en-CA" sz="1000">
                                          <a:effectLst/>
                                        </a:rPr>
                                        <m:t>𝑋</m:t>
                                      </m:r>
                                    </m:e>
                                    <m:sub>
                                      <m:r>
                                        <a:rPr lang="en-CA" sz="1000">
                                          <a:effectLst/>
                                        </a:rPr>
                                        <m:t>𝑖</m:t>
                                      </m:r>
                                    </m:sub>
                                  </m:sSub>
                                </m:e>
                              </m:nary>
                              <m:r>
                                <a:rPr lang="en-CA" sz="1000">
                                  <a:effectLst/>
                                </a:rPr>
                                <m:t>~ </m:t>
                              </m:r>
                              <m:r>
                                <a:rPr lang="en-CA" sz="1000">
                                  <a:effectLst/>
                                </a:rPr>
                                <m:t>𝐵𝑖𝑛𝑜𝑚𝑖𝑎𝑙</m:t>
                              </m:r>
                              <m:r>
                                <a:rPr lang="en-CA" sz="1000">
                                  <a:effectLst/>
                                </a:rPr>
                                <m:t>(</m:t>
                              </m:r>
                              <m:r>
                                <a:rPr lang="en-CA" sz="1000">
                                  <a:effectLst/>
                                </a:rPr>
                                <m:t>𝑛</m:t>
                              </m:r>
                              <m:r>
                                <a:rPr lang="en-CA" sz="1000">
                                  <a:effectLst/>
                                </a:rPr>
                                <m:t>,</m:t>
                              </m:r>
                              <m:r>
                                <a:rPr lang="en-CA" sz="1000">
                                  <a:effectLst/>
                                </a:rPr>
                                <m:t>𝑝</m:t>
                              </m:r>
                              <m:r>
                                <a:rPr lang="en-CA" sz="1000">
                                  <a:effectLst/>
                                </a:rPr>
                                <m:t>)</m:t>
                              </m:r>
                            </m:oMath>
                          </a14:m>
                          <a:endParaRPr lang="en-CA" sz="1000" dirty="0">
                            <a:effectLst/>
                            <a:latin typeface="Calibri" panose="020F0502020204030204" pitchFamily="34" charset="0"/>
                            <a:ea typeface="Calibri" panose="020F0502020204030204" pitchFamily="34" charset="0"/>
                            <a:cs typeface="Symbol" panose="05050102010706020507" pitchFamily="18" charset="2"/>
                          </a:endParaRPr>
                        </a:p>
                      </a:txBody>
                      <a:tcPr marL="68580" marR="68580" marT="0" marB="0"/>
                    </a:tc>
                    <a:tc hMerge="1">
                      <a:txBody>
                        <a:bodyPr/>
                        <a:lstStyle/>
                        <a:p>
                          <a:endParaRPr lang="en-CA"/>
                        </a:p>
                      </a:txBody>
                      <a:tcPr/>
                    </a:tc>
                    <a:tc vMerge="1">
                      <a:txBody>
                        <a:bodyPr/>
                        <a:lstStyle/>
                        <a:p>
                          <a:endParaRPr lang="en-CA"/>
                        </a:p>
                      </a:txBody>
                      <a:tcPr/>
                    </a:tc>
                    <a:extLst>
                      <a:ext uri="{0D108BD9-81ED-4DB2-BD59-A6C34878D82A}">
                        <a16:rowId xmlns:a16="http://schemas.microsoft.com/office/drawing/2014/main" val="440203037"/>
                      </a:ext>
                    </a:extLst>
                  </a:tr>
                </a:tbl>
              </a:graphicData>
            </a:graphic>
          </p:graphicFrame>
        </mc:Choice>
        <mc:Fallback>
          <p:graphicFrame>
            <p:nvGraphicFramePr>
              <p:cNvPr id="5" name="Table 4">
                <a:extLst>
                  <a:ext uri="{FF2B5EF4-FFF2-40B4-BE49-F238E27FC236}">
                    <a16:creationId xmlns:a16="http://schemas.microsoft.com/office/drawing/2014/main" id="{230EE02D-1BB7-4B4E-B017-A71CF6EA8A38}"/>
                  </a:ext>
                </a:extLst>
              </p:cNvPr>
              <p:cNvGraphicFramePr>
                <a:graphicFrameLocks noGrp="1"/>
              </p:cNvGraphicFramePr>
              <p:nvPr>
                <p:extLst>
                  <p:ext uri="{D42A27DB-BD31-4B8C-83A1-F6EECF244321}">
                    <p14:modId xmlns:p14="http://schemas.microsoft.com/office/powerpoint/2010/main" val="1852706166"/>
                  </p:ext>
                </p:extLst>
              </p:nvPr>
            </p:nvGraphicFramePr>
            <p:xfrm>
              <a:off x="6468962" y="550187"/>
              <a:ext cx="5937250" cy="2089786"/>
            </p:xfrm>
            <a:graphic>
              <a:graphicData uri="http://schemas.openxmlformats.org/drawingml/2006/table">
                <a:tbl>
                  <a:tblPr bandRow="1">
                    <a:tableStyleId>{C4B1156A-380E-4F78-BDF5-A606A8083BF9}</a:tableStyleId>
                  </a:tblPr>
                  <a:tblGrid>
                    <a:gridCol w="803275">
                      <a:extLst>
                        <a:ext uri="{9D8B030D-6E8A-4147-A177-3AD203B41FA5}">
                          <a16:colId xmlns:a16="http://schemas.microsoft.com/office/drawing/2014/main" val="3211355494"/>
                        </a:ext>
                      </a:extLst>
                    </a:gridCol>
                    <a:gridCol w="1853565">
                      <a:extLst>
                        <a:ext uri="{9D8B030D-6E8A-4147-A177-3AD203B41FA5}">
                          <a16:colId xmlns:a16="http://schemas.microsoft.com/office/drawing/2014/main" val="3174449059"/>
                        </a:ext>
                      </a:extLst>
                    </a:gridCol>
                    <a:gridCol w="3280410">
                      <a:extLst>
                        <a:ext uri="{9D8B030D-6E8A-4147-A177-3AD203B41FA5}">
                          <a16:colId xmlns:a16="http://schemas.microsoft.com/office/drawing/2014/main" val="1359376454"/>
                        </a:ext>
                      </a:extLst>
                    </a:gridCol>
                  </a:tblGrid>
                  <a:tr h="710248">
                    <a:tc gridSpan="3">
                      <a:txBody>
                        <a:bodyPr/>
                        <a:lstStyle/>
                        <a:p>
                          <a:endParaRPr lang="en-US"/>
                        </a:p>
                      </a:txBody>
                      <a:tcPr marL="68580" marR="68580" marT="0" marB="0">
                        <a:blipFill>
                          <a:blip r:embed="rId2"/>
                          <a:stretch>
                            <a:fillRect l="-103" t="-6838" r="-205" b="-250427"/>
                          </a:stretch>
                        </a:blip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387043194"/>
                      </a:ext>
                    </a:extLst>
                  </a:tr>
                  <a:tr h="268478">
                    <a:tc>
                      <a:txBody>
                        <a:bodyPr/>
                        <a:lstStyle/>
                        <a:p>
                          <a:endParaRPr lang="en-US"/>
                        </a:p>
                      </a:txBody>
                      <a:tcPr marL="68580" marR="68580" marT="0" marB="0">
                        <a:blipFill>
                          <a:blip r:embed="rId2"/>
                          <a:stretch>
                            <a:fillRect l="-758" t="-284091" r="-640152" b="-565909"/>
                          </a:stretch>
                        </a:blipFill>
                      </a:tcPr>
                    </a:tc>
                    <a:tc>
                      <a:txBody>
                        <a:bodyPr/>
                        <a:lstStyle/>
                        <a:p>
                          <a:endParaRPr lang="en-US"/>
                        </a:p>
                      </a:txBody>
                      <a:tcPr marL="68580" marR="68580" marT="0" marB="0">
                        <a:blipFill>
                          <a:blip r:embed="rId2"/>
                          <a:stretch>
                            <a:fillRect l="-43750" t="-284091" r="-177961" b="-565909"/>
                          </a:stretch>
                        </a:blipFill>
                      </a:tcPr>
                    </a:tc>
                    <a:tc rowSpan="6">
                      <a:txBody>
                        <a:bodyPr/>
                        <a:lstStyle/>
                        <a:p>
                          <a:pPr algn="ctr">
                            <a:lnSpc>
                              <a:spcPct val="107000"/>
                            </a:lnSpc>
                            <a:spcAft>
                              <a:spcPts val="0"/>
                            </a:spcAft>
                          </a:pPr>
                          <a:endParaRPr lang="en-CA"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3855382"/>
                      </a:ext>
                    </a:extLst>
                  </a:tr>
                  <a:tr h="163068">
                    <a:tc>
                      <a:txBody>
                        <a:bodyPr/>
                        <a:lstStyle/>
                        <a:p>
                          <a:endParaRPr lang="en-US"/>
                        </a:p>
                      </a:txBody>
                      <a:tcPr marL="68580" marR="68580" marT="0" marB="0">
                        <a:blipFill>
                          <a:blip r:embed="rId2"/>
                          <a:stretch>
                            <a:fillRect l="-758" t="-625926" r="-640152" b="-822222"/>
                          </a:stretch>
                        </a:blipFill>
                      </a:tcPr>
                    </a:tc>
                    <a:tc>
                      <a:txBody>
                        <a:bodyPr/>
                        <a:lstStyle/>
                        <a:p>
                          <a:endParaRPr lang="en-US"/>
                        </a:p>
                      </a:txBody>
                      <a:tcPr marL="68580" marR="68580" marT="0" marB="0">
                        <a:blipFill>
                          <a:blip r:embed="rId2"/>
                          <a:stretch>
                            <a:fillRect l="-43750" t="-625926" r="-177961" b="-822222"/>
                          </a:stretch>
                        </a:blipFill>
                      </a:tcPr>
                    </a:tc>
                    <a:tc vMerge="1">
                      <a:txBody>
                        <a:bodyPr/>
                        <a:lstStyle/>
                        <a:p>
                          <a:endParaRPr lang="en-CA"/>
                        </a:p>
                      </a:txBody>
                      <a:tcPr/>
                    </a:tc>
                    <a:extLst>
                      <a:ext uri="{0D108BD9-81ED-4DB2-BD59-A6C34878D82A}">
                        <a16:rowId xmlns:a16="http://schemas.microsoft.com/office/drawing/2014/main" val="2582662762"/>
                      </a:ext>
                    </a:extLst>
                  </a:tr>
                  <a:tr h="163068">
                    <a:tc>
                      <a:txBody>
                        <a:bodyPr/>
                        <a:lstStyle/>
                        <a:p>
                          <a:endParaRPr lang="en-US"/>
                        </a:p>
                      </a:txBody>
                      <a:tcPr marL="68580" marR="68580" marT="0" marB="0">
                        <a:blipFill>
                          <a:blip r:embed="rId2"/>
                          <a:stretch>
                            <a:fillRect l="-758" t="-725926" r="-640152" b="-722222"/>
                          </a:stretch>
                        </a:blipFill>
                      </a:tcPr>
                    </a:tc>
                    <a:tc>
                      <a:txBody>
                        <a:bodyPr/>
                        <a:lstStyle/>
                        <a:p>
                          <a:endParaRPr lang="en-US"/>
                        </a:p>
                      </a:txBody>
                      <a:tcPr marL="68580" marR="68580" marT="0" marB="0">
                        <a:blipFill>
                          <a:blip r:embed="rId2"/>
                          <a:stretch>
                            <a:fillRect l="-43750" t="-725926" r="-177961" b="-722222"/>
                          </a:stretch>
                        </a:blipFill>
                      </a:tcPr>
                    </a:tc>
                    <a:tc vMerge="1">
                      <a:txBody>
                        <a:bodyPr/>
                        <a:lstStyle/>
                        <a:p>
                          <a:endParaRPr lang="en-CA"/>
                        </a:p>
                      </a:txBody>
                      <a:tcPr/>
                    </a:tc>
                    <a:extLst>
                      <a:ext uri="{0D108BD9-81ED-4DB2-BD59-A6C34878D82A}">
                        <a16:rowId xmlns:a16="http://schemas.microsoft.com/office/drawing/2014/main" val="2300139629"/>
                      </a:ext>
                    </a:extLst>
                  </a:tr>
                  <a:tr h="163068">
                    <a:tc>
                      <a:txBody>
                        <a:bodyPr/>
                        <a:lstStyle/>
                        <a:p>
                          <a:endParaRPr lang="en-US"/>
                        </a:p>
                      </a:txBody>
                      <a:tcPr marL="68580" marR="68580" marT="0" marB="0">
                        <a:blipFill>
                          <a:blip r:embed="rId2"/>
                          <a:stretch>
                            <a:fillRect l="-758" t="-825926" r="-640152" b="-622222"/>
                          </a:stretch>
                        </a:blipFill>
                      </a:tcPr>
                    </a:tc>
                    <a:tc>
                      <a:txBody>
                        <a:bodyPr/>
                        <a:lstStyle/>
                        <a:p>
                          <a:endParaRPr lang="en-US"/>
                        </a:p>
                      </a:txBody>
                      <a:tcPr marL="68580" marR="68580" marT="0" marB="0">
                        <a:blipFill>
                          <a:blip r:embed="rId2"/>
                          <a:stretch>
                            <a:fillRect l="-43750" t="-825926" r="-177961" b="-622222"/>
                          </a:stretch>
                        </a:blipFill>
                      </a:tcPr>
                    </a:tc>
                    <a:tc vMerge="1">
                      <a:txBody>
                        <a:bodyPr/>
                        <a:lstStyle/>
                        <a:p>
                          <a:endParaRPr lang="en-CA"/>
                        </a:p>
                      </a:txBody>
                      <a:tcPr/>
                    </a:tc>
                    <a:extLst>
                      <a:ext uri="{0D108BD9-81ED-4DB2-BD59-A6C34878D82A}">
                        <a16:rowId xmlns:a16="http://schemas.microsoft.com/office/drawing/2014/main" val="3273865873"/>
                      </a:ext>
                    </a:extLst>
                  </a:tr>
                  <a:tr h="140272">
                    <a:tc>
                      <a:txBody>
                        <a:bodyPr/>
                        <a:lstStyle/>
                        <a:p>
                          <a:pPr algn="ctr">
                            <a:lnSpc>
                              <a:spcPct val="107000"/>
                            </a:lnSpc>
                            <a:spcAft>
                              <a:spcPts val="0"/>
                            </a:spcAft>
                          </a:pPr>
                          <a:r>
                            <a:rPr lang="en-CA" sz="900" dirty="0">
                              <a:effectLst/>
                            </a:rPr>
                            <a:t>R params</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43750" t="-1086957" r="-177961" b="-630435"/>
                          </a:stretch>
                        </a:blipFill>
                      </a:tcPr>
                    </a:tc>
                    <a:tc vMerge="1">
                      <a:txBody>
                        <a:bodyPr/>
                        <a:lstStyle/>
                        <a:p>
                          <a:endParaRPr lang="en-CA"/>
                        </a:p>
                      </a:txBody>
                      <a:tcPr/>
                    </a:tc>
                    <a:extLst>
                      <a:ext uri="{0D108BD9-81ED-4DB2-BD59-A6C34878D82A}">
                        <a16:rowId xmlns:a16="http://schemas.microsoft.com/office/drawing/2014/main" val="732598943"/>
                      </a:ext>
                    </a:extLst>
                  </a:tr>
                  <a:tr h="481584">
                    <a:tc gridSpan="2">
                      <a:txBody>
                        <a:bodyPr/>
                        <a:lstStyle/>
                        <a:p>
                          <a:endParaRPr lang="en-US"/>
                        </a:p>
                      </a:txBody>
                      <a:tcPr marL="68580" marR="68580" marT="0" marB="0">
                        <a:blipFill>
                          <a:blip r:embed="rId2"/>
                          <a:stretch>
                            <a:fillRect l="-229" t="-345570" r="-124083" b="-83544"/>
                          </a:stretch>
                        </a:blipFill>
                      </a:tcPr>
                    </a:tc>
                    <a:tc hMerge="1">
                      <a:txBody>
                        <a:bodyPr/>
                        <a:lstStyle/>
                        <a:p>
                          <a:endParaRPr lang="en-CA"/>
                        </a:p>
                      </a:txBody>
                      <a:tcPr/>
                    </a:tc>
                    <a:tc vMerge="1">
                      <a:txBody>
                        <a:bodyPr/>
                        <a:lstStyle/>
                        <a:p>
                          <a:endParaRPr lang="en-CA"/>
                        </a:p>
                      </a:txBody>
                      <a:tcPr/>
                    </a:tc>
                    <a:extLst>
                      <a:ext uri="{0D108BD9-81ED-4DB2-BD59-A6C34878D82A}">
                        <a16:rowId xmlns:a16="http://schemas.microsoft.com/office/drawing/2014/main" val="440203037"/>
                      </a:ext>
                    </a:extLst>
                  </a:tr>
                </a:tbl>
              </a:graphicData>
            </a:graphic>
          </p:graphicFrame>
        </mc:Fallback>
      </mc:AlternateContent>
      <p:pic>
        <p:nvPicPr>
          <p:cNvPr id="1026" name="Picture 14">
            <a:extLst>
              <a:ext uri="{FF2B5EF4-FFF2-40B4-BE49-F238E27FC236}">
                <a16:creationId xmlns:a16="http://schemas.microsoft.com/office/drawing/2014/main" id="{89B38518-A760-4114-BEF6-DD354B616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9142" y="1252182"/>
            <a:ext cx="3143250" cy="15716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6665D160-FCA1-498B-8E54-0FC1CD87F17B}"/>
                  </a:ext>
                </a:extLst>
              </p:cNvPr>
              <p:cNvGraphicFramePr>
                <a:graphicFrameLocks noGrp="1"/>
              </p:cNvGraphicFramePr>
              <p:nvPr>
                <p:extLst>
                  <p:ext uri="{D42A27DB-BD31-4B8C-83A1-F6EECF244321}">
                    <p14:modId xmlns:p14="http://schemas.microsoft.com/office/powerpoint/2010/main" val="3744028690"/>
                  </p:ext>
                </p:extLst>
              </p:nvPr>
            </p:nvGraphicFramePr>
            <p:xfrm>
              <a:off x="6475312" y="5189128"/>
              <a:ext cx="5930900" cy="2464817"/>
            </p:xfrm>
            <a:graphic>
              <a:graphicData uri="http://schemas.openxmlformats.org/drawingml/2006/table">
                <a:tbl>
                  <a:tblPr bandRow="1">
                    <a:tableStyleId>{0505E3EF-67EA-436B-97B2-0124C06EBD24}</a:tableStyleId>
                  </a:tblPr>
                  <a:tblGrid>
                    <a:gridCol w="805815">
                      <a:extLst>
                        <a:ext uri="{9D8B030D-6E8A-4147-A177-3AD203B41FA5}">
                          <a16:colId xmlns:a16="http://schemas.microsoft.com/office/drawing/2014/main" val="1030997623"/>
                        </a:ext>
                      </a:extLst>
                    </a:gridCol>
                    <a:gridCol w="1891665">
                      <a:extLst>
                        <a:ext uri="{9D8B030D-6E8A-4147-A177-3AD203B41FA5}">
                          <a16:colId xmlns:a16="http://schemas.microsoft.com/office/drawing/2014/main" val="529378298"/>
                        </a:ext>
                      </a:extLst>
                    </a:gridCol>
                    <a:gridCol w="3233420">
                      <a:extLst>
                        <a:ext uri="{9D8B030D-6E8A-4147-A177-3AD203B41FA5}">
                          <a16:colId xmlns:a16="http://schemas.microsoft.com/office/drawing/2014/main" val="3436220778"/>
                        </a:ext>
                      </a:extLst>
                    </a:gridCol>
                  </a:tblGrid>
                  <a:tr h="495300">
                    <a:tc gridSpan="3">
                      <a:txBody>
                        <a:bodyPr/>
                        <a:lstStyle/>
                        <a:p>
                          <a:pPr>
                            <a:lnSpc>
                              <a:spcPct val="107000"/>
                            </a:lnSpc>
                            <a:spcBef>
                              <a:spcPts val="200"/>
                            </a:spcBef>
                            <a:spcAft>
                              <a:spcPts val="0"/>
                            </a:spcAft>
                          </a:pPr>
                          <a:r>
                            <a:rPr lang="en-CA" sz="1400" b="1" dirty="0">
                              <a:effectLst/>
                            </a:rPr>
                            <a:t>Geometric Distribution</a:t>
                          </a:r>
                        </a:p>
                        <a:p>
                          <a:pPr>
                            <a:lnSpc>
                              <a:spcPct val="107000"/>
                            </a:lnSpc>
                            <a:spcAft>
                              <a:spcPts val="0"/>
                            </a:spcAft>
                          </a:pPr>
                          <a:r>
                            <a:rPr lang="en-CA" sz="1000" dirty="0">
                              <a:effectLst/>
                            </a:rPr>
                            <a:t>This distribution is used to model the number of failures before a success. </a:t>
                          </a:r>
                          <a14:m>
                            <m:oMath xmlns:m="http://schemas.openxmlformats.org/officeDocument/2006/math">
                              <m:r>
                                <a:rPr lang="en-CA" sz="1000">
                                  <a:effectLst/>
                                </a:rPr>
                                <m:t>𝑘</m:t>
                              </m:r>
                              <m:r>
                                <a:rPr lang="en-CA" sz="1000">
                                  <a:effectLst/>
                                </a:rPr>
                                <m:t>∈ </m:t>
                              </m:r>
                              <m:r>
                                <a:rPr lang="en-CA" sz="1000">
                                  <a:effectLst/>
                                </a:rPr>
                                <m:t>ℕ</m:t>
                              </m:r>
                            </m:oMath>
                          </a14:m>
                          <a:r>
                            <a:rPr lang="en-CA" sz="1000" dirty="0">
                              <a:effectLst/>
                            </a:rPr>
                            <a:t> is the number of trials, where there are </a:t>
                          </a:r>
                          <a14:m>
                            <m:oMath xmlns:m="http://schemas.openxmlformats.org/officeDocument/2006/math">
                              <m:r>
                                <a:rPr lang="en-CA" sz="1000">
                                  <a:effectLst/>
                                </a:rPr>
                                <m:t>𝑘</m:t>
                              </m:r>
                              <m:r>
                                <a:rPr lang="en-CA" sz="1000">
                                  <a:effectLst/>
                                </a:rPr>
                                <m:t>−1</m:t>
                              </m:r>
                            </m:oMath>
                          </a14:m>
                          <a:r>
                            <a:rPr lang="en-CA" sz="1000" dirty="0">
                              <a:effectLst/>
                            </a:rPr>
                            <a:t> failures and the last trial was a success. Each trial has a probability of success </a:t>
                          </a:r>
                          <a14:m>
                            <m:oMath xmlns:m="http://schemas.openxmlformats.org/officeDocument/2006/math">
                              <m:r>
                                <a:rPr lang="en-CA" sz="1000">
                                  <a:effectLst/>
                                </a:rPr>
                                <m:t>𝑝</m:t>
                              </m:r>
                              <m:r>
                                <a:rPr lang="en-CA" sz="1000">
                                  <a:effectLst/>
                                </a:rPr>
                                <m:t>∈(0,1)</m:t>
                              </m:r>
                            </m:oMath>
                          </a14:m>
                          <a:r>
                            <a:rPr lang="en-CA" sz="1000" dirty="0">
                              <a:effectLst/>
                            </a:rPr>
                            <a:t>. Trials are assumed to be independent.</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883944713"/>
                      </a:ext>
                    </a:extLst>
                  </a:tr>
                  <a:tr h="16383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𝑃</m:t>
                                </m:r>
                                <m:r>
                                  <a:rPr lang="en-CA" sz="1000">
                                    <a:effectLst/>
                                  </a:rPr>
                                  <m:t>(</m:t>
                                </m:r>
                                <m:r>
                                  <a:rPr lang="en-CA" sz="1000">
                                    <a:effectLst/>
                                  </a:rPr>
                                  <m:t>𝑋</m:t>
                                </m:r>
                                <m:r>
                                  <a:rPr lang="en-CA" sz="1000">
                                    <a:effectLst/>
                                  </a:rPr>
                                  <m:t>=</m:t>
                                </m:r>
                                <m:r>
                                  <a:rPr lang="en-CA" sz="1000">
                                    <a:effectLst/>
                                  </a:rPr>
                                  <m:t>𝑘</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p>
                                  <m:sSupPr>
                                    <m:ctrlPr>
                                      <a:rPr lang="en-CA" sz="1000">
                                        <a:effectLst/>
                                      </a:rPr>
                                    </m:ctrlPr>
                                  </m:sSupPr>
                                  <m:e>
                                    <m:d>
                                      <m:dPr>
                                        <m:ctrlPr>
                                          <a:rPr lang="en-CA" sz="1000">
                                            <a:effectLst/>
                                          </a:rPr>
                                        </m:ctrlPr>
                                      </m:dPr>
                                      <m:e>
                                        <m:r>
                                          <a:rPr lang="en-CA" sz="1000">
                                            <a:effectLst/>
                                          </a:rPr>
                                          <m:t>1−</m:t>
                                        </m:r>
                                        <m:r>
                                          <a:rPr lang="en-CA" sz="1000">
                                            <a:effectLst/>
                                          </a:rPr>
                                          <m:t>𝑝</m:t>
                                        </m:r>
                                      </m:e>
                                    </m:d>
                                  </m:e>
                                  <m:sup>
                                    <m:r>
                                      <a:rPr lang="en-CA" sz="1000">
                                        <a:effectLst/>
                                      </a:rPr>
                                      <m:t>𝑘</m:t>
                                    </m:r>
                                    <m:r>
                                      <a:rPr lang="en-CA" sz="1000">
                                        <a:effectLst/>
                                      </a:rPr>
                                      <m:t>−1</m:t>
                                    </m:r>
                                  </m:sup>
                                </m:sSup>
                                <m:r>
                                  <a:rPr lang="en-CA" sz="1000">
                                    <a:effectLst/>
                                  </a:rPr>
                                  <m:t>𝑝</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6">
                      <a:txBody>
                        <a:bodyPr/>
                        <a:lstStyle/>
                        <a:p>
                          <a:pPr algn="ctr">
                            <a:lnSpc>
                              <a:spcPct val="107000"/>
                            </a:lnSpc>
                            <a:spcAft>
                              <a:spcPts val="0"/>
                            </a:spcAft>
                          </a:pP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305747"/>
                      </a:ext>
                    </a:extLst>
                  </a:tr>
                  <a:tr h="15748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𝐸</m:t>
                                </m:r>
                                <m:r>
                                  <a:rPr lang="en-CA" sz="1000">
                                    <a:effectLst/>
                                  </a:rPr>
                                  <m:t>(</m:t>
                                </m:r>
                                <m:r>
                                  <a:rPr lang="en-CA" sz="1000">
                                    <a:effectLst/>
                                  </a:rPr>
                                  <m:t>𝑋</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1/</m:t>
                                </m:r>
                                <m:r>
                                  <a:rPr lang="en-CA" sz="1000">
                                    <a:effectLst/>
                                  </a:rPr>
                                  <m:t>𝑝</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3273982823"/>
                      </a:ext>
                    </a:extLst>
                  </a:tr>
                  <a:tr h="33401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𝑉</m:t>
                                </m:r>
                                <m:r>
                                  <a:rPr lang="en-CA" sz="1000">
                                    <a:effectLst/>
                                  </a:rPr>
                                  <m:t>(</m:t>
                                </m:r>
                                <m:r>
                                  <a:rPr lang="en-CA" sz="1000">
                                    <a:effectLst/>
                                  </a:rPr>
                                  <m:t>𝑋</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en-CA" sz="1100">
                                        <a:effectLst/>
                                      </a:rPr>
                                    </m:ctrlPr>
                                  </m:fPr>
                                  <m:num>
                                    <m:r>
                                      <a:rPr lang="en-CA" sz="1000">
                                        <a:effectLst/>
                                      </a:rPr>
                                      <m:t>(1−</m:t>
                                    </m:r>
                                    <m:r>
                                      <a:rPr lang="en-CA" sz="1000">
                                        <a:effectLst/>
                                      </a:rPr>
                                      <m:t>𝑝</m:t>
                                    </m:r>
                                    <m:r>
                                      <a:rPr lang="en-CA" sz="1000">
                                        <a:effectLst/>
                                      </a:rPr>
                                      <m:t>)</m:t>
                                    </m:r>
                                  </m:num>
                                  <m:den>
                                    <m:sSup>
                                      <m:sSupPr>
                                        <m:ctrlPr>
                                          <a:rPr lang="en-CA" sz="1000">
                                            <a:effectLst/>
                                          </a:rPr>
                                        </m:ctrlPr>
                                      </m:sSupPr>
                                      <m:e>
                                        <m:r>
                                          <a:rPr lang="en-CA" sz="1000">
                                            <a:effectLst/>
                                          </a:rPr>
                                          <m:t>𝑝</m:t>
                                        </m:r>
                                      </m:e>
                                      <m:sup>
                                        <m:r>
                                          <a:rPr lang="en-CA" sz="1000">
                                            <a:effectLst/>
                                          </a:rPr>
                                          <m:t>2</m:t>
                                        </m:r>
                                      </m:sup>
                                    </m:sSup>
                                  </m:den>
                                </m:f>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445092073"/>
                      </a:ext>
                    </a:extLst>
                  </a:tr>
                  <a:tr h="346075">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𝑀</m:t>
                                    </m:r>
                                  </m:e>
                                  <m:sub>
                                    <m:r>
                                      <a:rPr lang="en-CA" sz="1000">
                                        <a:effectLst/>
                                      </a:rPr>
                                      <m:t>𝑋</m:t>
                                    </m:r>
                                  </m:sub>
                                </m:sSub>
                                <m:r>
                                  <a:rPr lang="en-CA" sz="1000">
                                    <a:effectLst/>
                                  </a:rPr>
                                  <m:t>(</m:t>
                                </m:r>
                                <m:r>
                                  <a:rPr lang="en-CA" sz="1000">
                                    <a:effectLst/>
                                  </a:rPr>
                                  <m:t>𝑡</m:t>
                                </m:r>
                                <m:r>
                                  <a:rPr lang="en-CA" sz="1000">
                                    <a:effectLst/>
                                  </a:rPr>
                                  <m:t>) </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en-CA" sz="1100">
                                        <a:effectLst/>
                                      </a:rPr>
                                    </m:ctrlPr>
                                  </m:fPr>
                                  <m:num>
                                    <m:r>
                                      <a:rPr lang="en-CA" sz="1000">
                                        <a:effectLst/>
                                      </a:rPr>
                                      <m:t>𝑝</m:t>
                                    </m:r>
                                    <m:sSup>
                                      <m:sSupPr>
                                        <m:ctrlPr>
                                          <a:rPr lang="en-CA" sz="1000">
                                            <a:effectLst/>
                                          </a:rPr>
                                        </m:ctrlPr>
                                      </m:sSupPr>
                                      <m:e>
                                        <m:r>
                                          <a:rPr lang="en-CA" sz="1000">
                                            <a:effectLst/>
                                          </a:rPr>
                                          <m:t>𝑒</m:t>
                                        </m:r>
                                      </m:e>
                                      <m:sup>
                                        <m:r>
                                          <a:rPr lang="en-CA" sz="1000">
                                            <a:effectLst/>
                                          </a:rPr>
                                          <m:t>𝑡</m:t>
                                        </m:r>
                                      </m:sup>
                                    </m:sSup>
                                  </m:num>
                                  <m:den>
                                    <m:r>
                                      <a:rPr lang="en-CA" sz="1000">
                                        <a:effectLst/>
                                      </a:rPr>
                                      <m:t>1−</m:t>
                                    </m:r>
                                    <m:d>
                                      <m:dPr>
                                        <m:ctrlPr>
                                          <a:rPr lang="en-CA" sz="1000">
                                            <a:effectLst/>
                                          </a:rPr>
                                        </m:ctrlPr>
                                      </m:dPr>
                                      <m:e>
                                        <m:r>
                                          <a:rPr lang="en-CA" sz="1000">
                                            <a:effectLst/>
                                          </a:rPr>
                                          <m:t>1−</m:t>
                                        </m:r>
                                        <m:r>
                                          <a:rPr lang="en-CA" sz="1000">
                                            <a:effectLst/>
                                          </a:rPr>
                                          <m:t>𝑝</m:t>
                                        </m:r>
                                      </m:e>
                                    </m:d>
                                    <m:sSup>
                                      <m:sSupPr>
                                        <m:ctrlPr>
                                          <a:rPr lang="en-CA" sz="1000">
                                            <a:effectLst/>
                                          </a:rPr>
                                        </m:ctrlPr>
                                      </m:sSupPr>
                                      <m:e>
                                        <m:r>
                                          <a:rPr lang="en-CA" sz="1000">
                                            <a:effectLst/>
                                          </a:rPr>
                                          <m:t>𝑒</m:t>
                                        </m:r>
                                      </m:e>
                                      <m:sup>
                                        <m:r>
                                          <a:rPr lang="en-CA" sz="1000">
                                            <a:effectLst/>
                                          </a:rPr>
                                          <m:t>𝑡</m:t>
                                        </m:r>
                                      </m:sup>
                                    </m:sSup>
                                  </m:den>
                                </m:f>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3954010410"/>
                      </a:ext>
                    </a:extLst>
                  </a:tr>
                  <a:tr h="153035">
                    <a:tc>
                      <a:txBody>
                        <a:bodyPr/>
                        <a:lstStyle/>
                        <a:p>
                          <a:pPr algn="ctr">
                            <a:lnSpc>
                              <a:spcPct val="107000"/>
                            </a:lnSpc>
                            <a:spcAft>
                              <a:spcPts val="0"/>
                            </a:spcAft>
                          </a:pPr>
                          <a:r>
                            <a:rPr lang="en-CA" sz="900">
                              <a:effectLst/>
                            </a:rPr>
                            <a:t>R params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900" dirty="0">
                              <a:effectLst/>
                              <a:latin typeface="Lucida Console" panose="020B0609040504020204" pitchFamily="49" charset="0"/>
                            </a:rPr>
                            <a:t>prob</a:t>
                          </a:r>
                          <a:r>
                            <a:rPr lang="en-CA" sz="900" dirty="0">
                              <a:effectLst/>
                            </a:rPr>
                            <a:t> = </a:t>
                          </a:r>
                          <a14:m>
                            <m:oMath xmlns:m="http://schemas.openxmlformats.org/officeDocument/2006/math">
                              <m:r>
                                <a:rPr lang="en-CA" sz="900">
                                  <a:effectLst/>
                                </a:rPr>
                                <m:t>𝑝</m:t>
                              </m:r>
                            </m:oMath>
                          </a14:m>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606466841"/>
                      </a:ext>
                    </a:extLst>
                  </a:tr>
                  <a:tr h="533400">
                    <a:tc gridSpan="2">
                      <a:txBody>
                        <a:bodyPr/>
                        <a:lstStyle/>
                        <a:p>
                          <a:pPr>
                            <a:lnSpc>
                              <a:spcPct val="107000"/>
                            </a:lnSpc>
                            <a:spcBef>
                              <a:spcPts val="200"/>
                            </a:spcBef>
                            <a:spcAft>
                              <a:spcPts val="0"/>
                            </a:spcAft>
                          </a:pPr>
                          <a:r>
                            <a:rPr lang="en-CA" sz="1000" dirty="0">
                              <a:effectLst/>
                            </a:rPr>
                            <a:t>Alternative Parameterization</a:t>
                          </a:r>
                        </a:p>
                        <a:p>
                          <a:pPr marL="88900" lvl="0" indent="-88900">
                            <a:lnSpc>
                              <a:spcPct val="107000"/>
                            </a:lnSpc>
                            <a:spcAft>
                              <a:spcPts val="0"/>
                            </a:spcAft>
                            <a:buFont typeface="Symbol" panose="05050102010706020507" pitchFamily="18" charset="2"/>
                            <a:buChar char=""/>
                          </a:pPr>
                          <a14:m>
                            <m:oMath xmlns:m="http://schemas.openxmlformats.org/officeDocument/2006/math">
                              <m:r>
                                <a:rPr lang="en-CA" sz="1000">
                                  <a:effectLst/>
                                </a:rPr>
                                <m:t>𝑘</m:t>
                              </m:r>
                            </m:oMath>
                          </a14:m>
                          <a:r>
                            <a:rPr lang="en-CA" sz="1000" dirty="0">
                              <a:effectLst/>
                            </a:rPr>
                            <a:t> can be the number failures, rather than the number of trials.</a:t>
                          </a:r>
                          <a:endParaRPr lang="en-CA" sz="1000" dirty="0">
                            <a:effectLst/>
                            <a:latin typeface="Calibri" panose="020F0502020204030204" pitchFamily="34" charset="0"/>
                            <a:ea typeface="Calibri" panose="020F0502020204030204" pitchFamily="34" charset="0"/>
                            <a:cs typeface="Symbol" panose="05050102010706020507" pitchFamily="18" charset="2"/>
                          </a:endParaRPr>
                        </a:p>
                      </a:txBody>
                      <a:tcPr marL="68580" marR="68580" marT="0" marB="0"/>
                    </a:tc>
                    <a:tc hMerge="1">
                      <a:txBody>
                        <a:bodyPr/>
                        <a:lstStyle/>
                        <a:p>
                          <a:endParaRPr lang="en-CA"/>
                        </a:p>
                      </a:txBody>
                      <a:tcPr/>
                    </a:tc>
                    <a:tc vMerge="1">
                      <a:txBody>
                        <a:bodyPr/>
                        <a:lstStyle/>
                        <a:p>
                          <a:endParaRPr lang="en-CA"/>
                        </a:p>
                      </a:txBody>
                      <a:tcPr/>
                    </a:tc>
                    <a:extLst>
                      <a:ext uri="{0D108BD9-81ED-4DB2-BD59-A6C34878D82A}">
                        <a16:rowId xmlns:a16="http://schemas.microsoft.com/office/drawing/2014/main" val="2804048409"/>
                      </a:ext>
                    </a:extLst>
                  </a:tr>
                </a:tbl>
              </a:graphicData>
            </a:graphic>
          </p:graphicFrame>
        </mc:Choice>
        <mc:Fallback>
          <p:graphicFrame>
            <p:nvGraphicFramePr>
              <p:cNvPr id="6" name="Table 5">
                <a:extLst>
                  <a:ext uri="{FF2B5EF4-FFF2-40B4-BE49-F238E27FC236}">
                    <a16:creationId xmlns:a16="http://schemas.microsoft.com/office/drawing/2014/main" id="{6665D160-FCA1-498B-8E54-0FC1CD87F17B}"/>
                  </a:ext>
                </a:extLst>
              </p:cNvPr>
              <p:cNvGraphicFramePr>
                <a:graphicFrameLocks noGrp="1"/>
              </p:cNvGraphicFramePr>
              <p:nvPr>
                <p:extLst>
                  <p:ext uri="{D42A27DB-BD31-4B8C-83A1-F6EECF244321}">
                    <p14:modId xmlns:p14="http://schemas.microsoft.com/office/powerpoint/2010/main" val="3744028690"/>
                  </p:ext>
                </p:extLst>
              </p:nvPr>
            </p:nvGraphicFramePr>
            <p:xfrm>
              <a:off x="6475312" y="5189128"/>
              <a:ext cx="5930900" cy="2464817"/>
            </p:xfrm>
            <a:graphic>
              <a:graphicData uri="http://schemas.openxmlformats.org/drawingml/2006/table">
                <a:tbl>
                  <a:tblPr bandRow="1">
                    <a:tableStyleId>{0505E3EF-67EA-436B-97B2-0124C06EBD24}</a:tableStyleId>
                  </a:tblPr>
                  <a:tblGrid>
                    <a:gridCol w="805815">
                      <a:extLst>
                        <a:ext uri="{9D8B030D-6E8A-4147-A177-3AD203B41FA5}">
                          <a16:colId xmlns:a16="http://schemas.microsoft.com/office/drawing/2014/main" val="1030997623"/>
                        </a:ext>
                      </a:extLst>
                    </a:gridCol>
                    <a:gridCol w="1891665">
                      <a:extLst>
                        <a:ext uri="{9D8B030D-6E8A-4147-A177-3AD203B41FA5}">
                          <a16:colId xmlns:a16="http://schemas.microsoft.com/office/drawing/2014/main" val="529378298"/>
                        </a:ext>
                      </a:extLst>
                    </a:gridCol>
                    <a:gridCol w="3233420">
                      <a:extLst>
                        <a:ext uri="{9D8B030D-6E8A-4147-A177-3AD203B41FA5}">
                          <a16:colId xmlns:a16="http://schemas.microsoft.com/office/drawing/2014/main" val="3436220778"/>
                        </a:ext>
                      </a:extLst>
                    </a:gridCol>
                  </a:tblGrid>
                  <a:tr h="710248">
                    <a:tc gridSpan="3">
                      <a:txBody>
                        <a:bodyPr/>
                        <a:lstStyle/>
                        <a:p>
                          <a:endParaRPr lang="en-US"/>
                        </a:p>
                      </a:txBody>
                      <a:tcPr marL="68580" marR="68580" marT="0" marB="0">
                        <a:blipFill>
                          <a:blip r:embed="rId4"/>
                          <a:stretch>
                            <a:fillRect l="-103" t="-6838" r="-205" b="-250427"/>
                          </a:stretch>
                        </a:blip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883944713"/>
                      </a:ext>
                    </a:extLst>
                  </a:tr>
                  <a:tr h="169037">
                    <a:tc>
                      <a:txBody>
                        <a:bodyPr/>
                        <a:lstStyle/>
                        <a:p>
                          <a:endParaRPr lang="en-US"/>
                        </a:p>
                      </a:txBody>
                      <a:tcPr marL="68580" marR="68580" marT="0" marB="0">
                        <a:blipFill>
                          <a:blip r:embed="rId4"/>
                          <a:stretch>
                            <a:fillRect l="-758" t="-462963" r="-639394" b="-985185"/>
                          </a:stretch>
                        </a:blipFill>
                      </a:tcPr>
                    </a:tc>
                    <a:tc>
                      <a:txBody>
                        <a:bodyPr/>
                        <a:lstStyle/>
                        <a:p>
                          <a:endParaRPr lang="en-US"/>
                        </a:p>
                      </a:txBody>
                      <a:tcPr marL="68580" marR="68580" marT="0" marB="0">
                        <a:blipFill>
                          <a:blip r:embed="rId4"/>
                          <a:stretch>
                            <a:fillRect l="-42765" t="-462963" r="-171383" b="-985185"/>
                          </a:stretch>
                        </a:blipFill>
                      </a:tcPr>
                    </a:tc>
                    <a:tc rowSpan="6">
                      <a:txBody>
                        <a:bodyPr/>
                        <a:lstStyle/>
                        <a:p>
                          <a:pPr algn="ctr">
                            <a:lnSpc>
                              <a:spcPct val="107000"/>
                            </a:lnSpc>
                            <a:spcAft>
                              <a:spcPts val="0"/>
                            </a:spcAft>
                          </a:pP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305747"/>
                      </a:ext>
                    </a:extLst>
                  </a:tr>
                  <a:tr h="163068">
                    <a:tc>
                      <a:txBody>
                        <a:bodyPr/>
                        <a:lstStyle/>
                        <a:p>
                          <a:endParaRPr lang="en-US"/>
                        </a:p>
                      </a:txBody>
                      <a:tcPr marL="68580" marR="68580" marT="0" marB="0">
                        <a:blipFill>
                          <a:blip r:embed="rId4"/>
                          <a:stretch>
                            <a:fillRect l="-758" t="-562963" r="-639394" b="-885185"/>
                          </a:stretch>
                        </a:blipFill>
                      </a:tcPr>
                    </a:tc>
                    <a:tc>
                      <a:txBody>
                        <a:bodyPr/>
                        <a:lstStyle/>
                        <a:p>
                          <a:endParaRPr lang="en-US"/>
                        </a:p>
                      </a:txBody>
                      <a:tcPr marL="68580" marR="68580" marT="0" marB="0">
                        <a:blipFill>
                          <a:blip r:embed="rId4"/>
                          <a:stretch>
                            <a:fillRect l="-42765" t="-562963" r="-171383" b="-885185"/>
                          </a:stretch>
                        </a:blipFill>
                      </a:tcPr>
                    </a:tc>
                    <a:tc vMerge="1">
                      <a:txBody>
                        <a:bodyPr/>
                        <a:lstStyle/>
                        <a:p>
                          <a:endParaRPr lang="en-CA"/>
                        </a:p>
                      </a:txBody>
                      <a:tcPr/>
                    </a:tc>
                    <a:extLst>
                      <a:ext uri="{0D108BD9-81ED-4DB2-BD59-A6C34878D82A}">
                        <a16:rowId xmlns:a16="http://schemas.microsoft.com/office/drawing/2014/main" val="3273982823"/>
                      </a:ext>
                    </a:extLst>
                  </a:tr>
                  <a:tr h="359410">
                    <a:tc>
                      <a:txBody>
                        <a:bodyPr/>
                        <a:lstStyle/>
                        <a:p>
                          <a:endParaRPr lang="en-US"/>
                        </a:p>
                      </a:txBody>
                      <a:tcPr marL="68580" marR="68580" marT="0" marB="0">
                        <a:blipFill>
                          <a:blip r:embed="rId4"/>
                          <a:stretch>
                            <a:fillRect l="-758" t="-303390" r="-639394" b="-305085"/>
                          </a:stretch>
                        </a:blipFill>
                      </a:tcPr>
                    </a:tc>
                    <a:tc>
                      <a:txBody>
                        <a:bodyPr/>
                        <a:lstStyle/>
                        <a:p>
                          <a:endParaRPr lang="en-US"/>
                        </a:p>
                      </a:txBody>
                      <a:tcPr marL="68580" marR="68580" marT="0" marB="0">
                        <a:blipFill>
                          <a:blip r:embed="rId4"/>
                          <a:stretch>
                            <a:fillRect l="-42765" t="-303390" r="-171383" b="-305085"/>
                          </a:stretch>
                        </a:blipFill>
                      </a:tcPr>
                    </a:tc>
                    <a:tc vMerge="1">
                      <a:txBody>
                        <a:bodyPr/>
                        <a:lstStyle/>
                        <a:p>
                          <a:endParaRPr lang="en-CA"/>
                        </a:p>
                      </a:txBody>
                      <a:tcPr/>
                    </a:tc>
                    <a:extLst>
                      <a:ext uri="{0D108BD9-81ED-4DB2-BD59-A6C34878D82A}">
                        <a16:rowId xmlns:a16="http://schemas.microsoft.com/office/drawing/2014/main" val="445092073"/>
                      </a:ext>
                    </a:extLst>
                  </a:tr>
                  <a:tr h="376619">
                    <a:tc>
                      <a:txBody>
                        <a:bodyPr/>
                        <a:lstStyle/>
                        <a:p>
                          <a:endParaRPr lang="en-US"/>
                        </a:p>
                      </a:txBody>
                      <a:tcPr marL="68580" marR="68580" marT="0" marB="0">
                        <a:blipFill>
                          <a:blip r:embed="rId4"/>
                          <a:stretch>
                            <a:fillRect l="-758" t="-383871" r="-639394" b="-190323"/>
                          </a:stretch>
                        </a:blipFill>
                      </a:tcPr>
                    </a:tc>
                    <a:tc>
                      <a:txBody>
                        <a:bodyPr/>
                        <a:lstStyle/>
                        <a:p>
                          <a:endParaRPr lang="en-US"/>
                        </a:p>
                      </a:txBody>
                      <a:tcPr marL="68580" marR="68580" marT="0" marB="0">
                        <a:blipFill>
                          <a:blip r:embed="rId4"/>
                          <a:stretch>
                            <a:fillRect l="-42765" t="-383871" r="-171383" b="-190323"/>
                          </a:stretch>
                        </a:blipFill>
                      </a:tcPr>
                    </a:tc>
                    <a:tc vMerge="1">
                      <a:txBody>
                        <a:bodyPr/>
                        <a:lstStyle/>
                        <a:p>
                          <a:endParaRPr lang="en-CA"/>
                        </a:p>
                      </a:txBody>
                      <a:tcPr/>
                    </a:tc>
                    <a:extLst>
                      <a:ext uri="{0D108BD9-81ED-4DB2-BD59-A6C34878D82A}">
                        <a16:rowId xmlns:a16="http://schemas.microsoft.com/office/drawing/2014/main" val="3954010410"/>
                      </a:ext>
                    </a:extLst>
                  </a:tr>
                  <a:tr h="153035">
                    <a:tc>
                      <a:txBody>
                        <a:bodyPr/>
                        <a:lstStyle/>
                        <a:p>
                          <a:pPr algn="ctr">
                            <a:lnSpc>
                              <a:spcPct val="107000"/>
                            </a:lnSpc>
                            <a:spcAft>
                              <a:spcPts val="0"/>
                            </a:spcAft>
                          </a:pPr>
                          <a:r>
                            <a:rPr lang="en-CA" sz="900">
                              <a:effectLst/>
                            </a:rPr>
                            <a:t>R params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4"/>
                          <a:stretch>
                            <a:fillRect l="-42765" t="-1200000" r="-171383" b="-372000"/>
                          </a:stretch>
                        </a:blipFill>
                      </a:tcPr>
                    </a:tc>
                    <a:tc vMerge="1">
                      <a:txBody>
                        <a:bodyPr/>
                        <a:lstStyle/>
                        <a:p>
                          <a:endParaRPr lang="en-CA"/>
                        </a:p>
                      </a:txBody>
                      <a:tcPr/>
                    </a:tc>
                    <a:extLst>
                      <a:ext uri="{0D108BD9-81ED-4DB2-BD59-A6C34878D82A}">
                        <a16:rowId xmlns:a16="http://schemas.microsoft.com/office/drawing/2014/main" val="606466841"/>
                      </a:ext>
                    </a:extLst>
                  </a:tr>
                  <a:tr h="533400">
                    <a:tc gridSpan="2">
                      <a:txBody>
                        <a:bodyPr/>
                        <a:lstStyle/>
                        <a:p>
                          <a:endParaRPr lang="en-US"/>
                        </a:p>
                      </a:txBody>
                      <a:tcPr marL="68580" marR="68580" marT="0" marB="0">
                        <a:blipFill>
                          <a:blip r:embed="rId4"/>
                          <a:stretch>
                            <a:fillRect l="-226" t="-369318" r="-120316" b="-5682"/>
                          </a:stretch>
                        </a:blipFill>
                      </a:tcPr>
                    </a:tc>
                    <a:tc hMerge="1">
                      <a:txBody>
                        <a:bodyPr/>
                        <a:lstStyle/>
                        <a:p>
                          <a:endParaRPr lang="en-CA"/>
                        </a:p>
                      </a:txBody>
                      <a:tcPr/>
                    </a:tc>
                    <a:tc vMerge="1">
                      <a:txBody>
                        <a:bodyPr/>
                        <a:lstStyle/>
                        <a:p>
                          <a:endParaRPr lang="en-CA"/>
                        </a:p>
                      </a:txBody>
                      <a:tcPr/>
                    </a:tc>
                    <a:extLst>
                      <a:ext uri="{0D108BD9-81ED-4DB2-BD59-A6C34878D82A}">
                        <a16:rowId xmlns:a16="http://schemas.microsoft.com/office/drawing/2014/main" val="2804048409"/>
                      </a:ext>
                    </a:extLst>
                  </a:tr>
                </a:tbl>
              </a:graphicData>
            </a:graphic>
          </p:graphicFrame>
        </mc:Fallback>
      </mc:AlternateContent>
      <p:pic>
        <p:nvPicPr>
          <p:cNvPr id="1027" name="Picture 30">
            <a:extLst>
              <a:ext uri="{FF2B5EF4-FFF2-40B4-BE49-F238E27FC236}">
                <a16:creationId xmlns:a16="http://schemas.microsoft.com/office/drawing/2014/main" id="{AE1FEA8D-499F-4577-84E5-DD50538583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5492" y="5902551"/>
            <a:ext cx="3086100" cy="15430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D117F897-83B5-4FC3-AA49-20D41E37126F}"/>
                  </a:ext>
                </a:extLst>
              </p:cNvPr>
              <p:cNvGraphicFramePr>
                <a:graphicFrameLocks noGrp="1"/>
              </p:cNvGraphicFramePr>
              <p:nvPr>
                <p:extLst>
                  <p:ext uri="{D42A27DB-BD31-4B8C-83A1-F6EECF244321}">
                    <p14:modId xmlns:p14="http://schemas.microsoft.com/office/powerpoint/2010/main" val="111573501"/>
                  </p:ext>
                </p:extLst>
              </p:nvPr>
            </p:nvGraphicFramePr>
            <p:xfrm>
              <a:off x="6453882" y="7710179"/>
              <a:ext cx="5930900" cy="2627059"/>
            </p:xfrm>
            <a:graphic>
              <a:graphicData uri="http://schemas.openxmlformats.org/drawingml/2006/table">
                <a:tbl>
                  <a:tblPr bandRow="1">
                    <a:tableStyleId>{C4B1156A-380E-4F78-BDF5-A606A8083BF9}</a:tableStyleId>
                  </a:tblPr>
                  <a:tblGrid>
                    <a:gridCol w="805815">
                      <a:extLst>
                        <a:ext uri="{9D8B030D-6E8A-4147-A177-3AD203B41FA5}">
                          <a16:colId xmlns:a16="http://schemas.microsoft.com/office/drawing/2014/main" val="4243533228"/>
                        </a:ext>
                      </a:extLst>
                    </a:gridCol>
                    <a:gridCol w="2251710">
                      <a:extLst>
                        <a:ext uri="{9D8B030D-6E8A-4147-A177-3AD203B41FA5}">
                          <a16:colId xmlns:a16="http://schemas.microsoft.com/office/drawing/2014/main" val="2130557416"/>
                        </a:ext>
                      </a:extLst>
                    </a:gridCol>
                    <a:gridCol w="2873375">
                      <a:extLst>
                        <a:ext uri="{9D8B030D-6E8A-4147-A177-3AD203B41FA5}">
                          <a16:colId xmlns:a16="http://schemas.microsoft.com/office/drawing/2014/main" val="3996477795"/>
                        </a:ext>
                      </a:extLst>
                    </a:gridCol>
                  </a:tblGrid>
                  <a:tr h="495300">
                    <a:tc gridSpan="3">
                      <a:txBody>
                        <a:bodyPr/>
                        <a:lstStyle/>
                        <a:p>
                          <a:pPr>
                            <a:lnSpc>
                              <a:spcPct val="107000"/>
                            </a:lnSpc>
                            <a:spcBef>
                              <a:spcPts val="200"/>
                            </a:spcBef>
                            <a:spcAft>
                              <a:spcPts val="0"/>
                            </a:spcAft>
                          </a:pPr>
                          <a:r>
                            <a:rPr lang="en-CA" sz="1400" b="1" dirty="0">
                              <a:effectLst/>
                            </a:rPr>
                            <a:t>Hypergeometric Distribution</a:t>
                          </a:r>
                        </a:p>
                        <a:p>
                          <a:pPr>
                            <a:lnSpc>
                              <a:spcPct val="107000"/>
                            </a:lnSpc>
                            <a:spcAft>
                              <a:spcPts val="0"/>
                            </a:spcAft>
                          </a:pPr>
                          <a:r>
                            <a:rPr lang="en-CA" sz="1000" dirty="0">
                              <a:effectLst/>
                            </a:rPr>
                            <a:t>If you have a jar with </a:t>
                          </a:r>
                          <a14:m>
                            <m:oMath xmlns:m="http://schemas.openxmlformats.org/officeDocument/2006/math">
                              <m:r>
                                <a:rPr lang="en-CA" sz="1000">
                                  <a:effectLst/>
                                </a:rPr>
                                <m:t>𝐾</m:t>
                              </m:r>
                            </m:oMath>
                          </a14:m>
                          <a:r>
                            <a:rPr lang="en-CA" sz="1000" dirty="0">
                              <a:effectLst/>
                            </a:rPr>
                            <a:t> red marbles and </a:t>
                          </a:r>
                          <a14:m>
                            <m:oMath xmlns:m="http://schemas.openxmlformats.org/officeDocument/2006/math">
                              <m:r>
                                <a:rPr lang="en-CA" sz="1000">
                                  <a:effectLst/>
                                </a:rPr>
                                <m:t>𝑁</m:t>
                              </m:r>
                              <m:r>
                                <a:rPr lang="en-CA" sz="1000">
                                  <a:effectLst/>
                                </a:rPr>
                                <m:t>−</m:t>
                              </m:r>
                              <m:r>
                                <a:rPr lang="en-CA" sz="1000">
                                  <a:effectLst/>
                                </a:rPr>
                                <m:t>𝐾</m:t>
                              </m:r>
                            </m:oMath>
                          </a14:m>
                          <a:r>
                            <a:rPr lang="en-CA" sz="1000" dirty="0">
                              <a:effectLst/>
                            </a:rPr>
                            <a:t> green marbles (</a:t>
                          </a:r>
                          <a14:m>
                            <m:oMath xmlns:m="http://schemas.openxmlformats.org/officeDocument/2006/math">
                              <m:r>
                                <a:rPr lang="en-CA" sz="1000">
                                  <a:effectLst/>
                                </a:rPr>
                                <m:t>𝑁</m:t>
                              </m:r>
                            </m:oMath>
                          </a14:m>
                          <a:r>
                            <a:rPr lang="en-CA" sz="1000" dirty="0">
                              <a:effectLst/>
                            </a:rPr>
                            <a:t> balls total) and you take one marble out at a time until you have </a:t>
                          </a:r>
                          <a14:m>
                            <m:oMath xmlns:m="http://schemas.openxmlformats.org/officeDocument/2006/math">
                              <m:r>
                                <a:rPr lang="en-CA" sz="1000">
                                  <a:effectLst/>
                                </a:rPr>
                                <m:t>𝑛</m:t>
                              </m:r>
                            </m:oMath>
                          </a14:m>
                          <a:r>
                            <a:rPr lang="en-CA" sz="1000" dirty="0">
                              <a:effectLst/>
                            </a:rPr>
                            <a:t> marbles, then the number of red marbles is modelled by a Hypergeometric distribution.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232698162"/>
                      </a:ext>
                    </a:extLst>
                  </a:tr>
                  <a:tr h="16383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𝑃</m:t>
                                </m:r>
                                <m:r>
                                  <a:rPr lang="en-CA" sz="1000">
                                    <a:effectLst/>
                                  </a:rPr>
                                  <m:t>(</m:t>
                                </m:r>
                                <m:r>
                                  <a:rPr lang="en-CA" sz="1000">
                                    <a:effectLst/>
                                  </a:rPr>
                                  <m:t>𝑋</m:t>
                                </m:r>
                                <m:r>
                                  <a:rPr lang="en-CA" sz="1000">
                                    <a:effectLst/>
                                  </a:rPr>
                                  <m:t>=</m:t>
                                </m:r>
                                <m:r>
                                  <a:rPr lang="en-CA" sz="1000">
                                    <a:effectLst/>
                                  </a:rPr>
                                  <m:t>𝑘</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en-CA" sz="1000">
                                        <a:effectLst/>
                                      </a:rPr>
                                    </m:ctrlPr>
                                  </m:fPr>
                                  <m:num>
                                    <m:d>
                                      <m:dPr>
                                        <m:ctrlPr>
                                          <a:rPr lang="en-CA" sz="1000">
                                            <a:effectLst/>
                                          </a:rPr>
                                        </m:ctrlPr>
                                      </m:dPr>
                                      <m:e>
                                        <m:m>
                                          <m:mPr>
                                            <m:mcs>
                                              <m:mc>
                                                <m:mcPr>
                                                  <m:count m:val="1"/>
                                                  <m:mcJc m:val="center"/>
                                                </m:mcPr>
                                              </m:mc>
                                            </m:mcs>
                                            <m:ctrlPr>
                                              <a:rPr lang="en-CA" sz="1000">
                                                <a:effectLst/>
                                              </a:rPr>
                                            </m:ctrlPr>
                                          </m:mPr>
                                          <m:mr>
                                            <m:e>
                                              <m:r>
                                                <a:rPr lang="en-CA" sz="1000">
                                                  <a:effectLst/>
                                                </a:rPr>
                                                <m:t>𝐾</m:t>
                                              </m:r>
                                            </m:e>
                                          </m:mr>
                                          <m:mr>
                                            <m:e>
                                              <m:r>
                                                <a:rPr lang="en-CA" sz="1000">
                                                  <a:effectLst/>
                                                </a:rPr>
                                                <m:t>𝑁</m:t>
                                              </m:r>
                                            </m:e>
                                          </m:mr>
                                        </m:m>
                                      </m:e>
                                    </m:d>
                                    <m:d>
                                      <m:dPr>
                                        <m:ctrlPr>
                                          <a:rPr lang="en-CA" sz="1000">
                                            <a:effectLst/>
                                          </a:rPr>
                                        </m:ctrlPr>
                                      </m:dPr>
                                      <m:e>
                                        <m:f>
                                          <m:fPr>
                                            <m:ctrlPr>
                                              <a:rPr lang="en-CA" sz="1000">
                                                <a:effectLst/>
                                              </a:rPr>
                                            </m:ctrlPr>
                                          </m:fPr>
                                          <m:num>
                                            <m:r>
                                              <a:rPr lang="en-CA" sz="1000">
                                                <a:effectLst/>
                                              </a:rPr>
                                              <m:t>𝑁</m:t>
                                            </m:r>
                                            <m:r>
                                              <a:rPr lang="en-CA" sz="1000">
                                                <a:effectLst/>
                                              </a:rPr>
                                              <m:t>−</m:t>
                                            </m:r>
                                            <m:r>
                                              <a:rPr lang="en-CA" sz="1000">
                                                <a:effectLst/>
                                              </a:rPr>
                                              <m:t>𝐾</m:t>
                                            </m:r>
                                          </m:num>
                                          <m:den>
                                            <m:r>
                                              <a:rPr lang="en-CA" sz="1000">
                                                <a:effectLst/>
                                              </a:rPr>
                                              <m:t>𝑛</m:t>
                                            </m:r>
                                            <m:r>
                                              <a:rPr lang="en-CA" sz="1000">
                                                <a:effectLst/>
                                              </a:rPr>
                                              <m:t>−</m:t>
                                            </m:r>
                                            <m:r>
                                              <a:rPr lang="en-CA" sz="1000">
                                                <a:effectLst/>
                                              </a:rPr>
                                              <m:t>𝑘</m:t>
                                            </m:r>
                                          </m:den>
                                        </m:f>
                                      </m:e>
                                    </m:d>
                                  </m:num>
                                  <m:den>
                                    <m:d>
                                      <m:dPr>
                                        <m:ctrlPr>
                                          <a:rPr lang="en-CA" sz="1000">
                                            <a:effectLst/>
                                          </a:rPr>
                                        </m:ctrlPr>
                                      </m:dPr>
                                      <m:e>
                                        <m:m>
                                          <m:mPr>
                                            <m:mcs>
                                              <m:mc>
                                                <m:mcPr>
                                                  <m:count m:val="1"/>
                                                  <m:mcJc m:val="center"/>
                                                </m:mcPr>
                                              </m:mc>
                                            </m:mcs>
                                            <m:ctrlPr>
                                              <a:rPr lang="en-CA" sz="1000">
                                                <a:effectLst/>
                                              </a:rPr>
                                            </m:ctrlPr>
                                          </m:mPr>
                                          <m:mr>
                                            <m:e>
                                              <m:r>
                                                <a:rPr lang="en-CA" sz="1000">
                                                  <a:effectLst/>
                                                </a:rPr>
                                                <m:t>𝑁</m:t>
                                              </m:r>
                                            </m:e>
                                          </m:mr>
                                          <m:mr>
                                            <m:e>
                                              <m:r>
                                                <a:rPr lang="en-CA" sz="1000">
                                                  <a:effectLst/>
                                                </a:rPr>
                                                <m:t>𝑛</m:t>
                                              </m:r>
                                            </m:e>
                                          </m:mr>
                                        </m:m>
                                      </m:e>
                                    </m:d>
                                  </m:den>
                                </m:f>
                                <m:r>
                                  <a:rPr lang="en-CA" sz="1000">
                                    <a:effectLst/>
                                  </a:rPr>
                                  <m:t>;</m:t>
                                </m:r>
                              </m:oMath>
                            </m:oMathPara>
                          </a14:m>
                          <a:endParaRPr lang="en-CA" sz="1000">
                            <a:effectLst/>
                          </a:endParaRPr>
                        </a:p>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𝑘</m:t>
                                </m:r>
                                <m:r>
                                  <a:rPr lang="en-CA" sz="1000">
                                    <a:effectLst/>
                                  </a:rPr>
                                  <m:t>=</m:t>
                                </m:r>
                                <m:func>
                                  <m:funcPr>
                                    <m:ctrlPr>
                                      <a:rPr lang="en-CA" sz="1000">
                                        <a:effectLst/>
                                      </a:rPr>
                                    </m:ctrlPr>
                                  </m:funcPr>
                                  <m:fName>
                                    <m:r>
                                      <m:rPr>
                                        <m:sty m:val="p"/>
                                      </m:rPr>
                                      <a:rPr lang="en-CA" sz="1000">
                                        <a:effectLst/>
                                      </a:rPr>
                                      <m:t>max</m:t>
                                    </m:r>
                                  </m:fName>
                                  <m:e>
                                    <m:d>
                                      <m:dPr>
                                        <m:ctrlPr>
                                          <a:rPr lang="en-CA" sz="1000">
                                            <a:effectLst/>
                                          </a:rPr>
                                        </m:ctrlPr>
                                      </m:dPr>
                                      <m:e>
                                        <m:r>
                                          <a:rPr lang="en-CA" sz="1000">
                                            <a:effectLst/>
                                          </a:rPr>
                                          <m:t>0, </m:t>
                                        </m:r>
                                        <m:r>
                                          <a:rPr lang="en-CA" sz="1000">
                                            <a:effectLst/>
                                          </a:rPr>
                                          <m:t>𝑛</m:t>
                                        </m:r>
                                        <m:r>
                                          <a:rPr lang="en-CA" sz="1000">
                                            <a:effectLst/>
                                          </a:rPr>
                                          <m:t>+</m:t>
                                        </m:r>
                                        <m:r>
                                          <a:rPr lang="en-CA" sz="1000">
                                            <a:effectLst/>
                                          </a:rPr>
                                          <m:t>𝐾</m:t>
                                        </m:r>
                                        <m:r>
                                          <a:rPr lang="en-CA" sz="1000">
                                            <a:effectLst/>
                                          </a:rPr>
                                          <m:t>−</m:t>
                                        </m:r>
                                        <m:r>
                                          <a:rPr lang="en-CA" sz="1000">
                                            <a:effectLst/>
                                          </a:rPr>
                                          <m:t>𝑁</m:t>
                                        </m:r>
                                      </m:e>
                                    </m:d>
                                  </m:e>
                                </m:func>
                                <m:r>
                                  <a:rPr lang="en-CA" sz="1000">
                                    <a:effectLst/>
                                  </a:rPr>
                                  <m:t>,…, </m:t>
                                </m:r>
                                <m:r>
                                  <m:rPr>
                                    <m:sty m:val="p"/>
                                  </m:rPr>
                                  <a:rPr lang="en-CA" sz="1000">
                                    <a:effectLst/>
                                  </a:rPr>
                                  <m:t>min</m:t>
                                </m:r>
                                <m:r>
                                  <a:rPr lang="en-CA" sz="1000">
                                    <a:effectLst/>
                                  </a:rPr>
                                  <m:t>⁡(0, </m:t>
                                </m:r>
                                <m:r>
                                  <a:rPr lang="en-CA" sz="1000">
                                    <a:effectLst/>
                                  </a:rPr>
                                  <m:t>𝑛</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6">
                      <a:txBody>
                        <a:bodyPr/>
                        <a:lstStyle/>
                        <a:p>
                          <a:pPr algn="ctr">
                            <a:lnSpc>
                              <a:spcPct val="107000"/>
                            </a:lnSpc>
                            <a:spcAft>
                              <a:spcPts val="0"/>
                            </a:spcAft>
                          </a:pPr>
                          <a:endParaRPr lang="en-CA"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8979212"/>
                      </a:ext>
                    </a:extLst>
                  </a:tr>
                  <a:tr h="15748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𝐸</m:t>
                                </m:r>
                                <m:r>
                                  <a:rPr lang="en-CA" sz="1000">
                                    <a:effectLst/>
                                  </a:rPr>
                                  <m:t>(</m:t>
                                </m:r>
                                <m:r>
                                  <a:rPr lang="en-CA" sz="1000">
                                    <a:effectLst/>
                                  </a:rPr>
                                  <m:t>𝑋</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𝑛𝐾</m:t>
                                </m:r>
                                <m:r>
                                  <a:rPr lang="en-CA" sz="1000">
                                    <a:effectLst/>
                                  </a:rPr>
                                  <m:t>/</m:t>
                                </m:r>
                                <m:r>
                                  <a:rPr lang="en-CA" sz="1000">
                                    <a:effectLst/>
                                  </a:rPr>
                                  <m:t>𝑁</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2538131655"/>
                      </a:ext>
                    </a:extLst>
                  </a:tr>
                  <a:tr h="33401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𝑉</m:t>
                                </m:r>
                                <m:r>
                                  <a:rPr lang="en-CA" sz="1000">
                                    <a:effectLst/>
                                  </a:rPr>
                                  <m:t>(</m:t>
                                </m:r>
                                <m:r>
                                  <a:rPr lang="en-CA" sz="1000">
                                    <a:effectLst/>
                                  </a:rPr>
                                  <m:t>𝑋</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𝑛</m:t>
                                </m:r>
                                <m:f>
                                  <m:fPr>
                                    <m:ctrlPr>
                                      <a:rPr lang="en-CA" sz="1000">
                                        <a:effectLst/>
                                      </a:rPr>
                                    </m:ctrlPr>
                                  </m:fPr>
                                  <m:num>
                                    <m:r>
                                      <a:rPr lang="en-CA" sz="1000">
                                        <a:effectLst/>
                                      </a:rPr>
                                      <m:t>𝐾</m:t>
                                    </m:r>
                                  </m:num>
                                  <m:den>
                                    <m:r>
                                      <a:rPr lang="en-CA" sz="1000">
                                        <a:effectLst/>
                                      </a:rPr>
                                      <m:t>𝑁</m:t>
                                    </m:r>
                                  </m:den>
                                </m:f>
                                <m:f>
                                  <m:fPr>
                                    <m:ctrlPr>
                                      <a:rPr lang="en-CA" sz="1000">
                                        <a:effectLst/>
                                      </a:rPr>
                                    </m:ctrlPr>
                                  </m:fPr>
                                  <m:num>
                                    <m:r>
                                      <a:rPr lang="en-CA" sz="1000">
                                        <a:effectLst/>
                                      </a:rPr>
                                      <m:t>𝑁</m:t>
                                    </m:r>
                                    <m:r>
                                      <a:rPr lang="en-CA" sz="1000">
                                        <a:effectLst/>
                                      </a:rPr>
                                      <m:t>−</m:t>
                                    </m:r>
                                    <m:r>
                                      <a:rPr lang="en-CA" sz="1000">
                                        <a:effectLst/>
                                      </a:rPr>
                                      <m:t>𝐾</m:t>
                                    </m:r>
                                  </m:num>
                                  <m:den>
                                    <m:r>
                                      <a:rPr lang="en-CA" sz="1000">
                                        <a:effectLst/>
                                      </a:rPr>
                                      <m:t>𝑁</m:t>
                                    </m:r>
                                  </m:den>
                                </m:f>
                                <m:f>
                                  <m:fPr>
                                    <m:ctrlPr>
                                      <a:rPr lang="en-CA" sz="1000">
                                        <a:effectLst/>
                                      </a:rPr>
                                    </m:ctrlPr>
                                  </m:fPr>
                                  <m:num>
                                    <m:r>
                                      <a:rPr lang="en-CA" sz="1000">
                                        <a:effectLst/>
                                      </a:rPr>
                                      <m:t>𝑁</m:t>
                                    </m:r>
                                    <m:r>
                                      <a:rPr lang="en-CA" sz="1000">
                                        <a:effectLst/>
                                      </a:rPr>
                                      <m:t>−</m:t>
                                    </m:r>
                                    <m:r>
                                      <a:rPr lang="en-CA" sz="1000">
                                        <a:effectLst/>
                                      </a:rPr>
                                      <m:t>𝑛</m:t>
                                    </m:r>
                                  </m:num>
                                  <m:den>
                                    <m:r>
                                      <a:rPr lang="en-CA" sz="1000">
                                        <a:effectLst/>
                                      </a:rPr>
                                      <m:t>𝑁</m:t>
                                    </m:r>
                                    <m:r>
                                      <a:rPr lang="en-CA" sz="1000">
                                        <a:effectLst/>
                                      </a:rPr>
                                      <m:t>−1</m:t>
                                    </m:r>
                                  </m:den>
                                </m:f>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4190939208"/>
                      </a:ext>
                    </a:extLst>
                  </a:tr>
                  <a:tr h="153035">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𝑀</m:t>
                                    </m:r>
                                  </m:e>
                                  <m:sub>
                                    <m:r>
                                      <a:rPr lang="en-CA" sz="1000">
                                        <a:effectLst/>
                                      </a:rPr>
                                      <m:t>𝑋</m:t>
                                    </m:r>
                                  </m:sub>
                                </m:sSub>
                                <m:r>
                                  <a:rPr lang="en-CA" sz="1000">
                                    <a:effectLst/>
                                  </a:rPr>
                                  <m:t>(</m:t>
                                </m:r>
                                <m:r>
                                  <a:rPr lang="en-CA" sz="1000">
                                    <a:effectLst/>
                                  </a:rPr>
                                  <m:t>𝑡</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Not useful.</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477233669"/>
                      </a:ext>
                    </a:extLst>
                  </a:tr>
                  <a:tr h="153035">
                    <a:tc>
                      <a:txBody>
                        <a:bodyPr/>
                        <a:lstStyle/>
                        <a:p>
                          <a:pPr algn="ctr">
                            <a:lnSpc>
                              <a:spcPct val="107000"/>
                            </a:lnSpc>
                            <a:spcAft>
                              <a:spcPts val="0"/>
                            </a:spcAft>
                          </a:pPr>
                          <a:r>
                            <a:rPr lang="en-CA" sz="900">
                              <a:effectLst/>
                            </a:rPr>
                            <a:t>R params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900">
                              <a:effectLst/>
                            </a:rPr>
                            <a:t>m = </a:t>
                          </a:r>
                          <a14:m>
                            <m:oMath xmlns:m="http://schemas.openxmlformats.org/officeDocument/2006/math">
                              <m:r>
                                <a:rPr lang="en-CA" sz="900">
                                  <a:effectLst/>
                                </a:rPr>
                                <m:t>𝐾</m:t>
                              </m:r>
                            </m:oMath>
                          </a14:m>
                          <a:r>
                            <a:rPr lang="en-CA" sz="900">
                              <a:effectLst/>
                            </a:rPr>
                            <a:t>, n = </a:t>
                          </a:r>
                          <a14:m>
                            <m:oMath xmlns:m="http://schemas.openxmlformats.org/officeDocument/2006/math">
                              <m:r>
                                <a:rPr lang="en-CA" sz="900">
                                  <a:effectLst/>
                                </a:rPr>
                                <m:t>𝑁</m:t>
                              </m:r>
                              <m:r>
                                <a:rPr lang="en-CA" sz="900">
                                  <a:effectLst/>
                                </a:rPr>
                                <m:t>−</m:t>
                              </m:r>
                              <m:r>
                                <a:rPr lang="en-CA" sz="900">
                                  <a:effectLst/>
                                </a:rPr>
                                <m:t>𝐾</m:t>
                              </m:r>
                            </m:oMath>
                          </a14:m>
                          <a:r>
                            <a:rPr lang="en-CA" sz="900">
                              <a:effectLst/>
                            </a:rPr>
                            <a:t>, k = </a:t>
                          </a:r>
                          <a14:m>
                            <m:oMath xmlns:m="http://schemas.openxmlformats.org/officeDocument/2006/math">
                              <m:r>
                                <a:rPr lang="en-CA" sz="900">
                                  <a:effectLst/>
                                </a:rPr>
                                <m:t>𝑛</m:t>
                              </m:r>
                            </m:oMath>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305898100"/>
                      </a:ext>
                    </a:extLst>
                  </a:tr>
                  <a:tr h="533400">
                    <a:tc gridSpan="2">
                      <a:txBody>
                        <a:bodyPr/>
                        <a:lstStyle/>
                        <a:p>
                          <a:pPr>
                            <a:lnSpc>
                              <a:spcPct val="107000"/>
                            </a:lnSpc>
                            <a:spcBef>
                              <a:spcPts val="200"/>
                            </a:spcBef>
                            <a:spcAft>
                              <a:spcPts val="0"/>
                            </a:spcAft>
                          </a:pPr>
                          <a:r>
                            <a:rPr lang="en-CA" sz="1000" dirty="0">
                              <a:effectLst/>
                            </a:rPr>
                            <a:t>Related Distributions</a:t>
                          </a:r>
                        </a:p>
                        <a:p>
                          <a:pPr marL="88900" lvl="0" indent="-88900">
                            <a:lnSpc>
                              <a:spcPct val="107000"/>
                            </a:lnSpc>
                            <a:spcAft>
                              <a:spcPts val="0"/>
                            </a:spcAft>
                            <a:buFont typeface="Symbol" panose="05050102010706020507" pitchFamily="18" charset="2"/>
                            <a:buChar char=""/>
                          </a:pPr>
                          <a:r>
                            <a:rPr lang="en-CA" sz="1000" dirty="0">
                              <a:effectLst/>
                            </a:rPr>
                            <a:t>If you take the marbles out </a:t>
                          </a:r>
                          <a:r>
                            <a:rPr lang="en-CA" sz="1000" i="1" dirty="0">
                              <a:effectLst/>
                            </a:rPr>
                            <a:t>with</a:t>
                          </a:r>
                          <a:r>
                            <a:rPr lang="en-CA" sz="1000" dirty="0">
                              <a:effectLst/>
                            </a:rPr>
                            <a:t> replacement, you would use a binomial distribution.</a:t>
                          </a:r>
                          <a:endParaRPr lang="en-CA" sz="1000" dirty="0">
                            <a:effectLst/>
                            <a:latin typeface="Calibri" panose="020F0502020204030204" pitchFamily="34" charset="0"/>
                            <a:ea typeface="Calibri" panose="020F0502020204030204" pitchFamily="34" charset="0"/>
                            <a:cs typeface="Symbol" panose="05050102010706020507" pitchFamily="18" charset="2"/>
                          </a:endParaRPr>
                        </a:p>
                      </a:txBody>
                      <a:tcPr marL="68580" marR="68580" marT="0" marB="0"/>
                    </a:tc>
                    <a:tc hMerge="1">
                      <a:txBody>
                        <a:bodyPr/>
                        <a:lstStyle/>
                        <a:p>
                          <a:endParaRPr lang="en-CA" dirty="0"/>
                        </a:p>
                      </a:txBody>
                      <a:tcPr/>
                    </a:tc>
                    <a:tc vMerge="1">
                      <a:txBody>
                        <a:bodyPr/>
                        <a:lstStyle/>
                        <a:p>
                          <a:endParaRPr lang="en-CA"/>
                        </a:p>
                      </a:txBody>
                      <a:tcPr/>
                    </a:tc>
                    <a:extLst>
                      <a:ext uri="{0D108BD9-81ED-4DB2-BD59-A6C34878D82A}">
                        <a16:rowId xmlns:a16="http://schemas.microsoft.com/office/drawing/2014/main" val="4045446823"/>
                      </a:ext>
                    </a:extLst>
                  </a:tr>
                </a:tbl>
              </a:graphicData>
            </a:graphic>
          </p:graphicFrame>
        </mc:Choice>
        <mc:Fallback>
          <p:graphicFrame>
            <p:nvGraphicFramePr>
              <p:cNvPr id="7" name="Table 6">
                <a:extLst>
                  <a:ext uri="{FF2B5EF4-FFF2-40B4-BE49-F238E27FC236}">
                    <a16:creationId xmlns:a16="http://schemas.microsoft.com/office/drawing/2014/main" id="{D117F897-83B5-4FC3-AA49-20D41E37126F}"/>
                  </a:ext>
                </a:extLst>
              </p:cNvPr>
              <p:cNvGraphicFramePr>
                <a:graphicFrameLocks noGrp="1"/>
              </p:cNvGraphicFramePr>
              <p:nvPr>
                <p:extLst>
                  <p:ext uri="{D42A27DB-BD31-4B8C-83A1-F6EECF244321}">
                    <p14:modId xmlns:p14="http://schemas.microsoft.com/office/powerpoint/2010/main" val="111573501"/>
                  </p:ext>
                </p:extLst>
              </p:nvPr>
            </p:nvGraphicFramePr>
            <p:xfrm>
              <a:off x="6453882" y="7710179"/>
              <a:ext cx="5930900" cy="2627059"/>
            </p:xfrm>
            <a:graphic>
              <a:graphicData uri="http://schemas.openxmlformats.org/drawingml/2006/table">
                <a:tbl>
                  <a:tblPr bandRow="1">
                    <a:tableStyleId>{C4B1156A-380E-4F78-BDF5-A606A8083BF9}</a:tableStyleId>
                  </a:tblPr>
                  <a:tblGrid>
                    <a:gridCol w="805815">
                      <a:extLst>
                        <a:ext uri="{9D8B030D-6E8A-4147-A177-3AD203B41FA5}">
                          <a16:colId xmlns:a16="http://schemas.microsoft.com/office/drawing/2014/main" val="4243533228"/>
                        </a:ext>
                      </a:extLst>
                    </a:gridCol>
                    <a:gridCol w="2251710">
                      <a:extLst>
                        <a:ext uri="{9D8B030D-6E8A-4147-A177-3AD203B41FA5}">
                          <a16:colId xmlns:a16="http://schemas.microsoft.com/office/drawing/2014/main" val="2130557416"/>
                        </a:ext>
                      </a:extLst>
                    </a:gridCol>
                    <a:gridCol w="2873375">
                      <a:extLst>
                        <a:ext uri="{9D8B030D-6E8A-4147-A177-3AD203B41FA5}">
                          <a16:colId xmlns:a16="http://schemas.microsoft.com/office/drawing/2014/main" val="3996477795"/>
                        </a:ext>
                      </a:extLst>
                    </a:gridCol>
                  </a:tblGrid>
                  <a:tr h="546799">
                    <a:tc gridSpan="3">
                      <a:txBody>
                        <a:bodyPr/>
                        <a:lstStyle/>
                        <a:p>
                          <a:endParaRPr lang="en-US"/>
                        </a:p>
                      </a:txBody>
                      <a:tcPr marL="68580" marR="68580" marT="0" marB="0">
                        <a:blipFill>
                          <a:blip r:embed="rId6"/>
                          <a:stretch>
                            <a:fillRect l="-103" t="-7778" r="-205" b="-385556"/>
                          </a:stretch>
                        </a:blip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232698162"/>
                      </a:ext>
                    </a:extLst>
                  </a:tr>
                  <a:tr h="733679">
                    <a:tc>
                      <a:txBody>
                        <a:bodyPr/>
                        <a:lstStyle/>
                        <a:p>
                          <a:endParaRPr lang="en-US"/>
                        </a:p>
                      </a:txBody>
                      <a:tcPr marL="68580" marR="68580" marT="0" marB="0">
                        <a:blipFill>
                          <a:blip r:embed="rId6"/>
                          <a:stretch>
                            <a:fillRect l="-758" t="-80165" r="-639394" b="-186777"/>
                          </a:stretch>
                        </a:blipFill>
                      </a:tcPr>
                    </a:tc>
                    <a:tc>
                      <a:txBody>
                        <a:bodyPr/>
                        <a:lstStyle/>
                        <a:p>
                          <a:endParaRPr lang="en-US"/>
                        </a:p>
                      </a:txBody>
                      <a:tcPr marL="68580" marR="68580" marT="0" marB="0">
                        <a:blipFill>
                          <a:blip r:embed="rId6"/>
                          <a:stretch>
                            <a:fillRect l="-35946" t="-80165" r="-128108" b="-186777"/>
                          </a:stretch>
                        </a:blipFill>
                      </a:tcPr>
                    </a:tc>
                    <a:tc rowSpan="6">
                      <a:txBody>
                        <a:bodyPr/>
                        <a:lstStyle/>
                        <a:p>
                          <a:pPr algn="ctr">
                            <a:lnSpc>
                              <a:spcPct val="107000"/>
                            </a:lnSpc>
                            <a:spcAft>
                              <a:spcPts val="0"/>
                            </a:spcAft>
                          </a:pPr>
                          <a:endParaRPr lang="en-CA"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8979212"/>
                      </a:ext>
                    </a:extLst>
                  </a:tr>
                  <a:tr h="163068">
                    <a:tc>
                      <a:txBody>
                        <a:bodyPr/>
                        <a:lstStyle/>
                        <a:p>
                          <a:endParaRPr lang="en-US"/>
                        </a:p>
                      </a:txBody>
                      <a:tcPr marL="68580" marR="68580" marT="0" marB="0">
                        <a:blipFill>
                          <a:blip r:embed="rId6"/>
                          <a:stretch>
                            <a:fillRect l="-758" t="-838462" r="-639394" b="-769231"/>
                          </a:stretch>
                        </a:blipFill>
                      </a:tcPr>
                    </a:tc>
                    <a:tc>
                      <a:txBody>
                        <a:bodyPr/>
                        <a:lstStyle/>
                        <a:p>
                          <a:endParaRPr lang="en-US"/>
                        </a:p>
                      </a:txBody>
                      <a:tcPr marL="68580" marR="68580" marT="0" marB="0">
                        <a:blipFill>
                          <a:blip r:embed="rId6"/>
                          <a:stretch>
                            <a:fillRect l="-35946" t="-838462" r="-128108" b="-769231"/>
                          </a:stretch>
                        </a:blipFill>
                      </a:tcPr>
                    </a:tc>
                    <a:tc vMerge="1">
                      <a:txBody>
                        <a:bodyPr/>
                        <a:lstStyle/>
                        <a:p>
                          <a:endParaRPr lang="en-CA"/>
                        </a:p>
                      </a:txBody>
                      <a:tcPr/>
                    </a:tc>
                    <a:extLst>
                      <a:ext uri="{0D108BD9-81ED-4DB2-BD59-A6C34878D82A}">
                        <a16:rowId xmlns:a16="http://schemas.microsoft.com/office/drawing/2014/main" val="2538131655"/>
                      </a:ext>
                    </a:extLst>
                  </a:tr>
                  <a:tr h="334010">
                    <a:tc>
                      <a:txBody>
                        <a:bodyPr/>
                        <a:lstStyle/>
                        <a:p>
                          <a:endParaRPr lang="en-US"/>
                        </a:p>
                      </a:txBody>
                      <a:tcPr marL="68580" marR="68580" marT="0" marB="0">
                        <a:blipFill>
                          <a:blip r:embed="rId6"/>
                          <a:stretch>
                            <a:fillRect l="-758" t="-443636" r="-639394" b="-263636"/>
                          </a:stretch>
                        </a:blipFill>
                      </a:tcPr>
                    </a:tc>
                    <a:tc>
                      <a:txBody>
                        <a:bodyPr/>
                        <a:lstStyle/>
                        <a:p>
                          <a:endParaRPr lang="en-US"/>
                        </a:p>
                      </a:txBody>
                      <a:tcPr marL="68580" marR="68580" marT="0" marB="0">
                        <a:blipFill>
                          <a:blip r:embed="rId6"/>
                          <a:stretch>
                            <a:fillRect l="-35946" t="-443636" r="-128108" b="-263636"/>
                          </a:stretch>
                        </a:blipFill>
                      </a:tcPr>
                    </a:tc>
                    <a:tc vMerge="1">
                      <a:txBody>
                        <a:bodyPr/>
                        <a:lstStyle/>
                        <a:p>
                          <a:endParaRPr lang="en-CA"/>
                        </a:p>
                      </a:txBody>
                      <a:tcPr/>
                    </a:tc>
                    <a:extLst>
                      <a:ext uri="{0D108BD9-81ED-4DB2-BD59-A6C34878D82A}">
                        <a16:rowId xmlns:a16="http://schemas.microsoft.com/office/drawing/2014/main" val="4190939208"/>
                      </a:ext>
                    </a:extLst>
                  </a:tr>
                  <a:tr h="163068">
                    <a:tc>
                      <a:txBody>
                        <a:bodyPr/>
                        <a:lstStyle/>
                        <a:p>
                          <a:endParaRPr lang="en-US"/>
                        </a:p>
                      </a:txBody>
                      <a:tcPr marL="68580" marR="68580" marT="0" marB="0">
                        <a:blipFill>
                          <a:blip r:embed="rId6"/>
                          <a:stretch>
                            <a:fillRect l="-758" t="-1107407" r="-639394" b="-437037"/>
                          </a:stretch>
                        </a:blipFill>
                      </a:tcPr>
                    </a:tc>
                    <a:tc>
                      <a:txBody>
                        <a:bodyPr/>
                        <a:lstStyle/>
                        <a:p>
                          <a:pPr>
                            <a:lnSpc>
                              <a:spcPct val="107000"/>
                            </a:lnSpc>
                            <a:spcAft>
                              <a:spcPts val="0"/>
                            </a:spcAft>
                          </a:pPr>
                          <a:r>
                            <a:rPr lang="en-CA" sz="1000">
                              <a:effectLst/>
                            </a:rPr>
                            <a:t>Not useful.</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477233669"/>
                      </a:ext>
                    </a:extLst>
                  </a:tr>
                  <a:tr h="153035">
                    <a:tc>
                      <a:txBody>
                        <a:bodyPr/>
                        <a:lstStyle/>
                        <a:p>
                          <a:pPr algn="ctr">
                            <a:lnSpc>
                              <a:spcPct val="107000"/>
                            </a:lnSpc>
                            <a:spcAft>
                              <a:spcPts val="0"/>
                            </a:spcAft>
                          </a:pPr>
                          <a:r>
                            <a:rPr lang="en-CA" sz="900">
                              <a:effectLst/>
                            </a:rPr>
                            <a:t>R params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6"/>
                          <a:stretch>
                            <a:fillRect l="-35946" t="-1304000" r="-128108" b="-372000"/>
                          </a:stretch>
                        </a:blipFill>
                      </a:tcPr>
                    </a:tc>
                    <a:tc vMerge="1">
                      <a:txBody>
                        <a:bodyPr/>
                        <a:lstStyle/>
                        <a:p>
                          <a:endParaRPr lang="en-CA"/>
                        </a:p>
                      </a:txBody>
                      <a:tcPr/>
                    </a:tc>
                    <a:extLst>
                      <a:ext uri="{0D108BD9-81ED-4DB2-BD59-A6C34878D82A}">
                        <a16:rowId xmlns:a16="http://schemas.microsoft.com/office/drawing/2014/main" val="305898100"/>
                      </a:ext>
                    </a:extLst>
                  </a:tr>
                  <a:tr h="533400">
                    <a:tc gridSpan="2">
                      <a:txBody>
                        <a:bodyPr/>
                        <a:lstStyle/>
                        <a:p>
                          <a:pPr>
                            <a:lnSpc>
                              <a:spcPct val="107000"/>
                            </a:lnSpc>
                            <a:spcBef>
                              <a:spcPts val="200"/>
                            </a:spcBef>
                            <a:spcAft>
                              <a:spcPts val="0"/>
                            </a:spcAft>
                          </a:pPr>
                          <a:r>
                            <a:rPr lang="en-CA" sz="1000" dirty="0">
                              <a:effectLst/>
                            </a:rPr>
                            <a:t>Related Distributions</a:t>
                          </a:r>
                        </a:p>
                        <a:p>
                          <a:pPr marL="88900" lvl="0" indent="-88900">
                            <a:lnSpc>
                              <a:spcPct val="107000"/>
                            </a:lnSpc>
                            <a:spcAft>
                              <a:spcPts val="0"/>
                            </a:spcAft>
                            <a:buFont typeface="Symbol" panose="05050102010706020507" pitchFamily="18" charset="2"/>
                            <a:buChar char=""/>
                          </a:pPr>
                          <a:r>
                            <a:rPr lang="en-CA" sz="1000" dirty="0">
                              <a:effectLst/>
                            </a:rPr>
                            <a:t>If you take the marbles out </a:t>
                          </a:r>
                          <a:r>
                            <a:rPr lang="en-CA" sz="1000" i="1" dirty="0">
                              <a:effectLst/>
                            </a:rPr>
                            <a:t>with</a:t>
                          </a:r>
                          <a:r>
                            <a:rPr lang="en-CA" sz="1000" dirty="0">
                              <a:effectLst/>
                            </a:rPr>
                            <a:t> replacement, you would use a binomial distribution.</a:t>
                          </a:r>
                          <a:endParaRPr lang="en-CA" sz="1000" dirty="0">
                            <a:effectLst/>
                            <a:latin typeface="Calibri" panose="020F0502020204030204" pitchFamily="34" charset="0"/>
                            <a:ea typeface="Calibri" panose="020F0502020204030204" pitchFamily="34" charset="0"/>
                            <a:cs typeface="Symbol" panose="05050102010706020507" pitchFamily="18" charset="2"/>
                          </a:endParaRPr>
                        </a:p>
                      </a:txBody>
                      <a:tcPr marL="68580" marR="68580" marT="0" marB="0"/>
                    </a:tc>
                    <a:tc hMerge="1">
                      <a:txBody>
                        <a:bodyPr/>
                        <a:lstStyle/>
                        <a:p>
                          <a:endParaRPr lang="en-CA" dirty="0"/>
                        </a:p>
                      </a:txBody>
                      <a:tcPr/>
                    </a:tc>
                    <a:tc vMerge="1">
                      <a:txBody>
                        <a:bodyPr/>
                        <a:lstStyle/>
                        <a:p>
                          <a:endParaRPr lang="en-CA"/>
                        </a:p>
                      </a:txBody>
                      <a:tcPr/>
                    </a:tc>
                    <a:extLst>
                      <a:ext uri="{0D108BD9-81ED-4DB2-BD59-A6C34878D82A}">
                        <a16:rowId xmlns:a16="http://schemas.microsoft.com/office/drawing/2014/main" val="4045446823"/>
                      </a:ext>
                    </a:extLst>
                  </a:tr>
                </a:tbl>
              </a:graphicData>
            </a:graphic>
          </p:graphicFrame>
        </mc:Fallback>
      </mc:AlternateContent>
      <p:pic>
        <p:nvPicPr>
          <p:cNvPr id="1028" name="Picture 38">
            <a:extLst>
              <a:ext uri="{FF2B5EF4-FFF2-40B4-BE49-F238E27FC236}">
                <a16:creationId xmlns:a16="http://schemas.microsoft.com/office/drawing/2014/main" id="{692DB2ED-2D6C-4930-9E08-3E985EF125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60632" y="8414267"/>
            <a:ext cx="2495550" cy="18764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F7D7FEB4-B77A-4C4F-8578-A19204D26E4A}"/>
                  </a:ext>
                </a:extLst>
              </p:cNvPr>
              <p:cNvGraphicFramePr>
                <a:graphicFrameLocks noGrp="1"/>
              </p:cNvGraphicFramePr>
              <p:nvPr>
                <p:extLst>
                  <p:ext uri="{D42A27DB-BD31-4B8C-83A1-F6EECF244321}">
                    <p14:modId xmlns:p14="http://schemas.microsoft.com/office/powerpoint/2010/main" val="1056137751"/>
                  </p:ext>
                </p:extLst>
              </p:nvPr>
            </p:nvGraphicFramePr>
            <p:xfrm>
              <a:off x="6460232" y="10366210"/>
              <a:ext cx="5937250" cy="2386775"/>
            </p:xfrm>
            <a:graphic>
              <a:graphicData uri="http://schemas.openxmlformats.org/drawingml/2006/table">
                <a:tbl>
                  <a:tblPr bandRow="1">
                    <a:tableStyleId>{0505E3EF-67EA-436B-97B2-0124C06EBD24}</a:tableStyleId>
                  </a:tblPr>
                  <a:tblGrid>
                    <a:gridCol w="796290">
                      <a:extLst>
                        <a:ext uri="{9D8B030D-6E8A-4147-A177-3AD203B41FA5}">
                          <a16:colId xmlns:a16="http://schemas.microsoft.com/office/drawing/2014/main" val="613413679"/>
                        </a:ext>
                      </a:extLst>
                    </a:gridCol>
                    <a:gridCol w="2080895">
                      <a:extLst>
                        <a:ext uri="{9D8B030D-6E8A-4147-A177-3AD203B41FA5}">
                          <a16:colId xmlns:a16="http://schemas.microsoft.com/office/drawing/2014/main" val="2090436542"/>
                        </a:ext>
                      </a:extLst>
                    </a:gridCol>
                    <a:gridCol w="3060065">
                      <a:extLst>
                        <a:ext uri="{9D8B030D-6E8A-4147-A177-3AD203B41FA5}">
                          <a16:colId xmlns:a16="http://schemas.microsoft.com/office/drawing/2014/main" val="3904065686"/>
                        </a:ext>
                      </a:extLst>
                    </a:gridCol>
                  </a:tblGrid>
                  <a:tr h="518160">
                    <a:tc gridSpan="3">
                      <a:txBody>
                        <a:bodyPr/>
                        <a:lstStyle/>
                        <a:p>
                          <a:pPr>
                            <a:lnSpc>
                              <a:spcPct val="107000"/>
                            </a:lnSpc>
                            <a:spcBef>
                              <a:spcPts val="200"/>
                            </a:spcBef>
                            <a:spcAft>
                              <a:spcPts val="0"/>
                            </a:spcAft>
                          </a:pPr>
                          <a:r>
                            <a:rPr lang="en-CA" sz="1400" b="1" dirty="0">
                              <a:effectLst/>
                            </a:rPr>
                            <a:t>Negative Binomial Distribution</a:t>
                          </a:r>
                        </a:p>
                        <a:p>
                          <a:pPr>
                            <a:lnSpc>
                              <a:spcPct val="107000"/>
                            </a:lnSpc>
                            <a:spcAft>
                              <a:spcPts val="0"/>
                            </a:spcAft>
                          </a:pPr>
                          <a:r>
                            <a:rPr lang="en-CA" sz="1000" dirty="0">
                              <a:effectLst/>
                            </a:rPr>
                            <a:t>This distribution models the number of successes before the a prespecified number of failures (e.g., the number of times a gambler must lose before they give up). </a:t>
                          </a:r>
                          <a14:m>
                            <m:oMath xmlns:m="http://schemas.openxmlformats.org/officeDocument/2006/math">
                              <m:r>
                                <a:rPr lang="en-CA" sz="1000" smtClean="0">
                                  <a:effectLst/>
                                  <a:latin typeface="Cambria Math" panose="02040503050406030204" pitchFamily="18" charset="0"/>
                                </a:rPr>
                                <m:t>𝑘</m:t>
                              </m:r>
                              <m:r>
                                <a:rPr lang="en-CA" sz="1000" smtClean="0">
                                  <a:effectLst/>
                                  <a:latin typeface="Cambria Math" panose="02040503050406030204" pitchFamily="18" charset="0"/>
                                </a:rPr>
                                <m:t>∈</m:t>
                              </m:r>
                              <m:r>
                                <a:rPr lang="en-CA" sz="1000" smtClean="0">
                                  <a:effectLst/>
                                  <a:latin typeface="Cambria Math" panose="02040503050406030204" pitchFamily="18" charset="0"/>
                                </a:rPr>
                                <m:t>ℕ</m:t>
                              </m:r>
                            </m:oMath>
                          </a14:m>
                          <a:r>
                            <a:rPr lang="en-CA" sz="1000" dirty="0">
                              <a:effectLst/>
                            </a:rPr>
                            <a:t> is the number of successes before the </a:t>
                          </a:r>
                          <a14:m>
                            <m:oMath xmlns:m="http://schemas.openxmlformats.org/officeDocument/2006/math">
                              <m:r>
                                <a:rPr lang="en-CA" sz="1000" smtClean="0">
                                  <a:effectLst/>
                                  <a:latin typeface="Cambria Math" panose="02040503050406030204" pitchFamily="18" charset="0"/>
                                </a:rPr>
                                <m:t>𝑟</m:t>
                              </m:r>
                            </m:oMath>
                          </a14:m>
                          <a:r>
                            <a:rPr lang="en-CA" sz="1000" dirty="0" err="1">
                              <a:effectLst/>
                            </a:rPr>
                            <a:t>th</a:t>
                          </a:r>
                          <a:r>
                            <a:rPr lang="en-CA" sz="1000" dirty="0">
                              <a:effectLst/>
                            </a:rPr>
                            <a:t> failure, where </a:t>
                          </a:r>
                          <a14:m>
                            <m:oMath xmlns:m="http://schemas.openxmlformats.org/officeDocument/2006/math">
                              <m:r>
                                <a:rPr lang="en-CA" sz="1000" smtClean="0">
                                  <a:effectLst/>
                                  <a:latin typeface="Cambria Math" panose="02040503050406030204" pitchFamily="18" charset="0"/>
                                </a:rPr>
                                <m:t>𝑟</m:t>
                              </m:r>
                              <m:r>
                                <a:rPr lang="en-CA" sz="1000" smtClean="0">
                                  <a:effectLst/>
                                  <a:latin typeface="Cambria Math" panose="02040503050406030204" pitchFamily="18" charset="0"/>
                                </a:rPr>
                                <m:t>∈</m:t>
                              </m:r>
                              <m:r>
                                <a:rPr lang="en-CA" sz="1000" smtClean="0">
                                  <a:effectLst/>
                                  <a:latin typeface="Cambria Math" panose="02040503050406030204" pitchFamily="18" charset="0"/>
                                </a:rPr>
                                <m:t>ℕ</m:t>
                              </m:r>
                            </m:oMath>
                          </a14:m>
                          <a:r>
                            <a:rPr lang="en-CA" sz="1000" dirty="0">
                              <a:effectLst/>
                            </a:rPr>
                            <a:t> and each trial has a probability of success of </a:t>
                          </a:r>
                          <a14:m>
                            <m:oMath xmlns:m="http://schemas.openxmlformats.org/officeDocument/2006/math">
                              <m:r>
                                <a:rPr lang="en-CA" sz="1000" smtClean="0">
                                  <a:effectLst/>
                                  <a:latin typeface="Cambria Math" panose="02040503050406030204" pitchFamily="18" charset="0"/>
                                </a:rPr>
                                <m:t>𝑝</m:t>
                              </m:r>
                              <m:r>
                                <a:rPr lang="en-CA" sz="1000" smtClean="0">
                                  <a:effectLst/>
                                  <a:latin typeface="Cambria Math" panose="02040503050406030204" pitchFamily="18" charset="0"/>
                                </a:rPr>
                                <m:t>∈(0,1)</m:t>
                              </m:r>
                            </m:oMath>
                          </a14:m>
                          <a:r>
                            <a:rPr lang="en-CA" sz="1000" dirty="0">
                              <a:effectLst/>
                            </a:rPr>
                            <a:t>.</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284284076"/>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𝑃</m:t>
                                </m:r>
                                <m:r>
                                  <a:rPr lang="en-CA" sz="1000">
                                    <a:effectLst/>
                                  </a:rPr>
                                  <m:t>(</m:t>
                                </m:r>
                                <m:r>
                                  <a:rPr lang="en-CA" sz="1000">
                                    <a:effectLst/>
                                  </a:rPr>
                                  <m:t>𝑋</m:t>
                                </m:r>
                                <m:r>
                                  <a:rPr lang="en-CA" sz="1000">
                                    <a:effectLst/>
                                  </a:rPr>
                                  <m:t>=</m:t>
                                </m:r>
                                <m:r>
                                  <a:rPr lang="en-CA" sz="1000">
                                    <a:effectLst/>
                                  </a:rPr>
                                  <m:t>𝑘</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d>
                                  <m:dPr>
                                    <m:ctrlPr>
                                      <a:rPr lang="en-CA" sz="1100">
                                        <a:effectLst/>
                                      </a:rPr>
                                    </m:ctrlPr>
                                  </m:dPr>
                                  <m:e>
                                    <m:m>
                                      <m:mPr>
                                        <m:mcs>
                                          <m:mc>
                                            <m:mcPr>
                                              <m:count m:val="1"/>
                                              <m:mcJc m:val="center"/>
                                            </m:mcPr>
                                          </m:mc>
                                        </m:mcs>
                                        <m:ctrlPr>
                                          <a:rPr lang="en-CA" sz="1100">
                                            <a:effectLst/>
                                          </a:rPr>
                                        </m:ctrlPr>
                                      </m:mPr>
                                      <m:mr>
                                        <m:e>
                                          <m:r>
                                            <a:rPr lang="en-CA" sz="1000">
                                              <a:effectLst/>
                                            </a:rPr>
                                            <m:t>𝑘</m:t>
                                          </m:r>
                                          <m:r>
                                            <a:rPr lang="en-CA" sz="1000">
                                              <a:effectLst/>
                                            </a:rPr>
                                            <m:t>−1</m:t>
                                          </m:r>
                                        </m:e>
                                      </m:mr>
                                      <m:mr>
                                        <m:e>
                                          <m:r>
                                            <a:rPr lang="en-CA" sz="1000">
                                              <a:effectLst/>
                                            </a:rPr>
                                            <m:t>𝑟</m:t>
                                          </m:r>
                                          <m:r>
                                            <a:rPr lang="en-CA" sz="1000">
                                              <a:effectLst/>
                                            </a:rPr>
                                            <m:t>−1</m:t>
                                          </m:r>
                                        </m:e>
                                      </m:mr>
                                    </m:m>
                                  </m:e>
                                </m:d>
                                <m:sSup>
                                  <m:sSupPr>
                                    <m:ctrlPr>
                                      <a:rPr lang="en-CA" sz="1000">
                                        <a:effectLst/>
                                      </a:rPr>
                                    </m:ctrlPr>
                                  </m:sSupPr>
                                  <m:e>
                                    <m:r>
                                      <a:rPr lang="en-CA" sz="1000">
                                        <a:effectLst/>
                                      </a:rPr>
                                      <m:t>𝑝</m:t>
                                    </m:r>
                                  </m:e>
                                  <m:sup>
                                    <m:r>
                                      <a:rPr lang="en-CA" sz="1000">
                                        <a:effectLst/>
                                      </a:rPr>
                                      <m:t>𝑟</m:t>
                                    </m:r>
                                  </m:sup>
                                </m:sSup>
                                <m:sSup>
                                  <m:sSupPr>
                                    <m:ctrlPr>
                                      <a:rPr lang="en-CA" sz="1000">
                                        <a:effectLst/>
                                      </a:rPr>
                                    </m:ctrlPr>
                                  </m:sSupPr>
                                  <m:e>
                                    <m:d>
                                      <m:dPr>
                                        <m:ctrlPr>
                                          <a:rPr lang="en-CA" sz="1000">
                                            <a:effectLst/>
                                          </a:rPr>
                                        </m:ctrlPr>
                                      </m:dPr>
                                      <m:e>
                                        <m:r>
                                          <a:rPr lang="en-CA" sz="1000">
                                            <a:effectLst/>
                                          </a:rPr>
                                          <m:t>1−</m:t>
                                        </m:r>
                                        <m:r>
                                          <a:rPr lang="en-CA" sz="1000">
                                            <a:effectLst/>
                                          </a:rPr>
                                          <m:t>𝑝</m:t>
                                        </m:r>
                                      </m:e>
                                    </m:d>
                                  </m:e>
                                  <m:sup>
                                    <m:r>
                                      <a:rPr lang="en-CA" sz="1000">
                                        <a:effectLst/>
                                      </a:rPr>
                                      <m:t>𝑘</m:t>
                                    </m:r>
                                    <m:r>
                                      <a:rPr lang="en-CA" sz="1000">
                                        <a:effectLst/>
                                      </a:rPr>
                                      <m:t>−</m:t>
                                    </m:r>
                                    <m:r>
                                      <a:rPr lang="en-CA" sz="1000">
                                        <a:effectLst/>
                                      </a:rPr>
                                      <m:t>𝑟</m:t>
                                    </m:r>
                                  </m:sup>
                                </m:sSup>
                                <m:r>
                                  <a:rPr lang="en-CA" sz="1000">
                                    <a:effectLst/>
                                  </a:rPr>
                                  <m:t>;</m:t>
                                </m:r>
                                <m:r>
                                  <a:rPr lang="en-CA" sz="1000">
                                    <a:effectLst/>
                                  </a:rPr>
                                  <m:t>𝑥</m:t>
                                </m:r>
                                <m:r>
                                  <a:rPr lang="en-CA" sz="1000">
                                    <a:effectLst/>
                                  </a:rPr>
                                  <m:t>=0,1,2,… </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6">
                      <a:txBody>
                        <a:bodyPr/>
                        <a:lstStyle/>
                        <a:p>
                          <a:pPr algn="ctr">
                            <a:lnSpc>
                              <a:spcPct val="107000"/>
                            </a:lnSpc>
                            <a:spcAft>
                              <a:spcPts val="0"/>
                            </a:spcAft>
                          </a:pP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6287093"/>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𝐸</m:t>
                                </m:r>
                                <m:r>
                                  <a:rPr lang="en-CA" sz="1000">
                                    <a:effectLst/>
                                  </a:rPr>
                                  <m:t>(</m:t>
                                </m:r>
                                <m:r>
                                  <a:rPr lang="en-CA" sz="1000">
                                    <a:effectLst/>
                                  </a:rPr>
                                  <m:t>𝑋</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𝑟</m:t>
                                </m:r>
                                <m:r>
                                  <a:rPr lang="en-CA" sz="1000">
                                    <a:effectLst/>
                                  </a:rPr>
                                  <m:t>/</m:t>
                                </m:r>
                                <m:r>
                                  <a:rPr lang="en-CA" sz="1000">
                                    <a:effectLst/>
                                  </a:rPr>
                                  <m:t>𝑝</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1937870292"/>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𝑉</m:t>
                                </m:r>
                                <m:r>
                                  <a:rPr lang="en-CA" sz="1000">
                                    <a:effectLst/>
                                  </a:rPr>
                                  <m:t>(</m:t>
                                </m:r>
                                <m:r>
                                  <a:rPr lang="en-CA" sz="1000">
                                    <a:effectLst/>
                                  </a:rPr>
                                  <m:t>𝑋</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𝑟</m:t>
                                </m:r>
                                <m:r>
                                  <a:rPr lang="en-CA" sz="1000">
                                    <a:effectLst/>
                                  </a:rPr>
                                  <m:t>(1−</m:t>
                                </m:r>
                                <m:r>
                                  <a:rPr lang="en-CA" sz="1000">
                                    <a:effectLst/>
                                  </a:rPr>
                                  <m:t>𝑝</m:t>
                                </m:r>
                                <m:r>
                                  <a:rPr lang="en-CA" sz="1000">
                                    <a:effectLst/>
                                  </a:rPr>
                                  <m:t>)/</m:t>
                                </m:r>
                                <m:sSup>
                                  <m:sSupPr>
                                    <m:ctrlPr>
                                      <a:rPr lang="en-CA" sz="1000">
                                        <a:effectLst/>
                                      </a:rPr>
                                    </m:ctrlPr>
                                  </m:sSupPr>
                                  <m:e>
                                    <m:r>
                                      <a:rPr lang="en-CA" sz="1000">
                                        <a:effectLst/>
                                      </a:rPr>
                                      <m:t>𝑝</m:t>
                                    </m:r>
                                  </m:e>
                                  <m:sup>
                                    <m:r>
                                      <a:rPr lang="en-CA" sz="1000">
                                        <a:effectLst/>
                                      </a:rPr>
                                      <m:t>2</m:t>
                                    </m:r>
                                  </m:sup>
                                </m:sSup>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268781824"/>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𝑀</m:t>
                                    </m:r>
                                  </m:e>
                                  <m:sub>
                                    <m:r>
                                      <a:rPr lang="en-CA" sz="1000">
                                        <a:effectLst/>
                                      </a:rPr>
                                      <m:t>𝑋</m:t>
                                    </m:r>
                                  </m:sub>
                                </m:sSub>
                                <m:r>
                                  <a:rPr lang="en-CA" sz="1000">
                                    <a:effectLst/>
                                  </a:rPr>
                                  <m:t>(</m:t>
                                </m:r>
                                <m:r>
                                  <a:rPr lang="en-CA" sz="1000">
                                    <a:effectLst/>
                                  </a:rPr>
                                  <m:t>𝑡</m:t>
                                </m:r>
                                <m:r>
                                  <a:rPr lang="en-CA" sz="1000">
                                    <a:effectLst/>
                                  </a:rPr>
                                  <m:t>) </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p>
                                  <m:sSupPr>
                                    <m:ctrlPr>
                                      <a:rPr lang="en-CA" sz="1000">
                                        <a:effectLst/>
                                      </a:rPr>
                                    </m:ctrlPr>
                                  </m:sSupPr>
                                  <m:e>
                                    <m:d>
                                      <m:dPr>
                                        <m:ctrlPr>
                                          <a:rPr lang="en-CA" sz="1100">
                                            <a:effectLst/>
                                          </a:rPr>
                                        </m:ctrlPr>
                                      </m:dPr>
                                      <m:e>
                                        <m:f>
                                          <m:fPr>
                                            <m:ctrlPr>
                                              <a:rPr lang="en-CA" sz="1100">
                                                <a:effectLst/>
                                              </a:rPr>
                                            </m:ctrlPr>
                                          </m:fPr>
                                          <m:num>
                                            <m:r>
                                              <a:rPr lang="en-CA" sz="1000">
                                                <a:effectLst/>
                                              </a:rPr>
                                              <m:t>𝑝</m:t>
                                            </m:r>
                                            <m:sSup>
                                              <m:sSupPr>
                                                <m:ctrlPr>
                                                  <a:rPr lang="en-CA" sz="1000">
                                                    <a:effectLst/>
                                                  </a:rPr>
                                                </m:ctrlPr>
                                              </m:sSupPr>
                                              <m:e>
                                                <m:r>
                                                  <a:rPr lang="en-CA" sz="1000">
                                                    <a:effectLst/>
                                                  </a:rPr>
                                                  <m:t>𝑒</m:t>
                                                </m:r>
                                              </m:e>
                                              <m:sup>
                                                <m:r>
                                                  <a:rPr lang="en-CA" sz="1000">
                                                    <a:effectLst/>
                                                  </a:rPr>
                                                  <m:t>𝑡</m:t>
                                                </m:r>
                                              </m:sup>
                                            </m:sSup>
                                          </m:num>
                                          <m:den>
                                            <m:r>
                                              <a:rPr lang="en-CA" sz="1000">
                                                <a:effectLst/>
                                              </a:rPr>
                                              <m:t>1−</m:t>
                                            </m:r>
                                            <m:d>
                                              <m:dPr>
                                                <m:ctrlPr>
                                                  <a:rPr lang="en-CA" sz="1000">
                                                    <a:effectLst/>
                                                  </a:rPr>
                                                </m:ctrlPr>
                                              </m:dPr>
                                              <m:e>
                                                <m:r>
                                                  <a:rPr lang="en-CA" sz="1000">
                                                    <a:effectLst/>
                                                  </a:rPr>
                                                  <m:t>1−</m:t>
                                                </m:r>
                                                <m:r>
                                                  <a:rPr lang="en-CA" sz="1000">
                                                    <a:effectLst/>
                                                  </a:rPr>
                                                  <m:t>𝑝</m:t>
                                                </m:r>
                                              </m:e>
                                            </m:d>
                                            <m:sSup>
                                              <m:sSupPr>
                                                <m:ctrlPr>
                                                  <a:rPr lang="en-CA" sz="1000">
                                                    <a:effectLst/>
                                                  </a:rPr>
                                                </m:ctrlPr>
                                              </m:sSupPr>
                                              <m:e>
                                                <m:r>
                                                  <a:rPr lang="en-CA" sz="1000">
                                                    <a:effectLst/>
                                                  </a:rPr>
                                                  <m:t>𝑒</m:t>
                                                </m:r>
                                              </m:e>
                                              <m:sup>
                                                <m:r>
                                                  <a:rPr lang="en-CA" sz="1000">
                                                    <a:effectLst/>
                                                  </a:rPr>
                                                  <m:t>𝑡</m:t>
                                                </m:r>
                                              </m:sup>
                                            </m:sSup>
                                          </m:den>
                                        </m:f>
                                      </m:e>
                                    </m:d>
                                  </m:e>
                                  <m:sup>
                                    <m:r>
                                      <a:rPr lang="en-CA" sz="1000">
                                        <a:effectLst/>
                                      </a:rPr>
                                      <m:t>𝑟</m:t>
                                    </m:r>
                                  </m:sup>
                                </m:sSup>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693458102"/>
                      </a:ext>
                    </a:extLst>
                  </a:tr>
                  <a:tr h="0">
                    <a:tc>
                      <a:txBody>
                        <a:bodyPr/>
                        <a:lstStyle/>
                        <a:p>
                          <a:pPr algn="ctr">
                            <a:lnSpc>
                              <a:spcPct val="107000"/>
                            </a:lnSpc>
                            <a:spcAft>
                              <a:spcPts val="0"/>
                            </a:spcAft>
                          </a:pPr>
                          <a:r>
                            <a:rPr lang="en-CA" sz="900">
                              <a:effectLst/>
                            </a:rPr>
                            <a:t>R params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900">
                              <a:effectLst/>
                            </a:rPr>
                            <a:t>size =</a:t>
                          </a:r>
                          <a:r>
                            <a:rPr lang="en-CA" sz="1000">
                              <a:effectLst/>
                            </a:rPr>
                            <a:t> </a:t>
                          </a:r>
                          <a14:m>
                            <m:oMath xmlns:m="http://schemas.openxmlformats.org/officeDocument/2006/math">
                              <m:r>
                                <a:rPr lang="en-CA" sz="1000">
                                  <a:effectLst/>
                                </a:rPr>
                                <m:t>𝑛</m:t>
                              </m:r>
                            </m:oMath>
                          </a14:m>
                          <a:r>
                            <a:rPr lang="en-CA" sz="1000">
                              <a:effectLst/>
                            </a:rPr>
                            <a:t>, </a:t>
                          </a:r>
                          <a:r>
                            <a:rPr lang="en-CA" sz="900">
                              <a:effectLst/>
                            </a:rPr>
                            <a:t>prob = </a:t>
                          </a:r>
                          <a14:m>
                            <m:oMath xmlns:m="http://schemas.openxmlformats.org/officeDocument/2006/math">
                              <m:r>
                                <a:rPr lang="en-CA" sz="1000">
                                  <a:effectLst/>
                                </a:rPr>
                                <m:t>𝑝</m:t>
                              </m:r>
                            </m:oMath>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1900069611"/>
                      </a:ext>
                    </a:extLst>
                  </a:tr>
                  <a:tr h="0">
                    <a:tc gridSpan="2">
                      <a:txBody>
                        <a:bodyPr/>
                        <a:lstStyle/>
                        <a:p>
                          <a:pPr>
                            <a:lnSpc>
                              <a:spcPct val="107000"/>
                            </a:lnSpc>
                            <a:spcBef>
                              <a:spcPts val="200"/>
                            </a:spcBef>
                            <a:spcAft>
                              <a:spcPts val="0"/>
                            </a:spcAft>
                          </a:pPr>
                          <a:r>
                            <a:rPr lang="en-CA" sz="1000" dirty="0">
                              <a:effectLst/>
                            </a:rPr>
                            <a:t>Related Distributions</a:t>
                          </a:r>
                        </a:p>
                        <a:p>
                          <a:pPr marL="88900" lvl="0" indent="-88900">
                            <a:lnSpc>
                              <a:spcPct val="107000"/>
                            </a:lnSpc>
                            <a:spcAft>
                              <a:spcPts val="0"/>
                            </a:spcAft>
                            <a:buFont typeface="Symbol" panose="05050102010706020507" pitchFamily="18" charset="2"/>
                            <a:buChar char=""/>
                          </a:pPr>
                          <a:r>
                            <a:rPr lang="en-CA" sz="1000" dirty="0">
                              <a:effectLst/>
                            </a:rPr>
                            <a:t>The moment generating function looks awfully similar to that of the geometric distribution…</a:t>
                          </a:r>
                          <a:endParaRPr lang="en-CA" sz="1000" dirty="0">
                            <a:effectLst/>
                            <a:latin typeface="Calibri" panose="020F0502020204030204" pitchFamily="34" charset="0"/>
                            <a:ea typeface="Calibri" panose="020F0502020204030204" pitchFamily="34" charset="0"/>
                            <a:cs typeface="Symbol" panose="05050102010706020507" pitchFamily="18" charset="2"/>
                          </a:endParaRPr>
                        </a:p>
                      </a:txBody>
                      <a:tcPr marL="68580" marR="68580" marT="0" marB="0"/>
                    </a:tc>
                    <a:tc hMerge="1">
                      <a:txBody>
                        <a:bodyPr/>
                        <a:lstStyle/>
                        <a:p>
                          <a:endParaRPr lang="en-CA"/>
                        </a:p>
                      </a:txBody>
                      <a:tcPr/>
                    </a:tc>
                    <a:tc vMerge="1">
                      <a:txBody>
                        <a:bodyPr/>
                        <a:lstStyle/>
                        <a:p>
                          <a:endParaRPr lang="en-CA"/>
                        </a:p>
                      </a:txBody>
                      <a:tcPr/>
                    </a:tc>
                    <a:extLst>
                      <a:ext uri="{0D108BD9-81ED-4DB2-BD59-A6C34878D82A}">
                        <a16:rowId xmlns:a16="http://schemas.microsoft.com/office/drawing/2014/main" val="2426085034"/>
                      </a:ext>
                    </a:extLst>
                  </a:tr>
                </a:tbl>
              </a:graphicData>
            </a:graphic>
          </p:graphicFrame>
        </mc:Choice>
        <mc:Fallback>
          <p:graphicFrame>
            <p:nvGraphicFramePr>
              <p:cNvPr id="8" name="Table 7">
                <a:extLst>
                  <a:ext uri="{FF2B5EF4-FFF2-40B4-BE49-F238E27FC236}">
                    <a16:creationId xmlns:a16="http://schemas.microsoft.com/office/drawing/2014/main" id="{F7D7FEB4-B77A-4C4F-8578-A19204D26E4A}"/>
                  </a:ext>
                </a:extLst>
              </p:cNvPr>
              <p:cNvGraphicFramePr>
                <a:graphicFrameLocks noGrp="1"/>
              </p:cNvGraphicFramePr>
              <p:nvPr>
                <p:extLst>
                  <p:ext uri="{D42A27DB-BD31-4B8C-83A1-F6EECF244321}">
                    <p14:modId xmlns:p14="http://schemas.microsoft.com/office/powerpoint/2010/main" val="1056137751"/>
                  </p:ext>
                </p:extLst>
              </p:nvPr>
            </p:nvGraphicFramePr>
            <p:xfrm>
              <a:off x="6460232" y="10366210"/>
              <a:ext cx="5937250" cy="2386775"/>
            </p:xfrm>
            <a:graphic>
              <a:graphicData uri="http://schemas.openxmlformats.org/drawingml/2006/table">
                <a:tbl>
                  <a:tblPr bandRow="1">
                    <a:tableStyleId>{0505E3EF-67EA-436B-97B2-0124C06EBD24}</a:tableStyleId>
                  </a:tblPr>
                  <a:tblGrid>
                    <a:gridCol w="796290">
                      <a:extLst>
                        <a:ext uri="{9D8B030D-6E8A-4147-A177-3AD203B41FA5}">
                          <a16:colId xmlns:a16="http://schemas.microsoft.com/office/drawing/2014/main" val="613413679"/>
                        </a:ext>
                      </a:extLst>
                    </a:gridCol>
                    <a:gridCol w="2080895">
                      <a:extLst>
                        <a:ext uri="{9D8B030D-6E8A-4147-A177-3AD203B41FA5}">
                          <a16:colId xmlns:a16="http://schemas.microsoft.com/office/drawing/2014/main" val="2090436542"/>
                        </a:ext>
                      </a:extLst>
                    </a:gridCol>
                    <a:gridCol w="3060065">
                      <a:extLst>
                        <a:ext uri="{9D8B030D-6E8A-4147-A177-3AD203B41FA5}">
                          <a16:colId xmlns:a16="http://schemas.microsoft.com/office/drawing/2014/main" val="3904065686"/>
                        </a:ext>
                      </a:extLst>
                    </a:gridCol>
                  </a:tblGrid>
                  <a:tr h="709867">
                    <a:tc gridSpan="3">
                      <a:txBody>
                        <a:bodyPr/>
                        <a:lstStyle/>
                        <a:p>
                          <a:endParaRPr lang="en-US"/>
                        </a:p>
                      </a:txBody>
                      <a:tcPr marL="68580" marR="68580" marT="0" marB="0">
                        <a:blipFill>
                          <a:blip r:embed="rId8"/>
                          <a:stretch>
                            <a:fillRect l="-103" t="-6838" r="-205" b="-247009"/>
                          </a:stretch>
                        </a:blip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284284076"/>
                      </a:ext>
                    </a:extLst>
                  </a:tr>
                  <a:tr h="291973">
                    <a:tc>
                      <a:txBody>
                        <a:bodyPr/>
                        <a:lstStyle/>
                        <a:p>
                          <a:endParaRPr lang="en-US"/>
                        </a:p>
                      </a:txBody>
                      <a:tcPr marL="68580" marR="68580" marT="0" marB="0">
                        <a:blipFill>
                          <a:blip r:embed="rId8"/>
                          <a:stretch>
                            <a:fillRect l="-763" t="-260417" r="-645802" b="-502083"/>
                          </a:stretch>
                        </a:blipFill>
                      </a:tcPr>
                    </a:tc>
                    <a:tc>
                      <a:txBody>
                        <a:bodyPr/>
                        <a:lstStyle/>
                        <a:p>
                          <a:endParaRPr lang="en-US"/>
                        </a:p>
                      </a:txBody>
                      <a:tcPr marL="68580" marR="68580" marT="0" marB="0">
                        <a:blipFill>
                          <a:blip r:embed="rId8"/>
                          <a:stretch>
                            <a:fillRect l="-38710" t="-260417" r="-148094" b="-502083"/>
                          </a:stretch>
                        </a:blipFill>
                      </a:tcPr>
                    </a:tc>
                    <a:tc rowSpan="6">
                      <a:txBody>
                        <a:bodyPr/>
                        <a:lstStyle/>
                        <a:p>
                          <a:pPr algn="ctr">
                            <a:lnSpc>
                              <a:spcPct val="107000"/>
                            </a:lnSpc>
                            <a:spcAft>
                              <a:spcPts val="0"/>
                            </a:spcAft>
                          </a:pP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6287093"/>
                      </a:ext>
                    </a:extLst>
                  </a:tr>
                  <a:tr h="163068">
                    <a:tc>
                      <a:txBody>
                        <a:bodyPr/>
                        <a:lstStyle/>
                        <a:p>
                          <a:endParaRPr lang="en-US"/>
                        </a:p>
                      </a:txBody>
                      <a:tcPr marL="68580" marR="68580" marT="0" marB="0">
                        <a:blipFill>
                          <a:blip r:embed="rId8"/>
                          <a:stretch>
                            <a:fillRect l="-763" t="-640741" r="-645802" b="-792593"/>
                          </a:stretch>
                        </a:blipFill>
                      </a:tcPr>
                    </a:tc>
                    <a:tc>
                      <a:txBody>
                        <a:bodyPr/>
                        <a:lstStyle/>
                        <a:p>
                          <a:endParaRPr lang="en-US"/>
                        </a:p>
                      </a:txBody>
                      <a:tcPr marL="68580" marR="68580" marT="0" marB="0">
                        <a:blipFill>
                          <a:blip r:embed="rId8"/>
                          <a:stretch>
                            <a:fillRect l="-38710" t="-640741" r="-148094" b="-792593"/>
                          </a:stretch>
                        </a:blipFill>
                      </a:tcPr>
                    </a:tc>
                    <a:tc vMerge="1">
                      <a:txBody>
                        <a:bodyPr/>
                        <a:lstStyle/>
                        <a:p>
                          <a:endParaRPr lang="en-CA"/>
                        </a:p>
                      </a:txBody>
                      <a:tcPr/>
                    </a:tc>
                    <a:extLst>
                      <a:ext uri="{0D108BD9-81ED-4DB2-BD59-A6C34878D82A}">
                        <a16:rowId xmlns:a16="http://schemas.microsoft.com/office/drawing/2014/main" val="1937870292"/>
                      </a:ext>
                    </a:extLst>
                  </a:tr>
                  <a:tr h="166751">
                    <a:tc>
                      <a:txBody>
                        <a:bodyPr/>
                        <a:lstStyle/>
                        <a:p>
                          <a:endParaRPr lang="en-US"/>
                        </a:p>
                      </a:txBody>
                      <a:tcPr marL="68580" marR="68580" marT="0" marB="0">
                        <a:blipFill>
                          <a:blip r:embed="rId8"/>
                          <a:stretch>
                            <a:fillRect l="-763" t="-740741" r="-645802" b="-692593"/>
                          </a:stretch>
                        </a:blipFill>
                      </a:tcPr>
                    </a:tc>
                    <a:tc>
                      <a:txBody>
                        <a:bodyPr/>
                        <a:lstStyle/>
                        <a:p>
                          <a:endParaRPr lang="en-US"/>
                        </a:p>
                      </a:txBody>
                      <a:tcPr marL="68580" marR="68580" marT="0" marB="0">
                        <a:blipFill>
                          <a:blip r:embed="rId8"/>
                          <a:stretch>
                            <a:fillRect l="-38710" t="-740741" r="-148094" b="-692593"/>
                          </a:stretch>
                        </a:blipFill>
                      </a:tcPr>
                    </a:tc>
                    <a:tc vMerge="1">
                      <a:txBody>
                        <a:bodyPr/>
                        <a:lstStyle/>
                        <a:p>
                          <a:endParaRPr lang="en-CA"/>
                        </a:p>
                      </a:txBody>
                      <a:tcPr/>
                    </a:tc>
                    <a:extLst>
                      <a:ext uri="{0D108BD9-81ED-4DB2-BD59-A6C34878D82A}">
                        <a16:rowId xmlns:a16="http://schemas.microsoft.com/office/drawing/2014/main" val="268781824"/>
                      </a:ext>
                    </a:extLst>
                  </a:tr>
                  <a:tr h="417703">
                    <a:tc>
                      <a:txBody>
                        <a:bodyPr/>
                        <a:lstStyle/>
                        <a:p>
                          <a:endParaRPr lang="en-US"/>
                        </a:p>
                      </a:txBody>
                      <a:tcPr marL="68580" marR="68580" marT="0" marB="0">
                        <a:blipFill>
                          <a:blip r:embed="rId8"/>
                          <a:stretch>
                            <a:fillRect l="-763" t="-328986" r="-645802" b="-171014"/>
                          </a:stretch>
                        </a:blipFill>
                      </a:tcPr>
                    </a:tc>
                    <a:tc>
                      <a:txBody>
                        <a:bodyPr/>
                        <a:lstStyle/>
                        <a:p>
                          <a:endParaRPr lang="en-US"/>
                        </a:p>
                      </a:txBody>
                      <a:tcPr marL="68580" marR="68580" marT="0" marB="0">
                        <a:blipFill>
                          <a:blip r:embed="rId8"/>
                          <a:stretch>
                            <a:fillRect l="-38710" t="-328986" r="-148094" b="-171014"/>
                          </a:stretch>
                        </a:blipFill>
                      </a:tcPr>
                    </a:tc>
                    <a:tc vMerge="1">
                      <a:txBody>
                        <a:bodyPr/>
                        <a:lstStyle/>
                        <a:p>
                          <a:endParaRPr lang="en-CA"/>
                        </a:p>
                      </a:txBody>
                      <a:tcPr/>
                    </a:tc>
                    <a:extLst>
                      <a:ext uri="{0D108BD9-81ED-4DB2-BD59-A6C34878D82A}">
                        <a16:rowId xmlns:a16="http://schemas.microsoft.com/office/drawing/2014/main" val="693458102"/>
                      </a:ext>
                    </a:extLst>
                  </a:tr>
                  <a:tr h="155448">
                    <a:tc>
                      <a:txBody>
                        <a:bodyPr/>
                        <a:lstStyle/>
                        <a:p>
                          <a:pPr algn="ctr">
                            <a:lnSpc>
                              <a:spcPct val="107000"/>
                            </a:lnSpc>
                            <a:spcAft>
                              <a:spcPts val="0"/>
                            </a:spcAft>
                          </a:pPr>
                          <a:r>
                            <a:rPr lang="en-CA" sz="900">
                              <a:effectLst/>
                            </a:rPr>
                            <a:t>R params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8"/>
                          <a:stretch>
                            <a:fillRect l="-38710" t="-1138462" r="-148094" b="-353846"/>
                          </a:stretch>
                        </a:blipFill>
                      </a:tcPr>
                    </a:tc>
                    <a:tc vMerge="1">
                      <a:txBody>
                        <a:bodyPr/>
                        <a:lstStyle/>
                        <a:p>
                          <a:endParaRPr lang="en-CA"/>
                        </a:p>
                      </a:txBody>
                      <a:tcPr/>
                    </a:tc>
                    <a:extLst>
                      <a:ext uri="{0D108BD9-81ED-4DB2-BD59-A6C34878D82A}">
                        <a16:rowId xmlns:a16="http://schemas.microsoft.com/office/drawing/2014/main" val="1900069611"/>
                      </a:ext>
                    </a:extLst>
                  </a:tr>
                  <a:tr h="481965">
                    <a:tc gridSpan="2">
                      <a:txBody>
                        <a:bodyPr/>
                        <a:lstStyle/>
                        <a:p>
                          <a:pPr>
                            <a:lnSpc>
                              <a:spcPct val="107000"/>
                            </a:lnSpc>
                            <a:spcBef>
                              <a:spcPts val="200"/>
                            </a:spcBef>
                            <a:spcAft>
                              <a:spcPts val="0"/>
                            </a:spcAft>
                          </a:pPr>
                          <a:r>
                            <a:rPr lang="en-CA" sz="1000" dirty="0">
                              <a:effectLst/>
                            </a:rPr>
                            <a:t>Related Distributions</a:t>
                          </a:r>
                        </a:p>
                        <a:p>
                          <a:pPr marL="88900" lvl="0" indent="-88900">
                            <a:lnSpc>
                              <a:spcPct val="107000"/>
                            </a:lnSpc>
                            <a:spcAft>
                              <a:spcPts val="0"/>
                            </a:spcAft>
                            <a:buFont typeface="Symbol" panose="05050102010706020507" pitchFamily="18" charset="2"/>
                            <a:buChar char=""/>
                          </a:pPr>
                          <a:r>
                            <a:rPr lang="en-CA" sz="1000" dirty="0">
                              <a:effectLst/>
                            </a:rPr>
                            <a:t>The moment generating function looks awfully similar to that of the geometric distribution…</a:t>
                          </a:r>
                          <a:endParaRPr lang="en-CA" sz="1000" dirty="0">
                            <a:effectLst/>
                            <a:latin typeface="Calibri" panose="020F0502020204030204" pitchFamily="34" charset="0"/>
                            <a:ea typeface="Calibri" panose="020F0502020204030204" pitchFamily="34" charset="0"/>
                            <a:cs typeface="Symbol" panose="05050102010706020507" pitchFamily="18" charset="2"/>
                          </a:endParaRPr>
                        </a:p>
                      </a:txBody>
                      <a:tcPr marL="68580" marR="68580" marT="0" marB="0"/>
                    </a:tc>
                    <a:tc hMerge="1">
                      <a:txBody>
                        <a:bodyPr/>
                        <a:lstStyle/>
                        <a:p>
                          <a:endParaRPr lang="en-CA"/>
                        </a:p>
                      </a:txBody>
                      <a:tcPr/>
                    </a:tc>
                    <a:tc vMerge="1">
                      <a:txBody>
                        <a:bodyPr/>
                        <a:lstStyle/>
                        <a:p>
                          <a:endParaRPr lang="en-CA"/>
                        </a:p>
                      </a:txBody>
                      <a:tcPr/>
                    </a:tc>
                    <a:extLst>
                      <a:ext uri="{0D108BD9-81ED-4DB2-BD59-A6C34878D82A}">
                        <a16:rowId xmlns:a16="http://schemas.microsoft.com/office/drawing/2014/main" val="2426085034"/>
                      </a:ext>
                    </a:extLst>
                  </a:tr>
                </a:tbl>
              </a:graphicData>
            </a:graphic>
          </p:graphicFrame>
        </mc:Fallback>
      </mc:AlternateContent>
      <p:pic>
        <p:nvPicPr>
          <p:cNvPr id="1029" name="Picture 12">
            <a:extLst>
              <a:ext uri="{FF2B5EF4-FFF2-40B4-BE49-F238E27FC236}">
                <a16:creationId xmlns:a16="http://schemas.microsoft.com/office/drawing/2014/main" id="{420132F4-F9CF-4CFE-B746-8DD3DB25260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78388" y="11434871"/>
            <a:ext cx="2771775" cy="13906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9" name="Table 8">
                <a:extLst>
                  <a:ext uri="{FF2B5EF4-FFF2-40B4-BE49-F238E27FC236}">
                    <a16:creationId xmlns:a16="http://schemas.microsoft.com/office/drawing/2014/main" id="{9CF241E4-C8BA-4A39-97D7-02FF6D352971}"/>
                  </a:ext>
                </a:extLst>
              </p:cNvPr>
              <p:cNvGraphicFramePr>
                <a:graphicFrameLocks noGrp="1"/>
              </p:cNvGraphicFramePr>
              <p:nvPr>
                <p:extLst>
                  <p:ext uri="{D42A27DB-BD31-4B8C-83A1-F6EECF244321}">
                    <p14:modId xmlns:p14="http://schemas.microsoft.com/office/powerpoint/2010/main" val="2897706971"/>
                  </p:ext>
                </p:extLst>
              </p:nvPr>
            </p:nvGraphicFramePr>
            <p:xfrm>
              <a:off x="6468962" y="2696207"/>
              <a:ext cx="5943600" cy="2436687"/>
            </p:xfrm>
            <a:graphic>
              <a:graphicData uri="http://schemas.openxmlformats.org/drawingml/2006/table">
                <a:tbl>
                  <a:tblPr bandRow="1">
                    <a:tableStyleId>{C4B1156A-380E-4F78-BDF5-A606A8083BF9}</a:tableStyleId>
                  </a:tblPr>
                  <a:tblGrid>
                    <a:gridCol w="790695">
                      <a:extLst>
                        <a:ext uri="{9D8B030D-6E8A-4147-A177-3AD203B41FA5}">
                          <a16:colId xmlns:a16="http://schemas.microsoft.com/office/drawing/2014/main" val="2893584372"/>
                        </a:ext>
                      </a:extLst>
                    </a:gridCol>
                    <a:gridCol w="2191368">
                      <a:extLst>
                        <a:ext uri="{9D8B030D-6E8A-4147-A177-3AD203B41FA5}">
                          <a16:colId xmlns:a16="http://schemas.microsoft.com/office/drawing/2014/main" val="2308654732"/>
                        </a:ext>
                      </a:extLst>
                    </a:gridCol>
                    <a:gridCol w="2961537">
                      <a:extLst>
                        <a:ext uri="{9D8B030D-6E8A-4147-A177-3AD203B41FA5}">
                          <a16:colId xmlns:a16="http://schemas.microsoft.com/office/drawing/2014/main" val="3681572143"/>
                        </a:ext>
                      </a:extLst>
                    </a:gridCol>
                  </a:tblGrid>
                  <a:tr h="463550">
                    <a:tc gridSpan="3">
                      <a:txBody>
                        <a:bodyPr/>
                        <a:lstStyle/>
                        <a:p>
                          <a:pPr>
                            <a:lnSpc>
                              <a:spcPct val="107000"/>
                            </a:lnSpc>
                            <a:spcBef>
                              <a:spcPts val="200"/>
                            </a:spcBef>
                            <a:spcAft>
                              <a:spcPts val="0"/>
                            </a:spcAft>
                          </a:pPr>
                          <a:r>
                            <a:rPr lang="en-CA" sz="1400" b="1" dirty="0">
                              <a:effectLst/>
                            </a:rPr>
                            <a:t>Poisson Distribution</a:t>
                          </a:r>
                        </a:p>
                        <a:p>
                          <a:pPr>
                            <a:lnSpc>
                              <a:spcPct val="107000"/>
                            </a:lnSpc>
                            <a:spcAft>
                              <a:spcPts val="0"/>
                            </a:spcAft>
                          </a:pPr>
                          <a:r>
                            <a:rPr lang="en-CA" sz="1000" dirty="0">
                              <a:effectLst/>
                            </a:rPr>
                            <a:t>This distribution models counts, such as the number of calls in a day or the number of fires per year. </a:t>
                          </a:r>
                          <a14:m>
                            <m:oMath xmlns:m="http://schemas.openxmlformats.org/officeDocument/2006/math">
                              <m:r>
                                <a:rPr lang="en-CA" sz="1000">
                                  <a:effectLst/>
                                </a:rPr>
                                <m:t>𝜆</m:t>
                              </m:r>
                              <m:r>
                                <a:rPr lang="en-CA" sz="1000">
                                  <a:effectLst/>
                                </a:rPr>
                                <m:t>∈</m:t>
                              </m:r>
                              <m:r>
                                <a:rPr lang="en-CA" sz="1000">
                                  <a:effectLst/>
                                </a:rPr>
                                <m:t>ℝ</m:t>
                              </m:r>
                            </m:oMath>
                          </a14:m>
                          <a:r>
                            <a:rPr lang="en-CA" sz="1000" dirty="0">
                              <a:effectLst/>
                            </a:rPr>
                            <a:t> is the average count. This is a very simple distribution where the mean and variance are assumed equal.</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336098841"/>
                      </a:ext>
                    </a:extLst>
                  </a:tr>
                  <a:tr h="27813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𝑃</m:t>
                                </m:r>
                                <m:r>
                                  <a:rPr lang="en-CA" sz="1000">
                                    <a:effectLst/>
                                  </a:rPr>
                                  <m:t>(</m:t>
                                </m:r>
                                <m:r>
                                  <a:rPr lang="en-CA" sz="1000">
                                    <a:effectLst/>
                                  </a:rPr>
                                  <m:t>𝑋</m:t>
                                </m:r>
                                <m:r>
                                  <a:rPr lang="en-CA" sz="1000">
                                    <a:effectLst/>
                                  </a:rPr>
                                  <m:t>=</m:t>
                                </m:r>
                                <m:r>
                                  <a:rPr lang="en-CA" sz="1000">
                                    <a:effectLst/>
                                  </a:rPr>
                                  <m:t>𝑘</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en-CA" sz="1000">
                                        <a:effectLst/>
                                      </a:rPr>
                                    </m:ctrlPr>
                                  </m:fPr>
                                  <m:num>
                                    <m:sSup>
                                      <m:sSupPr>
                                        <m:ctrlPr>
                                          <a:rPr lang="en-CA" sz="1000">
                                            <a:effectLst/>
                                          </a:rPr>
                                        </m:ctrlPr>
                                      </m:sSupPr>
                                      <m:e>
                                        <m:r>
                                          <a:rPr lang="en-CA" sz="1000">
                                            <a:effectLst/>
                                          </a:rPr>
                                          <m:t>𝜆</m:t>
                                        </m:r>
                                      </m:e>
                                      <m:sup>
                                        <m:r>
                                          <a:rPr lang="en-CA" sz="1000">
                                            <a:effectLst/>
                                          </a:rPr>
                                          <m:t>𝑘</m:t>
                                        </m:r>
                                      </m:sup>
                                    </m:sSup>
                                    <m:sSup>
                                      <m:sSupPr>
                                        <m:ctrlPr>
                                          <a:rPr lang="en-CA" sz="1100">
                                            <a:effectLst/>
                                          </a:rPr>
                                        </m:ctrlPr>
                                      </m:sSupPr>
                                      <m:e>
                                        <m:r>
                                          <a:rPr lang="en-CA" sz="1000">
                                            <a:effectLst/>
                                          </a:rPr>
                                          <m:t>𝑒</m:t>
                                        </m:r>
                                      </m:e>
                                      <m:sup>
                                        <m:r>
                                          <a:rPr lang="en-CA" sz="1000">
                                            <a:effectLst/>
                                          </a:rPr>
                                          <m:t>−</m:t>
                                        </m:r>
                                        <m:r>
                                          <a:rPr lang="en-CA" sz="1000">
                                            <a:effectLst/>
                                          </a:rPr>
                                          <m:t>𝜆</m:t>
                                        </m:r>
                                      </m:sup>
                                    </m:sSup>
                                  </m:num>
                                  <m:den>
                                    <m:r>
                                      <a:rPr lang="en-CA" sz="1000">
                                        <a:effectLst/>
                                      </a:rPr>
                                      <m:t>𝑘</m:t>
                                    </m:r>
                                    <m:r>
                                      <a:rPr lang="en-CA" sz="1000">
                                        <a:effectLst/>
                                      </a:rPr>
                                      <m:t>!</m:t>
                                    </m:r>
                                  </m:den>
                                </m:f>
                                <m:r>
                                  <a:rPr lang="en-CA" sz="1000">
                                    <a:effectLst/>
                                  </a:rPr>
                                  <m:t>;</m:t>
                                </m:r>
                                <m:r>
                                  <a:rPr lang="en-CA" sz="1000">
                                    <a:effectLst/>
                                  </a:rPr>
                                  <m:t>𝑥</m:t>
                                </m:r>
                                <m:r>
                                  <a:rPr lang="en-CA" sz="1000">
                                    <a:effectLst/>
                                  </a:rPr>
                                  <m:t>= 0,1,2,…</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6">
                      <a:txBody>
                        <a:bodyPr/>
                        <a:lstStyle/>
                        <a:p>
                          <a:pPr algn="ctr">
                            <a:lnSpc>
                              <a:spcPct val="107000"/>
                            </a:lnSpc>
                            <a:spcAft>
                              <a:spcPts val="0"/>
                            </a:spcAft>
                          </a:pP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6860716"/>
                      </a:ext>
                    </a:extLst>
                  </a:tr>
                  <a:tr h="130175">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𝐸</m:t>
                                </m:r>
                                <m:r>
                                  <a:rPr lang="en-CA" sz="1000">
                                    <a:effectLst/>
                                  </a:rPr>
                                  <m:t>(</m:t>
                                </m:r>
                                <m:r>
                                  <a:rPr lang="en-CA" sz="1000">
                                    <a:effectLst/>
                                  </a:rPr>
                                  <m:t>𝑋</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𝜆</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200662324"/>
                      </a:ext>
                    </a:extLst>
                  </a:tr>
                  <a:tr h="13589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𝑉</m:t>
                                </m:r>
                                <m:r>
                                  <a:rPr lang="en-CA" sz="1000">
                                    <a:effectLst/>
                                  </a:rPr>
                                  <m:t>(</m:t>
                                </m:r>
                                <m:r>
                                  <a:rPr lang="en-CA" sz="1000">
                                    <a:effectLst/>
                                  </a:rPr>
                                  <m:t>𝑋</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𝜆</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425005307"/>
                      </a:ext>
                    </a:extLst>
                  </a:tr>
                  <a:tr h="153035">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𝑀</m:t>
                                    </m:r>
                                  </m:e>
                                  <m:sub>
                                    <m:r>
                                      <a:rPr lang="en-CA" sz="1000">
                                        <a:effectLst/>
                                      </a:rPr>
                                      <m:t>𝑋</m:t>
                                    </m:r>
                                  </m:sub>
                                </m:sSub>
                                <m:r>
                                  <a:rPr lang="en-CA" sz="1000">
                                    <a:effectLst/>
                                  </a:rPr>
                                  <m:t>(</m:t>
                                </m:r>
                                <m:r>
                                  <a:rPr lang="en-CA" sz="1000">
                                    <a:effectLst/>
                                  </a:rPr>
                                  <m:t>𝑡</m:t>
                                </m:r>
                                <m:r>
                                  <a:rPr lang="en-CA" sz="1000">
                                    <a:effectLst/>
                                  </a:rPr>
                                  <m:t>) </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p>
                                  <m:sSupPr>
                                    <m:ctrlPr>
                                      <a:rPr lang="en-CA" sz="1000">
                                        <a:effectLst/>
                                      </a:rPr>
                                    </m:ctrlPr>
                                  </m:sSupPr>
                                  <m:e>
                                    <m:r>
                                      <a:rPr lang="en-CA" sz="1000">
                                        <a:effectLst/>
                                      </a:rPr>
                                      <m:t>𝑒</m:t>
                                    </m:r>
                                  </m:e>
                                  <m:sup>
                                    <m:r>
                                      <a:rPr lang="en-CA" sz="1000">
                                        <a:effectLst/>
                                      </a:rPr>
                                      <m:t>𝜆</m:t>
                                    </m:r>
                                    <m:r>
                                      <a:rPr lang="en-CA" sz="1000">
                                        <a:effectLst/>
                                      </a:rPr>
                                      <m:t>(</m:t>
                                    </m:r>
                                    <m:sSup>
                                      <m:sSupPr>
                                        <m:ctrlPr>
                                          <a:rPr lang="en-CA" sz="1000">
                                            <a:effectLst/>
                                          </a:rPr>
                                        </m:ctrlPr>
                                      </m:sSupPr>
                                      <m:e>
                                        <m:r>
                                          <a:rPr lang="en-CA" sz="1000">
                                            <a:effectLst/>
                                          </a:rPr>
                                          <m:t>𝑒</m:t>
                                        </m:r>
                                      </m:e>
                                      <m:sup>
                                        <m:r>
                                          <a:rPr lang="en-CA" sz="1000">
                                            <a:effectLst/>
                                          </a:rPr>
                                          <m:t>𝑡</m:t>
                                        </m:r>
                                      </m:sup>
                                    </m:sSup>
                                    <m:r>
                                      <a:rPr lang="en-CA" sz="1000">
                                        <a:effectLst/>
                                      </a:rPr>
                                      <m:t>−1)</m:t>
                                    </m:r>
                                  </m:sup>
                                </m:sSup>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2262927283"/>
                      </a:ext>
                    </a:extLst>
                  </a:tr>
                  <a:tr h="153035">
                    <a:tc>
                      <a:txBody>
                        <a:bodyPr/>
                        <a:lstStyle/>
                        <a:p>
                          <a:pPr algn="ctr">
                            <a:lnSpc>
                              <a:spcPct val="107000"/>
                            </a:lnSpc>
                            <a:spcAft>
                              <a:spcPts val="0"/>
                            </a:spcAft>
                          </a:pPr>
                          <a:r>
                            <a:rPr lang="en-CA" sz="900">
                              <a:effectLst/>
                            </a:rPr>
                            <a:t>R params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900" dirty="0">
                              <a:effectLst/>
                            </a:rPr>
                            <a:t>lambda =</a:t>
                          </a:r>
                          <a:r>
                            <a:rPr lang="en-CA" sz="1000" dirty="0">
                              <a:effectLst/>
                            </a:rPr>
                            <a:t> </a:t>
                          </a:r>
                          <a14:m>
                            <m:oMath xmlns:m="http://schemas.openxmlformats.org/officeDocument/2006/math">
                              <m:r>
                                <a:rPr lang="en-CA" sz="1000">
                                  <a:effectLst/>
                                </a:rPr>
                                <m:t>𝜆</m:t>
                              </m:r>
                            </m:oMath>
                          </a14:m>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2491321696"/>
                      </a:ext>
                    </a:extLst>
                  </a:tr>
                  <a:tr h="858520">
                    <a:tc gridSpan="2">
                      <a:txBody>
                        <a:bodyPr/>
                        <a:lstStyle/>
                        <a:p>
                          <a:pPr>
                            <a:lnSpc>
                              <a:spcPct val="107000"/>
                            </a:lnSpc>
                            <a:spcBef>
                              <a:spcPts val="200"/>
                            </a:spcBef>
                            <a:spcAft>
                              <a:spcPts val="0"/>
                            </a:spcAft>
                          </a:pPr>
                          <a:r>
                            <a:rPr lang="en-CA" sz="1000" dirty="0">
                              <a:effectLst/>
                            </a:rPr>
                            <a:t>Related Distributions</a:t>
                          </a:r>
                        </a:p>
                        <a:p>
                          <a:pPr marL="88900" lvl="0" indent="-88900">
                            <a:lnSpc>
                              <a:spcPct val="107000"/>
                            </a:lnSpc>
                            <a:spcAft>
                              <a:spcPts val="0"/>
                            </a:spcAft>
                            <a:buFont typeface="Symbol" panose="05050102010706020507" pitchFamily="18" charset="2"/>
                            <a:buChar char=""/>
                          </a:pPr>
                          <a:r>
                            <a:rPr lang="en-CA" sz="900" dirty="0">
                              <a:effectLst/>
                            </a:rPr>
                            <a:t>This is a special case of the negative binomial.</a:t>
                          </a:r>
                        </a:p>
                        <a:p>
                          <a:pPr marL="88900" lvl="0" indent="-88900">
                            <a:lnSpc>
                              <a:spcPct val="107000"/>
                            </a:lnSpc>
                            <a:spcAft>
                              <a:spcPts val="0"/>
                            </a:spcAft>
                            <a:buFont typeface="Symbol" panose="05050102010706020507" pitchFamily="18" charset="2"/>
                            <a:buChar char=""/>
                          </a:pPr>
                          <a:r>
                            <a:rPr lang="en-CA" sz="900" dirty="0">
                              <a:effectLst/>
                            </a:rPr>
                            <a:t>The Poisson distribution approximates the binomial and geometric distributions.</a:t>
                          </a:r>
                        </a:p>
                        <a:p>
                          <a:pPr marL="88900" lvl="0" indent="-88900">
                            <a:lnSpc>
                              <a:spcPct val="107000"/>
                            </a:lnSpc>
                            <a:spcAft>
                              <a:spcPts val="0"/>
                            </a:spcAft>
                            <a:buFont typeface="Symbol" panose="05050102010706020507" pitchFamily="18" charset="2"/>
                            <a:buChar char=""/>
                          </a:pPr>
                          <a:r>
                            <a:rPr lang="en-CA" sz="900" dirty="0">
                              <a:effectLst/>
                            </a:rPr>
                            <a:t>If </a:t>
                          </a:r>
                          <a14:m>
                            <m:oMath xmlns:m="http://schemas.openxmlformats.org/officeDocument/2006/math">
                              <m:sSub>
                                <m:sSubPr>
                                  <m:ctrlPr>
                                    <a:rPr lang="en-CA" sz="900">
                                      <a:effectLst/>
                                    </a:rPr>
                                  </m:ctrlPr>
                                </m:sSubPr>
                                <m:e>
                                  <m:r>
                                    <a:rPr lang="en-CA" sz="900">
                                      <a:effectLst/>
                                    </a:rPr>
                                    <m:t>𝑋</m:t>
                                  </m:r>
                                </m:e>
                                <m:sub>
                                  <m:r>
                                    <a:rPr lang="en-CA" sz="900">
                                      <a:effectLst/>
                                    </a:rPr>
                                    <m:t>1</m:t>
                                  </m:r>
                                </m:sub>
                              </m:sSub>
                              <m:r>
                                <a:rPr lang="en-CA" sz="900">
                                  <a:effectLst/>
                                </a:rPr>
                                <m:t>~</m:t>
                              </m:r>
                              <m:r>
                                <a:rPr lang="en-CA" sz="900">
                                  <a:effectLst/>
                                </a:rPr>
                                <m:t>𝑃𝑜𝑖𝑠𝑠𝑜𝑛</m:t>
                              </m:r>
                              <m:r>
                                <a:rPr lang="en-CA" sz="900">
                                  <a:effectLst/>
                                </a:rPr>
                                <m:t>(</m:t>
                              </m:r>
                              <m:sSub>
                                <m:sSubPr>
                                  <m:ctrlPr>
                                    <a:rPr lang="en-CA" sz="900">
                                      <a:effectLst/>
                                    </a:rPr>
                                  </m:ctrlPr>
                                </m:sSubPr>
                                <m:e>
                                  <m:r>
                                    <a:rPr lang="en-CA" sz="900">
                                      <a:effectLst/>
                                    </a:rPr>
                                    <m:t>𝜆</m:t>
                                  </m:r>
                                </m:e>
                                <m:sub>
                                  <m:r>
                                    <a:rPr lang="en-CA" sz="900">
                                      <a:effectLst/>
                                    </a:rPr>
                                    <m:t>1</m:t>
                                  </m:r>
                                </m:sub>
                              </m:sSub>
                              <m:r>
                                <a:rPr lang="en-CA" sz="900">
                                  <a:effectLst/>
                                </a:rPr>
                                <m:t>)</m:t>
                              </m:r>
                            </m:oMath>
                          </a14:m>
                          <a:r>
                            <a:rPr lang="en-CA" sz="900" dirty="0">
                              <a:effectLst/>
                            </a:rPr>
                            <a:t> and </a:t>
                          </a:r>
                          <a14:m>
                            <m:oMath xmlns:m="http://schemas.openxmlformats.org/officeDocument/2006/math">
                              <m:sSub>
                                <m:sSubPr>
                                  <m:ctrlPr>
                                    <a:rPr lang="en-CA" sz="900">
                                      <a:effectLst/>
                                    </a:rPr>
                                  </m:ctrlPr>
                                </m:sSubPr>
                                <m:e>
                                  <m:r>
                                    <a:rPr lang="en-CA" sz="900">
                                      <a:effectLst/>
                                    </a:rPr>
                                    <m:t>𝑋</m:t>
                                  </m:r>
                                </m:e>
                                <m:sub>
                                  <m:r>
                                    <a:rPr lang="en-CA" sz="900">
                                      <a:effectLst/>
                                    </a:rPr>
                                    <m:t>2</m:t>
                                  </m:r>
                                </m:sub>
                              </m:sSub>
                              <m:r>
                                <a:rPr lang="en-CA" sz="900">
                                  <a:effectLst/>
                                </a:rPr>
                                <m:t>~</m:t>
                              </m:r>
                              <m:r>
                                <a:rPr lang="en-CA" sz="900">
                                  <a:effectLst/>
                                </a:rPr>
                                <m:t>𝑃𝑜𝑖𝑠𝑠𝑜𝑛</m:t>
                              </m:r>
                              <m:d>
                                <m:dPr>
                                  <m:ctrlPr>
                                    <a:rPr lang="en-CA" sz="900">
                                      <a:effectLst/>
                                    </a:rPr>
                                  </m:ctrlPr>
                                </m:dPr>
                                <m:e>
                                  <m:sSub>
                                    <m:sSubPr>
                                      <m:ctrlPr>
                                        <a:rPr lang="en-CA" sz="900">
                                          <a:effectLst/>
                                        </a:rPr>
                                      </m:ctrlPr>
                                    </m:sSubPr>
                                    <m:e>
                                      <m:r>
                                        <a:rPr lang="en-CA" sz="900">
                                          <a:effectLst/>
                                        </a:rPr>
                                        <m:t>𝜆</m:t>
                                      </m:r>
                                    </m:e>
                                    <m:sub>
                                      <m:r>
                                        <a:rPr lang="en-CA" sz="900">
                                          <a:effectLst/>
                                        </a:rPr>
                                        <m:t>2</m:t>
                                      </m:r>
                                    </m:sub>
                                  </m:sSub>
                                </m:e>
                              </m:d>
                            </m:oMath>
                          </a14:m>
                          <a:r>
                            <a:rPr lang="en-CA" sz="900" dirty="0">
                              <a:effectLst/>
                            </a:rPr>
                            <a:t>, are independent, then </a:t>
                          </a:r>
                          <a14:m>
                            <m:oMath xmlns:m="http://schemas.openxmlformats.org/officeDocument/2006/math">
                              <m:sSub>
                                <m:sSubPr>
                                  <m:ctrlPr>
                                    <a:rPr lang="en-CA" sz="900">
                                      <a:effectLst/>
                                    </a:rPr>
                                  </m:ctrlPr>
                                </m:sSubPr>
                                <m:e>
                                  <m:r>
                                    <a:rPr lang="en-CA" sz="900">
                                      <a:effectLst/>
                                    </a:rPr>
                                    <m:t>𝑋</m:t>
                                  </m:r>
                                </m:e>
                                <m:sub>
                                  <m:r>
                                    <a:rPr lang="en-CA" sz="900">
                                      <a:effectLst/>
                                    </a:rPr>
                                    <m:t>1</m:t>
                                  </m:r>
                                </m:sub>
                              </m:sSub>
                              <m:r>
                                <a:rPr lang="en-CA" sz="900">
                                  <a:effectLst/>
                                </a:rPr>
                                <m:t>+</m:t>
                              </m:r>
                              <m:sSub>
                                <m:sSubPr>
                                  <m:ctrlPr>
                                    <a:rPr lang="en-CA" sz="900">
                                      <a:effectLst/>
                                    </a:rPr>
                                  </m:ctrlPr>
                                </m:sSubPr>
                                <m:e>
                                  <m:r>
                                    <a:rPr lang="en-CA" sz="900">
                                      <a:effectLst/>
                                    </a:rPr>
                                    <m:t>𝑋</m:t>
                                  </m:r>
                                </m:e>
                                <m:sub>
                                  <m:r>
                                    <a:rPr lang="en-CA" sz="900">
                                      <a:effectLst/>
                                    </a:rPr>
                                    <m:t>2</m:t>
                                  </m:r>
                                </m:sub>
                              </m:sSub>
                              <m:r>
                                <a:rPr lang="en-CA" sz="900">
                                  <a:effectLst/>
                                </a:rPr>
                                <m:t>~</m:t>
                              </m:r>
                              <m:r>
                                <a:rPr lang="en-CA" sz="900">
                                  <a:effectLst/>
                                </a:rPr>
                                <m:t>𝑃𝑜𝑖𝑠𝑠𝑜𝑛</m:t>
                              </m:r>
                              <m:d>
                                <m:dPr>
                                  <m:ctrlPr>
                                    <a:rPr lang="en-CA" sz="900">
                                      <a:effectLst/>
                                    </a:rPr>
                                  </m:ctrlPr>
                                </m:dPr>
                                <m:e>
                                  <m:sSub>
                                    <m:sSubPr>
                                      <m:ctrlPr>
                                        <a:rPr lang="en-CA" sz="900">
                                          <a:effectLst/>
                                        </a:rPr>
                                      </m:ctrlPr>
                                    </m:sSubPr>
                                    <m:e>
                                      <m:r>
                                        <a:rPr lang="en-CA" sz="900">
                                          <a:effectLst/>
                                        </a:rPr>
                                        <m:t>𝜆</m:t>
                                      </m:r>
                                    </m:e>
                                    <m:sub>
                                      <m:r>
                                        <a:rPr lang="en-CA" sz="900">
                                          <a:effectLst/>
                                        </a:rPr>
                                        <m:t>1</m:t>
                                      </m:r>
                                    </m:sub>
                                  </m:sSub>
                                  <m:r>
                                    <a:rPr lang="en-CA" sz="900">
                                      <a:effectLst/>
                                    </a:rPr>
                                    <m:t>+</m:t>
                                  </m:r>
                                  <m:sSub>
                                    <m:sSubPr>
                                      <m:ctrlPr>
                                        <a:rPr lang="en-CA" sz="900">
                                          <a:effectLst/>
                                        </a:rPr>
                                      </m:ctrlPr>
                                    </m:sSubPr>
                                    <m:e>
                                      <m:r>
                                        <a:rPr lang="en-CA" sz="900">
                                          <a:effectLst/>
                                        </a:rPr>
                                        <m:t>𝜆</m:t>
                                      </m:r>
                                    </m:e>
                                    <m:sub>
                                      <m:r>
                                        <a:rPr lang="en-CA" sz="900">
                                          <a:effectLst/>
                                        </a:rPr>
                                        <m:t>2</m:t>
                                      </m:r>
                                    </m:sub>
                                  </m:sSub>
                                </m:e>
                              </m:d>
                              <m:r>
                                <a:rPr lang="en-CA" sz="900">
                                  <a:effectLst/>
                                </a:rPr>
                                <m:t>.</m:t>
                              </m:r>
                            </m:oMath>
                          </a14:m>
                          <a:endParaRPr lang="en-CA" sz="900" dirty="0">
                            <a:effectLst/>
                            <a:latin typeface="Calibri" panose="020F0502020204030204" pitchFamily="34" charset="0"/>
                            <a:ea typeface="Calibri" panose="020F0502020204030204" pitchFamily="34" charset="0"/>
                            <a:cs typeface="Symbol" panose="05050102010706020507" pitchFamily="18" charset="2"/>
                          </a:endParaRPr>
                        </a:p>
                      </a:txBody>
                      <a:tcPr marL="68580" marR="68580" marT="0" marB="0"/>
                    </a:tc>
                    <a:tc hMerge="1">
                      <a:txBody>
                        <a:bodyPr/>
                        <a:lstStyle/>
                        <a:p>
                          <a:endParaRPr lang="en-CA"/>
                        </a:p>
                      </a:txBody>
                      <a:tcPr/>
                    </a:tc>
                    <a:tc vMerge="1">
                      <a:txBody>
                        <a:bodyPr/>
                        <a:lstStyle/>
                        <a:p>
                          <a:endParaRPr lang="en-CA"/>
                        </a:p>
                      </a:txBody>
                      <a:tcPr/>
                    </a:tc>
                    <a:extLst>
                      <a:ext uri="{0D108BD9-81ED-4DB2-BD59-A6C34878D82A}">
                        <a16:rowId xmlns:a16="http://schemas.microsoft.com/office/drawing/2014/main" val="2709609294"/>
                      </a:ext>
                    </a:extLst>
                  </a:tr>
                </a:tbl>
              </a:graphicData>
            </a:graphic>
          </p:graphicFrame>
        </mc:Choice>
        <mc:Fallback>
          <p:graphicFrame>
            <p:nvGraphicFramePr>
              <p:cNvPr id="9" name="Table 8">
                <a:extLst>
                  <a:ext uri="{FF2B5EF4-FFF2-40B4-BE49-F238E27FC236}">
                    <a16:creationId xmlns:a16="http://schemas.microsoft.com/office/drawing/2014/main" id="{9CF241E4-C8BA-4A39-97D7-02FF6D352971}"/>
                  </a:ext>
                </a:extLst>
              </p:cNvPr>
              <p:cNvGraphicFramePr>
                <a:graphicFrameLocks noGrp="1"/>
              </p:cNvGraphicFramePr>
              <p:nvPr>
                <p:extLst>
                  <p:ext uri="{D42A27DB-BD31-4B8C-83A1-F6EECF244321}">
                    <p14:modId xmlns:p14="http://schemas.microsoft.com/office/powerpoint/2010/main" val="2897706971"/>
                  </p:ext>
                </p:extLst>
              </p:nvPr>
            </p:nvGraphicFramePr>
            <p:xfrm>
              <a:off x="6468962" y="2696207"/>
              <a:ext cx="5943600" cy="2436687"/>
            </p:xfrm>
            <a:graphic>
              <a:graphicData uri="http://schemas.openxmlformats.org/drawingml/2006/table">
                <a:tbl>
                  <a:tblPr bandRow="1">
                    <a:tableStyleId>{C4B1156A-380E-4F78-BDF5-A606A8083BF9}</a:tableStyleId>
                  </a:tblPr>
                  <a:tblGrid>
                    <a:gridCol w="790695">
                      <a:extLst>
                        <a:ext uri="{9D8B030D-6E8A-4147-A177-3AD203B41FA5}">
                          <a16:colId xmlns:a16="http://schemas.microsoft.com/office/drawing/2014/main" val="2893584372"/>
                        </a:ext>
                      </a:extLst>
                    </a:gridCol>
                    <a:gridCol w="2191368">
                      <a:extLst>
                        <a:ext uri="{9D8B030D-6E8A-4147-A177-3AD203B41FA5}">
                          <a16:colId xmlns:a16="http://schemas.microsoft.com/office/drawing/2014/main" val="2308654732"/>
                        </a:ext>
                      </a:extLst>
                    </a:gridCol>
                    <a:gridCol w="2961537">
                      <a:extLst>
                        <a:ext uri="{9D8B030D-6E8A-4147-A177-3AD203B41FA5}">
                          <a16:colId xmlns:a16="http://schemas.microsoft.com/office/drawing/2014/main" val="3681572143"/>
                        </a:ext>
                      </a:extLst>
                    </a:gridCol>
                  </a:tblGrid>
                  <a:tr h="547180">
                    <a:tc gridSpan="3">
                      <a:txBody>
                        <a:bodyPr/>
                        <a:lstStyle/>
                        <a:p>
                          <a:endParaRPr lang="en-US"/>
                        </a:p>
                      </a:txBody>
                      <a:tcPr marL="68580" marR="68580" marT="0" marB="0">
                        <a:blipFill>
                          <a:blip r:embed="rId10"/>
                          <a:stretch>
                            <a:fillRect l="-102" t="-8889" r="-205" b="-357778"/>
                          </a:stretch>
                        </a:blip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336098841"/>
                      </a:ext>
                    </a:extLst>
                  </a:tr>
                  <a:tr h="333820">
                    <a:tc>
                      <a:txBody>
                        <a:bodyPr/>
                        <a:lstStyle/>
                        <a:p>
                          <a:endParaRPr lang="en-US"/>
                        </a:p>
                      </a:txBody>
                      <a:tcPr marL="68580" marR="68580" marT="0" marB="0">
                        <a:blipFill>
                          <a:blip r:embed="rId10"/>
                          <a:stretch>
                            <a:fillRect l="-769" t="-178182" r="-652308" b="-485455"/>
                          </a:stretch>
                        </a:blipFill>
                      </a:tcPr>
                    </a:tc>
                    <a:tc>
                      <a:txBody>
                        <a:bodyPr/>
                        <a:lstStyle/>
                        <a:p>
                          <a:endParaRPr lang="en-US"/>
                        </a:p>
                      </a:txBody>
                      <a:tcPr marL="68580" marR="68580" marT="0" marB="0">
                        <a:blipFill>
                          <a:blip r:embed="rId10"/>
                          <a:stretch>
                            <a:fillRect l="-36389" t="-178182" r="-135556" b="-485455"/>
                          </a:stretch>
                        </a:blipFill>
                      </a:tcPr>
                    </a:tc>
                    <a:tc rowSpan="6">
                      <a:txBody>
                        <a:bodyPr/>
                        <a:lstStyle/>
                        <a:p>
                          <a:pPr algn="ctr">
                            <a:lnSpc>
                              <a:spcPct val="107000"/>
                            </a:lnSpc>
                            <a:spcAft>
                              <a:spcPts val="0"/>
                            </a:spcAft>
                          </a:pP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6860716"/>
                      </a:ext>
                    </a:extLst>
                  </a:tr>
                  <a:tr h="163068">
                    <a:tc>
                      <a:txBody>
                        <a:bodyPr/>
                        <a:lstStyle/>
                        <a:p>
                          <a:endParaRPr lang="en-US"/>
                        </a:p>
                      </a:txBody>
                      <a:tcPr marL="68580" marR="68580" marT="0" marB="0">
                        <a:blipFill>
                          <a:blip r:embed="rId10"/>
                          <a:stretch>
                            <a:fillRect l="-769" t="-566667" r="-652308" b="-888889"/>
                          </a:stretch>
                        </a:blipFill>
                      </a:tcPr>
                    </a:tc>
                    <a:tc>
                      <a:txBody>
                        <a:bodyPr/>
                        <a:lstStyle/>
                        <a:p>
                          <a:endParaRPr lang="en-US"/>
                        </a:p>
                      </a:txBody>
                      <a:tcPr marL="68580" marR="68580" marT="0" marB="0">
                        <a:blipFill>
                          <a:blip r:embed="rId10"/>
                          <a:stretch>
                            <a:fillRect l="-36389" t="-566667" r="-135556" b="-888889"/>
                          </a:stretch>
                        </a:blipFill>
                      </a:tcPr>
                    </a:tc>
                    <a:tc vMerge="1">
                      <a:txBody>
                        <a:bodyPr/>
                        <a:lstStyle/>
                        <a:p>
                          <a:endParaRPr lang="en-CA"/>
                        </a:p>
                      </a:txBody>
                      <a:tcPr/>
                    </a:tc>
                    <a:extLst>
                      <a:ext uri="{0D108BD9-81ED-4DB2-BD59-A6C34878D82A}">
                        <a16:rowId xmlns:a16="http://schemas.microsoft.com/office/drawing/2014/main" val="200662324"/>
                      </a:ext>
                    </a:extLst>
                  </a:tr>
                  <a:tr h="163068">
                    <a:tc>
                      <a:txBody>
                        <a:bodyPr/>
                        <a:lstStyle/>
                        <a:p>
                          <a:endParaRPr lang="en-US"/>
                        </a:p>
                      </a:txBody>
                      <a:tcPr marL="68580" marR="68580" marT="0" marB="0">
                        <a:blipFill>
                          <a:blip r:embed="rId10"/>
                          <a:stretch>
                            <a:fillRect l="-769" t="-666667" r="-652308" b="-788889"/>
                          </a:stretch>
                        </a:blipFill>
                      </a:tcPr>
                    </a:tc>
                    <a:tc>
                      <a:txBody>
                        <a:bodyPr/>
                        <a:lstStyle/>
                        <a:p>
                          <a:endParaRPr lang="en-US"/>
                        </a:p>
                      </a:txBody>
                      <a:tcPr marL="68580" marR="68580" marT="0" marB="0">
                        <a:blipFill>
                          <a:blip r:embed="rId10"/>
                          <a:stretch>
                            <a:fillRect l="-36389" t="-666667" r="-135556" b="-788889"/>
                          </a:stretch>
                        </a:blipFill>
                      </a:tcPr>
                    </a:tc>
                    <a:tc vMerge="1">
                      <a:txBody>
                        <a:bodyPr/>
                        <a:lstStyle/>
                        <a:p>
                          <a:endParaRPr lang="en-CA"/>
                        </a:p>
                      </a:txBody>
                      <a:tcPr/>
                    </a:tc>
                    <a:extLst>
                      <a:ext uri="{0D108BD9-81ED-4DB2-BD59-A6C34878D82A}">
                        <a16:rowId xmlns:a16="http://schemas.microsoft.com/office/drawing/2014/main" val="425005307"/>
                      </a:ext>
                    </a:extLst>
                  </a:tr>
                  <a:tr h="184087">
                    <a:tc>
                      <a:txBody>
                        <a:bodyPr/>
                        <a:lstStyle/>
                        <a:p>
                          <a:endParaRPr lang="en-US"/>
                        </a:p>
                      </a:txBody>
                      <a:tcPr marL="68580" marR="68580" marT="0" marB="0">
                        <a:blipFill>
                          <a:blip r:embed="rId10"/>
                          <a:stretch>
                            <a:fillRect l="-769" t="-690000" r="-652308" b="-610000"/>
                          </a:stretch>
                        </a:blipFill>
                      </a:tcPr>
                    </a:tc>
                    <a:tc>
                      <a:txBody>
                        <a:bodyPr/>
                        <a:lstStyle/>
                        <a:p>
                          <a:endParaRPr lang="en-US"/>
                        </a:p>
                      </a:txBody>
                      <a:tcPr marL="68580" marR="68580" marT="0" marB="0">
                        <a:blipFill>
                          <a:blip r:embed="rId10"/>
                          <a:stretch>
                            <a:fillRect l="-36389" t="-690000" r="-135556" b="-610000"/>
                          </a:stretch>
                        </a:blipFill>
                      </a:tcPr>
                    </a:tc>
                    <a:tc vMerge="1">
                      <a:txBody>
                        <a:bodyPr/>
                        <a:lstStyle/>
                        <a:p>
                          <a:endParaRPr lang="en-CA"/>
                        </a:p>
                      </a:txBody>
                      <a:tcPr/>
                    </a:tc>
                    <a:extLst>
                      <a:ext uri="{0D108BD9-81ED-4DB2-BD59-A6C34878D82A}">
                        <a16:rowId xmlns:a16="http://schemas.microsoft.com/office/drawing/2014/main" val="2262927283"/>
                      </a:ext>
                    </a:extLst>
                  </a:tr>
                  <a:tr h="155448">
                    <a:tc>
                      <a:txBody>
                        <a:bodyPr/>
                        <a:lstStyle/>
                        <a:p>
                          <a:pPr algn="ctr">
                            <a:lnSpc>
                              <a:spcPct val="107000"/>
                            </a:lnSpc>
                            <a:spcAft>
                              <a:spcPts val="0"/>
                            </a:spcAft>
                          </a:pPr>
                          <a:r>
                            <a:rPr lang="en-CA" sz="900">
                              <a:effectLst/>
                            </a:rPr>
                            <a:t>R params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10"/>
                          <a:stretch>
                            <a:fillRect l="-36389" t="-911538" r="-135556" b="-603846"/>
                          </a:stretch>
                        </a:blipFill>
                      </a:tcPr>
                    </a:tc>
                    <a:tc vMerge="1">
                      <a:txBody>
                        <a:bodyPr/>
                        <a:lstStyle/>
                        <a:p>
                          <a:endParaRPr lang="en-CA"/>
                        </a:p>
                      </a:txBody>
                      <a:tcPr/>
                    </a:tc>
                    <a:extLst>
                      <a:ext uri="{0D108BD9-81ED-4DB2-BD59-A6C34878D82A}">
                        <a16:rowId xmlns:a16="http://schemas.microsoft.com/office/drawing/2014/main" val="2491321696"/>
                      </a:ext>
                    </a:extLst>
                  </a:tr>
                  <a:tr h="890016">
                    <a:tc gridSpan="2">
                      <a:txBody>
                        <a:bodyPr/>
                        <a:lstStyle/>
                        <a:p>
                          <a:endParaRPr lang="en-US"/>
                        </a:p>
                      </a:txBody>
                      <a:tcPr marL="68580" marR="68580" marT="0" marB="0">
                        <a:blipFill>
                          <a:blip r:embed="rId10"/>
                          <a:stretch>
                            <a:fillRect l="-204" t="-180137" r="-99592" b="-7534"/>
                          </a:stretch>
                        </a:blipFill>
                      </a:tcPr>
                    </a:tc>
                    <a:tc hMerge="1">
                      <a:txBody>
                        <a:bodyPr/>
                        <a:lstStyle/>
                        <a:p>
                          <a:endParaRPr lang="en-CA"/>
                        </a:p>
                      </a:txBody>
                      <a:tcPr/>
                    </a:tc>
                    <a:tc vMerge="1">
                      <a:txBody>
                        <a:bodyPr/>
                        <a:lstStyle/>
                        <a:p>
                          <a:endParaRPr lang="en-CA"/>
                        </a:p>
                      </a:txBody>
                      <a:tcPr/>
                    </a:tc>
                    <a:extLst>
                      <a:ext uri="{0D108BD9-81ED-4DB2-BD59-A6C34878D82A}">
                        <a16:rowId xmlns:a16="http://schemas.microsoft.com/office/drawing/2014/main" val="2709609294"/>
                      </a:ext>
                    </a:extLst>
                  </a:tr>
                </a:tbl>
              </a:graphicData>
            </a:graphic>
          </p:graphicFrame>
        </mc:Fallback>
      </mc:AlternateContent>
      <p:pic>
        <p:nvPicPr>
          <p:cNvPr id="1030" name="Picture 16">
            <a:extLst>
              <a:ext uri="{FF2B5EF4-FFF2-40B4-BE49-F238E27FC236}">
                <a16:creationId xmlns:a16="http://schemas.microsoft.com/office/drawing/2014/main" id="{4D6F4162-8221-4205-86D6-D44F4D81028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93468" y="3240449"/>
            <a:ext cx="2873693" cy="144137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10" name="Table 9">
                <a:extLst>
                  <a:ext uri="{FF2B5EF4-FFF2-40B4-BE49-F238E27FC236}">
                    <a16:creationId xmlns:a16="http://schemas.microsoft.com/office/drawing/2014/main" id="{6D589377-CA90-4B7D-B23B-8E77D59AAEAC}"/>
                  </a:ext>
                </a:extLst>
              </p:cNvPr>
              <p:cNvGraphicFramePr>
                <a:graphicFrameLocks noGrp="1"/>
              </p:cNvGraphicFramePr>
              <p:nvPr>
                <p:extLst>
                  <p:ext uri="{D42A27DB-BD31-4B8C-83A1-F6EECF244321}">
                    <p14:modId xmlns:p14="http://schemas.microsoft.com/office/powerpoint/2010/main" val="4124725688"/>
                  </p:ext>
                </p:extLst>
              </p:nvPr>
            </p:nvGraphicFramePr>
            <p:xfrm>
              <a:off x="470751" y="550187"/>
              <a:ext cx="5937250" cy="2829116"/>
            </p:xfrm>
            <a:graphic>
              <a:graphicData uri="http://schemas.openxmlformats.org/drawingml/2006/table">
                <a:tbl>
                  <a:tblPr bandRow="1">
                    <a:tableStyleId>{C4B1156A-380E-4F78-BDF5-A606A8083BF9}</a:tableStyleId>
                  </a:tblPr>
                  <a:tblGrid>
                    <a:gridCol w="716915">
                      <a:extLst>
                        <a:ext uri="{9D8B030D-6E8A-4147-A177-3AD203B41FA5}">
                          <a16:colId xmlns:a16="http://schemas.microsoft.com/office/drawing/2014/main" val="951540815"/>
                        </a:ext>
                      </a:extLst>
                    </a:gridCol>
                    <a:gridCol w="2149475">
                      <a:extLst>
                        <a:ext uri="{9D8B030D-6E8A-4147-A177-3AD203B41FA5}">
                          <a16:colId xmlns:a16="http://schemas.microsoft.com/office/drawing/2014/main" val="55817763"/>
                        </a:ext>
                      </a:extLst>
                    </a:gridCol>
                    <a:gridCol w="3070860">
                      <a:extLst>
                        <a:ext uri="{9D8B030D-6E8A-4147-A177-3AD203B41FA5}">
                          <a16:colId xmlns:a16="http://schemas.microsoft.com/office/drawing/2014/main" val="562002537"/>
                        </a:ext>
                      </a:extLst>
                    </a:gridCol>
                  </a:tblGrid>
                  <a:tr h="518160">
                    <a:tc gridSpan="3">
                      <a:txBody>
                        <a:bodyPr/>
                        <a:lstStyle/>
                        <a:p>
                          <a:pPr>
                            <a:lnSpc>
                              <a:spcPct val="107000"/>
                            </a:lnSpc>
                            <a:spcBef>
                              <a:spcPts val="200"/>
                            </a:spcBef>
                            <a:spcAft>
                              <a:spcPts val="0"/>
                            </a:spcAft>
                          </a:pPr>
                          <a:r>
                            <a:rPr lang="en-CA" sz="1400" b="1" dirty="0">
                              <a:effectLst/>
                            </a:rPr>
                            <a:t>Normal Distribution</a:t>
                          </a:r>
                        </a:p>
                        <a:p>
                          <a:pPr>
                            <a:lnSpc>
                              <a:spcPct val="107000"/>
                            </a:lnSpc>
                            <a:spcAft>
                              <a:spcPts val="0"/>
                            </a:spcAft>
                          </a:pPr>
                          <a:r>
                            <a:rPr lang="en-CA" sz="1000" dirty="0">
                              <a:effectLst/>
                            </a:rPr>
                            <a:t>Thanks to the central limit theorem, this distribution models basically everything. </a:t>
                          </a:r>
                        </a:p>
                        <a:p>
                          <a:pPr>
                            <a:lnSpc>
                              <a:spcPct val="107000"/>
                            </a:lnSpc>
                            <a:spcAft>
                              <a:spcPts val="0"/>
                            </a:spcAft>
                          </a:pPr>
                          <a:r>
                            <a:rPr lang="en-CA" sz="1000" dirty="0">
                              <a:effectLst/>
                            </a:rPr>
                            <a:t>Notation: </a:t>
                          </a:r>
                          <a14:m>
                            <m:oMath xmlns:m="http://schemas.openxmlformats.org/officeDocument/2006/math">
                              <m:r>
                                <a:rPr lang="en-CA" sz="1000">
                                  <a:effectLst/>
                                </a:rPr>
                                <m:t>𝑋</m:t>
                              </m:r>
                              <m:r>
                                <a:rPr lang="en-CA" sz="1000">
                                  <a:effectLst/>
                                </a:rPr>
                                <m:t>∼</m:t>
                              </m:r>
                              <m:r>
                                <a:rPr lang="en-CA" sz="1000">
                                  <a:effectLst/>
                                </a:rPr>
                                <m:t>𝑁</m:t>
                              </m:r>
                              <m:r>
                                <a:rPr lang="en-CA" sz="1000">
                                  <a:effectLst/>
                                </a:rPr>
                                <m:t>(</m:t>
                              </m:r>
                              <m:r>
                                <a:rPr lang="en-CA" sz="1000">
                                  <a:effectLst/>
                                </a:rPr>
                                <m:t>𝜇</m:t>
                              </m:r>
                              <m:r>
                                <a:rPr lang="en-CA" sz="1000">
                                  <a:effectLst/>
                                </a:rPr>
                                <m:t>,</m:t>
                              </m:r>
                              <m:sSup>
                                <m:sSupPr>
                                  <m:ctrlPr>
                                    <a:rPr lang="en-CA" sz="1000">
                                      <a:effectLst/>
                                    </a:rPr>
                                  </m:ctrlPr>
                                </m:sSupPr>
                                <m:e>
                                  <m:r>
                                    <a:rPr lang="en-CA" sz="1000">
                                      <a:effectLst/>
                                    </a:rPr>
                                    <m:t>𝜎</m:t>
                                  </m:r>
                                </m:e>
                                <m:sup>
                                  <m:r>
                                    <a:rPr lang="en-CA" sz="1000">
                                      <a:effectLst/>
                                    </a:rPr>
                                    <m:t>2</m:t>
                                  </m:r>
                                </m:sup>
                              </m:sSup>
                              <m:r>
                                <a:rPr lang="en-CA" sz="1000">
                                  <a:effectLst/>
                                </a:rPr>
                                <m:t>)</m:t>
                              </m:r>
                            </m:oMath>
                          </a14:m>
                          <a:r>
                            <a:rPr lang="en-CA" sz="1000" dirty="0">
                              <a:effectLst/>
                            </a:rPr>
                            <a:t>, </a:t>
                          </a:r>
                          <a14:m>
                            <m:oMath xmlns:m="http://schemas.openxmlformats.org/officeDocument/2006/math">
                              <m:r>
                                <a:rPr lang="en-CA" sz="1000">
                                  <a:effectLst/>
                                </a:rPr>
                                <m:t>𝜇</m:t>
                              </m:r>
                              <m:r>
                                <a:rPr lang="en-CA" sz="1000">
                                  <a:effectLst/>
                                </a:rPr>
                                <m:t>∈</m:t>
                              </m:r>
                              <m:r>
                                <a:rPr lang="en-CA" sz="1000">
                                  <a:effectLst/>
                                </a:rPr>
                                <m:t>ℝ</m:t>
                              </m:r>
                            </m:oMath>
                          </a14:m>
                          <a:r>
                            <a:rPr lang="en-CA" sz="1000" dirty="0">
                              <a:effectLst/>
                            </a:rPr>
                            <a:t> and </a:t>
                          </a:r>
                          <a14:m>
                            <m:oMath xmlns:m="http://schemas.openxmlformats.org/officeDocument/2006/math">
                              <m:r>
                                <a:rPr lang="en-CA" sz="1000">
                                  <a:effectLst/>
                                </a:rPr>
                                <m:t>𝜎</m:t>
                              </m:r>
                              <m:r>
                                <a:rPr lang="en-CA" sz="1000">
                                  <a:effectLst/>
                                </a:rPr>
                                <m:t>∈</m:t>
                              </m:r>
                              <m:sSup>
                                <m:sSupPr>
                                  <m:ctrlPr>
                                    <a:rPr lang="en-CA" sz="1000">
                                      <a:effectLst/>
                                    </a:rPr>
                                  </m:ctrlPr>
                                </m:sSupPr>
                                <m:e>
                                  <m:r>
                                    <a:rPr lang="en-CA" sz="1000">
                                      <a:effectLst/>
                                    </a:rPr>
                                    <m:t>ℝ</m:t>
                                  </m:r>
                                </m:e>
                                <m:sup>
                                  <m:r>
                                    <a:rPr lang="en-CA" sz="1000">
                                      <a:effectLst/>
                                    </a:rPr>
                                    <m:t>+</m:t>
                                  </m:r>
                                </m:sup>
                              </m:sSup>
                            </m:oMath>
                          </a14:m>
                          <a:r>
                            <a:rPr lang="en-CA" sz="10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317230320"/>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𝑓</m:t>
                                    </m:r>
                                  </m:e>
                                  <m:sub>
                                    <m:r>
                                      <a:rPr lang="en-CA" sz="1000">
                                        <a:effectLst/>
                                      </a:rPr>
                                      <m:t>𝑋</m:t>
                                    </m:r>
                                  </m:sub>
                                </m:sSub>
                                <m:r>
                                  <a:rPr lang="en-CA" sz="1000">
                                    <a:effectLst/>
                                  </a:rPr>
                                  <m:t>(</m:t>
                                </m:r>
                                <m:r>
                                  <a:rPr lang="en-CA" sz="1000">
                                    <a:effectLst/>
                                  </a:rPr>
                                  <m:t>𝑥</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d>
                                  <m:dPr>
                                    <m:ctrlPr>
                                      <a:rPr lang="en-CA" sz="1000">
                                        <a:effectLst/>
                                      </a:rPr>
                                    </m:ctrlPr>
                                  </m:dPr>
                                  <m:e>
                                    <m:r>
                                      <a:rPr lang="en-CA" sz="1000">
                                        <a:effectLst/>
                                      </a:rPr>
                                      <m:t>1/</m:t>
                                    </m:r>
                                    <m:rad>
                                      <m:radPr>
                                        <m:degHide m:val="on"/>
                                        <m:ctrlPr>
                                          <a:rPr lang="en-CA" sz="1000">
                                            <a:effectLst/>
                                          </a:rPr>
                                        </m:ctrlPr>
                                      </m:radPr>
                                      <m:deg/>
                                      <m:e>
                                        <m:r>
                                          <a:rPr lang="en-CA" sz="1000">
                                            <a:effectLst/>
                                          </a:rPr>
                                          <m:t>2</m:t>
                                        </m:r>
                                        <m:r>
                                          <a:rPr lang="en-CA" sz="1000">
                                            <a:effectLst/>
                                          </a:rPr>
                                          <m:t>𝜋</m:t>
                                        </m:r>
                                        <m:sSup>
                                          <m:sSupPr>
                                            <m:ctrlPr>
                                              <a:rPr lang="en-CA" sz="1000">
                                                <a:effectLst/>
                                              </a:rPr>
                                            </m:ctrlPr>
                                          </m:sSupPr>
                                          <m:e>
                                            <m:r>
                                              <a:rPr lang="en-CA" sz="1000">
                                                <a:effectLst/>
                                              </a:rPr>
                                              <m:t>𝜎</m:t>
                                            </m:r>
                                          </m:e>
                                          <m:sup>
                                            <m:r>
                                              <a:rPr lang="en-CA" sz="1000">
                                                <a:effectLst/>
                                              </a:rPr>
                                              <m:t>2</m:t>
                                            </m:r>
                                          </m:sup>
                                        </m:sSup>
                                      </m:e>
                                    </m:rad>
                                  </m:e>
                                </m:d>
                                <m:func>
                                  <m:funcPr>
                                    <m:ctrlPr>
                                      <a:rPr lang="en-CA" sz="1000">
                                        <a:effectLst/>
                                      </a:rPr>
                                    </m:ctrlPr>
                                  </m:funcPr>
                                  <m:fName>
                                    <m:r>
                                      <m:rPr>
                                        <m:sty m:val="p"/>
                                      </m:rPr>
                                      <a:rPr lang="en-CA" sz="1000">
                                        <a:effectLst/>
                                      </a:rPr>
                                      <m:t>exp</m:t>
                                    </m:r>
                                  </m:fName>
                                  <m:e>
                                    <m:d>
                                      <m:dPr>
                                        <m:ctrlPr>
                                          <a:rPr lang="en-CA" sz="1000">
                                            <a:effectLst/>
                                          </a:rPr>
                                        </m:ctrlPr>
                                      </m:dPr>
                                      <m:e>
                                        <m:r>
                                          <a:rPr lang="en-CA" sz="1000">
                                            <a:effectLst/>
                                          </a:rPr>
                                          <m:t>−</m:t>
                                        </m:r>
                                        <m:f>
                                          <m:fPr>
                                            <m:ctrlPr>
                                              <a:rPr lang="en-CA" sz="1000">
                                                <a:effectLst/>
                                              </a:rPr>
                                            </m:ctrlPr>
                                          </m:fPr>
                                          <m:num>
                                            <m:sSup>
                                              <m:sSupPr>
                                                <m:ctrlPr>
                                                  <a:rPr lang="en-CA" sz="1000">
                                                    <a:effectLst/>
                                                  </a:rPr>
                                                </m:ctrlPr>
                                              </m:sSupPr>
                                              <m:e>
                                                <m:d>
                                                  <m:dPr>
                                                    <m:ctrlPr>
                                                      <a:rPr lang="en-CA" sz="1000">
                                                        <a:effectLst/>
                                                      </a:rPr>
                                                    </m:ctrlPr>
                                                  </m:dPr>
                                                  <m:e>
                                                    <m:r>
                                                      <a:rPr lang="en-CA" sz="1000">
                                                        <a:effectLst/>
                                                      </a:rPr>
                                                      <m:t>𝑥</m:t>
                                                    </m:r>
                                                    <m:r>
                                                      <a:rPr lang="en-CA" sz="1000">
                                                        <a:effectLst/>
                                                      </a:rPr>
                                                      <m:t>− </m:t>
                                                    </m:r>
                                                    <m:r>
                                                      <a:rPr lang="en-CA" sz="1000">
                                                        <a:effectLst/>
                                                      </a:rPr>
                                                      <m:t>𝜇</m:t>
                                                    </m:r>
                                                  </m:e>
                                                </m:d>
                                              </m:e>
                                              <m:sup>
                                                <m:r>
                                                  <a:rPr lang="en-CA" sz="1000">
                                                    <a:effectLst/>
                                                  </a:rPr>
                                                  <m:t>2</m:t>
                                                </m:r>
                                              </m:sup>
                                            </m:sSup>
                                          </m:num>
                                          <m:den>
                                            <m:r>
                                              <a:rPr lang="en-CA" sz="1000">
                                                <a:effectLst/>
                                              </a:rPr>
                                              <m:t>2</m:t>
                                            </m:r>
                                            <m:sSup>
                                              <m:sSupPr>
                                                <m:ctrlPr>
                                                  <a:rPr lang="en-CA" sz="1000">
                                                    <a:effectLst/>
                                                  </a:rPr>
                                                </m:ctrlPr>
                                              </m:sSupPr>
                                              <m:e>
                                                <m:r>
                                                  <a:rPr lang="en-CA" sz="1000">
                                                    <a:effectLst/>
                                                  </a:rPr>
                                                  <m:t>𝜎</m:t>
                                                </m:r>
                                              </m:e>
                                              <m:sup>
                                                <m:r>
                                                  <a:rPr lang="en-CA" sz="1000">
                                                    <a:effectLst/>
                                                  </a:rPr>
                                                  <m:t>2</m:t>
                                                </m:r>
                                              </m:sup>
                                            </m:sSup>
                                          </m:den>
                                        </m:f>
                                      </m:e>
                                    </m:d>
                                  </m:e>
                                </m:func>
                                <m:r>
                                  <a:rPr lang="en-CA" sz="1000">
                                    <a:effectLst/>
                                  </a:rPr>
                                  <m:t>;</m:t>
                                </m:r>
                                <m:r>
                                  <a:rPr lang="en-CA" sz="1000">
                                    <a:effectLst/>
                                  </a:rPr>
                                  <m:t>𝑥</m:t>
                                </m:r>
                                <m:r>
                                  <a:rPr lang="en-CA" sz="1000">
                                    <a:effectLst/>
                                  </a:rPr>
                                  <m:t>∈</m:t>
                                </m:r>
                                <m:r>
                                  <a:rPr lang="en-CA" sz="1000">
                                    <a:effectLst/>
                                  </a:rPr>
                                  <m:t>ℝ</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7">
                      <a:txBody>
                        <a:bodyPr/>
                        <a:lstStyle/>
                        <a:p>
                          <a:pPr algn="ctr">
                            <a:lnSpc>
                              <a:spcPct val="107000"/>
                            </a:lnSpc>
                            <a:spcAft>
                              <a:spcPts val="0"/>
                            </a:spcAft>
                          </a:pP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9438724"/>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𝐹</m:t>
                                    </m:r>
                                  </m:e>
                                  <m:sub>
                                    <m:r>
                                      <a:rPr lang="en-CA" sz="1000">
                                        <a:effectLst/>
                                      </a:rPr>
                                      <m:t>𝑋</m:t>
                                    </m:r>
                                  </m:sub>
                                </m:sSub>
                                <m:r>
                                  <a:rPr lang="en-CA" sz="1000">
                                    <a:effectLst/>
                                  </a:rPr>
                                  <m:t>(</m:t>
                                </m:r>
                                <m:r>
                                  <a:rPr lang="en-CA" sz="1000">
                                    <a:effectLst/>
                                  </a:rPr>
                                  <m:t>𝑥</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For </a:t>
                          </a:r>
                          <a14:m>
                            <m:oMath xmlns:m="http://schemas.openxmlformats.org/officeDocument/2006/math">
                              <m:r>
                                <a:rPr lang="en-CA" sz="1000">
                                  <a:effectLst/>
                                </a:rPr>
                                <m:t>𝜇</m:t>
                              </m:r>
                              <m:r>
                                <a:rPr lang="en-CA" sz="1000">
                                  <a:effectLst/>
                                </a:rPr>
                                <m:t>=0</m:t>
                              </m:r>
                            </m:oMath>
                          </a14:m>
                          <a:r>
                            <a:rPr lang="en-CA" sz="1000">
                              <a:effectLst/>
                            </a:rPr>
                            <a:t> and </a:t>
                          </a:r>
                          <a14:m>
                            <m:oMath xmlns:m="http://schemas.openxmlformats.org/officeDocument/2006/math">
                              <m:r>
                                <a:rPr lang="en-CA" sz="1000">
                                  <a:effectLst/>
                                </a:rPr>
                                <m:t>𝜎</m:t>
                              </m:r>
                              <m:r>
                                <a:rPr lang="en-CA" sz="1000">
                                  <a:effectLst/>
                                </a:rPr>
                                <m:t>=1,</m:t>
                              </m:r>
                            </m:oMath>
                          </a14:m>
                          <a:endParaRPr lang="en-CA" sz="1000">
                            <a:effectLst/>
                          </a:endParaRPr>
                        </a:p>
                        <a:p>
                          <a:pPr>
                            <a:lnSpc>
                              <a:spcPct val="107000"/>
                            </a:lnSpc>
                            <a:spcAft>
                              <a:spcPts val="0"/>
                            </a:spcAft>
                          </a:pPr>
                          <a14:m>
                            <m:oMathPara xmlns:m="http://schemas.openxmlformats.org/officeDocument/2006/math">
                              <m:oMathParaPr>
                                <m:jc m:val="centerGroup"/>
                              </m:oMathParaPr>
                              <m:oMath xmlns:m="http://schemas.openxmlformats.org/officeDocument/2006/math">
                                <m:r>
                                  <m:rPr>
                                    <m:sty m:val="p"/>
                                  </m:rPr>
                                  <a:rPr lang="en-CA" sz="1000">
                                    <a:effectLst/>
                                  </a:rPr>
                                  <m:t>Φ</m:t>
                                </m:r>
                                <m:d>
                                  <m:dPr>
                                    <m:ctrlPr>
                                      <a:rPr lang="en-CA" sz="1000">
                                        <a:effectLst/>
                                      </a:rPr>
                                    </m:ctrlPr>
                                  </m:dPr>
                                  <m:e>
                                    <m:r>
                                      <a:rPr lang="en-CA" sz="1000">
                                        <a:effectLst/>
                                      </a:rPr>
                                      <m:t>𝑥</m:t>
                                    </m:r>
                                  </m:e>
                                </m:d>
                                <m:r>
                                  <a:rPr lang="en-CA" sz="1000">
                                    <a:effectLst/>
                                  </a:rPr>
                                  <m:t>=</m:t>
                                </m:r>
                                <m:f>
                                  <m:fPr>
                                    <m:ctrlPr>
                                      <a:rPr lang="en-CA" sz="1000">
                                        <a:effectLst/>
                                      </a:rPr>
                                    </m:ctrlPr>
                                  </m:fPr>
                                  <m:num>
                                    <m:r>
                                      <a:rPr lang="en-CA" sz="1000">
                                        <a:effectLst/>
                                      </a:rPr>
                                      <m:t>1</m:t>
                                    </m:r>
                                  </m:num>
                                  <m:den>
                                    <m:rad>
                                      <m:radPr>
                                        <m:degHide m:val="on"/>
                                        <m:ctrlPr>
                                          <a:rPr lang="en-CA" sz="1000">
                                            <a:effectLst/>
                                          </a:rPr>
                                        </m:ctrlPr>
                                      </m:radPr>
                                      <m:deg/>
                                      <m:e>
                                        <m:r>
                                          <a:rPr lang="en-CA" sz="1000">
                                            <a:effectLst/>
                                          </a:rPr>
                                          <m:t>2</m:t>
                                        </m:r>
                                        <m:r>
                                          <a:rPr lang="en-CA" sz="1000">
                                            <a:effectLst/>
                                          </a:rPr>
                                          <m:t>𝜋</m:t>
                                        </m:r>
                                      </m:e>
                                    </m:rad>
                                  </m:den>
                                </m:f>
                                <m:nary>
                                  <m:naryPr>
                                    <m:limLoc m:val="subSup"/>
                                    <m:ctrlPr>
                                      <a:rPr lang="en-CA" sz="1000">
                                        <a:effectLst/>
                                      </a:rPr>
                                    </m:ctrlPr>
                                  </m:naryPr>
                                  <m:sub>
                                    <m:r>
                                      <a:rPr lang="en-CA" sz="1000">
                                        <a:effectLst/>
                                      </a:rPr>
                                      <m:t>−∞</m:t>
                                    </m:r>
                                  </m:sub>
                                  <m:sup>
                                    <m:r>
                                      <a:rPr lang="en-CA" sz="1000">
                                        <a:effectLst/>
                                      </a:rPr>
                                      <m:t>𝑥</m:t>
                                    </m:r>
                                  </m:sup>
                                  <m:e>
                                    <m:sSup>
                                      <m:sSupPr>
                                        <m:ctrlPr>
                                          <a:rPr lang="en-CA" sz="1000">
                                            <a:effectLst/>
                                          </a:rPr>
                                        </m:ctrlPr>
                                      </m:sSupPr>
                                      <m:e>
                                        <m:r>
                                          <a:rPr lang="en-CA" sz="1000">
                                            <a:effectLst/>
                                          </a:rPr>
                                          <m:t>𝑒</m:t>
                                        </m:r>
                                      </m:e>
                                      <m:sup>
                                        <m:sSup>
                                          <m:sSupPr>
                                            <m:ctrlPr>
                                              <a:rPr lang="en-CA" sz="1000">
                                                <a:effectLst/>
                                              </a:rPr>
                                            </m:ctrlPr>
                                          </m:sSupPr>
                                          <m:e>
                                            <m:r>
                                              <a:rPr lang="en-CA" sz="1000">
                                                <a:effectLst/>
                                              </a:rPr>
                                              <m:t>−</m:t>
                                            </m:r>
                                            <m:r>
                                              <a:rPr lang="en-CA" sz="1000">
                                                <a:effectLst/>
                                              </a:rPr>
                                              <m:t>𝑡</m:t>
                                            </m:r>
                                          </m:e>
                                          <m:sup>
                                            <m:r>
                                              <a:rPr lang="en-CA" sz="1000">
                                                <a:effectLst/>
                                              </a:rPr>
                                              <m:t>2</m:t>
                                            </m:r>
                                          </m:sup>
                                        </m:sSup>
                                        <m:r>
                                          <a:rPr lang="en-CA" sz="1000">
                                            <a:effectLst/>
                                          </a:rPr>
                                          <m:t>/2</m:t>
                                        </m:r>
                                      </m:sup>
                                    </m:sSup>
                                    <m:r>
                                      <a:rPr lang="en-CA" sz="1000">
                                        <a:effectLst/>
                                      </a:rPr>
                                      <m:t>𝑑𝑡</m:t>
                                    </m:r>
                                  </m:e>
                                </m:nary>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2406426217"/>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𝐸</m:t>
                                </m:r>
                                <m:r>
                                  <a:rPr lang="en-CA" sz="1000">
                                    <a:effectLst/>
                                  </a:rPr>
                                  <m:t>(</m:t>
                                </m:r>
                                <m:r>
                                  <a:rPr lang="en-CA" sz="1000">
                                    <a:effectLst/>
                                  </a:rPr>
                                  <m:t>𝑋</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𝜇</m:t>
                                </m:r>
                              </m:oMath>
                            </m:oMathPara>
                          </a14:m>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2763691618"/>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𝑉</m:t>
                                </m:r>
                                <m:r>
                                  <a:rPr lang="en-CA" sz="1000">
                                    <a:effectLst/>
                                  </a:rPr>
                                  <m:t>(</m:t>
                                </m:r>
                                <m:r>
                                  <a:rPr lang="en-CA" sz="1000">
                                    <a:effectLst/>
                                  </a:rPr>
                                  <m:t>𝑋</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p>
                                  <m:sSupPr>
                                    <m:ctrlPr>
                                      <a:rPr lang="en-CA" sz="1000">
                                        <a:effectLst/>
                                      </a:rPr>
                                    </m:ctrlPr>
                                  </m:sSupPr>
                                  <m:e>
                                    <m:r>
                                      <a:rPr lang="en-CA" sz="1000">
                                        <a:effectLst/>
                                      </a:rPr>
                                      <m:t>𝜎</m:t>
                                    </m:r>
                                  </m:e>
                                  <m:sup>
                                    <m:r>
                                      <a:rPr lang="en-CA" sz="1000">
                                        <a:effectLst/>
                                      </a:rPr>
                                      <m:t>2</m:t>
                                    </m:r>
                                  </m:sup>
                                </m:sSup>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2730605031"/>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𝑀</m:t>
                                    </m:r>
                                  </m:e>
                                  <m:sub>
                                    <m:r>
                                      <a:rPr lang="en-CA" sz="1000">
                                        <a:effectLst/>
                                      </a:rPr>
                                      <m:t>𝑋</m:t>
                                    </m:r>
                                  </m:sub>
                                </m:sSub>
                                <m:r>
                                  <a:rPr lang="en-CA" sz="1000">
                                    <a:effectLst/>
                                  </a:rPr>
                                  <m:t>(</m:t>
                                </m:r>
                                <m:r>
                                  <a:rPr lang="en-CA" sz="1000">
                                    <a:effectLst/>
                                  </a:rPr>
                                  <m:t>𝑡</m:t>
                                </m:r>
                                <m:r>
                                  <a:rPr lang="en-CA" sz="1000">
                                    <a:effectLst/>
                                  </a:rPr>
                                  <m:t>) </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p>
                                  <m:sSupPr>
                                    <m:ctrlPr>
                                      <a:rPr lang="en-CA" sz="1000">
                                        <a:effectLst/>
                                      </a:rPr>
                                    </m:ctrlPr>
                                  </m:sSupPr>
                                  <m:e>
                                    <m:r>
                                      <a:rPr lang="en-CA" sz="1000">
                                        <a:effectLst/>
                                      </a:rPr>
                                      <m:t>𝑒</m:t>
                                    </m:r>
                                  </m:e>
                                  <m:sup>
                                    <m:r>
                                      <a:rPr lang="en-CA" sz="1000">
                                        <a:effectLst/>
                                      </a:rPr>
                                      <m:t>𝜇</m:t>
                                    </m:r>
                                    <m:r>
                                      <a:rPr lang="en-CA" sz="1000">
                                        <a:effectLst/>
                                      </a:rPr>
                                      <m:t>𝑡</m:t>
                                    </m:r>
                                  </m:sup>
                                </m:sSup>
                                <m:sSup>
                                  <m:sSupPr>
                                    <m:ctrlPr>
                                      <a:rPr lang="en-CA" sz="1000">
                                        <a:effectLst/>
                                      </a:rPr>
                                    </m:ctrlPr>
                                  </m:sSupPr>
                                  <m:e>
                                    <m:r>
                                      <a:rPr lang="en-CA" sz="1000">
                                        <a:effectLst/>
                                      </a:rPr>
                                      <m:t>𝑒</m:t>
                                    </m:r>
                                  </m:e>
                                  <m:sup>
                                    <m:sSup>
                                      <m:sSupPr>
                                        <m:ctrlPr>
                                          <a:rPr lang="en-CA" sz="1000">
                                            <a:effectLst/>
                                          </a:rPr>
                                        </m:ctrlPr>
                                      </m:sSupPr>
                                      <m:e>
                                        <m:r>
                                          <a:rPr lang="en-CA" sz="1000">
                                            <a:effectLst/>
                                          </a:rPr>
                                          <m:t>𝜎</m:t>
                                        </m:r>
                                      </m:e>
                                      <m:sup>
                                        <m:r>
                                          <a:rPr lang="en-CA" sz="1000">
                                            <a:effectLst/>
                                          </a:rPr>
                                          <m:t>2</m:t>
                                        </m:r>
                                      </m:sup>
                                    </m:sSup>
                                    <m:r>
                                      <a:rPr lang="en-CA" sz="1000">
                                        <a:effectLst/>
                                      </a:rPr>
                                      <m:t>𝑡</m:t>
                                    </m:r>
                                    <m:r>
                                      <a:rPr lang="en-CA" sz="1000">
                                        <a:effectLst/>
                                      </a:rPr>
                                      <m:t>/2 </m:t>
                                    </m:r>
                                  </m:sup>
                                </m:sSup>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307979315"/>
                      </a:ext>
                    </a:extLst>
                  </a:tr>
                  <a:tr h="0">
                    <a:tc>
                      <a:txBody>
                        <a:bodyPr/>
                        <a:lstStyle/>
                        <a:p>
                          <a:pPr algn="ctr">
                            <a:lnSpc>
                              <a:spcPct val="107000"/>
                            </a:lnSpc>
                            <a:spcAft>
                              <a:spcPts val="0"/>
                            </a:spcAft>
                          </a:pPr>
                          <a:r>
                            <a:rPr lang="en-CA" sz="900">
                              <a:effectLst/>
                            </a:rPr>
                            <a:t>R params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900">
                              <a:effectLst/>
                            </a:rPr>
                            <a:t>mean =</a:t>
                          </a:r>
                          <a:r>
                            <a:rPr lang="en-CA" sz="1000">
                              <a:effectLst/>
                            </a:rPr>
                            <a:t> </a:t>
                          </a:r>
                          <a14:m>
                            <m:oMath xmlns:m="http://schemas.openxmlformats.org/officeDocument/2006/math">
                              <m:r>
                                <a:rPr lang="en-CA" sz="1000">
                                  <a:effectLst/>
                                </a:rPr>
                                <m:t>𝜇</m:t>
                              </m:r>
                              <m:r>
                                <a:rPr lang="en-CA" sz="1000">
                                  <a:effectLst/>
                                </a:rPr>
                                <m:t>,</m:t>
                              </m:r>
                            </m:oMath>
                          </a14:m>
                          <a:r>
                            <a:rPr lang="en-CA" sz="1000">
                              <a:effectLst/>
                            </a:rPr>
                            <a:t> </a:t>
                          </a:r>
                          <a:r>
                            <a:rPr lang="en-CA" sz="900">
                              <a:effectLst/>
                            </a:rPr>
                            <a:t>sd =</a:t>
                          </a:r>
                          <a14:m>
                            <m:oMath xmlns:m="http://schemas.openxmlformats.org/officeDocument/2006/math">
                              <m:r>
                                <a:rPr lang="en-CA" sz="900">
                                  <a:effectLst/>
                                </a:rPr>
                                <m:t>  </m:t>
                              </m:r>
                              <m:r>
                                <a:rPr lang="en-CA" sz="900">
                                  <a:effectLst/>
                                </a:rPr>
                                <m:t>𝜎</m:t>
                              </m:r>
                            </m:oMath>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4119699296"/>
                      </a:ext>
                    </a:extLst>
                  </a:tr>
                  <a:tr h="0">
                    <a:tc gridSpan="2">
                      <a:txBody>
                        <a:bodyPr/>
                        <a:lstStyle/>
                        <a:p>
                          <a:pPr>
                            <a:lnSpc>
                              <a:spcPct val="107000"/>
                            </a:lnSpc>
                            <a:spcBef>
                              <a:spcPts val="200"/>
                            </a:spcBef>
                            <a:spcAft>
                              <a:spcPts val="0"/>
                            </a:spcAft>
                          </a:pPr>
                          <a:r>
                            <a:rPr lang="en-CA" sz="1000" dirty="0">
                              <a:effectLst/>
                            </a:rPr>
                            <a:t>Related Distributions</a:t>
                          </a:r>
                        </a:p>
                        <a:p>
                          <a:pPr marL="88900" lvl="0" indent="-88900">
                            <a:lnSpc>
                              <a:spcPct val="107000"/>
                            </a:lnSpc>
                            <a:spcAft>
                              <a:spcPts val="0"/>
                            </a:spcAft>
                            <a:buFont typeface="Symbol" panose="05050102010706020507" pitchFamily="18" charset="2"/>
                            <a:buChar char=""/>
                          </a:pPr>
                          <a:r>
                            <a:rPr lang="en-CA" sz="1000" dirty="0">
                              <a:effectLst/>
                            </a:rPr>
                            <a:t> If </a:t>
                          </a:r>
                          <a14:m>
                            <m:oMath xmlns:m="http://schemas.openxmlformats.org/officeDocument/2006/math">
                              <m:r>
                                <a:rPr lang="en-CA" sz="1000">
                                  <a:effectLst/>
                                </a:rPr>
                                <m:t>𝑋</m:t>
                              </m:r>
                              <m:r>
                                <a:rPr lang="en-CA" sz="1000">
                                  <a:effectLst/>
                                </a:rPr>
                                <m:t>∼</m:t>
                              </m:r>
                              <m:r>
                                <a:rPr lang="en-CA" sz="1000">
                                  <a:effectLst/>
                                </a:rPr>
                                <m:t>𝑁</m:t>
                              </m:r>
                              <m:r>
                                <a:rPr lang="en-CA" sz="1000">
                                  <a:effectLst/>
                                </a:rPr>
                                <m:t>(</m:t>
                              </m:r>
                              <m:r>
                                <a:rPr lang="en-CA" sz="1000">
                                  <a:effectLst/>
                                </a:rPr>
                                <m:t>𝜇</m:t>
                              </m:r>
                              <m:r>
                                <a:rPr lang="en-CA" sz="1000">
                                  <a:effectLst/>
                                </a:rPr>
                                <m:t>,</m:t>
                              </m:r>
                              <m:sSup>
                                <m:sSupPr>
                                  <m:ctrlPr>
                                    <a:rPr lang="en-CA" sz="1000">
                                      <a:effectLst/>
                                    </a:rPr>
                                  </m:ctrlPr>
                                </m:sSupPr>
                                <m:e>
                                  <m:r>
                                    <a:rPr lang="en-CA" sz="1000">
                                      <a:effectLst/>
                                    </a:rPr>
                                    <m:t>𝜎</m:t>
                                  </m:r>
                                </m:e>
                                <m:sup>
                                  <m:r>
                                    <a:rPr lang="en-CA" sz="1000">
                                      <a:effectLst/>
                                    </a:rPr>
                                    <m:t>2</m:t>
                                  </m:r>
                                </m:sup>
                              </m:sSup>
                              <m:r>
                                <a:rPr lang="en-CA" sz="1000">
                                  <a:effectLst/>
                                </a:rPr>
                                <m:t>)</m:t>
                              </m:r>
                            </m:oMath>
                          </a14:m>
                          <a:r>
                            <a:rPr lang="en-CA" sz="1000" dirty="0">
                              <a:effectLst/>
                            </a:rPr>
                            <a:t>, then </a:t>
                          </a:r>
                          <a14:m>
                            <m:oMath xmlns:m="http://schemas.openxmlformats.org/officeDocument/2006/math">
                              <m:f>
                                <m:fPr>
                                  <m:ctrlPr>
                                    <a:rPr lang="en-CA" sz="1000">
                                      <a:effectLst/>
                                    </a:rPr>
                                  </m:ctrlPr>
                                </m:fPr>
                                <m:num>
                                  <m:r>
                                    <a:rPr lang="en-CA" sz="1000">
                                      <a:effectLst/>
                                    </a:rPr>
                                    <m:t>𝑋</m:t>
                                  </m:r>
                                  <m:r>
                                    <a:rPr lang="en-CA" sz="1000">
                                      <a:effectLst/>
                                    </a:rPr>
                                    <m:t>−</m:t>
                                  </m:r>
                                  <m:r>
                                    <a:rPr lang="en-CA" sz="1000">
                                      <a:effectLst/>
                                    </a:rPr>
                                    <m:t>𝜇</m:t>
                                  </m:r>
                                </m:num>
                                <m:den>
                                  <m:r>
                                    <a:rPr lang="en-CA" sz="1000">
                                      <a:effectLst/>
                                    </a:rPr>
                                    <m:t>𝜎</m:t>
                                  </m:r>
                                </m:den>
                              </m:f>
                              <m:r>
                                <a:rPr lang="en-CA" sz="1000">
                                  <a:effectLst/>
                                </a:rPr>
                                <m:t>∼</m:t>
                              </m:r>
                              <m:r>
                                <a:rPr lang="en-CA" sz="1000">
                                  <a:effectLst/>
                                </a:rPr>
                                <m:t>𝑁</m:t>
                              </m:r>
                              <m:r>
                                <a:rPr lang="en-CA" sz="1000">
                                  <a:effectLst/>
                                </a:rPr>
                                <m:t>(0,1)</m:t>
                              </m:r>
                            </m:oMath>
                          </a14:m>
                          <a:r>
                            <a:rPr lang="en-CA" sz="1000" dirty="0">
                              <a:effectLst/>
                            </a:rPr>
                            <a:t>.</a:t>
                          </a:r>
                        </a:p>
                        <a:p>
                          <a:pPr marL="88900" lvl="0" indent="-88900">
                            <a:lnSpc>
                              <a:spcPct val="107000"/>
                            </a:lnSpc>
                            <a:spcAft>
                              <a:spcPts val="0"/>
                            </a:spcAft>
                            <a:buFont typeface="Symbol" panose="05050102010706020507" pitchFamily="18" charset="2"/>
                            <a:buChar char=""/>
                          </a:pPr>
                          <a:r>
                            <a:rPr lang="en-CA" sz="1000" dirty="0">
                              <a:effectLst/>
                            </a:rPr>
                            <a:t>All of them.</a:t>
                          </a:r>
                          <a:endParaRPr lang="en-CA" sz="1000" dirty="0">
                            <a:effectLst/>
                            <a:latin typeface="Calibri" panose="020F0502020204030204" pitchFamily="34" charset="0"/>
                            <a:ea typeface="Calibri" panose="020F0502020204030204" pitchFamily="34" charset="0"/>
                            <a:cs typeface="Symbol" panose="05050102010706020507" pitchFamily="18" charset="2"/>
                          </a:endParaRPr>
                        </a:p>
                      </a:txBody>
                      <a:tcPr marL="68580" marR="68580" marT="0" marB="0"/>
                    </a:tc>
                    <a:tc hMerge="1">
                      <a:txBody>
                        <a:bodyPr/>
                        <a:lstStyle/>
                        <a:p>
                          <a:endParaRPr lang="en-CA"/>
                        </a:p>
                      </a:txBody>
                      <a:tcPr/>
                    </a:tc>
                    <a:tc vMerge="1">
                      <a:txBody>
                        <a:bodyPr/>
                        <a:lstStyle/>
                        <a:p>
                          <a:endParaRPr lang="en-CA"/>
                        </a:p>
                      </a:txBody>
                      <a:tcPr/>
                    </a:tc>
                    <a:extLst>
                      <a:ext uri="{0D108BD9-81ED-4DB2-BD59-A6C34878D82A}">
                        <a16:rowId xmlns:a16="http://schemas.microsoft.com/office/drawing/2014/main" val="617390015"/>
                      </a:ext>
                    </a:extLst>
                  </a:tr>
                </a:tbl>
              </a:graphicData>
            </a:graphic>
          </p:graphicFrame>
        </mc:Choice>
        <mc:Fallback>
          <p:graphicFrame>
            <p:nvGraphicFramePr>
              <p:cNvPr id="10" name="Table 9">
                <a:extLst>
                  <a:ext uri="{FF2B5EF4-FFF2-40B4-BE49-F238E27FC236}">
                    <a16:creationId xmlns:a16="http://schemas.microsoft.com/office/drawing/2014/main" id="{6D589377-CA90-4B7D-B23B-8E77D59AAEAC}"/>
                  </a:ext>
                </a:extLst>
              </p:cNvPr>
              <p:cNvGraphicFramePr>
                <a:graphicFrameLocks noGrp="1"/>
              </p:cNvGraphicFramePr>
              <p:nvPr>
                <p:extLst>
                  <p:ext uri="{D42A27DB-BD31-4B8C-83A1-F6EECF244321}">
                    <p14:modId xmlns:p14="http://schemas.microsoft.com/office/powerpoint/2010/main" val="4124725688"/>
                  </p:ext>
                </p:extLst>
              </p:nvPr>
            </p:nvGraphicFramePr>
            <p:xfrm>
              <a:off x="470751" y="550187"/>
              <a:ext cx="5937250" cy="2829116"/>
            </p:xfrm>
            <a:graphic>
              <a:graphicData uri="http://schemas.openxmlformats.org/drawingml/2006/table">
                <a:tbl>
                  <a:tblPr bandRow="1">
                    <a:tableStyleId>{C4B1156A-380E-4F78-BDF5-A606A8083BF9}</a:tableStyleId>
                  </a:tblPr>
                  <a:tblGrid>
                    <a:gridCol w="716915">
                      <a:extLst>
                        <a:ext uri="{9D8B030D-6E8A-4147-A177-3AD203B41FA5}">
                          <a16:colId xmlns:a16="http://schemas.microsoft.com/office/drawing/2014/main" val="951540815"/>
                        </a:ext>
                      </a:extLst>
                    </a:gridCol>
                    <a:gridCol w="2149475">
                      <a:extLst>
                        <a:ext uri="{9D8B030D-6E8A-4147-A177-3AD203B41FA5}">
                          <a16:colId xmlns:a16="http://schemas.microsoft.com/office/drawing/2014/main" val="55817763"/>
                        </a:ext>
                      </a:extLst>
                    </a:gridCol>
                    <a:gridCol w="3070860">
                      <a:extLst>
                        <a:ext uri="{9D8B030D-6E8A-4147-A177-3AD203B41FA5}">
                          <a16:colId xmlns:a16="http://schemas.microsoft.com/office/drawing/2014/main" val="562002537"/>
                        </a:ext>
                      </a:extLst>
                    </a:gridCol>
                  </a:tblGrid>
                  <a:tr h="548894">
                    <a:tc gridSpan="3">
                      <a:txBody>
                        <a:bodyPr/>
                        <a:lstStyle/>
                        <a:p>
                          <a:endParaRPr lang="en-US"/>
                        </a:p>
                      </a:txBody>
                      <a:tcPr marL="68580" marR="68580" marT="0" marB="0">
                        <a:blipFill>
                          <a:blip r:embed="rId12"/>
                          <a:stretch>
                            <a:fillRect l="-103" t="-8889" r="-205" b="-431111"/>
                          </a:stretch>
                        </a:blip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317230320"/>
                      </a:ext>
                    </a:extLst>
                  </a:tr>
                  <a:tr h="536956">
                    <a:tc>
                      <a:txBody>
                        <a:bodyPr/>
                        <a:lstStyle/>
                        <a:p>
                          <a:endParaRPr lang="en-US"/>
                        </a:p>
                      </a:txBody>
                      <a:tcPr marL="68580" marR="68580" marT="0" marB="0">
                        <a:blipFill>
                          <a:blip r:embed="rId12"/>
                          <a:stretch>
                            <a:fillRect l="-847" t="-111364" r="-727966" b="-340909"/>
                          </a:stretch>
                        </a:blipFill>
                      </a:tcPr>
                    </a:tc>
                    <a:tc>
                      <a:txBody>
                        <a:bodyPr/>
                        <a:lstStyle/>
                        <a:p>
                          <a:endParaRPr lang="en-US"/>
                        </a:p>
                      </a:txBody>
                      <a:tcPr marL="68580" marR="68580" marT="0" marB="0">
                        <a:blipFill>
                          <a:blip r:embed="rId12"/>
                          <a:stretch>
                            <a:fillRect l="-33711" t="-111364" r="-143343" b="-340909"/>
                          </a:stretch>
                        </a:blipFill>
                      </a:tcPr>
                    </a:tc>
                    <a:tc rowSpan="7">
                      <a:txBody>
                        <a:bodyPr/>
                        <a:lstStyle/>
                        <a:p>
                          <a:pPr algn="ctr">
                            <a:lnSpc>
                              <a:spcPct val="107000"/>
                            </a:lnSpc>
                            <a:spcAft>
                              <a:spcPts val="0"/>
                            </a:spcAft>
                          </a:pP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9438724"/>
                      </a:ext>
                    </a:extLst>
                  </a:tr>
                  <a:tr h="513207">
                    <a:tc>
                      <a:txBody>
                        <a:bodyPr/>
                        <a:lstStyle/>
                        <a:p>
                          <a:endParaRPr lang="en-US"/>
                        </a:p>
                      </a:txBody>
                      <a:tcPr marL="68580" marR="68580" marT="0" marB="0">
                        <a:blipFill>
                          <a:blip r:embed="rId12"/>
                          <a:stretch>
                            <a:fillRect l="-847" t="-218824" r="-727966" b="-252941"/>
                          </a:stretch>
                        </a:blipFill>
                      </a:tcPr>
                    </a:tc>
                    <a:tc>
                      <a:txBody>
                        <a:bodyPr/>
                        <a:lstStyle/>
                        <a:p>
                          <a:endParaRPr lang="en-US"/>
                        </a:p>
                      </a:txBody>
                      <a:tcPr marL="68580" marR="68580" marT="0" marB="0">
                        <a:blipFill>
                          <a:blip r:embed="rId12"/>
                          <a:stretch>
                            <a:fillRect l="-33711" t="-218824" r="-143343" b="-252941"/>
                          </a:stretch>
                        </a:blipFill>
                      </a:tcPr>
                    </a:tc>
                    <a:tc vMerge="1">
                      <a:txBody>
                        <a:bodyPr/>
                        <a:lstStyle/>
                        <a:p>
                          <a:endParaRPr lang="en-CA"/>
                        </a:p>
                      </a:txBody>
                      <a:tcPr/>
                    </a:tc>
                    <a:extLst>
                      <a:ext uri="{0D108BD9-81ED-4DB2-BD59-A6C34878D82A}">
                        <a16:rowId xmlns:a16="http://schemas.microsoft.com/office/drawing/2014/main" val="2406426217"/>
                      </a:ext>
                    </a:extLst>
                  </a:tr>
                  <a:tr h="163068">
                    <a:tc>
                      <a:txBody>
                        <a:bodyPr/>
                        <a:lstStyle/>
                        <a:p>
                          <a:endParaRPr lang="en-US"/>
                        </a:p>
                      </a:txBody>
                      <a:tcPr marL="68580" marR="68580" marT="0" marB="0">
                        <a:blipFill>
                          <a:blip r:embed="rId12"/>
                          <a:stretch>
                            <a:fillRect l="-847" t="-1003704" r="-727966" b="-696296"/>
                          </a:stretch>
                        </a:blipFill>
                      </a:tcPr>
                    </a:tc>
                    <a:tc>
                      <a:txBody>
                        <a:bodyPr/>
                        <a:lstStyle/>
                        <a:p>
                          <a:endParaRPr lang="en-US"/>
                        </a:p>
                      </a:txBody>
                      <a:tcPr marL="68580" marR="68580" marT="0" marB="0">
                        <a:blipFill>
                          <a:blip r:embed="rId12"/>
                          <a:stretch>
                            <a:fillRect l="-33711" t="-1003704" r="-143343" b="-696296"/>
                          </a:stretch>
                        </a:blipFill>
                      </a:tcPr>
                    </a:tc>
                    <a:tc vMerge="1">
                      <a:txBody>
                        <a:bodyPr/>
                        <a:lstStyle/>
                        <a:p>
                          <a:endParaRPr lang="en-CA"/>
                        </a:p>
                      </a:txBody>
                      <a:tcPr/>
                    </a:tc>
                    <a:extLst>
                      <a:ext uri="{0D108BD9-81ED-4DB2-BD59-A6C34878D82A}">
                        <a16:rowId xmlns:a16="http://schemas.microsoft.com/office/drawing/2014/main" val="2763691618"/>
                      </a:ext>
                    </a:extLst>
                  </a:tr>
                  <a:tr h="166751">
                    <a:tc>
                      <a:txBody>
                        <a:bodyPr/>
                        <a:lstStyle/>
                        <a:p>
                          <a:endParaRPr lang="en-US"/>
                        </a:p>
                      </a:txBody>
                      <a:tcPr marL="68580" marR="68580" marT="0" marB="0">
                        <a:blipFill>
                          <a:blip r:embed="rId12"/>
                          <a:stretch>
                            <a:fillRect l="-847" t="-1103704" r="-727966" b="-596296"/>
                          </a:stretch>
                        </a:blipFill>
                      </a:tcPr>
                    </a:tc>
                    <a:tc>
                      <a:txBody>
                        <a:bodyPr/>
                        <a:lstStyle/>
                        <a:p>
                          <a:endParaRPr lang="en-US"/>
                        </a:p>
                      </a:txBody>
                      <a:tcPr marL="68580" marR="68580" marT="0" marB="0">
                        <a:blipFill>
                          <a:blip r:embed="rId12"/>
                          <a:stretch>
                            <a:fillRect l="-33711" t="-1103704" r="-143343" b="-596296"/>
                          </a:stretch>
                        </a:blipFill>
                      </a:tcPr>
                    </a:tc>
                    <a:tc vMerge="1">
                      <a:txBody>
                        <a:bodyPr/>
                        <a:lstStyle/>
                        <a:p>
                          <a:endParaRPr lang="en-CA"/>
                        </a:p>
                      </a:txBody>
                      <a:tcPr/>
                    </a:tc>
                    <a:extLst>
                      <a:ext uri="{0D108BD9-81ED-4DB2-BD59-A6C34878D82A}">
                        <a16:rowId xmlns:a16="http://schemas.microsoft.com/office/drawing/2014/main" val="2730605031"/>
                      </a:ext>
                    </a:extLst>
                  </a:tr>
                  <a:tr h="191135">
                    <a:tc>
                      <a:txBody>
                        <a:bodyPr/>
                        <a:lstStyle/>
                        <a:p>
                          <a:endParaRPr lang="en-US"/>
                        </a:p>
                      </a:txBody>
                      <a:tcPr marL="68580" marR="68580" marT="0" marB="0">
                        <a:blipFill>
                          <a:blip r:embed="rId12"/>
                          <a:stretch>
                            <a:fillRect l="-847" t="-1048387" r="-727966" b="-419355"/>
                          </a:stretch>
                        </a:blipFill>
                      </a:tcPr>
                    </a:tc>
                    <a:tc>
                      <a:txBody>
                        <a:bodyPr/>
                        <a:lstStyle/>
                        <a:p>
                          <a:endParaRPr lang="en-US"/>
                        </a:p>
                      </a:txBody>
                      <a:tcPr marL="68580" marR="68580" marT="0" marB="0">
                        <a:blipFill>
                          <a:blip r:embed="rId12"/>
                          <a:stretch>
                            <a:fillRect l="-33711" t="-1048387" r="-143343" b="-419355"/>
                          </a:stretch>
                        </a:blipFill>
                      </a:tcPr>
                    </a:tc>
                    <a:tc vMerge="1">
                      <a:txBody>
                        <a:bodyPr/>
                        <a:lstStyle/>
                        <a:p>
                          <a:endParaRPr lang="en-CA"/>
                        </a:p>
                      </a:txBody>
                      <a:tcPr/>
                    </a:tc>
                    <a:extLst>
                      <a:ext uri="{0D108BD9-81ED-4DB2-BD59-A6C34878D82A}">
                        <a16:rowId xmlns:a16="http://schemas.microsoft.com/office/drawing/2014/main" val="307979315"/>
                      </a:ext>
                    </a:extLst>
                  </a:tr>
                  <a:tr h="155448">
                    <a:tc>
                      <a:txBody>
                        <a:bodyPr/>
                        <a:lstStyle/>
                        <a:p>
                          <a:pPr algn="ctr">
                            <a:lnSpc>
                              <a:spcPct val="107000"/>
                            </a:lnSpc>
                            <a:spcAft>
                              <a:spcPts val="0"/>
                            </a:spcAft>
                          </a:pPr>
                          <a:r>
                            <a:rPr lang="en-CA" sz="900">
                              <a:effectLst/>
                            </a:rPr>
                            <a:t>R params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12"/>
                          <a:stretch>
                            <a:fillRect l="-33711" t="-1369231" r="-143343" b="-400000"/>
                          </a:stretch>
                        </a:blipFill>
                      </a:tcPr>
                    </a:tc>
                    <a:tc vMerge="1">
                      <a:txBody>
                        <a:bodyPr/>
                        <a:lstStyle/>
                        <a:p>
                          <a:endParaRPr lang="en-CA"/>
                        </a:p>
                      </a:txBody>
                      <a:tcPr/>
                    </a:tc>
                    <a:extLst>
                      <a:ext uri="{0D108BD9-81ED-4DB2-BD59-A6C34878D82A}">
                        <a16:rowId xmlns:a16="http://schemas.microsoft.com/office/drawing/2014/main" val="4119699296"/>
                      </a:ext>
                    </a:extLst>
                  </a:tr>
                  <a:tr h="553657">
                    <a:tc gridSpan="2">
                      <a:txBody>
                        <a:bodyPr/>
                        <a:lstStyle/>
                        <a:p>
                          <a:endParaRPr lang="en-US"/>
                        </a:p>
                      </a:txBody>
                      <a:tcPr marL="68580" marR="68580" marT="0" marB="0">
                        <a:blipFill>
                          <a:blip r:embed="rId12"/>
                          <a:stretch>
                            <a:fillRect l="-212" t="-419780" r="-107431" b="-14286"/>
                          </a:stretch>
                        </a:blipFill>
                      </a:tcPr>
                    </a:tc>
                    <a:tc hMerge="1">
                      <a:txBody>
                        <a:bodyPr/>
                        <a:lstStyle/>
                        <a:p>
                          <a:endParaRPr lang="en-CA"/>
                        </a:p>
                      </a:txBody>
                      <a:tcPr/>
                    </a:tc>
                    <a:tc vMerge="1">
                      <a:txBody>
                        <a:bodyPr/>
                        <a:lstStyle/>
                        <a:p>
                          <a:endParaRPr lang="en-CA"/>
                        </a:p>
                      </a:txBody>
                      <a:tcPr/>
                    </a:tc>
                    <a:extLst>
                      <a:ext uri="{0D108BD9-81ED-4DB2-BD59-A6C34878D82A}">
                        <a16:rowId xmlns:a16="http://schemas.microsoft.com/office/drawing/2014/main" val="617390015"/>
                      </a:ext>
                    </a:extLst>
                  </a:tr>
                </a:tbl>
              </a:graphicData>
            </a:graphic>
          </p:graphicFrame>
        </mc:Fallback>
      </mc:AlternateContent>
      <p:pic>
        <p:nvPicPr>
          <p:cNvPr id="1031" name="Picture 19">
            <a:extLst>
              <a:ext uri="{FF2B5EF4-FFF2-40B4-BE49-F238E27FC236}">
                <a16:creationId xmlns:a16="http://schemas.microsoft.com/office/drawing/2014/main" id="{01EFC1DC-4C29-4812-ACFE-D17A4FC5A88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39377" y="1356417"/>
            <a:ext cx="2924175" cy="14668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CD6DF656-08C6-4595-B925-98753709C2E1}"/>
                  </a:ext>
                </a:extLst>
              </p:cNvPr>
              <p:cNvGraphicFramePr>
                <a:graphicFrameLocks noGrp="1"/>
              </p:cNvGraphicFramePr>
              <p:nvPr>
                <p:extLst>
                  <p:ext uri="{D42A27DB-BD31-4B8C-83A1-F6EECF244321}">
                    <p14:modId xmlns:p14="http://schemas.microsoft.com/office/powerpoint/2010/main" val="688541120"/>
                  </p:ext>
                </p:extLst>
              </p:nvPr>
            </p:nvGraphicFramePr>
            <p:xfrm>
              <a:off x="479961" y="3446450"/>
              <a:ext cx="5937250" cy="3315337"/>
            </p:xfrm>
            <a:graphic>
              <a:graphicData uri="http://schemas.openxmlformats.org/drawingml/2006/table">
                <a:tbl>
                  <a:tblPr bandRow="1">
                    <a:tableStyleId>{0505E3EF-67EA-436B-97B2-0124C06EBD24}</a:tableStyleId>
                  </a:tblPr>
                  <a:tblGrid>
                    <a:gridCol w="716915">
                      <a:extLst>
                        <a:ext uri="{9D8B030D-6E8A-4147-A177-3AD203B41FA5}">
                          <a16:colId xmlns:a16="http://schemas.microsoft.com/office/drawing/2014/main" val="3152149756"/>
                        </a:ext>
                      </a:extLst>
                    </a:gridCol>
                    <a:gridCol w="1042773">
                      <a:extLst>
                        <a:ext uri="{9D8B030D-6E8A-4147-A177-3AD203B41FA5}">
                          <a16:colId xmlns:a16="http://schemas.microsoft.com/office/drawing/2014/main" val="1701670662"/>
                        </a:ext>
                      </a:extLst>
                    </a:gridCol>
                    <a:gridCol w="866775">
                      <a:extLst>
                        <a:ext uri="{9D8B030D-6E8A-4147-A177-3AD203B41FA5}">
                          <a16:colId xmlns:a16="http://schemas.microsoft.com/office/drawing/2014/main" val="522906506"/>
                        </a:ext>
                      </a:extLst>
                    </a:gridCol>
                    <a:gridCol w="933450">
                      <a:extLst>
                        <a:ext uri="{9D8B030D-6E8A-4147-A177-3AD203B41FA5}">
                          <a16:colId xmlns:a16="http://schemas.microsoft.com/office/drawing/2014/main" val="1555003183"/>
                        </a:ext>
                      </a:extLst>
                    </a:gridCol>
                    <a:gridCol w="2377337">
                      <a:extLst>
                        <a:ext uri="{9D8B030D-6E8A-4147-A177-3AD203B41FA5}">
                          <a16:colId xmlns:a16="http://schemas.microsoft.com/office/drawing/2014/main" val="172866396"/>
                        </a:ext>
                      </a:extLst>
                    </a:gridCol>
                  </a:tblGrid>
                  <a:tr h="518160">
                    <a:tc gridSpan="5">
                      <a:txBody>
                        <a:bodyPr/>
                        <a:lstStyle/>
                        <a:p>
                          <a:pPr>
                            <a:lnSpc>
                              <a:spcPct val="107000"/>
                            </a:lnSpc>
                            <a:spcBef>
                              <a:spcPts val="200"/>
                            </a:spcBef>
                            <a:spcAft>
                              <a:spcPts val="0"/>
                            </a:spcAft>
                          </a:pPr>
                          <a:r>
                            <a:rPr lang="en-CA" sz="1400" b="1" dirty="0">
                              <a:effectLst/>
                            </a:rPr>
                            <a:t>Gamma Family of Distributions</a:t>
                          </a:r>
                        </a:p>
                        <a:p>
                          <a:pPr marL="88900" lvl="0" indent="-88900">
                            <a:lnSpc>
                              <a:spcPct val="107000"/>
                            </a:lnSpc>
                            <a:spcAft>
                              <a:spcPts val="0"/>
                            </a:spcAft>
                            <a:buFont typeface="Symbol" panose="05050102010706020507" pitchFamily="18" charset="2"/>
                            <a:buChar char=""/>
                          </a:pPr>
                          <a:r>
                            <a:rPr lang="en-CA" sz="1000" dirty="0">
                              <a:effectLst/>
                            </a:rPr>
                            <a:t>The Gamma distribution arises everywhere in mathematical statistics but isn’t often used to model data. It is parameterised by a shape parameter </a:t>
                          </a:r>
                          <a14:m>
                            <m:oMath xmlns:m="http://schemas.openxmlformats.org/officeDocument/2006/math">
                              <m:r>
                                <a:rPr lang="en-CA" sz="1000">
                                  <a:effectLst/>
                                </a:rPr>
                                <m:t>𝛼</m:t>
                              </m:r>
                              <m:r>
                                <a:rPr lang="en-CA" sz="1000">
                                  <a:effectLst/>
                                </a:rPr>
                                <m:t>&gt;0</m:t>
                              </m:r>
                            </m:oMath>
                          </a14:m>
                          <a:r>
                            <a:rPr lang="en-CA" sz="1000" dirty="0">
                              <a:effectLst/>
                            </a:rPr>
                            <a:t> and a rate parameter </a:t>
                          </a:r>
                          <a14:m>
                            <m:oMath xmlns:m="http://schemas.openxmlformats.org/officeDocument/2006/math">
                              <m:r>
                                <a:rPr lang="en-CA" sz="1000">
                                  <a:effectLst/>
                                </a:rPr>
                                <m:t>𝛽</m:t>
                              </m:r>
                              <m:r>
                                <a:rPr lang="en-CA" sz="1000">
                                  <a:effectLst/>
                                </a:rPr>
                                <m:t>&gt;0</m:t>
                              </m:r>
                            </m:oMath>
                          </a14:m>
                          <a:r>
                            <a:rPr lang="en-CA" sz="1000" dirty="0">
                              <a:effectLst/>
                            </a:rPr>
                            <a:t>, which is sometimes expressed in terms of the scale parameter </a:t>
                          </a:r>
                          <a14:m>
                            <m:oMath xmlns:m="http://schemas.openxmlformats.org/officeDocument/2006/math">
                              <m:r>
                                <a:rPr lang="en-CA" sz="1000">
                                  <a:effectLst/>
                                </a:rPr>
                                <m:t>𝜃</m:t>
                              </m:r>
                              <m:r>
                                <a:rPr lang="en-CA" sz="1000">
                                  <a:effectLst/>
                                </a:rPr>
                                <m:t>=1/</m:t>
                              </m:r>
                              <m:r>
                                <a:rPr lang="en-CA" sz="1000">
                                  <a:effectLst/>
                                </a:rPr>
                                <m:t>𝛽</m:t>
                              </m:r>
                            </m:oMath>
                          </a14:m>
                          <a:r>
                            <a:rPr lang="en-CA" sz="1000" dirty="0">
                              <a:effectLst/>
                            </a:rPr>
                            <a:t>. </a:t>
                          </a:r>
                        </a:p>
                        <a:p>
                          <a:pPr marL="88900" lvl="0" indent="-88900">
                            <a:lnSpc>
                              <a:spcPct val="107000"/>
                            </a:lnSpc>
                            <a:spcAft>
                              <a:spcPts val="0"/>
                            </a:spcAft>
                            <a:buFont typeface="Symbol" panose="05050102010706020507" pitchFamily="18" charset="2"/>
                            <a:buChar char=""/>
                          </a:pPr>
                          <a:r>
                            <a:rPr lang="en-CA" sz="1000" dirty="0">
                              <a:effectLst/>
                            </a:rPr>
                            <a:t>The exponential distribution (blue lines in the plot) is useful for the time between events. </a:t>
                          </a:r>
                        </a:p>
                        <a:p>
                          <a:pPr marL="88900" lvl="0" indent="-88900">
                            <a:lnSpc>
                              <a:spcPct val="107000"/>
                            </a:lnSpc>
                            <a:spcAft>
                              <a:spcPts val="0"/>
                            </a:spcAft>
                            <a:buFont typeface="Symbol" panose="05050102010706020507" pitchFamily="18" charset="2"/>
                            <a:buChar char=""/>
                          </a:pPr>
                          <a:r>
                            <a:rPr lang="en-CA" sz="1000" dirty="0">
                              <a:effectLst/>
                            </a:rPr>
                            <a:t>The Chi-Squared distribution (solid lines in the plot, where </a:t>
                          </a:r>
                          <a14:m>
                            <m:oMath xmlns:m="http://schemas.openxmlformats.org/officeDocument/2006/math">
                              <m:r>
                                <a:rPr lang="en-CA" sz="1000">
                                  <a:effectLst/>
                                </a:rPr>
                                <m:t>𝑛</m:t>
                              </m:r>
                              <m:r>
                                <a:rPr lang="en-CA" sz="1000">
                                  <a:effectLst/>
                                </a:rPr>
                                <m:t>=2</m:t>
                              </m:r>
                              <m:r>
                                <a:rPr lang="en-CA" sz="1000">
                                  <a:effectLst/>
                                </a:rPr>
                                <m:t>𝛼</m:t>
                              </m:r>
                            </m:oMath>
                          </a14:m>
                          <a:r>
                            <a:rPr lang="en-CA" sz="1000" dirty="0">
                              <a:effectLst/>
                            </a:rPr>
                            <a:t>) is used for variance parameters. </a:t>
                          </a:r>
                          <a:endParaRPr lang="en-CA" sz="1000" dirty="0">
                            <a:effectLst/>
                            <a:latin typeface="Calibri" panose="020F0502020204030204" pitchFamily="34" charset="0"/>
                            <a:ea typeface="Calibri" panose="020F0502020204030204" pitchFamily="34" charset="0"/>
                            <a:cs typeface="Symbol" panose="05050102010706020507" pitchFamily="18" charset="2"/>
                          </a:endParaRPr>
                        </a:p>
                      </a:txBody>
                      <a:tcPr marL="68580" marR="68580"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962718342"/>
                      </a:ext>
                    </a:extLst>
                  </a:tr>
                  <a:tr h="0">
                    <a:tc>
                      <a:txBody>
                        <a:bodyPr/>
                        <a:lstStyle/>
                        <a:p>
                          <a:pPr>
                            <a:lnSpc>
                              <a:spcPct val="107000"/>
                            </a:lnSpc>
                            <a:spcAft>
                              <a:spcPts val="0"/>
                            </a:spcAft>
                          </a:pPr>
                          <a:r>
                            <a:rPr lang="en-CA" sz="1000">
                              <a:effectLst/>
                            </a:rPr>
                            <a:t>Notation:</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Gamma</a:t>
                          </a:r>
                          <a14:m>
                            <m:oMath xmlns:m="http://schemas.openxmlformats.org/officeDocument/2006/math">
                              <m:r>
                                <a:rPr lang="en-CA" sz="1000">
                                  <a:effectLst/>
                                </a:rPr>
                                <m:t>(</m:t>
                              </m:r>
                              <m:r>
                                <a:rPr lang="en-CA" sz="1000">
                                  <a:effectLst/>
                                </a:rPr>
                                <m:t>𝛼</m:t>
                              </m:r>
                              <m:r>
                                <a:rPr lang="en-CA" sz="1000">
                                  <a:effectLst/>
                                </a:rPr>
                                <m:t>,</m:t>
                              </m:r>
                              <m:r>
                                <a:rPr lang="en-CA" sz="1000">
                                  <a:effectLst/>
                                </a:rPr>
                                <m:t>𝛽</m:t>
                              </m:r>
                              <m:r>
                                <a:rPr lang="en-CA" sz="1000">
                                  <a:effectLst/>
                                </a:rPr>
                                <m:t>)</m:t>
                              </m:r>
                            </m:oMath>
                          </a14:m>
                          <a:r>
                            <a:rPr lang="en-CA" sz="1000">
                              <a:effectLst/>
                            </a:rPr>
                            <a:t>,</a:t>
                          </a:r>
                        </a:p>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𝑥</m:t>
                                </m:r>
                                <m:r>
                                  <a:rPr lang="en-CA" sz="1000">
                                    <a:effectLst/>
                                  </a:rPr>
                                  <m:t>&gt;0</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000">
                              <a:effectLst/>
                            </a:rPr>
                            <a:t>Exp(</a:t>
                          </a:r>
                          <a14:m>
                            <m:oMath xmlns:m="http://schemas.openxmlformats.org/officeDocument/2006/math">
                              <m:r>
                                <a:rPr lang="en-CA" sz="1000">
                                  <a:effectLst/>
                                </a:rPr>
                                <m:t>𝜆</m:t>
                              </m:r>
                              <m:r>
                                <a:rPr lang="en-CA" sz="1000">
                                  <a:effectLst/>
                                </a:rPr>
                                <m:t>)</m:t>
                              </m:r>
                            </m:oMath>
                          </a14:m>
                          <a:r>
                            <a:rPr lang="en-CA" sz="1000">
                              <a:effectLst/>
                            </a:rPr>
                            <a:t> =</a:t>
                          </a:r>
                        </a:p>
                        <a:p>
                          <a:pPr algn="ctr">
                            <a:lnSpc>
                              <a:spcPct val="107000"/>
                            </a:lnSpc>
                            <a:spcAft>
                              <a:spcPts val="0"/>
                            </a:spcAft>
                          </a:pPr>
                          <a:r>
                            <a:rPr lang="en-CA" sz="1000">
                              <a:effectLst/>
                            </a:rPr>
                            <a:t>Gamma(</a:t>
                          </a:r>
                          <a14:m>
                            <m:oMath xmlns:m="http://schemas.openxmlformats.org/officeDocument/2006/math">
                              <m:r>
                                <a:rPr lang="en-CA" sz="1000">
                                  <a:effectLst/>
                                </a:rPr>
                                <m:t>1, </m:t>
                              </m:r>
                              <m:r>
                                <a:rPr lang="en-CA" sz="1000">
                                  <a:effectLst/>
                                </a:rPr>
                                <m:t>𝜆</m:t>
                              </m:r>
                              <m:r>
                                <a:rPr lang="en-CA" sz="1000">
                                  <a:effectLst/>
                                </a:rPr>
                                <m:t>)</m:t>
                              </m:r>
                            </m:oMath>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 xmlns:m="http://schemas.openxmlformats.org/officeDocument/2006/math">
                              <m:sSubSup>
                                <m:sSubSupPr>
                                  <m:ctrlPr>
                                    <a:rPr lang="en-CA" sz="1000">
                                      <a:effectLst/>
                                    </a:rPr>
                                  </m:ctrlPr>
                                </m:sSubSupPr>
                                <m:e>
                                  <m:r>
                                    <a:rPr lang="en-CA" sz="1000">
                                      <a:effectLst/>
                                    </a:rPr>
                                    <m:t>𝜒</m:t>
                                  </m:r>
                                </m:e>
                                <m:sub>
                                  <m:r>
                                    <a:rPr lang="en-CA" sz="1000">
                                      <a:effectLst/>
                                    </a:rPr>
                                    <m:t>𝑛</m:t>
                                  </m:r>
                                </m:sub>
                                <m:sup>
                                  <m:r>
                                    <a:rPr lang="en-CA" sz="1000">
                                      <a:effectLst/>
                                    </a:rPr>
                                    <m:t>2</m:t>
                                  </m:r>
                                </m:sup>
                              </m:sSubSup>
                            </m:oMath>
                          </a14:m>
                          <a:r>
                            <a:rPr lang="en-CA" sz="1000">
                              <a:effectLst/>
                            </a:rPr>
                            <a:t> =</a:t>
                          </a:r>
                        </a:p>
                        <a:p>
                          <a:pPr algn="ctr">
                            <a:lnSpc>
                              <a:spcPct val="107000"/>
                            </a:lnSpc>
                            <a:spcAft>
                              <a:spcPts val="0"/>
                            </a:spcAft>
                          </a:pPr>
                          <a:r>
                            <a:rPr lang="en-CA" sz="1000">
                              <a:effectLst/>
                            </a:rPr>
                            <a:t>Gamma</a:t>
                          </a:r>
                          <a14:m>
                            <m:oMath xmlns:m="http://schemas.openxmlformats.org/officeDocument/2006/math">
                              <m:d>
                                <m:dPr>
                                  <m:ctrlPr>
                                    <a:rPr lang="en-CA" sz="1000">
                                      <a:effectLst/>
                                    </a:rPr>
                                  </m:ctrlPr>
                                </m:dPr>
                                <m:e>
                                  <m:f>
                                    <m:fPr>
                                      <m:ctrlPr>
                                        <a:rPr lang="en-CA" sz="1000">
                                          <a:effectLst/>
                                        </a:rPr>
                                      </m:ctrlPr>
                                    </m:fPr>
                                    <m:num>
                                      <m:r>
                                        <a:rPr lang="en-CA" sz="1000">
                                          <a:effectLst/>
                                        </a:rPr>
                                        <m:t>𝑛</m:t>
                                      </m:r>
                                    </m:num>
                                    <m:den>
                                      <m:r>
                                        <a:rPr lang="en-CA" sz="1000">
                                          <a:effectLst/>
                                        </a:rPr>
                                        <m:t>2</m:t>
                                      </m:r>
                                    </m:den>
                                  </m:f>
                                  <m:r>
                                    <a:rPr lang="en-CA" sz="1000">
                                      <a:effectLst/>
                                    </a:rPr>
                                    <m:t>,</m:t>
                                  </m:r>
                                  <m:f>
                                    <m:fPr>
                                      <m:ctrlPr>
                                        <a:rPr lang="en-CA" sz="1000">
                                          <a:effectLst/>
                                        </a:rPr>
                                      </m:ctrlPr>
                                    </m:fPr>
                                    <m:num>
                                      <m:r>
                                        <a:rPr lang="en-CA" sz="1000">
                                          <a:effectLst/>
                                        </a:rPr>
                                        <m:t>1</m:t>
                                      </m:r>
                                    </m:num>
                                    <m:den>
                                      <m:r>
                                        <a:rPr lang="en-CA" sz="1000">
                                          <a:effectLst/>
                                        </a:rPr>
                                        <m:t>2</m:t>
                                      </m:r>
                                    </m:den>
                                  </m:f>
                                </m:e>
                              </m:d>
                            </m:oMath>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7">
                      <a:txBody>
                        <a:bodyPr/>
                        <a:lstStyle/>
                        <a:p>
                          <a:pPr algn="ctr">
                            <a:lnSpc>
                              <a:spcPct val="107000"/>
                            </a:lnSpc>
                            <a:spcAft>
                              <a:spcPts val="0"/>
                            </a:spcAft>
                          </a:pPr>
                          <a:endParaRPr lang="en-CA"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0218009"/>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𝑓</m:t>
                                    </m:r>
                                  </m:e>
                                  <m:sub>
                                    <m:r>
                                      <a:rPr lang="en-CA" sz="1000">
                                        <a:effectLst/>
                                      </a:rPr>
                                      <m:t>𝑋</m:t>
                                    </m:r>
                                  </m:sub>
                                </m:sSub>
                                <m:r>
                                  <a:rPr lang="en-CA" sz="1000">
                                    <a:effectLst/>
                                  </a:rPr>
                                  <m:t>(</m:t>
                                </m:r>
                                <m:r>
                                  <a:rPr lang="en-CA" sz="1000">
                                    <a:effectLst/>
                                  </a:rPr>
                                  <m:t>𝑥</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en-CA" sz="1000">
                                        <a:effectLst/>
                                      </a:rPr>
                                    </m:ctrlPr>
                                  </m:fPr>
                                  <m:num>
                                    <m:sSup>
                                      <m:sSupPr>
                                        <m:ctrlPr>
                                          <a:rPr lang="en-CA" sz="1000">
                                            <a:effectLst/>
                                          </a:rPr>
                                        </m:ctrlPr>
                                      </m:sSupPr>
                                      <m:e>
                                        <m:r>
                                          <a:rPr lang="en-CA" sz="1000">
                                            <a:effectLst/>
                                          </a:rPr>
                                          <m:t>𝛽</m:t>
                                        </m:r>
                                      </m:e>
                                      <m:sup>
                                        <m:r>
                                          <a:rPr lang="en-CA" sz="1000">
                                            <a:effectLst/>
                                          </a:rPr>
                                          <m:t>𝛼</m:t>
                                        </m:r>
                                      </m:sup>
                                    </m:sSup>
                                  </m:num>
                                  <m:den>
                                    <m:r>
                                      <m:rPr>
                                        <m:sty m:val="p"/>
                                      </m:rPr>
                                      <a:rPr lang="en-CA" sz="1000">
                                        <a:effectLst/>
                                      </a:rPr>
                                      <m:t>Γ</m:t>
                                    </m:r>
                                    <m:r>
                                      <a:rPr lang="en-CA" sz="1000">
                                        <a:effectLst/>
                                      </a:rPr>
                                      <m:t>(</m:t>
                                    </m:r>
                                    <m:r>
                                      <a:rPr lang="en-CA" sz="1000">
                                        <a:effectLst/>
                                      </a:rPr>
                                      <m:t>𝛼</m:t>
                                    </m:r>
                                    <m:r>
                                      <a:rPr lang="en-CA" sz="1000">
                                        <a:effectLst/>
                                      </a:rPr>
                                      <m:t>)</m:t>
                                    </m:r>
                                  </m:den>
                                </m:f>
                                <m:sSup>
                                  <m:sSupPr>
                                    <m:ctrlPr>
                                      <a:rPr lang="en-CA" sz="1000">
                                        <a:effectLst/>
                                      </a:rPr>
                                    </m:ctrlPr>
                                  </m:sSupPr>
                                  <m:e>
                                    <m:r>
                                      <a:rPr lang="en-CA" sz="1000">
                                        <a:effectLst/>
                                      </a:rPr>
                                      <m:t>𝑥</m:t>
                                    </m:r>
                                  </m:e>
                                  <m:sup>
                                    <m:r>
                                      <a:rPr lang="en-CA" sz="1000">
                                        <a:effectLst/>
                                      </a:rPr>
                                      <m:t>𝛼</m:t>
                                    </m:r>
                                    <m:r>
                                      <a:rPr lang="en-CA" sz="1000">
                                        <a:effectLst/>
                                      </a:rPr>
                                      <m:t>−1</m:t>
                                    </m:r>
                                  </m:sup>
                                </m:sSup>
                                <m:sSup>
                                  <m:sSupPr>
                                    <m:ctrlPr>
                                      <a:rPr lang="en-CA" sz="1000">
                                        <a:effectLst/>
                                      </a:rPr>
                                    </m:ctrlPr>
                                  </m:sSupPr>
                                  <m:e>
                                    <m:r>
                                      <a:rPr lang="en-CA" sz="1000">
                                        <a:effectLst/>
                                      </a:rPr>
                                      <m:t>𝑒</m:t>
                                    </m:r>
                                  </m:e>
                                  <m:sup>
                                    <m:r>
                                      <a:rPr lang="en-CA" sz="1000">
                                        <a:effectLst/>
                                      </a:rPr>
                                      <m:t>−</m:t>
                                    </m:r>
                                    <m:r>
                                      <a:rPr lang="en-CA" sz="1000">
                                        <a:effectLst/>
                                      </a:rPr>
                                      <m:t>𝛽</m:t>
                                    </m:r>
                                    <m:r>
                                      <a:rPr lang="en-CA" sz="1000">
                                        <a:effectLst/>
                                      </a:rPr>
                                      <m:t>𝑥</m:t>
                                    </m:r>
                                  </m:sup>
                                </m:sSup>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𝜆</m:t>
                                </m:r>
                                <m:sSup>
                                  <m:sSupPr>
                                    <m:ctrlPr>
                                      <a:rPr lang="en-CA" sz="1000">
                                        <a:effectLst/>
                                      </a:rPr>
                                    </m:ctrlPr>
                                  </m:sSupPr>
                                  <m:e>
                                    <m:r>
                                      <a:rPr lang="en-CA" sz="1000">
                                        <a:effectLst/>
                                      </a:rPr>
                                      <m:t>𝑒</m:t>
                                    </m:r>
                                  </m:e>
                                  <m:sup>
                                    <m:r>
                                      <a:rPr lang="en-CA" sz="1000">
                                        <a:effectLst/>
                                      </a:rPr>
                                      <m:t>−</m:t>
                                    </m:r>
                                    <m:r>
                                      <a:rPr lang="en-CA" sz="1000">
                                        <a:effectLst/>
                                      </a:rPr>
                                      <m:t>𝜆</m:t>
                                    </m:r>
                                    <m:r>
                                      <a:rPr lang="en-CA" sz="1000">
                                        <a:effectLst/>
                                      </a:rPr>
                                      <m:t>𝑥</m:t>
                                    </m:r>
                                  </m:sup>
                                </m:sSup>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f>
                                  <m:fPr>
                                    <m:ctrlPr>
                                      <a:rPr lang="en-CA" sz="1000">
                                        <a:effectLst/>
                                      </a:rPr>
                                    </m:ctrlPr>
                                  </m:fPr>
                                  <m:num>
                                    <m:sSup>
                                      <m:sSupPr>
                                        <m:ctrlPr>
                                          <a:rPr lang="en-CA" sz="1000">
                                            <a:effectLst/>
                                          </a:rPr>
                                        </m:ctrlPr>
                                      </m:sSupPr>
                                      <m:e>
                                        <m:r>
                                          <a:rPr lang="en-CA" sz="1000">
                                            <a:effectLst/>
                                          </a:rPr>
                                          <m:t>𝑥</m:t>
                                        </m:r>
                                      </m:e>
                                      <m:sup>
                                        <m:r>
                                          <a:rPr lang="en-CA" sz="1000">
                                            <a:effectLst/>
                                          </a:rPr>
                                          <m:t>𝑛</m:t>
                                        </m:r>
                                        <m:r>
                                          <a:rPr lang="en-CA" sz="1000">
                                            <a:effectLst/>
                                          </a:rPr>
                                          <m:t>/2−1</m:t>
                                        </m:r>
                                      </m:sup>
                                    </m:sSup>
                                    <m:sSup>
                                      <m:sSupPr>
                                        <m:ctrlPr>
                                          <a:rPr lang="en-CA" sz="1000">
                                            <a:effectLst/>
                                          </a:rPr>
                                        </m:ctrlPr>
                                      </m:sSupPr>
                                      <m:e>
                                        <m:r>
                                          <a:rPr lang="en-CA" sz="1000">
                                            <a:effectLst/>
                                          </a:rPr>
                                          <m:t>𝑒</m:t>
                                        </m:r>
                                      </m:e>
                                      <m:sup>
                                        <m:r>
                                          <a:rPr lang="en-CA" sz="1000">
                                            <a:effectLst/>
                                          </a:rPr>
                                          <m:t>−</m:t>
                                        </m:r>
                                        <m:r>
                                          <a:rPr lang="en-CA" sz="1000">
                                            <a:effectLst/>
                                          </a:rPr>
                                          <m:t>𝑥</m:t>
                                        </m:r>
                                        <m:r>
                                          <a:rPr lang="en-CA" sz="1000">
                                            <a:effectLst/>
                                          </a:rPr>
                                          <m:t>/2</m:t>
                                        </m:r>
                                      </m:sup>
                                    </m:sSup>
                                  </m:num>
                                  <m:den>
                                    <m:sSup>
                                      <m:sSupPr>
                                        <m:ctrlPr>
                                          <a:rPr lang="en-CA" sz="1000">
                                            <a:effectLst/>
                                          </a:rPr>
                                        </m:ctrlPr>
                                      </m:sSupPr>
                                      <m:e>
                                        <m:r>
                                          <a:rPr lang="en-CA" sz="1000">
                                            <a:effectLst/>
                                          </a:rPr>
                                          <m:t>2</m:t>
                                        </m:r>
                                      </m:e>
                                      <m:sup>
                                        <m:r>
                                          <a:rPr lang="en-CA" sz="1000">
                                            <a:effectLst/>
                                          </a:rPr>
                                          <m:t>𝑛</m:t>
                                        </m:r>
                                        <m:r>
                                          <a:rPr lang="en-CA" sz="1000">
                                            <a:effectLst/>
                                          </a:rPr>
                                          <m:t>/2</m:t>
                                        </m:r>
                                      </m:sup>
                                    </m:sSup>
                                    <m:r>
                                      <m:rPr>
                                        <m:sty m:val="p"/>
                                      </m:rPr>
                                      <a:rPr lang="en-CA" sz="1000">
                                        <a:effectLst/>
                                      </a:rPr>
                                      <m:t>Γ</m:t>
                                    </m:r>
                                    <m:r>
                                      <a:rPr lang="en-CA" sz="1000">
                                        <a:effectLst/>
                                      </a:rPr>
                                      <m:t>(</m:t>
                                    </m:r>
                                    <m:r>
                                      <a:rPr lang="en-CA" sz="1000">
                                        <a:effectLst/>
                                      </a:rPr>
                                      <m:t>𝑛</m:t>
                                    </m:r>
                                    <m:r>
                                      <a:rPr lang="en-CA" sz="1000">
                                        <a:effectLst/>
                                      </a:rPr>
                                      <m:t>/2)</m:t>
                                    </m:r>
                                  </m:den>
                                </m:f>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4193982204"/>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𝐹</m:t>
                                    </m:r>
                                  </m:e>
                                  <m:sub>
                                    <m:r>
                                      <a:rPr lang="en-CA" sz="1000">
                                        <a:effectLst/>
                                      </a:rPr>
                                      <m:t>𝑋</m:t>
                                    </m:r>
                                  </m:sub>
                                </m:sSub>
                                <m:r>
                                  <a:rPr lang="en-CA" sz="1000">
                                    <a:effectLst/>
                                  </a:rPr>
                                  <m:t>(</m:t>
                                </m:r>
                                <m:r>
                                  <a:rPr lang="en-CA" sz="1000">
                                    <a:effectLst/>
                                  </a:rPr>
                                  <m:t>𝑥</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No simple form.</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1−</m:t>
                                </m:r>
                                <m:sSup>
                                  <m:sSupPr>
                                    <m:ctrlPr>
                                      <a:rPr lang="en-CA" sz="1000">
                                        <a:effectLst/>
                                      </a:rPr>
                                    </m:ctrlPr>
                                  </m:sSupPr>
                                  <m:e>
                                    <m:r>
                                      <a:rPr lang="en-CA" sz="1000">
                                        <a:effectLst/>
                                      </a:rPr>
                                      <m:t>𝑒</m:t>
                                    </m:r>
                                  </m:e>
                                  <m:sup>
                                    <m:r>
                                      <a:rPr lang="en-CA" sz="1000">
                                        <a:effectLst/>
                                      </a:rPr>
                                      <m:t>−</m:t>
                                    </m:r>
                                    <m:r>
                                      <a:rPr lang="en-CA" sz="1000">
                                        <a:effectLst/>
                                      </a:rPr>
                                      <m:t>𝜆</m:t>
                                    </m:r>
                                    <m:r>
                                      <a:rPr lang="en-CA" sz="1000">
                                        <a:effectLst/>
                                      </a:rPr>
                                      <m:t>𝑥</m:t>
                                    </m:r>
                                  </m:sup>
                                </m:sSup>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No simple form.</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428826076"/>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𝐸</m:t>
                                </m:r>
                                <m:r>
                                  <a:rPr lang="en-CA" sz="1000">
                                    <a:effectLst/>
                                  </a:rPr>
                                  <m:t>(</m:t>
                                </m:r>
                                <m:r>
                                  <a:rPr lang="en-CA" sz="1000">
                                    <a:effectLst/>
                                  </a:rPr>
                                  <m:t>𝑋</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𝛼</m:t>
                                </m:r>
                                <m:r>
                                  <a:rPr lang="en-CA" sz="1000">
                                    <a:effectLst/>
                                  </a:rPr>
                                  <m:t>/</m:t>
                                </m:r>
                                <m:r>
                                  <a:rPr lang="en-CA" sz="1000">
                                    <a:effectLst/>
                                  </a:rPr>
                                  <m:t>𝛽</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1/</m:t>
                                </m:r>
                                <m:r>
                                  <a:rPr lang="en-CA" sz="1000">
                                    <a:effectLst/>
                                  </a:rPr>
                                  <m:t>𝜆</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𝑛</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694185211"/>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𝑉</m:t>
                                </m:r>
                                <m:r>
                                  <a:rPr lang="en-CA" sz="1000">
                                    <a:effectLst/>
                                  </a:rPr>
                                  <m:t>(</m:t>
                                </m:r>
                                <m:r>
                                  <a:rPr lang="en-CA" sz="1000">
                                    <a:effectLst/>
                                  </a:rPr>
                                  <m:t>𝑋</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𝛼</m:t>
                                </m:r>
                                <m:r>
                                  <a:rPr lang="en-CA" sz="1000">
                                    <a:effectLst/>
                                  </a:rPr>
                                  <m:t>/</m:t>
                                </m:r>
                                <m:sSup>
                                  <m:sSupPr>
                                    <m:ctrlPr>
                                      <a:rPr lang="en-CA" sz="1000">
                                        <a:effectLst/>
                                      </a:rPr>
                                    </m:ctrlPr>
                                  </m:sSupPr>
                                  <m:e>
                                    <m:r>
                                      <a:rPr lang="en-CA" sz="1000">
                                        <a:effectLst/>
                                      </a:rPr>
                                      <m:t>𝛽</m:t>
                                    </m:r>
                                  </m:e>
                                  <m:sup>
                                    <m:r>
                                      <a:rPr lang="en-CA" sz="1000">
                                        <a:effectLst/>
                                      </a:rPr>
                                      <m:t>2</m:t>
                                    </m:r>
                                  </m:sup>
                                </m:sSup>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1/</m:t>
                                </m:r>
                                <m:sSup>
                                  <m:sSupPr>
                                    <m:ctrlPr>
                                      <a:rPr lang="en-CA" sz="1000">
                                        <a:effectLst/>
                                      </a:rPr>
                                    </m:ctrlPr>
                                  </m:sSupPr>
                                  <m:e>
                                    <m:r>
                                      <a:rPr lang="en-CA" sz="1000">
                                        <a:effectLst/>
                                      </a:rPr>
                                      <m:t>𝜆</m:t>
                                    </m:r>
                                  </m:e>
                                  <m:sup>
                                    <m:r>
                                      <a:rPr lang="en-CA" sz="1000">
                                        <a:effectLst/>
                                      </a:rPr>
                                      <m:t>2</m:t>
                                    </m:r>
                                  </m:sup>
                                </m:sSup>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2</m:t>
                                </m:r>
                                <m:r>
                                  <a:rPr lang="en-CA" sz="1000">
                                    <a:effectLst/>
                                  </a:rPr>
                                  <m:t>𝑛</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1841453689"/>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𝑀</m:t>
                                    </m:r>
                                  </m:e>
                                  <m:sub>
                                    <m:r>
                                      <a:rPr lang="en-CA" sz="1000">
                                        <a:effectLst/>
                                      </a:rPr>
                                      <m:t>𝑋</m:t>
                                    </m:r>
                                  </m:sub>
                                </m:sSub>
                                <m:r>
                                  <a:rPr lang="en-CA" sz="1000">
                                    <a:effectLst/>
                                  </a:rPr>
                                  <m:t>(</m:t>
                                </m:r>
                                <m:r>
                                  <a:rPr lang="en-CA" sz="1000">
                                    <a:effectLst/>
                                  </a:rPr>
                                  <m:t>𝑡</m:t>
                                </m:r>
                                <m:r>
                                  <a:rPr lang="en-CA" sz="1000">
                                    <a:effectLst/>
                                  </a:rPr>
                                  <m:t>) </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p>
                                  <m:sSupPr>
                                    <m:ctrlPr>
                                      <a:rPr lang="en-CA" sz="1000">
                                        <a:effectLst/>
                                      </a:rPr>
                                    </m:ctrlPr>
                                  </m:sSupPr>
                                  <m:e>
                                    <m:d>
                                      <m:dPr>
                                        <m:ctrlPr>
                                          <a:rPr lang="en-CA" sz="1000">
                                            <a:effectLst/>
                                          </a:rPr>
                                        </m:ctrlPr>
                                      </m:dPr>
                                      <m:e>
                                        <m:f>
                                          <m:fPr>
                                            <m:ctrlPr>
                                              <a:rPr lang="en-CA" sz="1000">
                                                <a:effectLst/>
                                              </a:rPr>
                                            </m:ctrlPr>
                                          </m:fPr>
                                          <m:num>
                                            <m:r>
                                              <a:rPr lang="en-CA" sz="1000">
                                                <a:effectLst/>
                                              </a:rPr>
                                              <m:t>𝛽</m:t>
                                            </m:r>
                                          </m:num>
                                          <m:den>
                                            <m:r>
                                              <a:rPr lang="en-CA" sz="1000">
                                                <a:effectLst/>
                                              </a:rPr>
                                              <m:t>𝛽</m:t>
                                            </m:r>
                                            <m:r>
                                              <a:rPr lang="en-CA" sz="1000">
                                                <a:effectLst/>
                                              </a:rPr>
                                              <m:t>−</m:t>
                                            </m:r>
                                            <m:r>
                                              <a:rPr lang="en-CA" sz="1000">
                                                <a:effectLst/>
                                              </a:rPr>
                                              <m:t>𝑡</m:t>
                                            </m:r>
                                          </m:den>
                                        </m:f>
                                      </m:e>
                                    </m:d>
                                  </m:e>
                                  <m:sup>
                                    <m:r>
                                      <a:rPr lang="en-CA" sz="1000">
                                        <a:effectLst/>
                                      </a:rPr>
                                      <m:t>𝛼</m:t>
                                    </m:r>
                                  </m:sup>
                                </m:sSup>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en-CA" sz="1000">
                                        <a:effectLst/>
                                      </a:rPr>
                                    </m:ctrlPr>
                                  </m:fPr>
                                  <m:num>
                                    <m:r>
                                      <a:rPr lang="en-CA" sz="1000">
                                        <a:effectLst/>
                                      </a:rPr>
                                      <m:t>𝜆</m:t>
                                    </m:r>
                                  </m:num>
                                  <m:den>
                                    <m:r>
                                      <a:rPr lang="en-CA" sz="1000">
                                        <a:effectLst/>
                                      </a:rPr>
                                      <m:t>𝜆</m:t>
                                    </m:r>
                                    <m:r>
                                      <a:rPr lang="en-CA" sz="1000">
                                        <a:effectLst/>
                                      </a:rPr>
                                      <m:t>−</m:t>
                                    </m:r>
                                    <m:r>
                                      <a:rPr lang="en-CA" sz="1000">
                                        <a:effectLst/>
                                      </a:rPr>
                                      <m:t>𝑡</m:t>
                                    </m:r>
                                  </m:den>
                                </m:f>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p>
                                  <m:sSupPr>
                                    <m:ctrlPr>
                                      <a:rPr lang="en-CA" sz="1000">
                                        <a:effectLst/>
                                      </a:rPr>
                                    </m:ctrlPr>
                                  </m:sSupPr>
                                  <m:e>
                                    <m:d>
                                      <m:dPr>
                                        <m:ctrlPr>
                                          <a:rPr lang="en-CA" sz="1000">
                                            <a:effectLst/>
                                          </a:rPr>
                                        </m:ctrlPr>
                                      </m:dPr>
                                      <m:e>
                                        <m:f>
                                          <m:fPr>
                                            <m:ctrlPr>
                                              <a:rPr lang="en-CA" sz="1000">
                                                <a:effectLst/>
                                              </a:rPr>
                                            </m:ctrlPr>
                                          </m:fPr>
                                          <m:num>
                                            <m:r>
                                              <a:rPr lang="en-CA" sz="1000">
                                                <a:effectLst/>
                                              </a:rPr>
                                              <m:t>1</m:t>
                                            </m:r>
                                          </m:num>
                                          <m:den>
                                            <m:r>
                                              <a:rPr lang="en-CA" sz="1000">
                                                <a:effectLst/>
                                              </a:rPr>
                                              <m:t>1−2</m:t>
                                            </m:r>
                                            <m:r>
                                              <a:rPr lang="en-CA" sz="1000">
                                                <a:effectLst/>
                                              </a:rPr>
                                              <m:t>𝑡</m:t>
                                            </m:r>
                                          </m:den>
                                        </m:f>
                                      </m:e>
                                    </m:d>
                                  </m:e>
                                  <m:sup>
                                    <m:r>
                                      <a:rPr lang="en-CA" sz="1000">
                                        <a:effectLst/>
                                      </a:rPr>
                                      <m:t>𝑛</m:t>
                                    </m:r>
                                    <m:r>
                                      <a:rPr lang="en-CA" sz="1000">
                                        <a:effectLst/>
                                      </a:rPr>
                                      <m:t>/2</m:t>
                                    </m:r>
                                  </m:sup>
                                </m:sSup>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3800179714"/>
                      </a:ext>
                    </a:extLst>
                  </a:tr>
                  <a:tr h="0">
                    <a:tc>
                      <a:txBody>
                        <a:bodyPr/>
                        <a:lstStyle/>
                        <a:p>
                          <a:pPr>
                            <a:lnSpc>
                              <a:spcPct val="107000"/>
                            </a:lnSpc>
                            <a:spcAft>
                              <a:spcPts val="0"/>
                            </a:spcAft>
                          </a:pPr>
                          <a:r>
                            <a:rPr lang="en-CA" sz="900" dirty="0">
                              <a:effectLst/>
                            </a:rPr>
                            <a:t>R params</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900" dirty="0">
                              <a:effectLst/>
                            </a:rPr>
                            <a:t>shape =</a:t>
                          </a:r>
                          <a:r>
                            <a:rPr lang="en-CA" sz="1000" dirty="0">
                              <a:effectLst/>
                            </a:rPr>
                            <a:t> </a:t>
                          </a:r>
                          <a14:m>
                            <m:oMath xmlns:m="http://schemas.openxmlformats.org/officeDocument/2006/math">
                              <m:r>
                                <a:rPr lang="en-CA" sz="1000">
                                  <a:effectLst/>
                                </a:rPr>
                                <m:t>𝛼</m:t>
                              </m:r>
                              <m:r>
                                <a:rPr lang="en-CA" sz="1000">
                                  <a:effectLst/>
                                </a:rPr>
                                <m:t>,</m:t>
                              </m:r>
                            </m:oMath>
                          </a14:m>
                          <a:r>
                            <a:rPr lang="en-CA" sz="1000" dirty="0">
                              <a:effectLst/>
                            </a:rPr>
                            <a:t> </a:t>
                          </a:r>
                        </a:p>
                        <a:p>
                          <a:pPr>
                            <a:lnSpc>
                              <a:spcPct val="107000"/>
                            </a:lnSpc>
                            <a:spcAft>
                              <a:spcPts val="0"/>
                            </a:spcAft>
                          </a:pPr>
                          <a:r>
                            <a:rPr lang="en-CA" sz="900" dirty="0">
                              <a:effectLst/>
                            </a:rPr>
                            <a:t>rate =</a:t>
                          </a:r>
                          <a14:m>
                            <m:oMath xmlns:m="http://schemas.openxmlformats.org/officeDocument/2006/math">
                              <m:r>
                                <a:rPr lang="en-CA" sz="900">
                                  <a:effectLst/>
                                </a:rPr>
                                <m:t>  </m:t>
                              </m:r>
                              <m:r>
                                <a:rPr lang="en-CA" sz="900">
                                  <a:effectLst/>
                                </a:rPr>
                                <m:t>𝛽</m:t>
                              </m:r>
                            </m:oMath>
                          </a14:m>
                          <a:r>
                            <a:rPr lang="en-CA" sz="900" dirty="0">
                              <a:effectLst/>
                            </a:rPr>
                            <a:t>, </a:t>
                          </a:r>
                        </a:p>
                        <a:p>
                          <a:pPr>
                            <a:lnSpc>
                              <a:spcPct val="107000"/>
                            </a:lnSpc>
                            <a:spcAft>
                              <a:spcPts val="0"/>
                            </a:spcAft>
                          </a:pPr>
                          <a:r>
                            <a:rPr lang="en-CA" sz="900" dirty="0">
                              <a:effectLst/>
                            </a:rPr>
                            <a:t>scale = </a:t>
                          </a:r>
                          <a14:m>
                            <m:oMath xmlns:m="http://schemas.openxmlformats.org/officeDocument/2006/math">
                              <m:r>
                                <a:rPr lang="en-CA" sz="900">
                                  <a:effectLst/>
                                </a:rPr>
                                <m:t>1/</m:t>
                              </m:r>
                              <m:r>
                                <a:rPr lang="en-CA" sz="900">
                                  <a:effectLst/>
                                </a:rPr>
                                <m:t>𝛽</m:t>
                              </m:r>
                            </m:oMath>
                          </a14:m>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900" dirty="0">
                              <a:effectLst/>
                            </a:rPr>
                            <a:t>rate = </a:t>
                          </a:r>
                          <a14:m>
                            <m:oMath xmlns:m="http://schemas.openxmlformats.org/officeDocument/2006/math">
                              <m:r>
                                <a:rPr lang="en-CA" sz="900">
                                  <a:effectLst/>
                                </a:rPr>
                                <m:t>𝜆</m:t>
                              </m:r>
                            </m:oMath>
                          </a14:m>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CA" sz="1000" dirty="0">
                              <a:effectLst/>
                              <a:latin typeface="Calibri" panose="020F0502020204030204" pitchFamily="34" charset="0"/>
                              <a:ea typeface="Calibri" panose="020F0502020204030204" pitchFamily="34" charset="0"/>
                              <a:cs typeface="Times New Roman" panose="02020603050405020304" pitchFamily="18" charset="0"/>
                            </a:rPr>
                            <a:t>scale = </a:t>
                          </a:r>
                          <a14:m>
                            <m:oMath xmlns:m="http://schemas.openxmlformats.org/officeDocument/2006/math">
                              <m:r>
                                <a:rPr lang="en-CA" sz="1000" b="0" i="1" smtClean="0">
                                  <a:effectLst/>
                                  <a:latin typeface="Cambria Math" panose="02040503050406030204" pitchFamily="18" charset="0"/>
                                  <a:ea typeface="Calibri" panose="020F0502020204030204" pitchFamily="34" charset="0"/>
                                  <a:cs typeface="Times New Roman" panose="02020603050405020304" pitchFamily="18" charset="0"/>
                                </a:rPr>
                                <m:t>1/</m:t>
                              </m:r>
                              <m:r>
                                <a:rPr lang="en-CA" sz="1000" b="0" i="1" smtClean="0">
                                  <a:effectLst/>
                                  <a:latin typeface="Cambria Math" panose="02040503050406030204" pitchFamily="18" charset="0"/>
                                  <a:ea typeface="Calibri" panose="020F0502020204030204" pitchFamily="34" charset="0"/>
                                  <a:cs typeface="Times New Roman" panose="02020603050405020304" pitchFamily="18" charset="0"/>
                                </a:rPr>
                                <m:t>𝜆</m:t>
                              </m:r>
                            </m:oMath>
                          </a14:m>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900" dirty="0">
                              <a:effectLst/>
                            </a:rPr>
                            <a:t>df = </a:t>
                          </a:r>
                          <a14:m>
                            <m:oMath xmlns:m="http://schemas.openxmlformats.org/officeDocument/2006/math">
                              <m:r>
                                <a:rPr lang="en-CA" sz="900">
                                  <a:effectLst/>
                                </a:rPr>
                                <m:t>𝑛</m:t>
                              </m:r>
                            </m:oMath>
                          </a14:m>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952568189"/>
                      </a:ext>
                    </a:extLst>
                  </a:tr>
                </a:tbl>
              </a:graphicData>
            </a:graphic>
          </p:graphicFrame>
        </mc:Choice>
        <mc:Fallback>
          <p:graphicFrame>
            <p:nvGraphicFramePr>
              <p:cNvPr id="11" name="Table 10">
                <a:extLst>
                  <a:ext uri="{FF2B5EF4-FFF2-40B4-BE49-F238E27FC236}">
                    <a16:creationId xmlns:a16="http://schemas.microsoft.com/office/drawing/2014/main" id="{CD6DF656-08C6-4595-B925-98753709C2E1}"/>
                  </a:ext>
                </a:extLst>
              </p:cNvPr>
              <p:cNvGraphicFramePr>
                <a:graphicFrameLocks noGrp="1"/>
              </p:cNvGraphicFramePr>
              <p:nvPr>
                <p:extLst>
                  <p:ext uri="{D42A27DB-BD31-4B8C-83A1-F6EECF244321}">
                    <p14:modId xmlns:p14="http://schemas.microsoft.com/office/powerpoint/2010/main" val="688541120"/>
                  </p:ext>
                </p:extLst>
              </p:nvPr>
            </p:nvGraphicFramePr>
            <p:xfrm>
              <a:off x="479961" y="3446450"/>
              <a:ext cx="5937250" cy="3315337"/>
            </p:xfrm>
            <a:graphic>
              <a:graphicData uri="http://schemas.openxmlformats.org/drawingml/2006/table">
                <a:tbl>
                  <a:tblPr bandRow="1">
                    <a:tableStyleId>{0505E3EF-67EA-436B-97B2-0124C06EBD24}</a:tableStyleId>
                  </a:tblPr>
                  <a:tblGrid>
                    <a:gridCol w="716915">
                      <a:extLst>
                        <a:ext uri="{9D8B030D-6E8A-4147-A177-3AD203B41FA5}">
                          <a16:colId xmlns:a16="http://schemas.microsoft.com/office/drawing/2014/main" val="3152149756"/>
                        </a:ext>
                      </a:extLst>
                    </a:gridCol>
                    <a:gridCol w="1042773">
                      <a:extLst>
                        <a:ext uri="{9D8B030D-6E8A-4147-A177-3AD203B41FA5}">
                          <a16:colId xmlns:a16="http://schemas.microsoft.com/office/drawing/2014/main" val="1701670662"/>
                        </a:ext>
                      </a:extLst>
                    </a:gridCol>
                    <a:gridCol w="866775">
                      <a:extLst>
                        <a:ext uri="{9D8B030D-6E8A-4147-A177-3AD203B41FA5}">
                          <a16:colId xmlns:a16="http://schemas.microsoft.com/office/drawing/2014/main" val="522906506"/>
                        </a:ext>
                      </a:extLst>
                    </a:gridCol>
                    <a:gridCol w="933450">
                      <a:extLst>
                        <a:ext uri="{9D8B030D-6E8A-4147-A177-3AD203B41FA5}">
                          <a16:colId xmlns:a16="http://schemas.microsoft.com/office/drawing/2014/main" val="1555003183"/>
                        </a:ext>
                      </a:extLst>
                    </a:gridCol>
                    <a:gridCol w="2377337">
                      <a:extLst>
                        <a:ext uri="{9D8B030D-6E8A-4147-A177-3AD203B41FA5}">
                          <a16:colId xmlns:a16="http://schemas.microsoft.com/office/drawing/2014/main" val="172866396"/>
                        </a:ext>
                      </a:extLst>
                    </a:gridCol>
                  </a:tblGrid>
                  <a:tr h="1036003">
                    <a:tc gridSpan="5">
                      <a:txBody>
                        <a:bodyPr/>
                        <a:lstStyle/>
                        <a:p>
                          <a:endParaRPr lang="en-US"/>
                        </a:p>
                      </a:txBody>
                      <a:tcPr marL="68580" marR="68580" marT="0" marB="0">
                        <a:blipFill>
                          <a:blip r:embed="rId14"/>
                          <a:stretch>
                            <a:fillRect l="-103" t="-4706" r="-205" b="-227059"/>
                          </a:stretch>
                        </a:blip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962718342"/>
                      </a:ext>
                    </a:extLst>
                  </a:tr>
                  <a:tr h="410782">
                    <a:tc>
                      <a:txBody>
                        <a:bodyPr/>
                        <a:lstStyle/>
                        <a:p>
                          <a:pPr>
                            <a:lnSpc>
                              <a:spcPct val="107000"/>
                            </a:lnSpc>
                            <a:spcAft>
                              <a:spcPts val="0"/>
                            </a:spcAft>
                          </a:pPr>
                          <a:r>
                            <a:rPr lang="en-CA" sz="1000">
                              <a:effectLst/>
                            </a:rPr>
                            <a:t>Notation:</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14"/>
                          <a:stretch>
                            <a:fillRect l="-69591" t="-261765" r="-402339" b="-467647"/>
                          </a:stretch>
                        </a:blipFill>
                      </a:tcPr>
                    </a:tc>
                    <a:tc>
                      <a:txBody>
                        <a:bodyPr/>
                        <a:lstStyle/>
                        <a:p>
                          <a:endParaRPr lang="en-US"/>
                        </a:p>
                      </a:txBody>
                      <a:tcPr marL="68580" marR="68580" marT="0" marB="0">
                        <a:blipFill>
                          <a:blip r:embed="rId14"/>
                          <a:stretch>
                            <a:fillRect l="-204225" t="-261765" r="-384507" b="-467647"/>
                          </a:stretch>
                        </a:blipFill>
                      </a:tcPr>
                    </a:tc>
                    <a:tc>
                      <a:txBody>
                        <a:bodyPr/>
                        <a:lstStyle/>
                        <a:p>
                          <a:endParaRPr lang="en-US"/>
                        </a:p>
                      </a:txBody>
                      <a:tcPr marL="68580" marR="68580" marT="0" marB="0">
                        <a:blipFill>
                          <a:blip r:embed="rId14"/>
                          <a:stretch>
                            <a:fillRect l="-280519" t="-261765" r="-254545" b="-467647"/>
                          </a:stretch>
                        </a:blipFill>
                      </a:tcPr>
                    </a:tc>
                    <a:tc rowSpan="7">
                      <a:txBody>
                        <a:bodyPr/>
                        <a:lstStyle/>
                        <a:p>
                          <a:pPr algn="ctr">
                            <a:lnSpc>
                              <a:spcPct val="107000"/>
                            </a:lnSpc>
                            <a:spcAft>
                              <a:spcPts val="0"/>
                            </a:spcAft>
                          </a:pPr>
                          <a:endParaRPr lang="en-CA"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0218009"/>
                      </a:ext>
                    </a:extLst>
                  </a:tr>
                  <a:tr h="364871">
                    <a:tc>
                      <a:txBody>
                        <a:bodyPr/>
                        <a:lstStyle/>
                        <a:p>
                          <a:endParaRPr lang="en-US"/>
                        </a:p>
                      </a:txBody>
                      <a:tcPr marL="68580" marR="68580" marT="0" marB="0">
                        <a:blipFill>
                          <a:blip r:embed="rId14"/>
                          <a:stretch>
                            <a:fillRect l="-847" t="-410000" r="-727966" b="-430000"/>
                          </a:stretch>
                        </a:blipFill>
                      </a:tcPr>
                    </a:tc>
                    <a:tc>
                      <a:txBody>
                        <a:bodyPr/>
                        <a:lstStyle/>
                        <a:p>
                          <a:endParaRPr lang="en-US"/>
                        </a:p>
                      </a:txBody>
                      <a:tcPr marL="68580" marR="68580" marT="0" marB="0">
                        <a:blipFill>
                          <a:blip r:embed="rId14"/>
                          <a:stretch>
                            <a:fillRect l="-69591" t="-410000" r="-402339" b="-430000"/>
                          </a:stretch>
                        </a:blipFill>
                      </a:tcPr>
                    </a:tc>
                    <a:tc>
                      <a:txBody>
                        <a:bodyPr/>
                        <a:lstStyle/>
                        <a:p>
                          <a:endParaRPr lang="en-US"/>
                        </a:p>
                      </a:txBody>
                      <a:tcPr marL="68580" marR="68580" marT="0" marB="0">
                        <a:blipFill>
                          <a:blip r:embed="rId14"/>
                          <a:stretch>
                            <a:fillRect l="-204225" t="-410000" r="-384507" b="-430000"/>
                          </a:stretch>
                        </a:blipFill>
                      </a:tcPr>
                    </a:tc>
                    <a:tc>
                      <a:txBody>
                        <a:bodyPr/>
                        <a:lstStyle/>
                        <a:p>
                          <a:endParaRPr lang="en-US"/>
                        </a:p>
                      </a:txBody>
                      <a:tcPr marL="68580" marR="68580" marT="0" marB="0">
                        <a:blipFill>
                          <a:blip r:embed="rId14"/>
                          <a:stretch>
                            <a:fillRect l="-280519" t="-410000" r="-254545" b="-430000"/>
                          </a:stretch>
                        </a:blipFill>
                      </a:tcPr>
                    </a:tc>
                    <a:tc vMerge="1">
                      <a:txBody>
                        <a:bodyPr/>
                        <a:lstStyle/>
                        <a:p>
                          <a:endParaRPr lang="en-CA"/>
                        </a:p>
                      </a:txBody>
                      <a:tcPr/>
                    </a:tc>
                    <a:extLst>
                      <a:ext uri="{0D108BD9-81ED-4DB2-BD59-A6C34878D82A}">
                        <a16:rowId xmlns:a16="http://schemas.microsoft.com/office/drawing/2014/main" val="4193982204"/>
                      </a:ext>
                    </a:extLst>
                  </a:tr>
                  <a:tr h="318897">
                    <a:tc>
                      <a:txBody>
                        <a:bodyPr/>
                        <a:lstStyle/>
                        <a:p>
                          <a:endParaRPr lang="en-US"/>
                        </a:p>
                      </a:txBody>
                      <a:tcPr marL="68580" marR="68580" marT="0" marB="0">
                        <a:blipFill>
                          <a:blip r:embed="rId14"/>
                          <a:stretch>
                            <a:fillRect l="-847" t="-588462" r="-727966" b="-396154"/>
                          </a:stretch>
                        </a:blipFill>
                      </a:tcPr>
                    </a:tc>
                    <a:tc>
                      <a:txBody>
                        <a:bodyPr/>
                        <a:lstStyle/>
                        <a:p>
                          <a:pPr>
                            <a:lnSpc>
                              <a:spcPct val="107000"/>
                            </a:lnSpc>
                            <a:spcAft>
                              <a:spcPts val="0"/>
                            </a:spcAft>
                          </a:pPr>
                          <a:r>
                            <a:rPr lang="en-CA" sz="1000">
                              <a:effectLst/>
                            </a:rPr>
                            <a:t>No simple form.</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14"/>
                          <a:stretch>
                            <a:fillRect l="-204225" t="-588462" r="-384507" b="-396154"/>
                          </a:stretch>
                        </a:blipFill>
                      </a:tcPr>
                    </a:tc>
                    <a:tc>
                      <a:txBody>
                        <a:bodyPr/>
                        <a:lstStyle/>
                        <a:p>
                          <a:pPr>
                            <a:lnSpc>
                              <a:spcPct val="107000"/>
                            </a:lnSpc>
                            <a:spcAft>
                              <a:spcPts val="0"/>
                            </a:spcAft>
                          </a:pPr>
                          <a:r>
                            <a:rPr lang="en-CA" sz="1000">
                              <a:effectLst/>
                            </a:rPr>
                            <a:t>No simple form.</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428826076"/>
                      </a:ext>
                    </a:extLst>
                  </a:tr>
                  <a:tr h="163068">
                    <a:tc>
                      <a:txBody>
                        <a:bodyPr/>
                        <a:lstStyle/>
                        <a:p>
                          <a:endParaRPr lang="en-US"/>
                        </a:p>
                      </a:txBody>
                      <a:tcPr marL="68580" marR="68580" marT="0" marB="0">
                        <a:blipFill>
                          <a:blip r:embed="rId14"/>
                          <a:stretch>
                            <a:fillRect l="-847" t="-1325926" r="-727966" b="-662963"/>
                          </a:stretch>
                        </a:blipFill>
                      </a:tcPr>
                    </a:tc>
                    <a:tc>
                      <a:txBody>
                        <a:bodyPr/>
                        <a:lstStyle/>
                        <a:p>
                          <a:endParaRPr lang="en-US"/>
                        </a:p>
                      </a:txBody>
                      <a:tcPr marL="68580" marR="68580" marT="0" marB="0">
                        <a:blipFill>
                          <a:blip r:embed="rId14"/>
                          <a:stretch>
                            <a:fillRect l="-69591" t="-1325926" r="-402339" b="-662963"/>
                          </a:stretch>
                        </a:blipFill>
                      </a:tcPr>
                    </a:tc>
                    <a:tc>
                      <a:txBody>
                        <a:bodyPr/>
                        <a:lstStyle/>
                        <a:p>
                          <a:endParaRPr lang="en-US"/>
                        </a:p>
                      </a:txBody>
                      <a:tcPr marL="68580" marR="68580" marT="0" marB="0">
                        <a:blipFill>
                          <a:blip r:embed="rId14"/>
                          <a:stretch>
                            <a:fillRect l="-204225" t="-1325926" r="-384507" b="-662963"/>
                          </a:stretch>
                        </a:blipFill>
                      </a:tcPr>
                    </a:tc>
                    <a:tc>
                      <a:txBody>
                        <a:bodyPr/>
                        <a:lstStyle/>
                        <a:p>
                          <a:endParaRPr lang="en-US"/>
                        </a:p>
                      </a:txBody>
                      <a:tcPr marL="68580" marR="68580" marT="0" marB="0">
                        <a:blipFill>
                          <a:blip r:embed="rId14"/>
                          <a:stretch>
                            <a:fillRect l="-280519" t="-1325926" r="-254545" b="-662963"/>
                          </a:stretch>
                        </a:blipFill>
                      </a:tcPr>
                    </a:tc>
                    <a:tc vMerge="1">
                      <a:txBody>
                        <a:bodyPr/>
                        <a:lstStyle/>
                        <a:p>
                          <a:endParaRPr lang="en-CA"/>
                        </a:p>
                      </a:txBody>
                      <a:tcPr/>
                    </a:tc>
                    <a:extLst>
                      <a:ext uri="{0D108BD9-81ED-4DB2-BD59-A6C34878D82A}">
                        <a16:rowId xmlns:a16="http://schemas.microsoft.com/office/drawing/2014/main" val="694185211"/>
                      </a:ext>
                    </a:extLst>
                  </a:tr>
                  <a:tr h="166751">
                    <a:tc>
                      <a:txBody>
                        <a:bodyPr/>
                        <a:lstStyle/>
                        <a:p>
                          <a:endParaRPr lang="en-US"/>
                        </a:p>
                      </a:txBody>
                      <a:tcPr marL="68580" marR="68580" marT="0" marB="0">
                        <a:blipFill>
                          <a:blip r:embed="rId14"/>
                          <a:stretch>
                            <a:fillRect l="-847" t="-1425926" r="-727966" b="-562963"/>
                          </a:stretch>
                        </a:blipFill>
                      </a:tcPr>
                    </a:tc>
                    <a:tc>
                      <a:txBody>
                        <a:bodyPr/>
                        <a:lstStyle/>
                        <a:p>
                          <a:endParaRPr lang="en-US"/>
                        </a:p>
                      </a:txBody>
                      <a:tcPr marL="68580" marR="68580" marT="0" marB="0">
                        <a:blipFill>
                          <a:blip r:embed="rId14"/>
                          <a:stretch>
                            <a:fillRect l="-69591" t="-1425926" r="-402339" b="-562963"/>
                          </a:stretch>
                        </a:blipFill>
                      </a:tcPr>
                    </a:tc>
                    <a:tc>
                      <a:txBody>
                        <a:bodyPr/>
                        <a:lstStyle/>
                        <a:p>
                          <a:endParaRPr lang="en-US"/>
                        </a:p>
                      </a:txBody>
                      <a:tcPr marL="68580" marR="68580" marT="0" marB="0">
                        <a:blipFill>
                          <a:blip r:embed="rId14"/>
                          <a:stretch>
                            <a:fillRect l="-204225" t="-1425926" r="-384507" b="-562963"/>
                          </a:stretch>
                        </a:blipFill>
                      </a:tcPr>
                    </a:tc>
                    <a:tc>
                      <a:txBody>
                        <a:bodyPr/>
                        <a:lstStyle/>
                        <a:p>
                          <a:endParaRPr lang="en-US"/>
                        </a:p>
                      </a:txBody>
                      <a:tcPr marL="68580" marR="68580" marT="0" marB="0">
                        <a:blipFill>
                          <a:blip r:embed="rId14"/>
                          <a:stretch>
                            <a:fillRect l="-280519" t="-1425926" r="-254545" b="-562963"/>
                          </a:stretch>
                        </a:blipFill>
                      </a:tcPr>
                    </a:tc>
                    <a:tc vMerge="1">
                      <a:txBody>
                        <a:bodyPr/>
                        <a:lstStyle/>
                        <a:p>
                          <a:endParaRPr lang="en-CA"/>
                        </a:p>
                      </a:txBody>
                      <a:tcPr/>
                    </a:tc>
                    <a:extLst>
                      <a:ext uri="{0D108BD9-81ED-4DB2-BD59-A6C34878D82A}">
                        <a16:rowId xmlns:a16="http://schemas.microsoft.com/office/drawing/2014/main" val="1841453689"/>
                      </a:ext>
                    </a:extLst>
                  </a:tr>
                  <a:tr h="405194">
                    <a:tc>
                      <a:txBody>
                        <a:bodyPr/>
                        <a:lstStyle/>
                        <a:p>
                          <a:endParaRPr lang="en-US"/>
                        </a:p>
                      </a:txBody>
                      <a:tcPr marL="68580" marR="68580" marT="0" marB="0">
                        <a:blipFill>
                          <a:blip r:embed="rId14"/>
                          <a:stretch>
                            <a:fillRect l="-847" t="-614925" r="-727966" b="-126866"/>
                          </a:stretch>
                        </a:blipFill>
                      </a:tcPr>
                    </a:tc>
                    <a:tc>
                      <a:txBody>
                        <a:bodyPr/>
                        <a:lstStyle/>
                        <a:p>
                          <a:endParaRPr lang="en-US"/>
                        </a:p>
                      </a:txBody>
                      <a:tcPr marL="68580" marR="68580" marT="0" marB="0">
                        <a:blipFill>
                          <a:blip r:embed="rId14"/>
                          <a:stretch>
                            <a:fillRect l="-69591" t="-614925" r="-402339" b="-126866"/>
                          </a:stretch>
                        </a:blipFill>
                      </a:tcPr>
                    </a:tc>
                    <a:tc>
                      <a:txBody>
                        <a:bodyPr/>
                        <a:lstStyle/>
                        <a:p>
                          <a:endParaRPr lang="en-US"/>
                        </a:p>
                      </a:txBody>
                      <a:tcPr marL="68580" marR="68580" marT="0" marB="0">
                        <a:blipFill>
                          <a:blip r:embed="rId14"/>
                          <a:stretch>
                            <a:fillRect l="-204225" t="-614925" r="-384507" b="-126866"/>
                          </a:stretch>
                        </a:blipFill>
                      </a:tcPr>
                    </a:tc>
                    <a:tc>
                      <a:txBody>
                        <a:bodyPr/>
                        <a:lstStyle/>
                        <a:p>
                          <a:endParaRPr lang="en-US"/>
                        </a:p>
                      </a:txBody>
                      <a:tcPr marL="68580" marR="68580" marT="0" marB="0">
                        <a:blipFill>
                          <a:blip r:embed="rId14"/>
                          <a:stretch>
                            <a:fillRect l="-280519" t="-614925" r="-254545" b="-126866"/>
                          </a:stretch>
                        </a:blipFill>
                      </a:tcPr>
                    </a:tc>
                    <a:tc vMerge="1">
                      <a:txBody>
                        <a:bodyPr/>
                        <a:lstStyle/>
                        <a:p>
                          <a:endParaRPr lang="en-CA"/>
                        </a:p>
                      </a:txBody>
                      <a:tcPr/>
                    </a:tc>
                    <a:extLst>
                      <a:ext uri="{0D108BD9-81ED-4DB2-BD59-A6C34878D82A}">
                        <a16:rowId xmlns:a16="http://schemas.microsoft.com/office/drawing/2014/main" val="3800179714"/>
                      </a:ext>
                    </a:extLst>
                  </a:tr>
                  <a:tr h="449771">
                    <a:tc>
                      <a:txBody>
                        <a:bodyPr/>
                        <a:lstStyle/>
                        <a:p>
                          <a:pPr>
                            <a:lnSpc>
                              <a:spcPct val="107000"/>
                            </a:lnSpc>
                            <a:spcAft>
                              <a:spcPts val="0"/>
                            </a:spcAft>
                          </a:pPr>
                          <a:r>
                            <a:rPr lang="en-CA" sz="900" dirty="0">
                              <a:effectLst/>
                            </a:rPr>
                            <a:t>R params</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14"/>
                          <a:stretch>
                            <a:fillRect l="-69591" t="-647297" r="-402339" b="-14865"/>
                          </a:stretch>
                        </a:blipFill>
                      </a:tcPr>
                    </a:tc>
                    <a:tc>
                      <a:txBody>
                        <a:bodyPr/>
                        <a:lstStyle/>
                        <a:p>
                          <a:endParaRPr lang="en-US"/>
                        </a:p>
                      </a:txBody>
                      <a:tcPr marL="68580" marR="68580" marT="0" marB="0">
                        <a:blipFill>
                          <a:blip r:embed="rId14"/>
                          <a:stretch>
                            <a:fillRect l="-204225" t="-647297" r="-384507" b="-14865"/>
                          </a:stretch>
                        </a:blipFill>
                      </a:tcPr>
                    </a:tc>
                    <a:tc>
                      <a:txBody>
                        <a:bodyPr/>
                        <a:lstStyle/>
                        <a:p>
                          <a:endParaRPr lang="en-US"/>
                        </a:p>
                      </a:txBody>
                      <a:tcPr marL="68580" marR="68580" marT="0" marB="0">
                        <a:blipFill>
                          <a:blip r:embed="rId14"/>
                          <a:stretch>
                            <a:fillRect l="-280519" t="-647297" r="-254545" b="-14865"/>
                          </a:stretch>
                        </a:blipFill>
                      </a:tcPr>
                    </a:tc>
                    <a:tc vMerge="1">
                      <a:txBody>
                        <a:bodyPr/>
                        <a:lstStyle/>
                        <a:p>
                          <a:endParaRPr lang="en-CA"/>
                        </a:p>
                      </a:txBody>
                      <a:tcPr/>
                    </a:tc>
                    <a:extLst>
                      <a:ext uri="{0D108BD9-81ED-4DB2-BD59-A6C34878D82A}">
                        <a16:rowId xmlns:a16="http://schemas.microsoft.com/office/drawing/2014/main" val="952568189"/>
                      </a:ext>
                    </a:extLst>
                  </a:tr>
                </a:tbl>
              </a:graphicData>
            </a:graphic>
          </p:graphicFrame>
        </mc:Fallback>
      </mc:AlternateContent>
      <p:pic>
        <p:nvPicPr>
          <p:cNvPr id="1032" name="Picture 25">
            <a:extLst>
              <a:ext uri="{FF2B5EF4-FFF2-40B4-BE49-F238E27FC236}">
                <a16:creationId xmlns:a16="http://schemas.microsoft.com/office/drawing/2014/main" id="{4DED38CD-C2EC-4E18-9102-6A4460322F9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66136" y="4722388"/>
            <a:ext cx="2133600" cy="2133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12" name="Table 11">
                <a:extLst>
                  <a:ext uri="{FF2B5EF4-FFF2-40B4-BE49-F238E27FC236}">
                    <a16:creationId xmlns:a16="http://schemas.microsoft.com/office/drawing/2014/main" id="{712EAED2-FADE-41C3-A894-B0E530FAE1F3}"/>
                  </a:ext>
                </a:extLst>
              </p:cNvPr>
              <p:cNvGraphicFramePr>
                <a:graphicFrameLocks noGrp="1"/>
              </p:cNvGraphicFramePr>
              <p:nvPr>
                <p:extLst>
                  <p:ext uri="{D42A27DB-BD31-4B8C-83A1-F6EECF244321}">
                    <p14:modId xmlns:p14="http://schemas.microsoft.com/office/powerpoint/2010/main" val="1262540753"/>
                  </p:ext>
                </p:extLst>
              </p:nvPr>
            </p:nvGraphicFramePr>
            <p:xfrm>
              <a:off x="470751" y="6856074"/>
              <a:ext cx="5937250" cy="3478023"/>
            </p:xfrm>
            <a:graphic>
              <a:graphicData uri="http://schemas.openxmlformats.org/drawingml/2006/table">
                <a:tbl>
                  <a:tblPr bandRow="1">
                    <a:tableStyleId>{C4B1156A-380E-4F78-BDF5-A606A8083BF9}</a:tableStyleId>
                  </a:tblPr>
                  <a:tblGrid>
                    <a:gridCol w="716915">
                      <a:extLst>
                        <a:ext uri="{9D8B030D-6E8A-4147-A177-3AD203B41FA5}">
                          <a16:colId xmlns:a16="http://schemas.microsoft.com/office/drawing/2014/main" val="3721362915"/>
                        </a:ext>
                      </a:extLst>
                    </a:gridCol>
                    <a:gridCol w="1939925">
                      <a:extLst>
                        <a:ext uri="{9D8B030D-6E8A-4147-A177-3AD203B41FA5}">
                          <a16:colId xmlns:a16="http://schemas.microsoft.com/office/drawing/2014/main" val="2515937369"/>
                        </a:ext>
                      </a:extLst>
                    </a:gridCol>
                    <a:gridCol w="3280410">
                      <a:extLst>
                        <a:ext uri="{9D8B030D-6E8A-4147-A177-3AD203B41FA5}">
                          <a16:colId xmlns:a16="http://schemas.microsoft.com/office/drawing/2014/main" val="1523848978"/>
                        </a:ext>
                      </a:extLst>
                    </a:gridCol>
                  </a:tblGrid>
                  <a:tr h="518160">
                    <a:tc gridSpan="3">
                      <a:txBody>
                        <a:bodyPr/>
                        <a:lstStyle/>
                        <a:p>
                          <a:pPr>
                            <a:lnSpc>
                              <a:spcPct val="107000"/>
                            </a:lnSpc>
                            <a:spcBef>
                              <a:spcPts val="200"/>
                            </a:spcBef>
                            <a:spcAft>
                              <a:spcPts val="0"/>
                            </a:spcAft>
                          </a:pPr>
                          <a:r>
                            <a:rPr lang="en-CA" sz="1400" b="1" dirty="0">
                              <a:effectLst/>
                            </a:rPr>
                            <a:t>Beta Distribution</a:t>
                          </a:r>
                        </a:p>
                        <a:p>
                          <a:pPr>
                            <a:lnSpc>
                              <a:spcPct val="107000"/>
                            </a:lnSpc>
                            <a:spcAft>
                              <a:spcPts val="0"/>
                            </a:spcAft>
                          </a:pPr>
                          <a:r>
                            <a:rPr lang="en-CA" sz="1000" dirty="0">
                              <a:effectLst/>
                            </a:rPr>
                            <a:t>The beta distribution almost looks like it should be in the Gamma family, but it is not. Again, this comes up a lot in mathematical statistics, but is not often used for data. The support of this distribution is (0,1), so this can be used to model probabilities.</a:t>
                          </a:r>
                        </a:p>
                        <a:p>
                          <a:pPr>
                            <a:lnSpc>
                              <a:spcPct val="107000"/>
                            </a:lnSpc>
                            <a:spcAft>
                              <a:spcPts val="0"/>
                            </a:spcAft>
                          </a:pPr>
                          <a:r>
                            <a:rPr lang="en-CA" sz="1000" dirty="0">
                              <a:effectLst/>
                            </a:rPr>
                            <a:t>Notation: </a:t>
                          </a:r>
                          <a14:m>
                            <m:oMath xmlns:m="http://schemas.openxmlformats.org/officeDocument/2006/math">
                              <m:r>
                                <a:rPr lang="en-CA" sz="1000">
                                  <a:effectLst/>
                                </a:rPr>
                                <m:t>𝑋</m:t>
                              </m:r>
                              <m:r>
                                <a:rPr lang="en-CA" sz="1000">
                                  <a:effectLst/>
                                </a:rPr>
                                <m:t>∼</m:t>
                              </m:r>
                            </m:oMath>
                          </a14:m>
                          <a:r>
                            <a:rPr lang="en-CA" sz="1000" dirty="0">
                              <a:effectLst/>
                            </a:rPr>
                            <a:t> Beta(</a:t>
                          </a:r>
                          <a14:m>
                            <m:oMath xmlns:m="http://schemas.openxmlformats.org/officeDocument/2006/math">
                              <m:r>
                                <a:rPr lang="en-CA" sz="1000">
                                  <a:effectLst/>
                                </a:rPr>
                                <m:t>𝛼</m:t>
                              </m:r>
                              <m:r>
                                <a:rPr lang="en-CA" sz="1000">
                                  <a:effectLst/>
                                </a:rPr>
                                <m:t>, </m:t>
                              </m:r>
                              <m:r>
                                <a:rPr lang="en-CA" sz="1000">
                                  <a:effectLst/>
                                </a:rPr>
                                <m:t>𝛽</m:t>
                              </m:r>
                              <m:r>
                                <a:rPr lang="en-CA" sz="1000">
                                  <a:effectLst/>
                                </a:rPr>
                                <m:t>)</m:t>
                              </m:r>
                            </m:oMath>
                          </a14:m>
                          <a:r>
                            <a:rPr lang="en-CA" sz="1000" dirty="0">
                              <a:effectLst/>
                            </a:rPr>
                            <a:t>, where both </a:t>
                          </a:r>
                          <a14:m>
                            <m:oMath xmlns:m="http://schemas.openxmlformats.org/officeDocument/2006/math">
                              <m:r>
                                <a:rPr lang="en-CA" sz="1000">
                                  <a:effectLst/>
                                </a:rPr>
                                <m:t>𝛼</m:t>
                              </m:r>
                            </m:oMath>
                          </a14:m>
                          <a:r>
                            <a:rPr lang="en-CA" sz="1000" dirty="0">
                              <a:effectLst/>
                            </a:rPr>
                            <a:t> and </a:t>
                          </a:r>
                          <a14:m>
                            <m:oMath xmlns:m="http://schemas.openxmlformats.org/officeDocument/2006/math">
                              <m:r>
                                <a:rPr lang="en-CA" sz="1000">
                                  <a:effectLst/>
                                </a:rPr>
                                <m:t>𝛽</m:t>
                              </m:r>
                            </m:oMath>
                          </a14:m>
                          <a:r>
                            <a:rPr lang="en-CA" sz="1000" dirty="0">
                              <a:effectLst/>
                            </a:rPr>
                            <a:t> are both positive and referred to as shape parameters.</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203660612"/>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𝑓</m:t>
                                    </m:r>
                                  </m:e>
                                  <m:sub>
                                    <m:r>
                                      <a:rPr lang="en-CA" sz="1000">
                                        <a:effectLst/>
                                      </a:rPr>
                                      <m:t>𝑋</m:t>
                                    </m:r>
                                  </m:sub>
                                </m:sSub>
                                <m:r>
                                  <a:rPr lang="en-CA" sz="1000">
                                    <a:effectLst/>
                                  </a:rPr>
                                  <m:t>(</m:t>
                                </m:r>
                                <m:r>
                                  <a:rPr lang="en-CA" sz="1000">
                                    <a:effectLst/>
                                  </a:rPr>
                                  <m:t>𝑥</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en-CA" sz="1000">
                                        <a:effectLst/>
                                      </a:rPr>
                                    </m:ctrlPr>
                                  </m:fPr>
                                  <m:num>
                                    <m:r>
                                      <m:rPr>
                                        <m:sty m:val="p"/>
                                      </m:rPr>
                                      <a:rPr lang="en-CA" sz="1000">
                                        <a:effectLst/>
                                      </a:rPr>
                                      <m:t>Γ</m:t>
                                    </m:r>
                                    <m:d>
                                      <m:dPr>
                                        <m:ctrlPr>
                                          <a:rPr lang="en-CA" sz="1000">
                                            <a:effectLst/>
                                          </a:rPr>
                                        </m:ctrlPr>
                                      </m:dPr>
                                      <m:e>
                                        <m:r>
                                          <a:rPr lang="en-CA" sz="1000">
                                            <a:effectLst/>
                                          </a:rPr>
                                          <m:t>𝛼</m:t>
                                        </m:r>
                                        <m:r>
                                          <a:rPr lang="en-CA" sz="1000">
                                            <a:effectLst/>
                                          </a:rPr>
                                          <m:t>+</m:t>
                                        </m:r>
                                        <m:r>
                                          <a:rPr lang="en-CA" sz="1000">
                                            <a:effectLst/>
                                          </a:rPr>
                                          <m:t>𝛽</m:t>
                                        </m:r>
                                      </m:e>
                                    </m:d>
                                  </m:num>
                                  <m:den>
                                    <m:r>
                                      <m:rPr>
                                        <m:sty m:val="p"/>
                                      </m:rPr>
                                      <a:rPr lang="en-CA" sz="1000">
                                        <a:effectLst/>
                                      </a:rPr>
                                      <m:t>Γ</m:t>
                                    </m:r>
                                    <m:d>
                                      <m:dPr>
                                        <m:ctrlPr>
                                          <a:rPr lang="en-CA" sz="1000">
                                            <a:effectLst/>
                                          </a:rPr>
                                        </m:ctrlPr>
                                      </m:dPr>
                                      <m:e>
                                        <m:r>
                                          <a:rPr lang="en-CA" sz="1000">
                                            <a:effectLst/>
                                          </a:rPr>
                                          <m:t>𝛼</m:t>
                                        </m:r>
                                      </m:e>
                                    </m:d>
                                    <m:r>
                                      <m:rPr>
                                        <m:sty m:val="p"/>
                                      </m:rPr>
                                      <a:rPr lang="en-CA" sz="1000">
                                        <a:effectLst/>
                                      </a:rPr>
                                      <m:t>Γ</m:t>
                                    </m:r>
                                    <m:d>
                                      <m:dPr>
                                        <m:ctrlPr>
                                          <a:rPr lang="en-CA" sz="1000">
                                            <a:effectLst/>
                                          </a:rPr>
                                        </m:ctrlPr>
                                      </m:dPr>
                                      <m:e>
                                        <m:r>
                                          <a:rPr lang="en-CA" sz="1000">
                                            <a:effectLst/>
                                          </a:rPr>
                                          <m:t>𝛽</m:t>
                                        </m:r>
                                      </m:e>
                                    </m:d>
                                  </m:den>
                                </m:f>
                                <m:sSup>
                                  <m:sSupPr>
                                    <m:ctrlPr>
                                      <a:rPr lang="en-CA" sz="1000">
                                        <a:effectLst/>
                                      </a:rPr>
                                    </m:ctrlPr>
                                  </m:sSupPr>
                                  <m:e>
                                    <m:r>
                                      <a:rPr lang="en-CA" sz="1000">
                                        <a:effectLst/>
                                      </a:rPr>
                                      <m:t>𝑥</m:t>
                                    </m:r>
                                  </m:e>
                                  <m:sup>
                                    <m:r>
                                      <a:rPr lang="en-CA" sz="1000">
                                        <a:effectLst/>
                                      </a:rPr>
                                      <m:t>𝛼</m:t>
                                    </m:r>
                                    <m:r>
                                      <a:rPr lang="en-CA" sz="1000">
                                        <a:effectLst/>
                                      </a:rPr>
                                      <m:t>−1</m:t>
                                    </m:r>
                                  </m:sup>
                                </m:sSup>
                                <m:sSup>
                                  <m:sSupPr>
                                    <m:ctrlPr>
                                      <a:rPr lang="en-CA" sz="1000">
                                        <a:effectLst/>
                                      </a:rPr>
                                    </m:ctrlPr>
                                  </m:sSupPr>
                                  <m:e>
                                    <m:d>
                                      <m:dPr>
                                        <m:ctrlPr>
                                          <a:rPr lang="en-CA" sz="1000">
                                            <a:effectLst/>
                                          </a:rPr>
                                        </m:ctrlPr>
                                      </m:dPr>
                                      <m:e>
                                        <m:r>
                                          <a:rPr lang="en-CA" sz="1000">
                                            <a:effectLst/>
                                          </a:rPr>
                                          <m:t>1−</m:t>
                                        </m:r>
                                        <m:r>
                                          <a:rPr lang="en-CA" sz="1000">
                                            <a:effectLst/>
                                          </a:rPr>
                                          <m:t>𝑥</m:t>
                                        </m:r>
                                      </m:e>
                                    </m:d>
                                  </m:e>
                                  <m:sup>
                                    <m:r>
                                      <a:rPr lang="en-CA" sz="1000">
                                        <a:effectLst/>
                                      </a:rPr>
                                      <m:t>𝛽</m:t>
                                    </m:r>
                                    <m:r>
                                      <a:rPr lang="en-CA" sz="1000">
                                        <a:effectLst/>
                                      </a:rPr>
                                      <m:t>−1</m:t>
                                    </m:r>
                                  </m:sup>
                                </m:sSup>
                                <m:r>
                                  <a:rPr lang="en-CA" sz="1000">
                                    <a:effectLst/>
                                  </a:rPr>
                                  <m:t>;</m:t>
                                </m:r>
                                <m:r>
                                  <a:rPr lang="en-CA" sz="1000">
                                    <a:effectLst/>
                                  </a:rPr>
                                  <m:t>𝑥</m:t>
                                </m:r>
                                <m:r>
                                  <a:rPr lang="en-CA" sz="1000">
                                    <a:effectLst/>
                                  </a:rPr>
                                  <m:t>∈(0,1)</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7">
                      <a:txBody>
                        <a:bodyPr/>
                        <a:lstStyle/>
                        <a:p>
                          <a:pPr algn="ctr">
                            <a:lnSpc>
                              <a:spcPct val="107000"/>
                            </a:lnSpc>
                            <a:spcAft>
                              <a:spcPts val="0"/>
                            </a:spcAft>
                          </a:pP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0909280"/>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𝐹</m:t>
                                    </m:r>
                                  </m:e>
                                  <m:sub>
                                    <m:r>
                                      <a:rPr lang="en-CA" sz="1000">
                                        <a:effectLst/>
                                      </a:rPr>
                                      <m:t>𝑋</m:t>
                                    </m:r>
                                  </m:sub>
                                </m:sSub>
                                <m:r>
                                  <a:rPr lang="en-CA" sz="1000">
                                    <a:effectLst/>
                                  </a:rPr>
                                  <m:t>(</m:t>
                                </m:r>
                                <m:r>
                                  <a:rPr lang="en-CA" sz="1000">
                                    <a:effectLst/>
                                  </a:rPr>
                                  <m:t>𝑥</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No simple form.</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1223268204"/>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𝐸</m:t>
                                </m:r>
                                <m:r>
                                  <a:rPr lang="en-CA" sz="1000">
                                    <a:effectLst/>
                                  </a:rPr>
                                  <m:t>(</m:t>
                                </m:r>
                                <m:r>
                                  <a:rPr lang="en-CA" sz="1000">
                                    <a:effectLst/>
                                  </a:rPr>
                                  <m:t>𝑋</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en-CA" sz="1000">
                                        <a:effectLst/>
                                      </a:rPr>
                                    </m:ctrlPr>
                                  </m:fPr>
                                  <m:num>
                                    <m:r>
                                      <a:rPr lang="en-CA" sz="1000">
                                        <a:effectLst/>
                                      </a:rPr>
                                      <m:t>𝛼</m:t>
                                    </m:r>
                                  </m:num>
                                  <m:den>
                                    <m:r>
                                      <a:rPr lang="en-CA" sz="1000">
                                        <a:effectLst/>
                                      </a:rPr>
                                      <m:t>𝛼</m:t>
                                    </m:r>
                                    <m:r>
                                      <a:rPr lang="en-CA" sz="1000">
                                        <a:effectLst/>
                                      </a:rPr>
                                      <m:t>+</m:t>
                                    </m:r>
                                    <m:r>
                                      <a:rPr lang="en-CA" sz="1000">
                                        <a:effectLst/>
                                      </a:rPr>
                                      <m:t>𝛽</m:t>
                                    </m:r>
                                  </m:den>
                                </m:f>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80392185"/>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𝑉</m:t>
                                </m:r>
                                <m:r>
                                  <a:rPr lang="en-CA" sz="1000">
                                    <a:effectLst/>
                                  </a:rPr>
                                  <m:t>(</m:t>
                                </m:r>
                                <m:r>
                                  <a:rPr lang="en-CA" sz="1000">
                                    <a:effectLst/>
                                  </a:rPr>
                                  <m:t>𝑋</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en-CA" sz="1000">
                                        <a:effectLst/>
                                      </a:rPr>
                                    </m:ctrlPr>
                                  </m:fPr>
                                  <m:num>
                                    <m:r>
                                      <a:rPr lang="en-CA" sz="1000">
                                        <a:effectLst/>
                                      </a:rPr>
                                      <m:t>𝛼𝛽</m:t>
                                    </m:r>
                                  </m:num>
                                  <m:den>
                                    <m:sSup>
                                      <m:sSupPr>
                                        <m:ctrlPr>
                                          <a:rPr lang="en-CA" sz="1000">
                                            <a:effectLst/>
                                          </a:rPr>
                                        </m:ctrlPr>
                                      </m:sSupPr>
                                      <m:e>
                                        <m:d>
                                          <m:dPr>
                                            <m:ctrlPr>
                                              <a:rPr lang="en-CA" sz="1000">
                                                <a:effectLst/>
                                              </a:rPr>
                                            </m:ctrlPr>
                                          </m:dPr>
                                          <m:e>
                                            <m:r>
                                              <a:rPr lang="en-CA" sz="1000">
                                                <a:effectLst/>
                                              </a:rPr>
                                              <m:t>𝛼</m:t>
                                            </m:r>
                                            <m:r>
                                              <a:rPr lang="en-CA" sz="1000">
                                                <a:effectLst/>
                                              </a:rPr>
                                              <m:t>+</m:t>
                                            </m:r>
                                            <m:r>
                                              <a:rPr lang="en-CA" sz="1000">
                                                <a:effectLst/>
                                              </a:rPr>
                                              <m:t>𝛽</m:t>
                                            </m:r>
                                          </m:e>
                                        </m:d>
                                      </m:e>
                                      <m:sup>
                                        <m:r>
                                          <a:rPr lang="en-CA" sz="1000">
                                            <a:effectLst/>
                                          </a:rPr>
                                          <m:t>2</m:t>
                                        </m:r>
                                      </m:sup>
                                    </m:sSup>
                                    <m:r>
                                      <a:rPr lang="en-CA" sz="1000">
                                        <a:effectLst/>
                                      </a:rPr>
                                      <m:t>(</m:t>
                                    </m:r>
                                    <m:r>
                                      <a:rPr lang="en-CA" sz="1000">
                                        <a:effectLst/>
                                      </a:rPr>
                                      <m:t>𝛼</m:t>
                                    </m:r>
                                    <m:r>
                                      <a:rPr lang="en-CA" sz="1000">
                                        <a:effectLst/>
                                      </a:rPr>
                                      <m:t>+</m:t>
                                    </m:r>
                                    <m:r>
                                      <a:rPr lang="en-CA" sz="1000">
                                        <a:effectLst/>
                                      </a:rPr>
                                      <m:t>𝛽</m:t>
                                    </m:r>
                                    <m:r>
                                      <a:rPr lang="en-CA" sz="1000">
                                        <a:effectLst/>
                                      </a:rPr>
                                      <m:t>+1)</m:t>
                                    </m:r>
                                  </m:den>
                                </m:f>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966704784"/>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𝑀</m:t>
                                    </m:r>
                                  </m:e>
                                  <m:sub>
                                    <m:r>
                                      <a:rPr lang="en-CA" sz="1000">
                                        <a:effectLst/>
                                      </a:rPr>
                                      <m:t>𝑋</m:t>
                                    </m:r>
                                  </m:sub>
                                </m:sSub>
                                <m:r>
                                  <a:rPr lang="en-CA" sz="1000">
                                    <a:effectLst/>
                                  </a:rPr>
                                  <m:t>(</m:t>
                                </m:r>
                                <m:r>
                                  <a:rPr lang="en-CA" sz="1000">
                                    <a:effectLst/>
                                  </a:rPr>
                                  <m:t>𝑡</m:t>
                                </m:r>
                                <m:r>
                                  <a:rPr lang="en-CA" sz="1000">
                                    <a:effectLst/>
                                  </a:rPr>
                                  <m:t>) </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Not useful.</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3174511872"/>
                      </a:ext>
                    </a:extLst>
                  </a:tr>
                  <a:tr h="0">
                    <a:tc>
                      <a:txBody>
                        <a:bodyPr/>
                        <a:lstStyle/>
                        <a:p>
                          <a:pPr>
                            <a:lnSpc>
                              <a:spcPct val="107000"/>
                            </a:lnSpc>
                            <a:spcAft>
                              <a:spcPts val="0"/>
                            </a:spcAft>
                          </a:pPr>
                          <a:r>
                            <a:rPr lang="en-CA" sz="900">
                              <a:effectLst/>
                            </a:rPr>
                            <a:t>R params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900">
                              <a:effectLst/>
                            </a:rPr>
                            <a:t>shape1 =</a:t>
                          </a:r>
                          <a:r>
                            <a:rPr lang="en-CA" sz="1000">
                              <a:effectLst/>
                            </a:rPr>
                            <a:t> </a:t>
                          </a:r>
                          <a14:m>
                            <m:oMath xmlns:m="http://schemas.openxmlformats.org/officeDocument/2006/math">
                              <m:r>
                                <a:rPr lang="en-CA" sz="1000">
                                  <a:effectLst/>
                                </a:rPr>
                                <m:t>𝛼</m:t>
                              </m:r>
                              <m:r>
                                <a:rPr lang="en-CA" sz="1000">
                                  <a:effectLst/>
                                </a:rPr>
                                <m:t>,</m:t>
                              </m:r>
                            </m:oMath>
                          </a14:m>
                          <a:r>
                            <a:rPr lang="en-CA" sz="1000">
                              <a:effectLst/>
                            </a:rPr>
                            <a:t> </a:t>
                          </a:r>
                          <a:r>
                            <a:rPr lang="en-CA" sz="900">
                              <a:effectLst/>
                            </a:rPr>
                            <a:t>shape2 =</a:t>
                          </a:r>
                          <a14:m>
                            <m:oMath xmlns:m="http://schemas.openxmlformats.org/officeDocument/2006/math">
                              <m:r>
                                <a:rPr lang="en-CA" sz="900">
                                  <a:effectLst/>
                                </a:rPr>
                                <m:t>  </m:t>
                              </m:r>
                              <m:r>
                                <a:rPr lang="en-CA" sz="900">
                                  <a:effectLst/>
                                </a:rPr>
                                <m:t>𝛽</m:t>
                              </m:r>
                            </m:oMath>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3786416229"/>
                      </a:ext>
                    </a:extLst>
                  </a:tr>
                  <a:tr h="0">
                    <a:tc gridSpan="2">
                      <a:txBody>
                        <a:bodyPr/>
                        <a:lstStyle/>
                        <a:p>
                          <a:pPr>
                            <a:lnSpc>
                              <a:spcPct val="107000"/>
                            </a:lnSpc>
                            <a:spcBef>
                              <a:spcPts val="200"/>
                            </a:spcBef>
                            <a:spcAft>
                              <a:spcPts val="0"/>
                            </a:spcAft>
                          </a:pPr>
                          <a:r>
                            <a:rPr lang="en-CA" sz="1000" dirty="0">
                              <a:effectLst/>
                            </a:rPr>
                            <a:t>Related Distributions</a:t>
                          </a:r>
                        </a:p>
                        <a:p>
                          <a:pPr marL="85725" lvl="0" indent="-85725">
                            <a:lnSpc>
                              <a:spcPct val="107000"/>
                            </a:lnSpc>
                            <a:spcAft>
                              <a:spcPts val="0"/>
                            </a:spcAft>
                            <a:buFont typeface="Symbol" panose="05050102010706020507" pitchFamily="18" charset="2"/>
                            <a:buChar char=""/>
                          </a:pPr>
                          <a:r>
                            <a:rPr lang="en-CA" sz="1000" dirty="0">
                              <a:effectLst/>
                            </a:rPr>
                            <a:t>If </a:t>
                          </a:r>
                          <a14:m>
                            <m:oMath xmlns:m="http://schemas.openxmlformats.org/officeDocument/2006/math">
                              <m:r>
                                <a:rPr lang="en-CA" sz="1000">
                                  <a:effectLst/>
                                </a:rPr>
                                <m:t>𝛼</m:t>
                              </m:r>
                              <m:r>
                                <a:rPr lang="en-CA" sz="1000">
                                  <a:effectLst/>
                                </a:rPr>
                                <m:t>=</m:t>
                              </m:r>
                              <m:r>
                                <a:rPr lang="en-CA" sz="1000">
                                  <a:effectLst/>
                                </a:rPr>
                                <m:t>𝛽</m:t>
                              </m:r>
                              <m:r>
                                <a:rPr lang="en-CA" sz="1000">
                                  <a:effectLst/>
                                </a:rPr>
                                <m:t>=1</m:t>
                              </m:r>
                            </m:oMath>
                          </a14:m>
                          <a:r>
                            <a:rPr lang="en-CA" sz="1000" dirty="0">
                              <a:effectLst/>
                            </a:rPr>
                            <a:t>, this is the uniform distribution.</a:t>
                          </a:r>
                        </a:p>
                        <a:p>
                          <a:pPr marL="85725" lvl="0" indent="-85725">
                            <a:lnSpc>
                              <a:spcPct val="107000"/>
                            </a:lnSpc>
                            <a:spcAft>
                              <a:spcPts val="0"/>
                            </a:spcAft>
                            <a:buFont typeface="Symbol" panose="05050102010706020507" pitchFamily="18" charset="2"/>
                            <a:buChar char=""/>
                          </a:pPr>
                          <a:r>
                            <a:rPr lang="en-CA" sz="1000" dirty="0">
                              <a:effectLst/>
                            </a:rPr>
                            <a:t>A lot of fun transformations into more complicated distributions.</a:t>
                          </a:r>
                        </a:p>
                        <a:p>
                          <a:pPr marL="85725" lvl="0" indent="-85725">
                            <a:lnSpc>
                              <a:spcPct val="107000"/>
                            </a:lnSpc>
                            <a:spcAft>
                              <a:spcPts val="0"/>
                            </a:spcAft>
                            <a:buFont typeface="Symbol" panose="05050102010706020507" pitchFamily="18" charset="2"/>
                            <a:buChar char=""/>
                          </a:pPr>
                          <a:r>
                            <a:rPr lang="en-CA" sz="1000" dirty="0">
                              <a:effectLst/>
                            </a:rPr>
                            <a:t>If </a:t>
                          </a:r>
                          <a14:m>
                            <m:oMath xmlns:m="http://schemas.openxmlformats.org/officeDocument/2006/math">
                              <m:r>
                                <a:rPr lang="en-CA" sz="1000">
                                  <a:effectLst/>
                                </a:rPr>
                                <m:t>𝛽</m:t>
                              </m:r>
                            </m:oMath>
                          </a14:m>
                          <a:r>
                            <a:rPr lang="en-CA" sz="1000" dirty="0">
                              <a:effectLst/>
                            </a:rPr>
                            <a:t>is much larger than </a:t>
                          </a:r>
                          <a14:m>
                            <m:oMath xmlns:m="http://schemas.openxmlformats.org/officeDocument/2006/math">
                              <m:r>
                                <a:rPr lang="en-CA" sz="1000">
                                  <a:effectLst/>
                                </a:rPr>
                                <m:t>𝛼</m:t>
                              </m:r>
                            </m:oMath>
                          </a14:m>
                          <a:r>
                            <a:rPr lang="en-CA" sz="1000" dirty="0">
                              <a:effectLst/>
                            </a:rPr>
                            <a:t>, this is approximated by a normal distribution.</a:t>
                          </a:r>
                          <a:endParaRPr lang="en-CA" sz="1000" dirty="0">
                            <a:effectLst/>
                            <a:latin typeface="Calibri" panose="020F0502020204030204" pitchFamily="34" charset="0"/>
                            <a:ea typeface="Calibri" panose="020F0502020204030204" pitchFamily="34" charset="0"/>
                            <a:cs typeface="Symbol" panose="05050102010706020507" pitchFamily="18" charset="2"/>
                          </a:endParaRPr>
                        </a:p>
                      </a:txBody>
                      <a:tcPr marL="68580" marR="68580" marT="0" marB="0"/>
                    </a:tc>
                    <a:tc hMerge="1">
                      <a:txBody>
                        <a:bodyPr/>
                        <a:lstStyle/>
                        <a:p>
                          <a:endParaRPr lang="en-CA"/>
                        </a:p>
                      </a:txBody>
                      <a:tcPr/>
                    </a:tc>
                    <a:tc vMerge="1">
                      <a:txBody>
                        <a:bodyPr/>
                        <a:lstStyle/>
                        <a:p>
                          <a:endParaRPr lang="en-CA"/>
                        </a:p>
                      </a:txBody>
                      <a:tcPr/>
                    </a:tc>
                    <a:extLst>
                      <a:ext uri="{0D108BD9-81ED-4DB2-BD59-A6C34878D82A}">
                        <a16:rowId xmlns:a16="http://schemas.microsoft.com/office/drawing/2014/main" val="931032113"/>
                      </a:ext>
                    </a:extLst>
                  </a:tr>
                </a:tbl>
              </a:graphicData>
            </a:graphic>
          </p:graphicFrame>
        </mc:Choice>
        <mc:Fallback>
          <p:graphicFrame>
            <p:nvGraphicFramePr>
              <p:cNvPr id="12" name="Table 11">
                <a:extLst>
                  <a:ext uri="{FF2B5EF4-FFF2-40B4-BE49-F238E27FC236}">
                    <a16:creationId xmlns:a16="http://schemas.microsoft.com/office/drawing/2014/main" id="{712EAED2-FADE-41C3-A894-B0E530FAE1F3}"/>
                  </a:ext>
                </a:extLst>
              </p:cNvPr>
              <p:cNvGraphicFramePr>
                <a:graphicFrameLocks noGrp="1"/>
              </p:cNvGraphicFramePr>
              <p:nvPr>
                <p:extLst>
                  <p:ext uri="{D42A27DB-BD31-4B8C-83A1-F6EECF244321}">
                    <p14:modId xmlns:p14="http://schemas.microsoft.com/office/powerpoint/2010/main" val="1262540753"/>
                  </p:ext>
                </p:extLst>
              </p:nvPr>
            </p:nvGraphicFramePr>
            <p:xfrm>
              <a:off x="470751" y="6856074"/>
              <a:ext cx="5937250" cy="3478023"/>
            </p:xfrm>
            <a:graphic>
              <a:graphicData uri="http://schemas.openxmlformats.org/drawingml/2006/table">
                <a:tbl>
                  <a:tblPr bandRow="1">
                    <a:tableStyleId>{C4B1156A-380E-4F78-BDF5-A606A8083BF9}</a:tableStyleId>
                  </a:tblPr>
                  <a:tblGrid>
                    <a:gridCol w="716915">
                      <a:extLst>
                        <a:ext uri="{9D8B030D-6E8A-4147-A177-3AD203B41FA5}">
                          <a16:colId xmlns:a16="http://schemas.microsoft.com/office/drawing/2014/main" val="3721362915"/>
                        </a:ext>
                      </a:extLst>
                    </a:gridCol>
                    <a:gridCol w="1939925">
                      <a:extLst>
                        <a:ext uri="{9D8B030D-6E8A-4147-A177-3AD203B41FA5}">
                          <a16:colId xmlns:a16="http://schemas.microsoft.com/office/drawing/2014/main" val="2515937369"/>
                        </a:ext>
                      </a:extLst>
                    </a:gridCol>
                    <a:gridCol w="3280410">
                      <a:extLst>
                        <a:ext uri="{9D8B030D-6E8A-4147-A177-3AD203B41FA5}">
                          <a16:colId xmlns:a16="http://schemas.microsoft.com/office/drawing/2014/main" val="1523848978"/>
                        </a:ext>
                      </a:extLst>
                    </a:gridCol>
                  </a:tblGrid>
                  <a:tr h="872935">
                    <a:tc gridSpan="3">
                      <a:txBody>
                        <a:bodyPr/>
                        <a:lstStyle/>
                        <a:p>
                          <a:endParaRPr lang="en-US"/>
                        </a:p>
                      </a:txBody>
                      <a:tcPr marL="68580" marR="68580" marT="0" marB="0">
                        <a:blipFill>
                          <a:blip r:embed="rId16"/>
                          <a:stretch>
                            <a:fillRect l="-103" t="-5556" r="-205" b="-306250"/>
                          </a:stretch>
                        </a:blip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203660612"/>
                      </a:ext>
                    </a:extLst>
                  </a:tr>
                  <a:tr h="506984">
                    <a:tc>
                      <a:txBody>
                        <a:bodyPr/>
                        <a:lstStyle/>
                        <a:p>
                          <a:endParaRPr lang="en-US"/>
                        </a:p>
                      </a:txBody>
                      <a:tcPr marL="68580" marR="68580" marT="0" marB="0">
                        <a:blipFill>
                          <a:blip r:embed="rId16"/>
                          <a:stretch>
                            <a:fillRect l="-847" t="-183133" r="-727966" b="-431325"/>
                          </a:stretch>
                        </a:blipFill>
                      </a:tcPr>
                    </a:tc>
                    <a:tc>
                      <a:txBody>
                        <a:bodyPr/>
                        <a:lstStyle/>
                        <a:p>
                          <a:endParaRPr lang="en-US"/>
                        </a:p>
                      </a:txBody>
                      <a:tcPr marL="68580" marR="68580" marT="0" marB="0">
                        <a:blipFill>
                          <a:blip r:embed="rId16"/>
                          <a:stretch>
                            <a:fillRect l="-37421" t="-183133" r="-170126" b="-431325"/>
                          </a:stretch>
                        </a:blipFill>
                      </a:tcPr>
                    </a:tc>
                    <a:tc rowSpan="7">
                      <a:txBody>
                        <a:bodyPr/>
                        <a:lstStyle/>
                        <a:p>
                          <a:pPr algn="ctr">
                            <a:lnSpc>
                              <a:spcPct val="107000"/>
                            </a:lnSpc>
                            <a:spcAft>
                              <a:spcPts val="0"/>
                            </a:spcAft>
                          </a:pP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0909280"/>
                      </a:ext>
                    </a:extLst>
                  </a:tr>
                  <a:tr h="163068">
                    <a:tc>
                      <a:txBody>
                        <a:bodyPr/>
                        <a:lstStyle/>
                        <a:p>
                          <a:endParaRPr lang="en-US"/>
                        </a:p>
                      </a:txBody>
                      <a:tcPr marL="68580" marR="68580" marT="0" marB="0">
                        <a:blipFill>
                          <a:blip r:embed="rId16"/>
                          <a:stretch>
                            <a:fillRect l="-847" t="-870370" r="-727966" b="-1225926"/>
                          </a:stretch>
                        </a:blipFill>
                      </a:tcPr>
                    </a:tc>
                    <a:tc>
                      <a:txBody>
                        <a:bodyPr/>
                        <a:lstStyle/>
                        <a:p>
                          <a:pPr>
                            <a:lnSpc>
                              <a:spcPct val="107000"/>
                            </a:lnSpc>
                            <a:spcAft>
                              <a:spcPts val="0"/>
                            </a:spcAft>
                          </a:pPr>
                          <a:r>
                            <a:rPr lang="en-CA" sz="1000">
                              <a:effectLst/>
                            </a:rPr>
                            <a:t>No simple form.</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1223268204"/>
                      </a:ext>
                    </a:extLst>
                  </a:tr>
                  <a:tr h="306705">
                    <a:tc>
                      <a:txBody>
                        <a:bodyPr/>
                        <a:lstStyle/>
                        <a:p>
                          <a:endParaRPr lang="en-US"/>
                        </a:p>
                      </a:txBody>
                      <a:tcPr marL="68580" marR="68580" marT="0" marB="0">
                        <a:blipFill>
                          <a:blip r:embed="rId16"/>
                          <a:stretch>
                            <a:fillRect l="-847" t="-524000" r="-727966" b="-562000"/>
                          </a:stretch>
                        </a:blipFill>
                      </a:tcPr>
                    </a:tc>
                    <a:tc>
                      <a:txBody>
                        <a:bodyPr/>
                        <a:lstStyle/>
                        <a:p>
                          <a:endParaRPr lang="en-US"/>
                        </a:p>
                      </a:txBody>
                      <a:tcPr marL="68580" marR="68580" marT="0" marB="0">
                        <a:blipFill>
                          <a:blip r:embed="rId16"/>
                          <a:stretch>
                            <a:fillRect l="-37421" t="-524000" r="-170126" b="-562000"/>
                          </a:stretch>
                        </a:blipFill>
                      </a:tcPr>
                    </a:tc>
                    <a:tc vMerge="1">
                      <a:txBody>
                        <a:bodyPr/>
                        <a:lstStyle/>
                        <a:p>
                          <a:endParaRPr lang="en-CA"/>
                        </a:p>
                      </a:txBody>
                      <a:tcPr/>
                    </a:tc>
                    <a:extLst>
                      <a:ext uri="{0D108BD9-81ED-4DB2-BD59-A6C34878D82A}">
                        <a16:rowId xmlns:a16="http://schemas.microsoft.com/office/drawing/2014/main" val="80392185"/>
                      </a:ext>
                    </a:extLst>
                  </a:tr>
                  <a:tr h="338646">
                    <a:tc>
                      <a:txBody>
                        <a:bodyPr/>
                        <a:lstStyle/>
                        <a:p>
                          <a:endParaRPr lang="en-US"/>
                        </a:p>
                      </a:txBody>
                      <a:tcPr marL="68580" marR="68580" marT="0" marB="0">
                        <a:blipFill>
                          <a:blip r:embed="rId16"/>
                          <a:stretch>
                            <a:fillRect l="-847" t="-557143" r="-727966" b="-401786"/>
                          </a:stretch>
                        </a:blipFill>
                      </a:tcPr>
                    </a:tc>
                    <a:tc>
                      <a:txBody>
                        <a:bodyPr/>
                        <a:lstStyle/>
                        <a:p>
                          <a:endParaRPr lang="en-US"/>
                        </a:p>
                      </a:txBody>
                      <a:tcPr marL="68580" marR="68580" marT="0" marB="0">
                        <a:blipFill>
                          <a:blip r:embed="rId16"/>
                          <a:stretch>
                            <a:fillRect l="-37421" t="-557143" r="-170126" b="-401786"/>
                          </a:stretch>
                        </a:blipFill>
                      </a:tcPr>
                    </a:tc>
                    <a:tc vMerge="1">
                      <a:txBody>
                        <a:bodyPr/>
                        <a:lstStyle/>
                        <a:p>
                          <a:endParaRPr lang="en-CA"/>
                        </a:p>
                      </a:txBody>
                      <a:tcPr/>
                    </a:tc>
                    <a:extLst>
                      <a:ext uri="{0D108BD9-81ED-4DB2-BD59-A6C34878D82A}">
                        <a16:rowId xmlns:a16="http://schemas.microsoft.com/office/drawing/2014/main" val="966704784"/>
                      </a:ext>
                    </a:extLst>
                  </a:tr>
                  <a:tr h="163068">
                    <a:tc>
                      <a:txBody>
                        <a:bodyPr/>
                        <a:lstStyle/>
                        <a:p>
                          <a:endParaRPr lang="en-US"/>
                        </a:p>
                      </a:txBody>
                      <a:tcPr marL="68580" marR="68580" marT="0" marB="0">
                        <a:blipFill>
                          <a:blip r:embed="rId16"/>
                          <a:stretch>
                            <a:fillRect l="-847" t="-1362963" r="-727966" b="-733333"/>
                          </a:stretch>
                        </a:blipFill>
                      </a:tcPr>
                    </a:tc>
                    <a:tc>
                      <a:txBody>
                        <a:bodyPr/>
                        <a:lstStyle/>
                        <a:p>
                          <a:pPr>
                            <a:lnSpc>
                              <a:spcPct val="107000"/>
                            </a:lnSpc>
                            <a:spcAft>
                              <a:spcPts val="0"/>
                            </a:spcAft>
                          </a:pPr>
                          <a:r>
                            <a:rPr lang="en-CA" sz="1000">
                              <a:effectLst/>
                            </a:rPr>
                            <a:t>Not useful.</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3174511872"/>
                      </a:ext>
                    </a:extLst>
                  </a:tr>
                  <a:tr h="155448">
                    <a:tc>
                      <a:txBody>
                        <a:bodyPr/>
                        <a:lstStyle/>
                        <a:p>
                          <a:pPr>
                            <a:lnSpc>
                              <a:spcPct val="107000"/>
                            </a:lnSpc>
                            <a:spcAft>
                              <a:spcPts val="0"/>
                            </a:spcAft>
                          </a:pPr>
                          <a:r>
                            <a:rPr lang="en-CA" sz="900">
                              <a:effectLst/>
                            </a:rPr>
                            <a:t>R params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16"/>
                          <a:stretch>
                            <a:fillRect l="-37421" t="-1580000" r="-170126" b="-692000"/>
                          </a:stretch>
                        </a:blipFill>
                      </a:tcPr>
                    </a:tc>
                    <a:tc vMerge="1">
                      <a:txBody>
                        <a:bodyPr/>
                        <a:lstStyle/>
                        <a:p>
                          <a:endParaRPr lang="en-CA"/>
                        </a:p>
                      </a:txBody>
                      <a:tcPr/>
                    </a:tc>
                    <a:extLst>
                      <a:ext uri="{0D108BD9-81ED-4DB2-BD59-A6C34878D82A}">
                        <a16:rowId xmlns:a16="http://schemas.microsoft.com/office/drawing/2014/main" val="3786416229"/>
                      </a:ext>
                    </a:extLst>
                  </a:tr>
                  <a:tr h="971169">
                    <a:tc gridSpan="2">
                      <a:txBody>
                        <a:bodyPr/>
                        <a:lstStyle/>
                        <a:p>
                          <a:endParaRPr lang="en-US"/>
                        </a:p>
                      </a:txBody>
                      <a:tcPr marL="68580" marR="68580" marT="0" marB="0">
                        <a:blipFill>
                          <a:blip r:embed="rId16"/>
                          <a:stretch>
                            <a:fillRect l="-229" t="-262500" r="-124083" b="-8125"/>
                          </a:stretch>
                        </a:blipFill>
                      </a:tcPr>
                    </a:tc>
                    <a:tc hMerge="1">
                      <a:txBody>
                        <a:bodyPr/>
                        <a:lstStyle/>
                        <a:p>
                          <a:endParaRPr lang="en-CA"/>
                        </a:p>
                      </a:txBody>
                      <a:tcPr/>
                    </a:tc>
                    <a:tc vMerge="1">
                      <a:txBody>
                        <a:bodyPr/>
                        <a:lstStyle/>
                        <a:p>
                          <a:endParaRPr lang="en-CA"/>
                        </a:p>
                      </a:txBody>
                      <a:tcPr/>
                    </a:tc>
                    <a:extLst>
                      <a:ext uri="{0D108BD9-81ED-4DB2-BD59-A6C34878D82A}">
                        <a16:rowId xmlns:a16="http://schemas.microsoft.com/office/drawing/2014/main" val="931032113"/>
                      </a:ext>
                    </a:extLst>
                  </a:tr>
                </a:tbl>
              </a:graphicData>
            </a:graphic>
          </p:graphicFrame>
        </mc:Fallback>
      </mc:AlternateContent>
      <p:pic>
        <p:nvPicPr>
          <p:cNvPr id="1033" name="Picture 29">
            <a:extLst>
              <a:ext uri="{FF2B5EF4-FFF2-40B4-BE49-F238E27FC236}">
                <a16:creationId xmlns:a16="http://schemas.microsoft.com/office/drawing/2014/main" id="{319957E7-3DA6-4AA4-BAE1-861F266BBF8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56802" y="7964529"/>
            <a:ext cx="3133725" cy="20859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13" name="Table 12">
                <a:extLst>
                  <a:ext uri="{FF2B5EF4-FFF2-40B4-BE49-F238E27FC236}">
                    <a16:creationId xmlns:a16="http://schemas.microsoft.com/office/drawing/2014/main" id="{8536B0AC-D379-4B7F-A017-C2F3E6C17D85}"/>
                  </a:ext>
                </a:extLst>
              </p:cNvPr>
              <p:cNvGraphicFramePr>
                <a:graphicFrameLocks noGrp="1"/>
              </p:cNvGraphicFramePr>
              <p:nvPr>
                <p:extLst>
                  <p:ext uri="{D42A27DB-BD31-4B8C-83A1-F6EECF244321}">
                    <p14:modId xmlns:p14="http://schemas.microsoft.com/office/powerpoint/2010/main" val="71238720"/>
                  </p:ext>
                </p:extLst>
              </p:nvPr>
            </p:nvGraphicFramePr>
            <p:xfrm>
              <a:off x="504406" y="10401888"/>
              <a:ext cx="5937250" cy="3217737"/>
            </p:xfrm>
            <a:graphic>
              <a:graphicData uri="http://schemas.openxmlformats.org/drawingml/2006/table">
                <a:tbl>
                  <a:tblPr bandRow="1">
                    <a:tableStyleId>{0505E3EF-67EA-436B-97B2-0124C06EBD24}</a:tableStyleId>
                  </a:tblPr>
                  <a:tblGrid>
                    <a:gridCol w="716915">
                      <a:extLst>
                        <a:ext uri="{9D8B030D-6E8A-4147-A177-3AD203B41FA5}">
                          <a16:colId xmlns:a16="http://schemas.microsoft.com/office/drawing/2014/main" val="614509145"/>
                        </a:ext>
                      </a:extLst>
                    </a:gridCol>
                    <a:gridCol w="2250440">
                      <a:extLst>
                        <a:ext uri="{9D8B030D-6E8A-4147-A177-3AD203B41FA5}">
                          <a16:colId xmlns:a16="http://schemas.microsoft.com/office/drawing/2014/main" val="1051566434"/>
                        </a:ext>
                      </a:extLst>
                    </a:gridCol>
                    <a:gridCol w="2969895">
                      <a:extLst>
                        <a:ext uri="{9D8B030D-6E8A-4147-A177-3AD203B41FA5}">
                          <a16:colId xmlns:a16="http://schemas.microsoft.com/office/drawing/2014/main" val="1761111308"/>
                        </a:ext>
                      </a:extLst>
                    </a:gridCol>
                  </a:tblGrid>
                  <a:tr h="518160">
                    <a:tc gridSpan="3">
                      <a:txBody>
                        <a:bodyPr/>
                        <a:lstStyle/>
                        <a:p>
                          <a:pPr>
                            <a:lnSpc>
                              <a:spcPct val="107000"/>
                            </a:lnSpc>
                            <a:spcBef>
                              <a:spcPts val="200"/>
                            </a:spcBef>
                            <a:spcAft>
                              <a:spcPts val="0"/>
                            </a:spcAft>
                          </a:pPr>
                          <a:r>
                            <a:rPr lang="en-CA" sz="1400" b="1" dirty="0">
                              <a:effectLst/>
                            </a:rPr>
                            <a:t>Weibull Distribution</a:t>
                          </a:r>
                        </a:p>
                        <a:p>
                          <a:pPr>
                            <a:lnSpc>
                              <a:spcPct val="107000"/>
                            </a:lnSpc>
                            <a:spcAft>
                              <a:spcPts val="0"/>
                            </a:spcAft>
                          </a:pPr>
                          <a:r>
                            <a:rPr lang="en-CA" sz="1000" dirty="0">
                              <a:effectLst/>
                            </a:rPr>
                            <a:t>The Weibull distribution is an extension of the Exponential distribution, where the variance is no longer constrained to be the square of the mean, but we are still modelling the mean parameter (unlike with Gamma).</a:t>
                          </a:r>
                        </a:p>
                        <a:p>
                          <a:pPr>
                            <a:lnSpc>
                              <a:spcPct val="107000"/>
                            </a:lnSpc>
                            <a:spcAft>
                              <a:spcPts val="0"/>
                            </a:spcAft>
                          </a:pPr>
                          <a:r>
                            <a:rPr lang="en-CA" sz="1000" dirty="0">
                              <a:effectLst/>
                            </a:rPr>
                            <a:t>Notation: </a:t>
                          </a:r>
                          <a14:m>
                            <m:oMath xmlns:m="http://schemas.openxmlformats.org/officeDocument/2006/math">
                              <m:r>
                                <a:rPr lang="en-CA" sz="1000">
                                  <a:effectLst/>
                                </a:rPr>
                                <m:t>𝑋</m:t>
                              </m:r>
                              <m:r>
                                <a:rPr lang="en-CA" sz="1000">
                                  <a:effectLst/>
                                </a:rPr>
                                <m:t>∼</m:t>
                              </m:r>
                            </m:oMath>
                          </a14:m>
                          <a:r>
                            <a:rPr lang="en-CA" sz="1000" dirty="0">
                              <a:effectLst/>
                            </a:rPr>
                            <a:t> Weibull(</a:t>
                          </a:r>
                          <a14:m>
                            <m:oMath xmlns:m="http://schemas.openxmlformats.org/officeDocument/2006/math">
                              <m:r>
                                <a:rPr lang="en-CA" sz="1000">
                                  <a:effectLst/>
                                </a:rPr>
                                <m:t>𝛼</m:t>
                              </m:r>
                              <m:r>
                                <a:rPr lang="en-CA" sz="1000">
                                  <a:effectLst/>
                                </a:rPr>
                                <m:t>, </m:t>
                              </m:r>
                              <m:r>
                                <a:rPr lang="en-CA" sz="1000">
                                  <a:effectLst/>
                                </a:rPr>
                                <m:t>𝛽</m:t>
                              </m:r>
                              <m:r>
                                <a:rPr lang="en-CA" sz="1000">
                                  <a:effectLst/>
                                </a:rPr>
                                <m:t>)</m:t>
                              </m:r>
                            </m:oMath>
                          </a14:m>
                          <a:r>
                            <a:rPr lang="en-CA" sz="1000" dirty="0">
                              <a:effectLst/>
                            </a:rPr>
                            <a:t>, where </a:t>
                          </a:r>
                          <a14:m>
                            <m:oMath xmlns:m="http://schemas.openxmlformats.org/officeDocument/2006/math">
                              <m:r>
                                <a:rPr lang="en-CA" sz="1000">
                                  <a:effectLst/>
                                </a:rPr>
                                <m:t>𝛼</m:t>
                              </m:r>
                              <m:r>
                                <a:rPr lang="en-CA" sz="1000">
                                  <a:effectLst/>
                                </a:rPr>
                                <m:t>&gt;0</m:t>
                              </m:r>
                            </m:oMath>
                          </a14:m>
                          <a:r>
                            <a:rPr lang="en-CA" sz="1000" dirty="0">
                              <a:effectLst/>
                            </a:rPr>
                            <a:t> is the shape and </a:t>
                          </a:r>
                          <a14:m>
                            <m:oMath xmlns:m="http://schemas.openxmlformats.org/officeDocument/2006/math">
                              <m:r>
                                <a:rPr lang="en-CA" sz="1000">
                                  <a:effectLst/>
                                </a:rPr>
                                <m:t>𝛽</m:t>
                              </m:r>
                              <m:r>
                                <a:rPr lang="en-CA" sz="1000">
                                  <a:effectLst/>
                                </a:rPr>
                                <m:t>&gt;0</m:t>
                              </m:r>
                            </m:oMath>
                          </a14:m>
                          <a:r>
                            <a:rPr lang="en-CA" sz="1000" dirty="0">
                              <a:effectLst/>
                            </a:rPr>
                            <a:t> is the scale parameter.</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87102051"/>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𝑓</m:t>
                                    </m:r>
                                  </m:e>
                                  <m:sub>
                                    <m:r>
                                      <a:rPr lang="en-CA" sz="1000">
                                        <a:effectLst/>
                                      </a:rPr>
                                      <m:t>𝑋</m:t>
                                    </m:r>
                                  </m:sub>
                                </m:sSub>
                                <m:r>
                                  <a:rPr lang="en-CA" sz="1000">
                                    <a:effectLst/>
                                  </a:rPr>
                                  <m:t>(</m:t>
                                </m:r>
                                <m:r>
                                  <a:rPr lang="en-CA" sz="1000">
                                    <a:effectLst/>
                                  </a:rPr>
                                  <m:t>𝑥</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 xmlns:m="http://schemas.openxmlformats.org/officeDocument/2006/math">
                              <m:f>
                                <m:fPr>
                                  <m:ctrlPr>
                                    <a:rPr lang="en-CA" sz="1000">
                                      <a:effectLst/>
                                    </a:rPr>
                                  </m:ctrlPr>
                                </m:fPr>
                                <m:num>
                                  <m:r>
                                    <a:rPr lang="en-CA" sz="1000">
                                      <a:effectLst/>
                                    </a:rPr>
                                    <m:t>𝛼</m:t>
                                  </m:r>
                                </m:num>
                                <m:den>
                                  <m:sSup>
                                    <m:sSupPr>
                                      <m:ctrlPr>
                                        <a:rPr lang="en-CA" sz="1000">
                                          <a:effectLst/>
                                        </a:rPr>
                                      </m:ctrlPr>
                                    </m:sSupPr>
                                    <m:e>
                                      <m:r>
                                        <a:rPr lang="en-CA" sz="1000">
                                          <a:effectLst/>
                                        </a:rPr>
                                        <m:t>𝛽</m:t>
                                      </m:r>
                                    </m:e>
                                    <m:sup>
                                      <m:r>
                                        <a:rPr lang="en-CA" sz="1000">
                                          <a:effectLst/>
                                        </a:rPr>
                                        <m:t>𝛼</m:t>
                                      </m:r>
                                    </m:sup>
                                  </m:sSup>
                                </m:den>
                              </m:f>
                              <m:sSup>
                                <m:sSupPr>
                                  <m:ctrlPr>
                                    <a:rPr lang="en-CA" sz="1000">
                                      <a:effectLst/>
                                    </a:rPr>
                                  </m:ctrlPr>
                                </m:sSupPr>
                                <m:e>
                                  <m:r>
                                    <a:rPr lang="en-CA" sz="1000">
                                      <a:effectLst/>
                                    </a:rPr>
                                    <m:t>𝑥</m:t>
                                  </m:r>
                                </m:e>
                                <m:sup>
                                  <m:r>
                                    <a:rPr lang="en-CA" sz="1000">
                                      <a:effectLst/>
                                    </a:rPr>
                                    <m:t>𝛼</m:t>
                                  </m:r>
                                  <m:r>
                                    <a:rPr lang="en-CA" sz="1000">
                                      <a:effectLst/>
                                    </a:rPr>
                                    <m:t>−1</m:t>
                                  </m:r>
                                </m:sup>
                              </m:sSup>
                              <m:func>
                                <m:funcPr>
                                  <m:ctrlPr>
                                    <a:rPr lang="en-CA" sz="1000">
                                      <a:effectLst/>
                                    </a:rPr>
                                  </m:ctrlPr>
                                </m:funcPr>
                                <m:fName>
                                  <m:r>
                                    <m:rPr>
                                      <m:sty m:val="p"/>
                                    </m:rPr>
                                    <a:rPr lang="en-CA" sz="1000">
                                      <a:effectLst/>
                                    </a:rPr>
                                    <m:t>exp</m:t>
                                  </m:r>
                                </m:fName>
                                <m:e>
                                  <m:d>
                                    <m:dPr>
                                      <m:ctrlPr>
                                        <a:rPr lang="en-CA" sz="1000">
                                          <a:effectLst/>
                                        </a:rPr>
                                      </m:ctrlPr>
                                    </m:dPr>
                                    <m:e>
                                      <m:r>
                                        <a:rPr lang="en-CA" sz="1000">
                                          <a:effectLst/>
                                        </a:rPr>
                                        <m:t>−</m:t>
                                      </m:r>
                                      <m:sSup>
                                        <m:sSupPr>
                                          <m:ctrlPr>
                                            <a:rPr lang="en-CA" sz="1000">
                                              <a:effectLst/>
                                            </a:rPr>
                                          </m:ctrlPr>
                                        </m:sSupPr>
                                        <m:e>
                                          <m:d>
                                            <m:dPr>
                                              <m:ctrlPr>
                                                <a:rPr lang="en-CA" sz="1000">
                                                  <a:effectLst/>
                                                </a:rPr>
                                              </m:ctrlPr>
                                            </m:dPr>
                                            <m:e>
                                              <m:f>
                                                <m:fPr>
                                                  <m:ctrlPr>
                                                    <a:rPr lang="en-CA" sz="1000">
                                                      <a:effectLst/>
                                                    </a:rPr>
                                                  </m:ctrlPr>
                                                </m:fPr>
                                                <m:num>
                                                  <m:r>
                                                    <a:rPr lang="en-CA" sz="1000">
                                                      <a:effectLst/>
                                                    </a:rPr>
                                                    <m:t>𝑥</m:t>
                                                  </m:r>
                                                </m:num>
                                                <m:den>
                                                  <m:r>
                                                    <a:rPr lang="en-CA" sz="1000">
                                                      <a:effectLst/>
                                                    </a:rPr>
                                                    <m:t>𝛽</m:t>
                                                  </m:r>
                                                </m:den>
                                              </m:f>
                                            </m:e>
                                          </m:d>
                                        </m:e>
                                        <m:sup>
                                          <m:r>
                                            <a:rPr lang="en-CA" sz="1000">
                                              <a:effectLst/>
                                            </a:rPr>
                                            <m:t>𝛼</m:t>
                                          </m:r>
                                        </m:sup>
                                      </m:sSup>
                                    </m:e>
                                  </m:d>
                                </m:e>
                              </m:func>
                            </m:oMath>
                          </a14:m>
                          <a:r>
                            <a:rPr lang="en-CA" sz="1000" dirty="0">
                              <a:effectLst/>
                            </a:rPr>
                            <a:t>; </a:t>
                          </a:r>
                          <a14:m>
                            <m:oMath xmlns:m="http://schemas.openxmlformats.org/officeDocument/2006/math">
                              <m:r>
                                <a:rPr lang="en-CA" sz="1000">
                                  <a:effectLst/>
                                </a:rPr>
                                <m:t>𝑥</m:t>
                              </m:r>
                              <m:r>
                                <a:rPr lang="en-CA" sz="1000">
                                  <a:effectLst/>
                                </a:rPr>
                                <m:t>&gt;0</m:t>
                              </m:r>
                            </m:oMath>
                          </a14:m>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7">
                      <a:txBody>
                        <a:bodyPr/>
                        <a:lstStyle/>
                        <a:p>
                          <a:pPr algn="ctr">
                            <a:lnSpc>
                              <a:spcPct val="107000"/>
                            </a:lnSpc>
                            <a:spcAft>
                              <a:spcPts val="0"/>
                            </a:spcAft>
                          </a:pP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8492518"/>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𝐹</m:t>
                                    </m:r>
                                  </m:e>
                                  <m:sub>
                                    <m:r>
                                      <a:rPr lang="en-CA" sz="1000">
                                        <a:effectLst/>
                                      </a:rPr>
                                      <m:t>𝑋</m:t>
                                    </m:r>
                                  </m:sub>
                                </m:sSub>
                                <m:r>
                                  <a:rPr lang="en-CA" sz="1000">
                                    <a:effectLst/>
                                  </a:rPr>
                                  <m:t>(</m:t>
                                </m:r>
                                <m:r>
                                  <a:rPr lang="en-CA" sz="1000">
                                    <a:effectLst/>
                                  </a:rPr>
                                  <m:t>𝑥</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1−</m:t>
                                </m:r>
                                <m:func>
                                  <m:funcPr>
                                    <m:ctrlPr>
                                      <a:rPr lang="en-CA" sz="1000">
                                        <a:effectLst/>
                                      </a:rPr>
                                    </m:ctrlPr>
                                  </m:funcPr>
                                  <m:fName>
                                    <m:r>
                                      <m:rPr>
                                        <m:sty m:val="p"/>
                                      </m:rPr>
                                      <a:rPr lang="en-CA" sz="1000">
                                        <a:effectLst/>
                                      </a:rPr>
                                      <m:t>exp</m:t>
                                    </m:r>
                                  </m:fName>
                                  <m:e>
                                    <m:d>
                                      <m:dPr>
                                        <m:ctrlPr>
                                          <a:rPr lang="en-CA" sz="1000">
                                            <a:effectLst/>
                                          </a:rPr>
                                        </m:ctrlPr>
                                      </m:dPr>
                                      <m:e>
                                        <m:r>
                                          <a:rPr lang="en-CA" sz="1000">
                                            <a:effectLst/>
                                          </a:rPr>
                                          <m:t>−</m:t>
                                        </m:r>
                                        <m:sSup>
                                          <m:sSupPr>
                                            <m:ctrlPr>
                                              <a:rPr lang="en-CA" sz="1000">
                                                <a:effectLst/>
                                              </a:rPr>
                                            </m:ctrlPr>
                                          </m:sSupPr>
                                          <m:e>
                                            <m:d>
                                              <m:dPr>
                                                <m:ctrlPr>
                                                  <a:rPr lang="en-CA" sz="1000">
                                                    <a:effectLst/>
                                                  </a:rPr>
                                                </m:ctrlPr>
                                              </m:dPr>
                                              <m:e>
                                                <m:f>
                                                  <m:fPr>
                                                    <m:ctrlPr>
                                                      <a:rPr lang="en-CA" sz="1000">
                                                        <a:effectLst/>
                                                      </a:rPr>
                                                    </m:ctrlPr>
                                                  </m:fPr>
                                                  <m:num>
                                                    <m:r>
                                                      <a:rPr lang="en-CA" sz="1000">
                                                        <a:effectLst/>
                                                      </a:rPr>
                                                      <m:t>𝑥</m:t>
                                                    </m:r>
                                                  </m:num>
                                                  <m:den>
                                                    <m:r>
                                                      <a:rPr lang="en-CA" sz="1000">
                                                        <a:effectLst/>
                                                      </a:rPr>
                                                      <m:t>𝛽</m:t>
                                                    </m:r>
                                                  </m:den>
                                                </m:f>
                                              </m:e>
                                            </m:d>
                                          </m:e>
                                          <m:sup>
                                            <m:r>
                                              <a:rPr lang="en-CA" sz="1000">
                                                <a:effectLst/>
                                              </a:rPr>
                                              <m:t>𝛼</m:t>
                                            </m:r>
                                          </m:sup>
                                        </m:sSup>
                                      </m:e>
                                    </m:d>
                                    <m:r>
                                      <a:rPr lang="en-CA" sz="1000">
                                        <a:effectLst/>
                                      </a:rPr>
                                      <m:t>  </m:t>
                                    </m:r>
                                  </m:e>
                                </m:func>
                              </m:oMath>
                            </m:oMathPara>
                          </a14:m>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1578406150"/>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𝐸</m:t>
                                </m:r>
                                <m:r>
                                  <a:rPr lang="en-CA" sz="1000">
                                    <a:effectLst/>
                                  </a:rPr>
                                  <m:t>(</m:t>
                                </m:r>
                                <m:r>
                                  <a:rPr lang="en-CA" sz="1000">
                                    <a:effectLst/>
                                  </a:rPr>
                                  <m:t>𝑋</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m:rPr>
                                    <m:sty m:val="p"/>
                                  </m:rPr>
                                  <a:rPr lang="en-CA" sz="1000">
                                    <a:effectLst/>
                                  </a:rPr>
                                  <m:t>βΓ</m:t>
                                </m:r>
                                <m:d>
                                  <m:dPr>
                                    <m:ctrlPr>
                                      <a:rPr lang="en-CA" sz="1000">
                                        <a:effectLst/>
                                      </a:rPr>
                                    </m:ctrlPr>
                                  </m:dPr>
                                  <m:e>
                                    <m:r>
                                      <a:rPr lang="en-CA" sz="1000">
                                        <a:effectLst/>
                                      </a:rPr>
                                      <m:t>1+</m:t>
                                    </m:r>
                                    <m:f>
                                      <m:fPr>
                                        <m:ctrlPr>
                                          <a:rPr lang="en-CA" sz="1000">
                                            <a:effectLst/>
                                          </a:rPr>
                                        </m:ctrlPr>
                                      </m:fPr>
                                      <m:num>
                                        <m:r>
                                          <a:rPr lang="en-CA" sz="1000">
                                            <a:effectLst/>
                                          </a:rPr>
                                          <m:t>1</m:t>
                                        </m:r>
                                      </m:num>
                                      <m:den>
                                        <m:r>
                                          <a:rPr lang="en-CA" sz="1000">
                                            <a:effectLst/>
                                          </a:rPr>
                                          <m:t>𝛼</m:t>
                                        </m:r>
                                      </m:den>
                                    </m:f>
                                  </m:e>
                                </m:d>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2194793722"/>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𝑉</m:t>
                                </m:r>
                                <m:r>
                                  <a:rPr lang="en-CA" sz="1000">
                                    <a:effectLst/>
                                  </a:rPr>
                                  <m:t>(</m:t>
                                </m:r>
                                <m:r>
                                  <a:rPr lang="en-CA" sz="1000">
                                    <a:effectLst/>
                                  </a:rPr>
                                  <m:t>𝑋</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m:rPr>
                                    <m:sty m:val="p"/>
                                  </m:rPr>
                                  <a:rPr lang="en-CA" sz="1000">
                                    <a:effectLst/>
                                  </a:rPr>
                                  <m:t>β</m:t>
                                </m:r>
                                <m:d>
                                  <m:dPr>
                                    <m:begChr m:val="["/>
                                    <m:endChr m:val="]"/>
                                    <m:ctrlPr>
                                      <a:rPr lang="en-CA" sz="1000">
                                        <a:effectLst/>
                                      </a:rPr>
                                    </m:ctrlPr>
                                  </m:dPr>
                                  <m:e>
                                    <m:r>
                                      <m:rPr>
                                        <m:sty m:val="p"/>
                                      </m:rPr>
                                      <a:rPr lang="en-CA" sz="1000">
                                        <a:effectLst/>
                                      </a:rPr>
                                      <m:t>Γ</m:t>
                                    </m:r>
                                    <m:d>
                                      <m:dPr>
                                        <m:ctrlPr>
                                          <a:rPr lang="en-CA" sz="1000">
                                            <a:effectLst/>
                                          </a:rPr>
                                        </m:ctrlPr>
                                      </m:dPr>
                                      <m:e>
                                        <m:r>
                                          <a:rPr lang="en-CA" sz="1000">
                                            <a:effectLst/>
                                          </a:rPr>
                                          <m:t>1+</m:t>
                                        </m:r>
                                        <m:f>
                                          <m:fPr>
                                            <m:ctrlPr>
                                              <a:rPr lang="en-CA" sz="1000">
                                                <a:effectLst/>
                                              </a:rPr>
                                            </m:ctrlPr>
                                          </m:fPr>
                                          <m:num>
                                            <m:r>
                                              <a:rPr lang="en-CA" sz="1000">
                                                <a:effectLst/>
                                              </a:rPr>
                                              <m:t>2</m:t>
                                            </m:r>
                                          </m:num>
                                          <m:den>
                                            <m:r>
                                              <a:rPr lang="en-CA" sz="1000">
                                                <a:effectLst/>
                                              </a:rPr>
                                              <m:t>𝛼</m:t>
                                            </m:r>
                                          </m:den>
                                        </m:f>
                                      </m:e>
                                    </m:d>
                                    <m:r>
                                      <a:rPr lang="en-CA" sz="1000">
                                        <a:effectLst/>
                                      </a:rPr>
                                      <m:t>−</m:t>
                                    </m:r>
                                    <m:sSup>
                                      <m:sSupPr>
                                        <m:ctrlPr>
                                          <a:rPr lang="en-CA" sz="1000">
                                            <a:effectLst/>
                                          </a:rPr>
                                        </m:ctrlPr>
                                      </m:sSupPr>
                                      <m:e>
                                        <m:d>
                                          <m:dPr>
                                            <m:ctrlPr>
                                              <a:rPr lang="en-CA" sz="1000">
                                                <a:effectLst/>
                                              </a:rPr>
                                            </m:ctrlPr>
                                          </m:dPr>
                                          <m:e>
                                            <m:r>
                                              <m:rPr>
                                                <m:sty m:val="p"/>
                                              </m:rPr>
                                              <a:rPr lang="en-CA" sz="1000">
                                                <a:effectLst/>
                                              </a:rPr>
                                              <m:t>Γ</m:t>
                                            </m:r>
                                            <m:d>
                                              <m:dPr>
                                                <m:ctrlPr>
                                                  <a:rPr lang="en-CA" sz="1000">
                                                    <a:effectLst/>
                                                  </a:rPr>
                                                </m:ctrlPr>
                                              </m:dPr>
                                              <m:e>
                                                <m:r>
                                                  <a:rPr lang="en-CA" sz="1000">
                                                    <a:effectLst/>
                                                  </a:rPr>
                                                  <m:t>1+</m:t>
                                                </m:r>
                                                <m:f>
                                                  <m:fPr>
                                                    <m:ctrlPr>
                                                      <a:rPr lang="en-CA" sz="1000">
                                                        <a:effectLst/>
                                                      </a:rPr>
                                                    </m:ctrlPr>
                                                  </m:fPr>
                                                  <m:num>
                                                    <m:r>
                                                      <a:rPr lang="en-CA" sz="1000">
                                                        <a:effectLst/>
                                                      </a:rPr>
                                                      <m:t>1</m:t>
                                                    </m:r>
                                                  </m:num>
                                                  <m:den>
                                                    <m:r>
                                                      <a:rPr lang="en-CA" sz="1000">
                                                        <a:effectLst/>
                                                      </a:rPr>
                                                      <m:t>𝛼</m:t>
                                                    </m:r>
                                                    <m:r>
                                                      <a:rPr lang="en-CA" sz="1000">
                                                        <a:effectLst/>
                                                      </a:rPr>
                                                      <m:t> </m:t>
                                                    </m:r>
                                                  </m:den>
                                                </m:f>
                                              </m:e>
                                            </m:d>
                                          </m:e>
                                        </m:d>
                                      </m:e>
                                      <m:sup>
                                        <m:r>
                                          <a:rPr lang="en-CA" sz="1000">
                                            <a:effectLst/>
                                          </a:rPr>
                                          <m:t>2</m:t>
                                        </m:r>
                                      </m:sup>
                                    </m:sSup>
                                  </m:e>
                                </m:d>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3957015806"/>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𝑀</m:t>
                                    </m:r>
                                  </m:e>
                                  <m:sub>
                                    <m:r>
                                      <a:rPr lang="en-CA" sz="1000">
                                        <a:effectLst/>
                                      </a:rPr>
                                      <m:t>𝑋</m:t>
                                    </m:r>
                                  </m:sub>
                                </m:sSub>
                                <m:r>
                                  <a:rPr lang="en-CA" sz="1000">
                                    <a:effectLst/>
                                  </a:rPr>
                                  <m:t>(</m:t>
                                </m:r>
                                <m:r>
                                  <a:rPr lang="en-CA" sz="1000">
                                    <a:effectLst/>
                                  </a:rPr>
                                  <m:t>𝑡</m:t>
                                </m:r>
                                <m:r>
                                  <a:rPr lang="en-CA" sz="1000">
                                    <a:effectLst/>
                                  </a:rPr>
                                  <m:t>) </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Not useful.</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3120956914"/>
                      </a:ext>
                    </a:extLst>
                  </a:tr>
                  <a:tr h="0">
                    <a:tc>
                      <a:txBody>
                        <a:bodyPr/>
                        <a:lstStyle/>
                        <a:p>
                          <a:pPr>
                            <a:lnSpc>
                              <a:spcPct val="107000"/>
                            </a:lnSpc>
                            <a:spcAft>
                              <a:spcPts val="0"/>
                            </a:spcAft>
                          </a:pPr>
                          <a:r>
                            <a:rPr lang="en-CA" sz="900">
                              <a:effectLst/>
                            </a:rPr>
                            <a:t>R params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900">
                              <a:effectLst/>
                            </a:rPr>
                            <a:t>shape = </a:t>
                          </a:r>
                          <a14:m>
                            <m:oMath xmlns:m="http://schemas.openxmlformats.org/officeDocument/2006/math">
                              <m:r>
                                <a:rPr lang="en-CA" sz="900">
                                  <a:effectLst/>
                                </a:rPr>
                                <m:t>𝛼</m:t>
                              </m:r>
                            </m:oMath>
                          </a14:m>
                          <a:r>
                            <a:rPr lang="en-CA" sz="1000">
                              <a:effectLst/>
                            </a:rPr>
                            <a:t> </a:t>
                          </a:r>
                          <a14:m>
                            <m:oMath xmlns:m="http://schemas.openxmlformats.org/officeDocument/2006/math">
                              <m:r>
                                <a:rPr lang="en-CA" sz="1000">
                                  <a:effectLst/>
                                </a:rPr>
                                <m:t>,</m:t>
                              </m:r>
                            </m:oMath>
                          </a14:m>
                          <a:r>
                            <a:rPr lang="en-CA" sz="1000">
                              <a:effectLst/>
                            </a:rPr>
                            <a:t> </a:t>
                          </a:r>
                          <a:r>
                            <a:rPr lang="en-CA" sz="900">
                              <a:effectLst/>
                            </a:rPr>
                            <a:t>scale =</a:t>
                          </a:r>
                          <a14:m>
                            <m:oMath xmlns:m="http://schemas.openxmlformats.org/officeDocument/2006/math">
                              <m:r>
                                <a:rPr lang="en-CA" sz="900">
                                  <a:effectLst/>
                                </a:rPr>
                                <m:t>  </m:t>
                              </m:r>
                              <m:r>
                                <a:rPr lang="en-CA" sz="900">
                                  <a:effectLst/>
                                </a:rPr>
                                <m:t>𝛽</m:t>
                              </m:r>
                            </m:oMath>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4259603604"/>
                      </a:ext>
                    </a:extLst>
                  </a:tr>
                  <a:tr h="0">
                    <a:tc gridSpan="2">
                      <a:txBody>
                        <a:bodyPr/>
                        <a:lstStyle/>
                        <a:p>
                          <a:pPr marL="92075" indent="-92075">
                            <a:lnSpc>
                              <a:spcPct val="107000"/>
                            </a:lnSpc>
                            <a:spcBef>
                              <a:spcPts val="200"/>
                            </a:spcBef>
                            <a:spcAft>
                              <a:spcPts val="0"/>
                            </a:spcAft>
                          </a:pPr>
                          <a:r>
                            <a:rPr lang="en-CA" sz="1000" dirty="0">
                              <a:effectLst/>
                            </a:rPr>
                            <a:t>Related Distributions</a:t>
                          </a:r>
                        </a:p>
                        <a:p>
                          <a:pPr marL="92075" lvl="0" indent="-92075">
                            <a:lnSpc>
                              <a:spcPct val="107000"/>
                            </a:lnSpc>
                            <a:spcAft>
                              <a:spcPts val="0"/>
                            </a:spcAft>
                            <a:buFont typeface="Symbol" panose="05050102010706020507" pitchFamily="18" charset="2"/>
                            <a:buChar char=""/>
                          </a:pPr>
                          <a:r>
                            <a:rPr lang="en-CA" sz="1000" dirty="0">
                              <a:effectLst/>
                            </a:rPr>
                            <a:t>If </a:t>
                          </a:r>
                          <a14:m>
                            <m:oMath xmlns:m="http://schemas.openxmlformats.org/officeDocument/2006/math">
                              <m:r>
                                <a:rPr lang="en-CA" sz="1000">
                                  <a:effectLst/>
                                </a:rPr>
                                <m:t>𝑘</m:t>
                              </m:r>
                              <m:r>
                                <a:rPr lang="en-CA" sz="1000">
                                  <a:effectLst/>
                                </a:rPr>
                                <m:t>=1</m:t>
                              </m:r>
                            </m:oMath>
                          </a14:m>
                          <a:r>
                            <a:rPr lang="en-CA" sz="1000" dirty="0">
                              <a:effectLst/>
                            </a:rPr>
                            <a:t>, this is the Exponential distribution.</a:t>
                          </a:r>
                        </a:p>
                        <a:p>
                          <a:pPr marL="92075" lvl="0" indent="-92075">
                            <a:lnSpc>
                              <a:spcPct val="107000"/>
                            </a:lnSpc>
                            <a:spcAft>
                              <a:spcPts val="0"/>
                            </a:spcAft>
                            <a:buFont typeface="Symbol" panose="05050102010706020507" pitchFamily="18" charset="2"/>
                            <a:buChar char=""/>
                          </a:pPr>
                          <a:r>
                            <a:rPr lang="en-CA" sz="1000" dirty="0">
                              <a:effectLst/>
                            </a:rPr>
                            <a:t>This is the two-parameter Weibull model, there is also a three-parameter model.</a:t>
                          </a:r>
                          <a:endParaRPr lang="en-CA" sz="1000" dirty="0">
                            <a:effectLst/>
                            <a:latin typeface="Calibri" panose="020F0502020204030204" pitchFamily="34" charset="0"/>
                            <a:ea typeface="Calibri" panose="020F0502020204030204" pitchFamily="34" charset="0"/>
                            <a:cs typeface="Symbol" panose="05050102010706020507" pitchFamily="18" charset="2"/>
                          </a:endParaRPr>
                        </a:p>
                      </a:txBody>
                      <a:tcPr marL="68580" marR="68580" marT="0" marB="0"/>
                    </a:tc>
                    <a:tc hMerge="1">
                      <a:txBody>
                        <a:bodyPr/>
                        <a:lstStyle/>
                        <a:p>
                          <a:endParaRPr lang="en-CA"/>
                        </a:p>
                      </a:txBody>
                      <a:tcPr/>
                    </a:tc>
                    <a:tc vMerge="1">
                      <a:txBody>
                        <a:bodyPr/>
                        <a:lstStyle/>
                        <a:p>
                          <a:endParaRPr lang="en-CA"/>
                        </a:p>
                      </a:txBody>
                      <a:tcPr/>
                    </a:tc>
                    <a:extLst>
                      <a:ext uri="{0D108BD9-81ED-4DB2-BD59-A6C34878D82A}">
                        <a16:rowId xmlns:a16="http://schemas.microsoft.com/office/drawing/2014/main" val="3822336426"/>
                      </a:ext>
                    </a:extLst>
                  </a:tr>
                </a:tbl>
              </a:graphicData>
            </a:graphic>
          </p:graphicFrame>
        </mc:Choice>
        <mc:Fallback>
          <p:graphicFrame>
            <p:nvGraphicFramePr>
              <p:cNvPr id="13" name="Table 12">
                <a:extLst>
                  <a:ext uri="{FF2B5EF4-FFF2-40B4-BE49-F238E27FC236}">
                    <a16:creationId xmlns:a16="http://schemas.microsoft.com/office/drawing/2014/main" id="{8536B0AC-D379-4B7F-A017-C2F3E6C17D85}"/>
                  </a:ext>
                </a:extLst>
              </p:cNvPr>
              <p:cNvGraphicFramePr>
                <a:graphicFrameLocks noGrp="1"/>
              </p:cNvGraphicFramePr>
              <p:nvPr>
                <p:extLst>
                  <p:ext uri="{D42A27DB-BD31-4B8C-83A1-F6EECF244321}">
                    <p14:modId xmlns:p14="http://schemas.microsoft.com/office/powerpoint/2010/main" val="71238720"/>
                  </p:ext>
                </p:extLst>
              </p:nvPr>
            </p:nvGraphicFramePr>
            <p:xfrm>
              <a:off x="504406" y="10401888"/>
              <a:ext cx="5937250" cy="3217737"/>
            </p:xfrm>
            <a:graphic>
              <a:graphicData uri="http://schemas.openxmlformats.org/drawingml/2006/table">
                <a:tbl>
                  <a:tblPr bandRow="1">
                    <a:tableStyleId>{0505E3EF-67EA-436B-97B2-0124C06EBD24}</a:tableStyleId>
                  </a:tblPr>
                  <a:tblGrid>
                    <a:gridCol w="716915">
                      <a:extLst>
                        <a:ext uri="{9D8B030D-6E8A-4147-A177-3AD203B41FA5}">
                          <a16:colId xmlns:a16="http://schemas.microsoft.com/office/drawing/2014/main" val="614509145"/>
                        </a:ext>
                      </a:extLst>
                    </a:gridCol>
                    <a:gridCol w="2250440">
                      <a:extLst>
                        <a:ext uri="{9D8B030D-6E8A-4147-A177-3AD203B41FA5}">
                          <a16:colId xmlns:a16="http://schemas.microsoft.com/office/drawing/2014/main" val="1051566434"/>
                        </a:ext>
                      </a:extLst>
                    </a:gridCol>
                    <a:gridCol w="2969895">
                      <a:extLst>
                        <a:ext uri="{9D8B030D-6E8A-4147-A177-3AD203B41FA5}">
                          <a16:colId xmlns:a16="http://schemas.microsoft.com/office/drawing/2014/main" val="1761111308"/>
                        </a:ext>
                      </a:extLst>
                    </a:gridCol>
                  </a:tblGrid>
                  <a:tr h="709867">
                    <a:tc gridSpan="3">
                      <a:txBody>
                        <a:bodyPr/>
                        <a:lstStyle/>
                        <a:p>
                          <a:endParaRPr lang="en-US"/>
                        </a:p>
                      </a:txBody>
                      <a:tcPr marL="68580" marR="68580" marT="0" marB="0">
                        <a:blipFill>
                          <a:blip r:embed="rId18"/>
                          <a:stretch>
                            <a:fillRect l="-103" t="-6838" r="-205" b="-362393"/>
                          </a:stretch>
                        </a:blip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87102051"/>
                      </a:ext>
                    </a:extLst>
                  </a:tr>
                  <a:tr h="276543">
                    <a:tc>
                      <a:txBody>
                        <a:bodyPr/>
                        <a:lstStyle/>
                        <a:p>
                          <a:endParaRPr lang="en-US"/>
                        </a:p>
                      </a:txBody>
                      <a:tcPr marL="68580" marR="68580" marT="0" marB="0">
                        <a:blipFill>
                          <a:blip r:embed="rId18"/>
                          <a:stretch>
                            <a:fillRect l="-847" t="-277778" r="-727966" b="-842222"/>
                          </a:stretch>
                        </a:blipFill>
                      </a:tcPr>
                    </a:tc>
                    <a:tc>
                      <a:txBody>
                        <a:bodyPr/>
                        <a:lstStyle/>
                        <a:p>
                          <a:endParaRPr lang="en-US"/>
                        </a:p>
                      </a:txBody>
                      <a:tcPr marL="68580" marR="68580" marT="0" marB="0">
                        <a:blipFill>
                          <a:blip r:embed="rId18"/>
                          <a:stretch>
                            <a:fillRect l="-32249" t="-277778" r="-132791" b="-842222"/>
                          </a:stretch>
                        </a:blipFill>
                      </a:tcPr>
                    </a:tc>
                    <a:tc rowSpan="7">
                      <a:txBody>
                        <a:bodyPr/>
                        <a:lstStyle/>
                        <a:p>
                          <a:pPr algn="ctr">
                            <a:lnSpc>
                              <a:spcPct val="107000"/>
                            </a:lnSpc>
                            <a:spcAft>
                              <a:spcPts val="0"/>
                            </a:spcAft>
                          </a:pP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8492518"/>
                      </a:ext>
                    </a:extLst>
                  </a:tr>
                  <a:tr h="383032">
                    <a:tc>
                      <a:txBody>
                        <a:bodyPr/>
                        <a:lstStyle/>
                        <a:p>
                          <a:endParaRPr lang="en-US"/>
                        </a:p>
                      </a:txBody>
                      <a:tcPr marL="68580" marR="68580" marT="0" marB="0">
                        <a:blipFill>
                          <a:blip r:embed="rId18"/>
                          <a:stretch>
                            <a:fillRect l="-847" t="-269841" r="-727966" b="-501587"/>
                          </a:stretch>
                        </a:blipFill>
                      </a:tcPr>
                    </a:tc>
                    <a:tc>
                      <a:txBody>
                        <a:bodyPr/>
                        <a:lstStyle/>
                        <a:p>
                          <a:endParaRPr lang="en-US"/>
                        </a:p>
                      </a:txBody>
                      <a:tcPr marL="68580" marR="68580" marT="0" marB="0">
                        <a:blipFill>
                          <a:blip r:embed="rId18"/>
                          <a:stretch>
                            <a:fillRect l="-32249" t="-269841" r="-132791" b="-501587"/>
                          </a:stretch>
                        </a:blipFill>
                      </a:tcPr>
                    </a:tc>
                    <a:tc vMerge="1">
                      <a:txBody>
                        <a:bodyPr/>
                        <a:lstStyle/>
                        <a:p>
                          <a:endParaRPr lang="en-CA"/>
                        </a:p>
                      </a:txBody>
                      <a:tcPr/>
                    </a:tc>
                    <a:extLst>
                      <a:ext uri="{0D108BD9-81ED-4DB2-BD59-A6C34878D82A}">
                        <a16:rowId xmlns:a16="http://schemas.microsoft.com/office/drawing/2014/main" val="1578406150"/>
                      </a:ext>
                    </a:extLst>
                  </a:tr>
                  <a:tr h="366459">
                    <a:tc>
                      <a:txBody>
                        <a:bodyPr/>
                        <a:lstStyle/>
                        <a:p>
                          <a:endParaRPr lang="en-US"/>
                        </a:p>
                      </a:txBody>
                      <a:tcPr marL="68580" marR="68580" marT="0" marB="0">
                        <a:blipFill>
                          <a:blip r:embed="rId18"/>
                          <a:stretch>
                            <a:fillRect l="-847" t="-388333" r="-727966" b="-426667"/>
                          </a:stretch>
                        </a:blipFill>
                      </a:tcPr>
                    </a:tc>
                    <a:tc>
                      <a:txBody>
                        <a:bodyPr/>
                        <a:lstStyle/>
                        <a:p>
                          <a:endParaRPr lang="en-US"/>
                        </a:p>
                      </a:txBody>
                      <a:tcPr marL="68580" marR="68580" marT="0" marB="0">
                        <a:blipFill>
                          <a:blip r:embed="rId18"/>
                          <a:stretch>
                            <a:fillRect l="-32249" t="-388333" r="-132791" b="-426667"/>
                          </a:stretch>
                        </a:blipFill>
                      </a:tcPr>
                    </a:tc>
                    <a:tc vMerge="1">
                      <a:txBody>
                        <a:bodyPr/>
                        <a:lstStyle/>
                        <a:p>
                          <a:endParaRPr lang="en-CA"/>
                        </a:p>
                      </a:txBody>
                      <a:tcPr/>
                    </a:tc>
                    <a:extLst>
                      <a:ext uri="{0D108BD9-81ED-4DB2-BD59-A6C34878D82A}">
                        <a16:rowId xmlns:a16="http://schemas.microsoft.com/office/drawing/2014/main" val="2194793722"/>
                      </a:ext>
                    </a:extLst>
                  </a:tr>
                  <a:tr h="518287">
                    <a:tc>
                      <a:txBody>
                        <a:bodyPr/>
                        <a:lstStyle/>
                        <a:p>
                          <a:endParaRPr lang="en-US"/>
                        </a:p>
                      </a:txBody>
                      <a:tcPr marL="68580" marR="68580" marT="0" marB="0">
                        <a:blipFill>
                          <a:blip r:embed="rId18"/>
                          <a:stretch>
                            <a:fillRect l="-847" t="-340698" r="-727966" b="-197674"/>
                          </a:stretch>
                        </a:blipFill>
                      </a:tcPr>
                    </a:tc>
                    <a:tc>
                      <a:txBody>
                        <a:bodyPr/>
                        <a:lstStyle/>
                        <a:p>
                          <a:endParaRPr lang="en-US"/>
                        </a:p>
                      </a:txBody>
                      <a:tcPr marL="68580" marR="68580" marT="0" marB="0">
                        <a:blipFill>
                          <a:blip r:embed="rId18"/>
                          <a:stretch>
                            <a:fillRect l="-32249" t="-340698" r="-132791" b="-197674"/>
                          </a:stretch>
                        </a:blipFill>
                      </a:tcPr>
                    </a:tc>
                    <a:tc vMerge="1">
                      <a:txBody>
                        <a:bodyPr/>
                        <a:lstStyle/>
                        <a:p>
                          <a:endParaRPr lang="en-CA"/>
                        </a:p>
                      </a:txBody>
                      <a:tcPr/>
                    </a:tc>
                    <a:extLst>
                      <a:ext uri="{0D108BD9-81ED-4DB2-BD59-A6C34878D82A}">
                        <a16:rowId xmlns:a16="http://schemas.microsoft.com/office/drawing/2014/main" val="3957015806"/>
                      </a:ext>
                    </a:extLst>
                  </a:tr>
                  <a:tr h="163068">
                    <a:tc>
                      <a:txBody>
                        <a:bodyPr/>
                        <a:lstStyle/>
                        <a:p>
                          <a:endParaRPr lang="en-US"/>
                        </a:p>
                      </a:txBody>
                      <a:tcPr marL="68580" marR="68580" marT="0" marB="0">
                        <a:blipFill>
                          <a:blip r:embed="rId18"/>
                          <a:stretch>
                            <a:fillRect l="-847" t="-1457692" r="-727966" b="-553846"/>
                          </a:stretch>
                        </a:blipFill>
                      </a:tcPr>
                    </a:tc>
                    <a:tc>
                      <a:txBody>
                        <a:bodyPr/>
                        <a:lstStyle/>
                        <a:p>
                          <a:pPr>
                            <a:lnSpc>
                              <a:spcPct val="107000"/>
                            </a:lnSpc>
                            <a:spcAft>
                              <a:spcPts val="0"/>
                            </a:spcAft>
                          </a:pPr>
                          <a:r>
                            <a:rPr lang="en-CA" sz="1000">
                              <a:effectLst/>
                            </a:rPr>
                            <a:t>Not useful.</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3120956914"/>
                      </a:ext>
                    </a:extLst>
                  </a:tr>
                  <a:tr h="155448">
                    <a:tc>
                      <a:txBody>
                        <a:bodyPr/>
                        <a:lstStyle/>
                        <a:p>
                          <a:pPr>
                            <a:lnSpc>
                              <a:spcPct val="107000"/>
                            </a:lnSpc>
                            <a:spcAft>
                              <a:spcPts val="0"/>
                            </a:spcAft>
                          </a:pPr>
                          <a:r>
                            <a:rPr lang="en-CA" sz="900">
                              <a:effectLst/>
                            </a:rPr>
                            <a:t>R params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18"/>
                          <a:stretch>
                            <a:fillRect l="-32249" t="-1557692" r="-132791" b="-453846"/>
                          </a:stretch>
                        </a:blipFill>
                      </a:tcPr>
                    </a:tc>
                    <a:tc vMerge="1">
                      <a:txBody>
                        <a:bodyPr/>
                        <a:lstStyle/>
                        <a:p>
                          <a:endParaRPr lang="en-CA"/>
                        </a:p>
                      </a:txBody>
                      <a:tcPr/>
                    </a:tc>
                    <a:extLst>
                      <a:ext uri="{0D108BD9-81ED-4DB2-BD59-A6C34878D82A}">
                        <a16:rowId xmlns:a16="http://schemas.microsoft.com/office/drawing/2014/main" val="4259603604"/>
                      </a:ext>
                    </a:extLst>
                  </a:tr>
                  <a:tr h="645033">
                    <a:tc gridSpan="2">
                      <a:txBody>
                        <a:bodyPr/>
                        <a:lstStyle/>
                        <a:p>
                          <a:endParaRPr lang="en-US"/>
                        </a:p>
                      </a:txBody>
                      <a:tcPr marL="68580" marR="68580" marT="0" marB="0">
                        <a:blipFill>
                          <a:blip r:embed="rId18"/>
                          <a:stretch>
                            <a:fillRect l="-205" t="-406604" r="-100616" b="-11321"/>
                          </a:stretch>
                        </a:blipFill>
                      </a:tcPr>
                    </a:tc>
                    <a:tc hMerge="1">
                      <a:txBody>
                        <a:bodyPr/>
                        <a:lstStyle/>
                        <a:p>
                          <a:endParaRPr lang="en-CA"/>
                        </a:p>
                      </a:txBody>
                      <a:tcPr/>
                    </a:tc>
                    <a:tc vMerge="1">
                      <a:txBody>
                        <a:bodyPr/>
                        <a:lstStyle/>
                        <a:p>
                          <a:endParaRPr lang="en-CA"/>
                        </a:p>
                      </a:txBody>
                      <a:tcPr/>
                    </a:tc>
                    <a:extLst>
                      <a:ext uri="{0D108BD9-81ED-4DB2-BD59-A6C34878D82A}">
                        <a16:rowId xmlns:a16="http://schemas.microsoft.com/office/drawing/2014/main" val="3822336426"/>
                      </a:ext>
                    </a:extLst>
                  </a:tr>
                </a:tbl>
              </a:graphicData>
            </a:graphic>
          </p:graphicFrame>
        </mc:Fallback>
      </mc:AlternateContent>
      <p:pic>
        <p:nvPicPr>
          <p:cNvPr id="1034" name="Picture 34">
            <a:extLst>
              <a:ext uri="{FF2B5EF4-FFF2-40B4-BE49-F238E27FC236}">
                <a16:creationId xmlns:a16="http://schemas.microsoft.com/office/drawing/2014/main" id="{2FD8F417-D5C7-490E-A1F8-F4AE7261218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91777" y="11158959"/>
            <a:ext cx="2771775" cy="24288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14" name="Table 13">
                <a:extLst>
                  <a:ext uri="{FF2B5EF4-FFF2-40B4-BE49-F238E27FC236}">
                    <a16:creationId xmlns:a16="http://schemas.microsoft.com/office/drawing/2014/main" id="{DA62BA56-9FDF-4BAB-8CF0-BA66767EEF6A}"/>
                  </a:ext>
                </a:extLst>
              </p:cNvPr>
              <p:cNvGraphicFramePr>
                <a:graphicFrameLocks noGrp="1"/>
              </p:cNvGraphicFramePr>
              <p:nvPr>
                <p:extLst>
                  <p:ext uri="{D42A27DB-BD31-4B8C-83A1-F6EECF244321}">
                    <p14:modId xmlns:p14="http://schemas.microsoft.com/office/powerpoint/2010/main" val="2359953558"/>
                  </p:ext>
                </p:extLst>
              </p:nvPr>
            </p:nvGraphicFramePr>
            <p:xfrm>
              <a:off x="516632" y="13628863"/>
              <a:ext cx="5937250" cy="3118169"/>
            </p:xfrm>
            <a:graphic>
              <a:graphicData uri="http://schemas.openxmlformats.org/drawingml/2006/table">
                <a:tbl>
                  <a:tblPr bandRow="1">
                    <a:tableStyleId>{C4B1156A-380E-4F78-BDF5-A606A8083BF9}</a:tableStyleId>
                  </a:tblPr>
                  <a:tblGrid>
                    <a:gridCol w="716915">
                      <a:extLst>
                        <a:ext uri="{9D8B030D-6E8A-4147-A177-3AD203B41FA5}">
                          <a16:colId xmlns:a16="http://schemas.microsoft.com/office/drawing/2014/main" val="347014633"/>
                        </a:ext>
                      </a:extLst>
                    </a:gridCol>
                    <a:gridCol w="1980565">
                      <a:extLst>
                        <a:ext uri="{9D8B030D-6E8A-4147-A177-3AD203B41FA5}">
                          <a16:colId xmlns:a16="http://schemas.microsoft.com/office/drawing/2014/main" val="4095814667"/>
                        </a:ext>
                      </a:extLst>
                    </a:gridCol>
                    <a:gridCol w="3239770">
                      <a:extLst>
                        <a:ext uri="{9D8B030D-6E8A-4147-A177-3AD203B41FA5}">
                          <a16:colId xmlns:a16="http://schemas.microsoft.com/office/drawing/2014/main" val="4113065332"/>
                        </a:ext>
                      </a:extLst>
                    </a:gridCol>
                  </a:tblGrid>
                  <a:tr h="518160">
                    <a:tc gridSpan="3">
                      <a:txBody>
                        <a:bodyPr/>
                        <a:lstStyle/>
                        <a:p>
                          <a:pPr>
                            <a:lnSpc>
                              <a:spcPct val="107000"/>
                            </a:lnSpc>
                            <a:spcBef>
                              <a:spcPts val="200"/>
                            </a:spcBef>
                            <a:spcAft>
                              <a:spcPts val="0"/>
                            </a:spcAft>
                          </a:pPr>
                          <a:r>
                            <a:rPr lang="en-CA" sz="1400" b="1" dirty="0">
                              <a:effectLst/>
                            </a:rPr>
                            <a:t>Lognormal Distribution</a:t>
                          </a:r>
                        </a:p>
                        <a:p>
                          <a:pPr>
                            <a:lnSpc>
                              <a:spcPct val="107000"/>
                            </a:lnSpc>
                            <a:spcAft>
                              <a:spcPts val="0"/>
                            </a:spcAft>
                          </a:pPr>
                          <a:r>
                            <a:rPr lang="en-CA" sz="1000" dirty="0">
                              <a:effectLst/>
                            </a:rPr>
                            <a:t>Confusingly, the Lognormal distribution is not the log of a normal distribution. Instead, taking the log of this distribution results in a normal distribution (this naming convention is used a lot). Also, </a:t>
                          </a:r>
                          <a14:m>
                            <m:oMath xmlns:m="http://schemas.openxmlformats.org/officeDocument/2006/math">
                              <m:r>
                                <a:rPr lang="en-CA" sz="1000">
                                  <a:effectLst/>
                                </a:rPr>
                                <m:t>𝜇</m:t>
                              </m:r>
                            </m:oMath>
                          </a14:m>
                          <a:r>
                            <a:rPr lang="en-CA" sz="1000" dirty="0">
                              <a:effectLst/>
                            </a:rPr>
                            <a:t> and </a:t>
                          </a:r>
                          <a14:m>
                            <m:oMath xmlns:m="http://schemas.openxmlformats.org/officeDocument/2006/math">
                              <m:sSup>
                                <m:sSupPr>
                                  <m:ctrlPr>
                                    <a:rPr lang="en-CA" sz="1000">
                                      <a:effectLst/>
                                    </a:rPr>
                                  </m:ctrlPr>
                                </m:sSupPr>
                                <m:e>
                                  <m:r>
                                    <a:rPr lang="en-CA" sz="1000">
                                      <a:effectLst/>
                                    </a:rPr>
                                    <m:t>𝜎</m:t>
                                  </m:r>
                                </m:e>
                                <m:sup>
                                  <m:r>
                                    <a:rPr lang="en-CA" sz="1000">
                                      <a:effectLst/>
                                    </a:rPr>
                                    <m:t>2</m:t>
                                  </m:r>
                                </m:sup>
                              </m:sSup>
                            </m:oMath>
                          </a14:m>
                          <a:r>
                            <a:rPr lang="en-CA" sz="1000" dirty="0">
                              <a:effectLst/>
                            </a:rPr>
                            <a:t> are the mean and variance of the log of this distribution. This is often used for survival analysis (like the exponential and Weibull distributions).</a:t>
                          </a:r>
                        </a:p>
                        <a:p>
                          <a:pPr>
                            <a:lnSpc>
                              <a:spcPct val="107000"/>
                            </a:lnSpc>
                            <a:spcAft>
                              <a:spcPts val="0"/>
                            </a:spcAft>
                          </a:pPr>
                          <a:r>
                            <a:rPr lang="en-CA" sz="1000" dirty="0">
                              <a:effectLst/>
                            </a:rPr>
                            <a:t>Notation: </a:t>
                          </a:r>
                          <a14:m>
                            <m:oMath xmlns:m="http://schemas.openxmlformats.org/officeDocument/2006/math">
                              <m:r>
                                <a:rPr lang="en-CA" sz="1000">
                                  <a:effectLst/>
                                </a:rPr>
                                <m:t>𝑋</m:t>
                              </m:r>
                              <m:r>
                                <a:rPr lang="en-CA" sz="1000">
                                  <a:effectLst/>
                                </a:rPr>
                                <m:t>∼</m:t>
                              </m:r>
                            </m:oMath>
                          </a14:m>
                          <a:r>
                            <a:rPr lang="en-CA" sz="1000" dirty="0">
                              <a:effectLst/>
                            </a:rPr>
                            <a:t> Lognormal(</a:t>
                          </a:r>
                          <a14:m>
                            <m:oMath xmlns:m="http://schemas.openxmlformats.org/officeDocument/2006/math">
                              <m:r>
                                <a:rPr lang="en-CA" sz="1000">
                                  <a:effectLst/>
                                </a:rPr>
                                <m:t>𝜇</m:t>
                              </m:r>
                              <m:r>
                                <a:rPr lang="en-CA" sz="1000">
                                  <a:effectLst/>
                                </a:rPr>
                                <m:t>,</m:t>
                              </m:r>
                              <m:sSup>
                                <m:sSupPr>
                                  <m:ctrlPr>
                                    <a:rPr lang="en-CA" sz="1000">
                                      <a:effectLst/>
                                    </a:rPr>
                                  </m:ctrlPr>
                                </m:sSupPr>
                                <m:e>
                                  <m:r>
                                    <a:rPr lang="en-CA" sz="1000">
                                      <a:effectLst/>
                                    </a:rPr>
                                    <m:t>𝜎</m:t>
                                  </m:r>
                                </m:e>
                                <m:sup>
                                  <m:r>
                                    <a:rPr lang="en-CA" sz="1000">
                                      <a:effectLst/>
                                    </a:rPr>
                                    <m:t>2</m:t>
                                  </m:r>
                                </m:sup>
                              </m:sSup>
                              <m:r>
                                <a:rPr lang="en-CA" sz="1000">
                                  <a:effectLst/>
                                </a:rPr>
                                <m:t>)</m:t>
                              </m:r>
                            </m:oMath>
                          </a14:m>
                          <a:r>
                            <a:rPr lang="en-CA" sz="1000" dirty="0">
                              <a:effectLst/>
                            </a:rPr>
                            <a:t>, where </a:t>
                          </a:r>
                          <a14:m>
                            <m:oMath xmlns:m="http://schemas.openxmlformats.org/officeDocument/2006/math">
                              <m:r>
                                <a:rPr lang="en-CA" sz="1000">
                                  <a:effectLst/>
                                </a:rPr>
                                <m:t>𝜇</m:t>
                              </m:r>
                              <m:r>
                                <a:rPr lang="en-CA" sz="1000">
                                  <a:effectLst/>
                                </a:rPr>
                                <m:t>∈</m:t>
                              </m:r>
                              <m:r>
                                <a:rPr lang="en-CA" sz="1000">
                                  <a:effectLst/>
                                </a:rPr>
                                <m:t>ℝ</m:t>
                              </m:r>
                            </m:oMath>
                          </a14:m>
                          <a:r>
                            <a:rPr lang="en-CA" sz="1000" dirty="0">
                              <a:effectLst/>
                            </a:rPr>
                            <a:t> is the location (NOT mean) and </a:t>
                          </a:r>
                          <a14:m>
                            <m:oMath xmlns:m="http://schemas.openxmlformats.org/officeDocument/2006/math">
                              <m:sSup>
                                <m:sSupPr>
                                  <m:ctrlPr>
                                    <a:rPr lang="en-CA" sz="1000">
                                      <a:effectLst/>
                                    </a:rPr>
                                  </m:ctrlPr>
                                </m:sSupPr>
                                <m:e>
                                  <m:r>
                                    <a:rPr lang="en-CA" sz="1000">
                                      <a:effectLst/>
                                    </a:rPr>
                                    <m:t>𝜎</m:t>
                                  </m:r>
                                </m:e>
                                <m:sup>
                                  <m:r>
                                    <a:rPr lang="en-CA" sz="1000">
                                      <a:effectLst/>
                                    </a:rPr>
                                    <m:t>2</m:t>
                                  </m:r>
                                </m:sup>
                              </m:sSup>
                              <m:r>
                                <a:rPr lang="en-CA" sz="1000">
                                  <a:effectLst/>
                                </a:rPr>
                                <m:t>&gt;0</m:t>
                              </m:r>
                            </m:oMath>
                          </a14:m>
                          <a:r>
                            <a:rPr lang="en-CA" sz="1000" dirty="0">
                              <a:effectLst/>
                            </a:rPr>
                            <a:t> is the shape parameter.</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981018592"/>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𝑓</m:t>
                                    </m:r>
                                  </m:e>
                                  <m:sub>
                                    <m:r>
                                      <a:rPr lang="en-CA" sz="1000">
                                        <a:effectLst/>
                                      </a:rPr>
                                      <m:t>𝑋</m:t>
                                    </m:r>
                                  </m:sub>
                                </m:sSub>
                                <m:r>
                                  <a:rPr lang="en-CA" sz="1000">
                                    <a:effectLst/>
                                  </a:rPr>
                                  <m:t>(</m:t>
                                </m:r>
                                <m:r>
                                  <a:rPr lang="en-CA" sz="1000">
                                    <a:effectLst/>
                                  </a:rPr>
                                  <m:t>𝑥</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 xmlns:m="http://schemas.openxmlformats.org/officeDocument/2006/math">
                              <m:f>
                                <m:fPr>
                                  <m:ctrlPr>
                                    <a:rPr lang="en-CA" sz="1000">
                                      <a:effectLst/>
                                    </a:rPr>
                                  </m:ctrlPr>
                                </m:fPr>
                                <m:num>
                                  <m:r>
                                    <a:rPr lang="en-CA" sz="1000">
                                      <a:effectLst/>
                                    </a:rPr>
                                    <m:t>1</m:t>
                                  </m:r>
                                </m:num>
                                <m:den>
                                  <m:r>
                                    <a:rPr lang="en-CA" sz="1000">
                                      <a:effectLst/>
                                    </a:rPr>
                                    <m:t>𝑥</m:t>
                                  </m:r>
                                  <m:rad>
                                    <m:radPr>
                                      <m:degHide m:val="on"/>
                                      <m:ctrlPr>
                                        <a:rPr lang="en-CA" sz="1000">
                                          <a:effectLst/>
                                        </a:rPr>
                                      </m:ctrlPr>
                                    </m:radPr>
                                    <m:deg/>
                                    <m:e>
                                      <m:r>
                                        <a:rPr lang="en-CA" sz="1000">
                                          <a:effectLst/>
                                        </a:rPr>
                                        <m:t>2</m:t>
                                      </m:r>
                                      <m:r>
                                        <a:rPr lang="en-CA" sz="1000">
                                          <a:effectLst/>
                                        </a:rPr>
                                        <m:t>𝜋</m:t>
                                      </m:r>
                                      <m:sSup>
                                        <m:sSupPr>
                                          <m:ctrlPr>
                                            <a:rPr lang="en-CA" sz="1000">
                                              <a:effectLst/>
                                            </a:rPr>
                                          </m:ctrlPr>
                                        </m:sSupPr>
                                        <m:e>
                                          <m:r>
                                            <a:rPr lang="en-CA" sz="1000">
                                              <a:effectLst/>
                                            </a:rPr>
                                            <m:t>𝜎</m:t>
                                          </m:r>
                                        </m:e>
                                        <m:sup>
                                          <m:r>
                                            <a:rPr lang="en-CA" sz="1000">
                                              <a:effectLst/>
                                            </a:rPr>
                                            <m:t>2</m:t>
                                          </m:r>
                                        </m:sup>
                                      </m:sSup>
                                    </m:e>
                                  </m:rad>
                                </m:den>
                              </m:f>
                              <m:func>
                                <m:funcPr>
                                  <m:ctrlPr>
                                    <a:rPr lang="en-CA" sz="1000">
                                      <a:effectLst/>
                                    </a:rPr>
                                  </m:ctrlPr>
                                </m:funcPr>
                                <m:fName>
                                  <m:r>
                                    <m:rPr>
                                      <m:sty m:val="p"/>
                                    </m:rPr>
                                    <a:rPr lang="en-CA" sz="1000">
                                      <a:effectLst/>
                                    </a:rPr>
                                    <m:t>exp</m:t>
                                  </m:r>
                                </m:fName>
                                <m:e>
                                  <m:d>
                                    <m:dPr>
                                      <m:ctrlPr>
                                        <a:rPr lang="en-CA" sz="1000">
                                          <a:effectLst/>
                                        </a:rPr>
                                      </m:ctrlPr>
                                    </m:dPr>
                                    <m:e>
                                      <m:f>
                                        <m:fPr>
                                          <m:ctrlPr>
                                            <a:rPr lang="en-CA" sz="1000">
                                              <a:effectLst/>
                                            </a:rPr>
                                          </m:ctrlPr>
                                        </m:fPr>
                                        <m:num>
                                          <m:sSup>
                                            <m:sSupPr>
                                              <m:ctrlPr>
                                                <a:rPr lang="en-CA" sz="1000">
                                                  <a:effectLst/>
                                                </a:rPr>
                                              </m:ctrlPr>
                                            </m:sSupPr>
                                            <m:e>
                                              <m:d>
                                                <m:dPr>
                                                  <m:ctrlPr>
                                                    <a:rPr lang="en-CA" sz="1000">
                                                      <a:effectLst/>
                                                    </a:rPr>
                                                  </m:ctrlPr>
                                                </m:dPr>
                                                <m:e>
                                                  <m:func>
                                                    <m:funcPr>
                                                      <m:ctrlPr>
                                                        <a:rPr lang="en-CA" sz="1000">
                                                          <a:effectLst/>
                                                        </a:rPr>
                                                      </m:ctrlPr>
                                                    </m:funcPr>
                                                    <m:fName>
                                                      <m:r>
                                                        <m:rPr>
                                                          <m:sty m:val="p"/>
                                                        </m:rPr>
                                                        <a:rPr lang="en-CA" sz="1000">
                                                          <a:effectLst/>
                                                        </a:rPr>
                                                        <m:t>ln</m:t>
                                                      </m:r>
                                                    </m:fName>
                                                    <m:e>
                                                      <m:d>
                                                        <m:dPr>
                                                          <m:ctrlPr>
                                                            <a:rPr lang="en-CA" sz="1000">
                                                              <a:effectLst/>
                                                            </a:rPr>
                                                          </m:ctrlPr>
                                                        </m:dPr>
                                                        <m:e>
                                                          <m:r>
                                                            <a:rPr lang="en-CA" sz="1000">
                                                              <a:effectLst/>
                                                            </a:rPr>
                                                            <m:t>𝑥</m:t>
                                                          </m:r>
                                                        </m:e>
                                                      </m:d>
                                                    </m:e>
                                                  </m:func>
                                                  <m:r>
                                                    <a:rPr lang="en-CA" sz="1000">
                                                      <a:effectLst/>
                                                    </a:rPr>
                                                    <m:t>− </m:t>
                                                  </m:r>
                                                  <m:r>
                                                    <a:rPr lang="en-CA" sz="1000">
                                                      <a:effectLst/>
                                                    </a:rPr>
                                                    <m:t>𝜇</m:t>
                                                  </m:r>
                                                </m:e>
                                              </m:d>
                                            </m:e>
                                            <m:sup>
                                              <m:r>
                                                <a:rPr lang="en-CA" sz="1000">
                                                  <a:effectLst/>
                                                </a:rPr>
                                                <m:t>2</m:t>
                                              </m:r>
                                            </m:sup>
                                          </m:sSup>
                                        </m:num>
                                        <m:den>
                                          <m:r>
                                            <a:rPr lang="en-CA" sz="1000">
                                              <a:effectLst/>
                                            </a:rPr>
                                            <m:t>−2</m:t>
                                          </m:r>
                                          <m:sSup>
                                            <m:sSupPr>
                                              <m:ctrlPr>
                                                <a:rPr lang="en-CA" sz="1000">
                                                  <a:effectLst/>
                                                </a:rPr>
                                              </m:ctrlPr>
                                            </m:sSupPr>
                                            <m:e>
                                              <m:r>
                                                <a:rPr lang="en-CA" sz="1000">
                                                  <a:effectLst/>
                                                </a:rPr>
                                                <m:t>𝜎</m:t>
                                              </m:r>
                                            </m:e>
                                            <m:sup>
                                              <m:r>
                                                <a:rPr lang="en-CA" sz="1000">
                                                  <a:effectLst/>
                                                </a:rPr>
                                                <m:t>2</m:t>
                                              </m:r>
                                            </m:sup>
                                          </m:sSup>
                                        </m:den>
                                      </m:f>
                                    </m:e>
                                  </m:d>
                                </m:e>
                              </m:func>
                            </m:oMath>
                          </a14:m>
                          <a:r>
                            <a:rPr lang="en-CA" sz="1000">
                              <a:effectLst/>
                            </a:rPr>
                            <a:t>; </a:t>
                          </a:r>
                          <a14:m>
                            <m:oMath xmlns:m="http://schemas.openxmlformats.org/officeDocument/2006/math">
                              <m:r>
                                <a:rPr lang="en-CA" sz="1000">
                                  <a:effectLst/>
                                </a:rPr>
                                <m:t>𝑥</m:t>
                              </m:r>
                              <m:r>
                                <a:rPr lang="en-CA" sz="1000">
                                  <a:effectLst/>
                                </a:rPr>
                                <m:t>&gt;0</m:t>
                              </m:r>
                            </m:oMath>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7">
                      <a:txBody>
                        <a:bodyPr/>
                        <a:lstStyle/>
                        <a:p>
                          <a:pPr algn="ctr">
                            <a:lnSpc>
                              <a:spcPct val="107000"/>
                            </a:lnSpc>
                            <a:spcAft>
                              <a:spcPts val="0"/>
                            </a:spcAft>
                          </a:pP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6246757"/>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𝐹</m:t>
                                    </m:r>
                                  </m:e>
                                  <m:sub>
                                    <m:r>
                                      <a:rPr lang="en-CA" sz="1000">
                                        <a:effectLst/>
                                      </a:rPr>
                                      <m:t>𝑋</m:t>
                                    </m:r>
                                  </m:sub>
                                </m:sSub>
                                <m:r>
                                  <a:rPr lang="en-CA" sz="1000">
                                    <a:effectLst/>
                                  </a:rPr>
                                  <m:t>(</m:t>
                                </m:r>
                                <m:r>
                                  <a:rPr lang="en-CA" sz="1000">
                                    <a:effectLst/>
                                  </a:rPr>
                                  <m:t>𝑥</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 xmlns:m="http://schemas.openxmlformats.org/officeDocument/2006/math">
                              <m:r>
                                <m:rPr>
                                  <m:sty m:val="p"/>
                                </m:rPr>
                                <a:rPr lang="en-CA" sz="1000">
                                  <a:effectLst/>
                                </a:rPr>
                                <m:t>Φ</m:t>
                              </m:r>
                              <m:d>
                                <m:dPr>
                                  <m:ctrlPr>
                                    <a:rPr lang="en-CA" sz="1000">
                                      <a:effectLst/>
                                    </a:rPr>
                                  </m:ctrlPr>
                                </m:dPr>
                                <m:e>
                                  <m:f>
                                    <m:fPr>
                                      <m:ctrlPr>
                                        <a:rPr lang="en-CA" sz="1000">
                                          <a:effectLst/>
                                        </a:rPr>
                                      </m:ctrlPr>
                                    </m:fPr>
                                    <m:num>
                                      <m:func>
                                        <m:funcPr>
                                          <m:ctrlPr>
                                            <a:rPr lang="en-CA" sz="1000">
                                              <a:effectLst/>
                                            </a:rPr>
                                          </m:ctrlPr>
                                        </m:funcPr>
                                        <m:fName>
                                          <m:r>
                                            <m:rPr>
                                              <m:sty m:val="p"/>
                                            </m:rPr>
                                            <a:rPr lang="en-CA" sz="1000">
                                              <a:effectLst/>
                                            </a:rPr>
                                            <m:t>ln</m:t>
                                          </m:r>
                                        </m:fName>
                                        <m:e>
                                          <m:d>
                                            <m:dPr>
                                              <m:ctrlPr>
                                                <a:rPr lang="en-CA" sz="1000">
                                                  <a:effectLst/>
                                                </a:rPr>
                                              </m:ctrlPr>
                                            </m:dPr>
                                            <m:e>
                                              <m:r>
                                                <a:rPr lang="en-CA" sz="1000">
                                                  <a:effectLst/>
                                                </a:rPr>
                                                <m:t>𝑥</m:t>
                                              </m:r>
                                            </m:e>
                                          </m:d>
                                        </m:e>
                                      </m:func>
                                      <m:r>
                                        <a:rPr lang="en-CA" sz="1000">
                                          <a:effectLst/>
                                        </a:rPr>
                                        <m:t>−</m:t>
                                      </m:r>
                                      <m:r>
                                        <a:rPr lang="en-CA" sz="1000">
                                          <a:effectLst/>
                                        </a:rPr>
                                        <m:t>𝜇</m:t>
                                      </m:r>
                                    </m:num>
                                    <m:den>
                                      <m:r>
                                        <a:rPr lang="en-CA" sz="1000">
                                          <a:effectLst/>
                                        </a:rPr>
                                        <m:t>𝜎</m:t>
                                      </m:r>
                                    </m:den>
                                  </m:f>
                                </m:e>
                              </m:d>
                            </m:oMath>
                          </a14:m>
                          <a:r>
                            <a:rPr lang="en-CA" sz="1000">
                              <a:effectLst/>
                            </a:rPr>
                            <a:t>, where </a:t>
                          </a:r>
                          <a14:m>
                            <m:oMath xmlns:m="http://schemas.openxmlformats.org/officeDocument/2006/math">
                              <m:r>
                                <m:rPr>
                                  <m:sty m:val="p"/>
                                </m:rPr>
                                <a:rPr lang="en-CA" sz="1000">
                                  <a:effectLst/>
                                </a:rPr>
                                <m:t>Φ</m:t>
                              </m:r>
                              <m:r>
                                <a:rPr lang="en-CA" sz="1000">
                                  <a:effectLst/>
                                </a:rPr>
                                <m:t>()</m:t>
                              </m:r>
                            </m:oMath>
                          </a14:m>
                          <a:r>
                            <a:rPr lang="en-CA" sz="1000">
                              <a:effectLst/>
                            </a:rPr>
                            <a:t> is the cdf of a standard normal distribution.</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4160241885"/>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𝐸</m:t>
                                </m:r>
                                <m:r>
                                  <a:rPr lang="en-CA" sz="1000">
                                    <a:effectLst/>
                                  </a:rPr>
                                  <m:t>(</m:t>
                                </m:r>
                                <m:r>
                                  <a:rPr lang="en-CA" sz="1000">
                                    <a:effectLst/>
                                  </a:rPr>
                                  <m:t>𝑋</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func>
                                  <m:funcPr>
                                    <m:ctrlPr>
                                      <a:rPr lang="en-CA" sz="1000">
                                        <a:effectLst/>
                                      </a:rPr>
                                    </m:ctrlPr>
                                  </m:funcPr>
                                  <m:fName>
                                    <m:r>
                                      <m:rPr>
                                        <m:sty m:val="p"/>
                                      </m:rPr>
                                      <a:rPr lang="en-CA" sz="1000">
                                        <a:effectLst/>
                                      </a:rPr>
                                      <m:t>exp</m:t>
                                    </m:r>
                                  </m:fName>
                                  <m:e>
                                    <m:d>
                                      <m:dPr>
                                        <m:ctrlPr>
                                          <a:rPr lang="en-CA" sz="1000">
                                            <a:effectLst/>
                                          </a:rPr>
                                        </m:ctrlPr>
                                      </m:dPr>
                                      <m:e>
                                        <m:r>
                                          <a:rPr lang="en-CA" sz="1000">
                                            <a:effectLst/>
                                          </a:rPr>
                                          <m:t>𝜇</m:t>
                                        </m:r>
                                        <m:r>
                                          <a:rPr lang="en-CA" sz="1000">
                                            <a:effectLst/>
                                          </a:rPr>
                                          <m:t>+</m:t>
                                        </m:r>
                                        <m:f>
                                          <m:fPr>
                                            <m:ctrlPr>
                                              <a:rPr lang="en-CA" sz="1000">
                                                <a:effectLst/>
                                              </a:rPr>
                                            </m:ctrlPr>
                                          </m:fPr>
                                          <m:num>
                                            <m:sSup>
                                              <m:sSupPr>
                                                <m:ctrlPr>
                                                  <a:rPr lang="en-CA" sz="1000">
                                                    <a:effectLst/>
                                                  </a:rPr>
                                                </m:ctrlPr>
                                              </m:sSupPr>
                                              <m:e>
                                                <m:r>
                                                  <a:rPr lang="en-CA" sz="1000">
                                                    <a:effectLst/>
                                                  </a:rPr>
                                                  <m:t>𝜎</m:t>
                                                </m:r>
                                              </m:e>
                                              <m:sup>
                                                <m:r>
                                                  <a:rPr lang="en-CA" sz="1000">
                                                    <a:effectLst/>
                                                  </a:rPr>
                                                  <m:t>2</m:t>
                                                </m:r>
                                              </m:sup>
                                            </m:sSup>
                                          </m:num>
                                          <m:den>
                                            <m:r>
                                              <a:rPr lang="en-CA" sz="1000">
                                                <a:effectLst/>
                                              </a:rPr>
                                              <m:t>2</m:t>
                                            </m:r>
                                          </m:den>
                                        </m:f>
                                      </m:e>
                                    </m:d>
                                  </m:e>
                                </m:func>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3184258979"/>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𝑉</m:t>
                                </m:r>
                                <m:r>
                                  <a:rPr lang="en-CA" sz="1000">
                                    <a:effectLst/>
                                  </a:rPr>
                                  <m:t>(</m:t>
                                </m:r>
                                <m:r>
                                  <a:rPr lang="en-CA" sz="1000">
                                    <a:effectLst/>
                                  </a:rPr>
                                  <m:t>𝑋</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unc>
                                  <m:funcPr>
                                    <m:ctrlPr>
                                      <a:rPr lang="en-CA" sz="1000">
                                        <a:effectLst/>
                                      </a:rPr>
                                    </m:ctrlPr>
                                  </m:funcPr>
                                  <m:fName>
                                    <m:r>
                                      <m:rPr>
                                        <m:sty m:val="p"/>
                                      </m:rPr>
                                      <a:rPr lang="en-CA" sz="1000">
                                        <a:effectLst/>
                                      </a:rPr>
                                      <m:t>exp</m:t>
                                    </m:r>
                                  </m:fName>
                                  <m:e>
                                    <m:d>
                                      <m:dPr>
                                        <m:ctrlPr>
                                          <a:rPr lang="en-CA" sz="1000">
                                            <a:effectLst/>
                                          </a:rPr>
                                        </m:ctrlPr>
                                      </m:dPr>
                                      <m:e>
                                        <m:r>
                                          <a:rPr lang="en-CA" sz="1000">
                                            <a:effectLst/>
                                          </a:rPr>
                                          <m:t>2</m:t>
                                        </m:r>
                                        <m:r>
                                          <a:rPr lang="en-CA" sz="1000">
                                            <a:effectLst/>
                                          </a:rPr>
                                          <m:t>𝜇</m:t>
                                        </m:r>
                                        <m:r>
                                          <a:rPr lang="en-CA" sz="1000">
                                            <a:effectLst/>
                                          </a:rPr>
                                          <m:t>+ </m:t>
                                        </m:r>
                                        <m:sSup>
                                          <m:sSupPr>
                                            <m:ctrlPr>
                                              <a:rPr lang="en-CA" sz="1000">
                                                <a:effectLst/>
                                              </a:rPr>
                                            </m:ctrlPr>
                                          </m:sSupPr>
                                          <m:e>
                                            <m:r>
                                              <a:rPr lang="en-CA" sz="1000">
                                                <a:effectLst/>
                                              </a:rPr>
                                              <m:t>𝜎</m:t>
                                            </m:r>
                                          </m:e>
                                          <m:sup>
                                            <m:r>
                                              <a:rPr lang="en-CA" sz="1000">
                                                <a:effectLst/>
                                              </a:rPr>
                                              <m:t>2</m:t>
                                            </m:r>
                                          </m:sup>
                                        </m:sSup>
                                      </m:e>
                                    </m:d>
                                    <m:d>
                                      <m:dPr>
                                        <m:ctrlPr>
                                          <a:rPr lang="en-CA" sz="1000">
                                            <a:effectLst/>
                                          </a:rPr>
                                        </m:ctrlPr>
                                      </m:dPr>
                                      <m:e>
                                        <m:func>
                                          <m:funcPr>
                                            <m:ctrlPr>
                                              <a:rPr lang="en-CA" sz="1000">
                                                <a:effectLst/>
                                              </a:rPr>
                                            </m:ctrlPr>
                                          </m:funcPr>
                                          <m:fName>
                                            <m:r>
                                              <m:rPr>
                                                <m:sty m:val="p"/>
                                              </m:rPr>
                                              <a:rPr lang="en-CA" sz="1000">
                                                <a:effectLst/>
                                              </a:rPr>
                                              <m:t>exp</m:t>
                                            </m:r>
                                          </m:fName>
                                          <m:e>
                                            <m:d>
                                              <m:dPr>
                                                <m:ctrlPr>
                                                  <a:rPr lang="en-CA" sz="1000">
                                                    <a:effectLst/>
                                                  </a:rPr>
                                                </m:ctrlPr>
                                              </m:dPr>
                                              <m:e>
                                                <m:sSup>
                                                  <m:sSupPr>
                                                    <m:ctrlPr>
                                                      <a:rPr lang="en-CA" sz="1000">
                                                        <a:effectLst/>
                                                      </a:rPr>
                                                    </m:ctrlPr>
                                                  </m:sSupPr>
                                                  <m:e>
                                                    <m:r>
                                                      <a:rPr lang="en-CA" sz="1000">
                                                        <a:effectLst/>
                                                      </a:rPr>
                                                      <m:t>𝜎</m:t>
                                                    </m:r>
                                                  </m:e>
                                                  <m:sup>
                                                    <m:r>
                                                      <a:rPr lang="en-CA" sz="1000">
                                                        <a:effectLst/>
                                                      </a:rPr>
                                                      <m:t>2</m:t>
                                                    </m:r>
                                                  </m:sup>
                                                </m:sSup>
                                              </m:e>
                                            </m:d>
                                            <m:r>
                                              <a:rPr lang="en-CA" sz="1000">
                                                <a:effectLst/>
                                              </a:rPr>
                                              <m:t>−1</m:t>
                                            </m:r>
                                          </m:e>
                                        </m:func>
                                      </m:e>
                                    </m:d>
                                  </m:e>
                                </m:func>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4123201973"/>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𝑀</m:t>
                                    </m:r>
                                  </m:e>
                                  <m:sub>
                                    <m:r>
                                      <a:rPr lang="en-CA" sz="1000">
                                        <a:effectLst/>
                                      </a:rPr>
                                      <m:t>𝑋</m:t>
                                    </m:r>
                                  </m:sub>
                                </m:sSub>
                                <m:r>
                                  <a:rPr lang="en-CA" sz="1000">
                                    <a:effectLst/>
                                  </a:rPr>
                                  <m:t>(</m:t>
                                </m:r>
                                <m:r>
                                  <a:rPr lang="en-CA" sz="1000">
                                    <a:effectLst/>
                                  </a:rPr>
                                  <m:t>𝑡</m:t>
                                </m:r>
                                <m:r>
                                  <a:rPr lang="en-CA" sz="1000">
                                    <a:effectLst/>
                                  </a:rPr>
                                  <m:t>) </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Not useful.</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3729427050"/>
                      </a:ext>
                    </a:extLst>
                  </a:tr>
                  <a:tr h="0">
                    <a:tc>
                      <a:txBody>
                        <a:bodyPr/>
                        <a:lstStyle/>
                        <a:p>
                          <a:pPr algn="ctr">
                            <a:lnSpc>
                              <a:spcPct val="107000"/>
                            </a:lnSpc>
                            <a:spcAft>
                              <a:spcPts val="0"/>
                            </a:spcAft>
                          </a:pPr>
                          <a:r>
                            <a:rPr lang="en-CA" sz="900">
                              <a:effectLst/>
                            </a:rPr>
                            <a:t>R params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900">
                              <a:effectLst/>
                            </a:rPr>
                            <a:t>mean =</a:t>
                          </a:r>
                          <a:r>
                            <a:rPr lang="en-CA" sz="1000">
                              <a:effectLst/>
                            </a:rPr>
                            <a:t> </a:t>
                          </a:r>
                          <a14:m>
                            <m:oMath xmlns:m="http://schemas.openxmlformats.org/officeDocument/2006/math">
                              <m:r>
                                <a:rPr lang="en-CA" sz="1000">
                                  <a:effectLst/>
                                </a:rPr>
                                <m:t>𝜇</m:t>
                              </m:r>
                              <m:r>
                                <a:rPr lang="en-CA" sz="1000">
                                  <a:effectLst/>
                                </a:rPr>
                                <m:t>,</m:t>
                              </m:r>
                            </m:oMath>
                          </a14:m>
                          <a:r>
                            <a:rPr lang="en-CA" sz="1000">
                              <a:effectLst/>
                            </a:rPr>
                            <a:t> </a:t>
                          </a:r>
                          <a:r>
                            <a:rPr lang="en-CA" sz="900">
                              <a:effectLst/>
                            </a:rPr>
                            <a:t>sd =</a:t>
                          </a:r>
                          <a14:m>
                            <m:oMath xmlns:m="http://schemas.openxmlformats.org/officeDocument/2006/math">
                              <m:r>
                                <a:rPr lang="en-CA" sz="900">
                                  <a:effectLst/>
                                </a:rPr>
                                <m:t>  </m:t>
                              </m:r>
                              <m:r>
                                <a:rPr lang="en-CA" sz="900">
                                  <a:effectLst/>
                                </a:rPr>
                                <m:t>𝜎</m:t>
                              </m:r>
                            </m:oMath>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4046160948"/>
                      </a:ext>
                    </a:extLst>
                  </a:tr>
                  <a:tr h="0">
                    <a:tc gridSpan="2">
                      <a:txBody>
                        <a:bodyPr/>
                        <a:lstStyle/>
                        <a:p>
                          <a:pPr>
                            <a:lnSpc>
                              <a:spcPct val="107000"/>
                            </a:lnSpc>
                            <a:spcBef>
                              <a:spcPts val="200"/>
                            </a:spcBef>
                            <a:spcAft>
                              <a:spcPts val="0"/>
                            </a:spcAft>
                          </a:pPr>
                          <a:r>
                            <a:rPr lang="en-CA" sz="1100" dirty="0">
                              <a:effectLst/>
                            </a:rPr>
                            <a:t>Related Distributions</a:t>
                          </a:r>
                        </a:p>
                        <a:p>
                          <a:pPr marL="92075" lvl="0" indent="-92075">
                            <a:lnSpc>
                              <a:spcPct val="107000"/>
                            </a:lnSpc>
                            <a:spcAft>
                              <a:spcPts val="0"/>
                            </a:spcAft>
                            <a:buFont typeface="Symbol" panose="05050102010706020507" pitchFamily="18" charset="2"/>
                            <a:buChar char=""/>
                          </a:pPr>
                          <a:r>
                            <a:rPr lang="en-CA" sz="1000" dirty="0">
                              <a:effectLst/>
                            </a:rPr>
                            <a:t>If </a:t>
                          </a:r>
                          <a14:m>
                            <m:oMath xmlns:m="http://schemas.openxmlformats.org/officeDocument/2006/math">
                              <m:sSup>
                                <m:sSupPr>
                                  <m:ctrlPr>
                                    <a:rPr lang="en-CA" sz="1000">
                                      <a:effectLst/>
                                    </a:rPr>
                                  </m:ctrlPr>
                                </m:sSupPr>
                                <m:e>
                                  <m:r>
                                    <a:rPr lang="en-CA" sz="1000">
                                      <a:effectLst/>
                                    </a:rPr>
                                    <m:t>𝜎</m:t>
                                  </m:r>
                                </m:e>
                                <m:sup>
                                  <m:r>
                                    <a:rPr lang="en-CA" sz="1000">
                                      <a:effectLst/>
                                    </a:rPr>
                                    <m:t>2</m:t>
                                  </m:r>
                                </m:sup>
                              </m:sSup>
                            </m:oMath>
                          </a14:m>
                          <a:r>
                            <a:rPr lang="en-CA" sz="1000" dirty="0">
                              <a:effectLst/>
                            </a:rPr>
                            <a:t> is small, this can be approximated by a normal distribution (which is weird).</a:t>
                          </a:r>
                          <a:endParaRPr lang="en-CA" sz="1000" dirty="0">
                            <a:effectLst/>
                            <a:latin typeface="Calibri" panose="020F0502020204030204" pitchFamily="34" charset="0"/>
                            <a:ea typeface="Calibri" panose="020F0502020204030204" pitchFamily="34" charset="0"/>
                            <a:cs typeface="Symbol" panose="05050102010706020507" pitchFamily="18" charset="2"/>
                          </a:endParaRPr>
                        </a:p>
                      </a:txBody>
                      <a:tcPr marL="68580" marR="68580" marT="0" marB="0"/>
                    </a:tc>
                    <a:tc hMerge="1">
                      <a:txBody>
                        <a:bodyPr/>
                        <a:lstStyle/>
                        <a:p>
                          <a:endParaRPr lang="en-CA"/>
                        </a:p>
                      </a:txBody>
                      <a:tcPr/>
                    </a:tc>
                    <a:tc vMerge="1">
                      <a:txBody>
                        <a:bodyPr/>
                        <a:lstStyle/>
                        <a:p>
                          <a:endParaRPr lang="en-CA"/>
                        </a:p>
                      </a:txBody>
                      <a:tcPr/>
                    </a:tc>
                    <a:extLst>
                      <a:ext uri="{0D108BD9-81ED-4DB2-BD59-A6C34878D82A}">
                        <a16:rowId xmlns:a16="http://schemas.microsoft.com/office/drawing/2014/main" val="2161171986"/>
                      </a:ext>
                    </a:extLst>
                  </a:tr>
                </a:tbl>
              </a:graphicData>
            </a:graphic>
          </p:graphicFrame>
        </mc:Choice>
        <mc:Fallback>
          <p:graphicFrame>
            <p:nvGraphicFramePr>
              <p:cNvPr id="14" name="Table 13">
                <a:extLst>
                  <a:ext uri="{FF2B5EF4-FFF2-40B4-BE49-F238E27FC236}">
                    <a16:creationId xmlns:a16="http://schemas.microsoft.com/office/drawing/2014/main" id="{DA62BA56-9FDF-4BAB-8CF0-BA66767EEF6A}"/>
                  </a:ext>
                </a:extLst>
              </p:cNvPr>
              <p:cNvGraphicFramePr>
                <a:graphicFrameLocks noGrp="1"/>
              </p:cNvGraphicFramePr>
              <p:nvPr>
                <p:extLst>
                  <p:ext uri="{D42A27DB-BD31-4B8C-83A1-F6EECF244321}">
                    <p14:modId xmlns:p14="http://schemas.microsoft.com/office/powerpoint/2010/main" val="2359953558"/>
                  </p:ext>
                </p:extLst>
              </p:nvPr>
            </p:nvGraphicFramePr>
            <p:xfrm>
              <a:off x="516632" y="13628863"/>
              <a:ext cx="5937250" cy="3118169"/>
            </p:xfrm>
            <a:graphic>
              <a:graphicData uri="http://schemas.openxmlformats.org/drawingml/2006/table">
                <a:tbl>
                  <a:tblPr bandRow="1">
                    <a:tableStyleId>{C4B1156A-380E-4F78-BDF5-A606A8083BF9}</a:tableStyleId>
                  </a:tblPr>
                  <a:tblGrid>
                    <a:gridCol w="716915">
                      <a:extLst>
                        <a:ext uri="{9D8B030D-6E8A-4147-A177-3AD203B41FA5}">
                          <a16:colId xmlns:a16="http://schemas.microsoft.com/office/drawing/2014/main" val="347014633"/>
                        </a:ext>
                      </a:extLst>
                    </a:gridCol>
                    <a:gridCol w="1980565">
                      <a:extLst>
                        <a:ext uri="{9D8B030D-6E8A-4147-A177-3AD203B41FA5}">
                          <a16:colId xmlns:a16="http://schemas.microsoft.com/office/drawing/2014/main" val="4095814667"/>
                        </a:ext>
                      </a:extLst>
                    </a:gridCol>
                    <a:gridCol w="3239770">
                      <a:extLst>
                        <a:ext uri="{9D8B030D-6E8A-4147-A177-3AD203B41FA5}">
                          <a16:colId xmlns:a16="http://schemas.microsoft.com/office/drawing/2014/main" val="4113065332"/>
                        </a:ext>
                      </a:extLst>
                    </a:gridCol>
                  </a:tblGrid>
                  <a:tr h="1041781">
                    <a:tc gridSpan="3">
                      <a:txBody>
                        <a:bodyPr/>
                        <a:lstStyle/>
                        <a:p>
                          <a:endParaRPr lang="en-US"/>
                        </a:p>
                      </a:txBody>
                      <a:tcPr marL="68580" marR="68580" marT="0" marB="0">
                        <a:blipFill>
                          <a:blip r:embed="rId20"/>
                          <a:stretch>
                            <a:fillRect l="-103" t="-4678" r="-205" b="-207602"/>
                          </a:stretch>
                        </a:blip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981018592"/>
                      </a:ext>
                    </a:extLst>
                  </a:tr>
                  <a:tr h="294958">
                    <a:tc>
                      <a:txBody>
                        <a:bodyPr/>
                        <a:lstStyle/>
                        <a:p>
                          <a:endParaRPr lang="en-US"/>
                        </a:p>
                      </a:txBody>
                      <a:tcPr marL="68580" marR="68580" marT="0" marB="0">
                        <a:blipFill>
                          <a:blip r:embed="rId20"/>
                          <a:stretch>
                            <a:fillRect l="-847" t="-365306" r="-727966" b="-624490"/>
                          </a:stretch>
                        </a:blipFill>
                      </a:tcPr>
                    </a:tc>
                    <a:tc>
                      <a:txBody>
                        <a:bodyPr/>
                        <a:lstStyle/>
                        <a:p>
                          <a:endParaRPr lang="en-US"/>
                        </a:p>
                      </a:txBody>
                      <a:tcPr marL="68580" marR="68580" marT="0" marB="0">
                        <a:blipFill>
                          <a:blip r:embed="rId20"/>
                          <a:stretch>
                            <a:fillRect l="-36615" t="-365306" r="-164308" b="-624490"/>
                          </a:stretch>
                        </a:blipFill>
                      </a:tcPr>
                    </a:tc>
                    <a:tc rowSpan="7">
                      <a:txBody>
                        <a:bodyPr/>
                        <a:lstStyle/>
                        <a:p>
                          <a:pPr algn="ctr">
                            <a:lnSpc>
                              <a:spcPct val="107000"/>
                            </a:lnSpc>
                            <a:spcAft>
                              <a:spcPts val="0"/>
                            </a:spcAft>
                          </a:pPr>
                          <a:endParaRPr lang="en-CA" sz="1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6246757"/>
                      </a:ext>
                    </a:extLst>
                  </a:tr>
                  <a:tr h="402971">
                    <a:tc>
                      <a:txBody>
                        <a:bodyPr/>
                        <a:lstStyle/>
                        <a:p>
                          <a:endParaRPr lang="en-US"/>
                        </a:p>
                      </a:txBody>
                      <a:tcPr marL="68580" marR="68580" marT="0" marB="0">
                        <a:blipFill>
                          <a:blip r:embed="rId20"/>
                          <a:stretch>
                            <a:fillRect l="-847" t="-345455" r="-727966" b="-363636"/>
                          </a:stretch>
                        </a:blipFill>
                      </a:tcPr>
                    </a:tc>
                    <a:tc>
                      <a:txBody>
                        <a:bodyPr/>
                        <a:lstStyle/>
                        <a:p>
                          <a:endParaRPr lang="en-US"/>
                        </a:p>
                      </a:txBody>
                      <a:tcPr marL="68580" marR="68580" marT="0" marB="0">
                        <a:blipFill>
                          <a:blip r:embed="rId20"/>
                          <a:stretch>
                            <a:fillRect l="-36615" t="-345455" r="-164308" b="-363636"/>
                          </a:stretch>
                        </a:blipFill>
                      </a:tcPr>
                    </a:tc>
                    <a:tc vMerge="1">
                      <a:txBody>
                        <a:bodyPr/>
                        <a:lstStyle/>
                        <a:p>
                          <a:endParaRPr lang="en-CA"/>
                        </a:p>
                      </a:txBody>
                      <a:tcPr/>
                    </a:tc>
                    <a:extLst>
                      <a:ext uri="{0D108BD9-81ED-4DB2-BD59-A6C34878D82A}">
                        <a16:rowId xmlns:a16="http://schemas.microsoft.com/office/drawing/2014/main" val="4160241885"/>
                      </a:ext>
                    </a:extLst>
                  </a:tr>
                  <a:tr h="373888">
                    <a:tc>
                      <a:txBody>
                        <a:bodyPr/>
                        <a:lstStyle/>
                        <a:p>
                          <a:endParaRPr lang="en-US"/>
                        </a:p>
                      </a:txBody>
                      <a:tcPr marL="68580" marR="68580" marT="0" marB="0">
                        <a:blipFill>
                          <a:blip r:embed="rId20"/>
                          <a:stretch>
                            <a:fillRect l="-847" t="-474194" r="-727966" b="-287097"/>
                          </a:stretch>
                        </a:blipFill>
                      </a:tcPr>
                    </a:tc>
                    <a:tc>
                      <a:txBody>
                        <a:bodyPr/>
                        <a:lstStyle/>
                        <a:p>
                          <a:endParaRPr lang="en-US"/>
                        </a:p>
                      </a:txBody>
                      <a:tcPr marL="68580" marR="68580" marT="0" marB="0">
                        <a:blipFill>
                          <a:blip r:embed="rId20"/>
                          <a:stretch>
                            <a:fillRect l="-36615" t="-474194" r="-164308" b="-287097"/>
                          </a:stretch>
                        </a:blipFill>
                      </a:tcPr>
                    </a:tc>
                    <a:tc vMerge="1">
                      <a:txBody>
                        <a:bodyPr/>
                        <a:lstStyle/>
                        <a:p>
                          <a:endParaRPr lang="en-CA"/>
                        </a:p>
                      </a:txBody>
                      <a:tcPr/>
                    </a:tc>
                    <a:extLst>
                      <a:ext uri="{0D108BD9-81ED-4DB2-BD59-A6C34878D82A}">
                        <a16:rowId xmlns:a16="http://schemas.microsoft.com/office/drawing/2014/main" val="3184258979"/>
                      </a:ext>
                    </a:extLst>
                  </a:tr>
                  <a:tr h="184087">
                    <a:tc>
                      <a:txBody>
                        <a:bodyPr/>
                        <a:lstStyle/>
                        <a:p>
                          <a:endParaRPr lang="en-US"/>
                        </a:p>
                      </a:txBody>
                      <a:tcPr marL="68580" marR="68580" marT="0" marB="0">
                        <a:blipFill>
                          <a:blip r:embed="rId20"/>
                          <a:stretch>
                            <a:fillRect l="-847" t="-1186667" r="-727966" b="-493333"/>
                          </a:stretch>
                        </a:blipFill>
                      </a:tcPr>
                    </a:tc>
                    <a:tc>
                      <a:txBody>
                        <a:bodyPr/>
                        <a:lstStyle/>
                        <a:p>
                          <a:endParaRPr lang="en-US"/>
                        </a:p>
                      </a:txBody>
                      <a:tcPr marL="68580" marR="68580" marT="0" marB="0">
                        <a:blipFill>
                          <a:blip r:embed="rId20"/>
                          <a:stretch>
                            <a:fillRect l="-36615" t="-1186667" r="-164308" b="-493333"/>
                          </a:stretch>
                        </a:blipFill>
                      </a:tcPr>
                    </a:tc>
                    <a:tc vMerge="1">
                      <a:txBody>
                        <a:bodyPr/>
                        <a:lstStyle/>
                        <a:p>
                          <a:endParaRPr lang="en-CA"/>
                        </a:p>
                      </a:txBody>
                      <a:tcPr/>
                    </a:tc>
                    <a:extLst>
                      <a:ext uri="{0D108BD9-81ED-4DB2-BD59-A6C34878D82A}">
                        <a16:rowId xmlns:a16="http://schemas.microsoft.com/office/drawing/2014/main" val="4123201973"/>
                      </a:ext>
                    </a:extLst>
                  </a:tr>
                  <a:tr h="163068">
                    <a:tc>
                      <a:txBody>
                        <a:bodyPr/>
                        <a:lstStyle/>
                        <a:p>
                          <a:endParaRPr lang="en-US"/>
                        </a:p>
                      </a:txBody>
                      <a:tcPr marL="68580" marR="68580" marT="0" marB="0">
                        <a:blipFill>
                          <a:blip r:embed="rId20"/>
                          <a:stretch>
                            <a:fillRect l="-847" t="-1429630" r="-727966" b="-448148"/>
                          </a:stretch>
                        </a:blipFill>
                      </a:tcPr>
                    </a:tc>
                    <a:tc>
                      <a:txBody>
                        <a:bodyPr/>
                        <a:lstStyle/>
                        <a:p>
                          <a:pPr>
                            <a:lnSpc>
                              <a:spcPct val="107000"/>
                            </a:lnSpc>
                            <a:spcAft>
                              <a:spcPts val="0"/>
                            </a:spcAft>
                          </a:pPr>
                          <a:r>
                            <a:rPr lang="en-CA" sz="1000">
                              <a:effectLst/>
                            </a:rPr>
                            <a:t>Not useful.</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3729427050"/>
                      </a:ext>
                    </a:extLst>
                  </a:tr>
                  <a:tr h="155448">
                    <a:tc>
                      <a:txBody>
                        <a:bodyPr/>
                        <a:lstStyle/>
                        <a:p>
                          <a:pPr algn="ctr">
                            <a:lnSpc>
                              <a:spcPct val="107000"/>
                            </a:lnSpc>
                            <a:spcAft>
                              <a:spcPts val="0"/>
                            </a:spcAft>
                          </a:pPr>
                          <a:r>
                            <a:rPr lang="en-CA" sz="900">
                              <a:effectLst/>
                            </a:rPr>
                            <a:t>R params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0"/>
                          <a:stretch>
                            <a:fillRect l="-36615" t="-1652000" r="-164308" b="-384000"/>
                          </a:stretch>
                        </a:blipFill>
                      </a:tcPr>
                    </a:tc>
                    <a:tc vMerge="1">
                      <a:txBody>
                        <a:bodyPr/>
                        <a:lstStyle/>
                        <a:p>
                          <a:endParaRPr lang="en-CA"/>
                        </a:p>
                      </a:txBody>
                      <a:tcPr/>
                    </a:tc>
                    <a:extLst>
                      <a:ext uri="{0D108BD9-81ED-4DB2-BD59-A6C34878D82A}">
                        <a16:rowId xmlns:a16="http://schemas.microsoft.com/office/drawing/2014/main" val="4046160948"/>
                      </a:ext>
                    </a:extLst>
                  </a:tr>
                  <a:tr h="501968">
                    <a:tc gridSpan="2">
                      <a:txBody>
                        <a:bodyPr/>
                        <a:lstStyle/>
                        <a:p>
                          <a:endParaRPr lang="en-US"/>
                        </a:p>
                      </a:txBody>
                      <a:tcPr marL="68580" marR="68580" marT="0" marB="0">
                        <a:blipFill>
                          <a:blip r:embed="rId20"/>
                          <a:stretch>
                            <a:fillRect l="-226" t="-527711" r="-120542" b="-15663"/>
                          </a:stretch>
                        </a:blipFill>
                      </a:tcPr>
                    </a:tc>
                    <a:tc hMerge="1">
                      <a:txBody>
                        <a:bodyPr/>
                        <a:lstStyle/>
                        <a:p>
                          <a:endParaRPr lang="en-CA"/>
                        </a:p>
                      </a:txBody>
                      <a:tcPr/>
                    </a:tc>
                    <a:tc vMerge="1">
                      <a:txBody>
                        <a:bodyPr/>
                        <a:lstStyle/>
                        <a:p>
                          <a:endParaRPr lang="en-CA"/>
                        </a:p>
                      </a:txBody>
                      <a:tcPr/>
                    </a:tc>
                    <a:extLst>
                      <a:ext uri="{0D108BD9-81ED-4DB2-BD59-A6C34878D82A}">
                        <a16:rowId xmlns:a16="http://schemas.microsoft.com/office/drawing/2014/main" val="2161171986"/>
                      </a:ext>
                    </a:extLst>
                  </a:tr>
                </a:tbl>
              </a:graphicData>
            </a:graphic>
          </p:graphicFrame>
        </mc:Fallback>
      </mc:AlternateContent>
      <p:pic>
        <p:nvPicPr>
          <p:cNvPr id="1035" name="Picture 41">
            <a:extLst>
              <a:ext uri="{FF2B5EF4-FFF2-40B4-BE49-F238E27FC236}">
                <a16:creationId xmlns:a16="http://schemas.microsoft.com/office/drawing/2014/main" id="{440156AE-0128-4579-A3CE-8AB6A97CC60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85257" y="14709809"/>
            <a:ext cx="2914650" cy="18192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15" name="Table 14">
                <a:extLst>
                  <a:ext uri="{FF2B5EF4-FFF2-40B4-BE49-F238E27FC236}">
                    <a16:creationId xmlns:a16="http://schemas.microsoft.com/office/drawing/2014/main" id="{6BD24F4E-285A-48D2-92B4-8C939D547CC4}"/>
                  </a:ext>
                </a:extLst>
              </p:cNvPr>
              <p:cNvGraphicFramePr>
                <a:graphicFrameLocks noGrp="1"/>
              </p:cNvGraphicFramePr>
              <p:nvPr>
                <p:extLst>
                  <p:ext uri="{D42A27DB-BD31-4B8C-83A1-F6EECF244321}">
                    <p14:modId xmlns:p14="http://schemas.microsoft.com/office/powerpoint/2010/main" val="2880946058"/>
                  </p:ext>
                </p:extLst>
              </p:nvPr>
            </p:nvGraphicFramePr>
            <p:xfrm>
              <a:off x="6439751" y="12792244"/>
              <a:ext cx="5941060" cy="2720787"/>
            </p:xfrm>
            <a:graphic>
              <a:graphicData uri="http://schemas.openxmlformats.org/drawingml/2006/table">
                <a:tbl>
                  <a:tblPr bandRow="1">
                    <a:tableStyleId>{0505E3EF-67EA-436B-97B2-0124C06EBD24}</a:tableStyleId>
                  </a:tblPr>
                  <a:tblGrid>
                    <a:gridCol w="716915">
                      <a:extLst>
                        <a:ext uri="{9D8B030D-6E8A-4147-A177-3AD203B41FA5}">
                          <a16:colId xmlns:a16="http://schemas.microsoft.com/office/drawing/2014/main" val="4139853597"/>
                        </a:ext>
                      </a:extLst>
                    </a:gridCol>
                    <a:gridCol w="2524125">
                      <a:extLst>
                        <a:ext uri="{9D8B030D-6E8A-4147-A177-3AD203B41FA5}">
                          <a16:colId xmlns:a16="http://schemas.microsoft.com/office/drawing/2014/main" val="1065998977"/>
                        </a:ext>
                      </a:extLst>
                    </a:gridCol>
                    <a:gridCol w="2700020">
                      <a:extLst>
                        <a:ext uri="{9D8B030D-6E8A-4147-A177-3AD203B41FA5}">
                          <a16:colId xmlns:a16="http://schemas.microsoft.com/office/drawing/2014/main" val="515015417"/>
                        </a:ext>
                      </a:extLst>
                    </a:gridCol>
                  </a:tblGrid>
                  <a:tr h="518160">
                    <a:tc gridSpan="3">
                      <a:txBody>
                        <a:bodyPr/>
                        <a:lstStyle/>
                        <a:p>
                          <a:pPr>
                            <a:lnSpc>
                              <a:spcPct val="107000"/>
                            </a:lnSpc>
                            <a:spcBef>
                              <a:spcPts val="200"/>
                            </a:spcBef>
                            <a:spcAft>
                              <a:spcPts val="0"/>
                            </a:spcAft>
                          </a:pPr>
                          <a:r>
                            <a:rPr lang="en-CA" sz="1400" b="1" dirty="0">
                              <a:effectLst/>
                            </a:rPr>
                            <a:t>Uniform Distribution</a:t>
                          </a:r>
                        </a:p>
                        <a:p>
                          <a:pPr>
                            <a:lnSpc>
                              <a:spcPct val="107000"/>
                            </a:lnSpc>
                            <a:spcAft>
                              <a:spcPts val="0"/>
                            </a:spcAft>
                          </a:pPr>
                          <a:r>
                            <a:rPr lang="en-CA" sz="1000" dirty="0">
                              <a:effectLst/>
                            </a:rPr>
                            <a:t>I have included this distribution simply because I always forget the variance.</a:t>
                          </a:r>
                        </a:p>
                        <a:p>
                          <a:pPr>
                            <a:lnSpc>
                              <a:spcPct val="107000"/>
                            </a:lnSpc>
                            <a:spcAft>
                              <a:spcPts val="0"/>
                            </a:spcAft>
                          </a:pPr>
                          <a:r>
                            <a:rPr lang="en-CA" sz="1000" dirty="0">
                              <a:effectLst/>
                            </a:rPr>
                            <a:t>Notation: </a:t>
                          </a:r>
                          <a14:m>
                            <m:oMath xmlns:m="http://schemas.openxmlformats.org/officeDocument/2006/math">
                              <m:r>
                                <a:rPr lang="en-CA" sz="1000">
                                  <a:effectLst/>
                                </a:rPr>
                                <m:t>𝑋</m:t>
                              </m:r>
                              <m:r>
                                <a:rPr lang="en-CA" sz="1000">
                                  <a:effectLst/>
                                </a:rPr>
                                <m:t>∼</m:t>
                              </m:r>
                            </m:oMath>
                          </a14:m>
                          <a:r>
                            <a:rPr lang="en-CA" sz="1000" dirty="0">
                              <a:effectLst/>
                            </a:rPr>
                            <a:t> </a:t>
                          </a:r>
                          <a:r>
                            <a:rPr lang="en-CA" sz="1000" dirty="0" err="1">
                              <a:effectLst/>
                            </a:rPr>
                            <a:t>Unif</a:t>
                          </a:r>
                          <a:r>
                            <a:rPr lang="en-CA" sz="1000" dirty="0">
                              <a:effectLst/>
                            </a:rPr>
                            <a:t>(</a:t>
                          </a:r>
                          <a:r>
                            <a:rPr lang="en-CA" sz="1000" dirty="0" err="1">
                              <a:effectLst/>
                            </a:rPr>
                            <a:t>a,b</a:t>
                          </a:r>
                          <a:r>
                            <a:rPr lang="en-CA" sz="1000" dirty="0">
                              <a:effectLst/>
                            </a:rPr>
                            <a:t>)</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938483614"/>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𝑓</m:t>
                                    </m:r>
                                  </m:e>
                                  <m:sub>
                                    <m:r>
                                      <a:rPr lang="en-CA" sz="1000">
                                        <a:effectLst/>
                                      </a:rPr>
                                      <m:t>𝑋</m:t>
                                    </m:r>
                                  </m:sub>
                                </m:sSub>
                                <m:r>
                                  <a:rPr lang="en-CA" sz="1000">
                                    <a:effectLst/>
                                  </a:rPr>
                                  <m:t>(</m:t>
                                </m:r>
                                <m:r>
                                  <a:rPr lang="en-CA" sz="1000">
                                    <a:effectLst/>
                                  </a:rPr>
                                  <m:t>𝑥</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 xmlns:m="http://schemas.openxmlformats.org/officeDocument/2006/math">
                              <m:f>
                                <m:fPr>
                                  <m:ctrlPr>
                                    <a:rPr lang="en-CA" sz="1000">
                                      <a:effectLst/>
                                    </a:rPr>
                                  </m:ctrlPr>
                                </m:fPr>
                                <m:num>
                                  <m:r>
                                    <a:rPr lang="en-CA" sz="1000">
                                      <a:effectLst/>
                                    </a:rPr>
                                    <m:t>1</m:t>
                                  </m:r>
                                </m:num>
                                <m:den>
                                  <m:r>
                                    <a:rPr lang="en-CA" sz="1000">
                                      <a:effectLst/>
                                    </a:rPr>
                                    <m:t>𝑏</m:t>
                                  </m:r>
                                  <m:r>
                                    <a:rPr lang="en-CA" sz="1000">
                                      <a:effectLst/>
                                    </a:rPr>
                                    <m:t>−</m:t>
                                  </m:r>
                                  <m:r>
                                    <a:rPr lang="en-CA" sz="1000">
                                      <a:effectLst/>
                                    </a:rPr>
                                    <m:t>𝑎</m:t>
                                  </m:r>
                                </m:den>
                              </m:f>
                            </m:oMath>
                          </a14:m>
                          <a:r>
                            <a:rPr lang="en-CA" sz="1000" dirty="0">
                              <a:effectLst/>
                            </a:rPr>
                            <a:t>; </a:t>
                          </a:r>
                          <a14:m>
                            <m:oMath xmlns:m="http://schemas.openxmlformats.org/officeDocument/2006/math">
                              <m:r>
                                <a:rPr lang="en-CA" sz="1000">
                                  <a:effectLst/>
                                </a:rPr>
                                <m:t>𝑎</m:t>
                              </m:r>
                              <m:r>
                                <a:rPr lang="en-CA" sz="1000">
                                  <a:effectLst/>
                                </a:rPr>
                                <m:t>&lt; </m:t>
                              </m:r>
                              <m:r>
                                <a:rPr lang="en-CA" sz="1000">
                                  <a:effectLst/>
                                </a:rPr>
                                <m:t>𝑥</m:t>
                              </m:r>
                              <m:r>
                                <a:rPr lang="en-CA" sz="1000">
                                  <a:effectLst/>
                                </a:rPr>
                                <m:t>&lt;</m:t>
                              </m:r>
                              <m:r>
                                <a:rPr lang="en-CA" sz="1000">
                                  <a:effectLst/>
                                </a:rPr>
                                <m:t>𝑏</m:t>
                              </m:r>
                            </m:oMath>
                          </a14:m>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7">
                      <a:txBody>
                        <a:bodyPr/>
                        <a:lstStyle/>
                        <a:p>
                          <a:pPr algn="ctr">
                            <a:lnSpc>
                              <a:spcPct val="107000"/>
                            </a:lnSpc>
                            <a:spcAft>
                              <a:spcPts val="0"/>
                            </a:spcAft>
                          </a:pPr>
                          <a:r>
                            <a:rPr lang="en-CA" sz="1000" dirty="0">
                              <a:effectLst/>
                            </a:rPr>
                            <a:t>Uniform Distribution</a:t>
                          </a:r>
                        </a:p>
                        <a:p>
                          <a:pPr algn="ctr">
                            <a:lnSpc>
                              <a:spcPct val="107000"/>
                            </a:lnSpc>
                            <a:spcAft>
                              <a:spcPts val="0"/>
                            </a:spcAft>
                          </a:pPr>
                          <a:r>
                            <a:rPr lang="en-CA" sz="1000" dirty="0">
                              <a:effectLst/>
                            </a:rPr>
                            <a:t>-----------------------------------------</a:t>
                          </a:r>
                        </a:p>
                        <a:p>
                          <a:pPr algn="ctr">
                            <a:lnSpc>
                              <a:spcPct val="107000"/>
                            </a:lnSpc>
                            <a:spcAft>
                              <a:spcPts val="0"/>
                            </a:spcAft>
                          </a:pPr>
                          <a:r>
                            <a:rPr lang="en-CA" sz="1000" dirty="0">
                              <a:effectLst/>
                            </a:rPr>
                            <a:t> |                                                                   |</a:t>
                          </a:r>
                        </a:p>
                        <a:p>
                          <a:pPr algn="ctr">
                            <a:lnSpc>
                              <a:spcPct val="107000"/>
                            </a:lnSpc>
                            <a:spcAft>
                              <a:spcPts val="0"/>
                            </a:spcAft>
                          </a:pPr>
                          <a:r>
                            <a:rPr lang="en-CA" sz="1000" dirty="0">
                              <a:effectLst/>
                            </a:rPr>
                            <a:t> |                                                                   |</a:t>
                          </a:r>
                        </a:p>
                        <a:p>
                          <a:pPr algn="ctr">
                            <a:lnSpc>
                              <a:spcPct val="107000"/>
                            </a:lnSpc>
                            <a:spcAft>
                              <a:spcPts val="0"/>
                            </a:spcAft>
                          </a:pPr>
                          <a:r>
                            <a:rPr lang="en-CA" sz="1000" dirty="0">
                              <a:effectLst/>
                            </a:rPr>
                            <a:t> |                                                                   |</a:t>
                          </a:r>
                        </a:p>
                        <a:p>
                          <a:pPr algn="ctr">
                            <a:lnSpc>
                              <a:spcPct val="107000"/>
                            </a:lnSpc>
                            <a:spcAft>
                              <a:spcPts val="0"/>
                            </a:spcAft>
                          </a:pPr>
                          <a:r>
                            <a:rPr lang="en-CA" sz="1000" dirty="0">
                              <a:effectLst/>
                            </a:rPr>
                            <a:t> a                                                                   b</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7593408"/>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𝐹</m:t>
                                    </m:r>
                                  </m:e>
                                  <m:sub>
                                    <m:r>
                                      <a:rPr lang="en-CA" sz="1000">
                                        <a:effectLst/>
                                      </a:rPr>
                                      <m:t>𝑋</m:t>
                                    </m:r>
                                  </m:sub>
                                </m:sSub>
                                <m:r>
                                  <a:rPr lang="en-CA" sz="1000">
                                    <a:effectLst/>
                                  </a:rPr>
                                  <m:t>(</m:t>
                                </m:r>
                                <m:r>
                                  <a:rPr lang="en-CA" sz="1000">
                                    <a:effectLst/>
                                  </a:rPr>
                                  <m:t>𝑥</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en-CA" sz="1000">
                                        <a:effectLst/>
                                      </a:rPr>
                                    </m:ctrlPr>
                                  </m:fPr>
                                  <m:num>
                                    <m:r>
                                      <a:rPr lang="en-CA" sz="1000">
                                        <a:effectLst/>
                                      </a:rPr>
                                      <m:t>𝑥</m:t>
                                    </m:r>
                                    <m:r>
                                      <a:rPr lang="en-CA" sz="1000">
                                        <a:effectLst/>
                                      </a:rPr>
                                      <m:t>−</m:t>
                                    </m:r>
                                    <m:r>
                                      <a:rPr lang="en-CA" sz="1000">
                                        <a:effectLst/>
                                      </a:rPr>
                                      <m:t>𝑎</m:t>
                                    </m:r>
                                  </m:num>
                                  <m:den>
                                    <m:r>
                                      <a:rPr lang="en-CA" sz="1000">
                                        <a:effectLst/>
                                      </a:rPr>
                                      <m:t>𝑏</m:t>
                                    </m:r>
                                    <m:r>
                                      <a:rPr lang="en-CA" sz="1000">
                                        <a:effectLst/>
                                      </a:rPr>
                                      <m:t>−</m:t>
                                    </m:r>
                                    <m:r>
                                      <a:rPr lang="en-CA" sz="1000">
                                        <a:effectLst/>
                                      </a:rPr>
                                      <m:t>𝑎</m:t>
                                    </m:r>
                                  </m:den>
                                </m:f>
                                <m:r>
                                  <a:rPr lang="en-CA" sz="1000">
                                    <a:effectLst/>
                                  </a:rPr>
                                  <m:t>;</m:t>
                                </m:r>
                                <m:r>
                                  <a:rPr lang="en-CA" sz="1000">
                                    <a:effectLst/>
                                  </a:rPr>
                                  <m:t>𝑎</m:t>
                                </m:r>
                                <m:r>
                                  <a:rPr lang="en-CA" sz="1000">
                                    <a:effectLst/>
                                  </a:rPr>
                                  <m:t>&lt;</m:t>
                                </m:r>
                                <m:r>
                                  <a:rPr lang="en-CA" sz="1000">
                                    <a:effectLst/>
                                  </a:rPr>
                                  <m:t>𝑥</m:t>
                                </m:r>
                                <m:r>
                                  <a:rPr lang="en-CA" sz="1000">
                                    <a:effectLst/>
                                  </a:rPr>
                                  <m:t>&lt;</m:t>
                                </m:r>
                                <m:r>
                                  <a:rPr lang="en-CA" sz="1000">
                                    <a:effectLst/>
                                  </a:rPr>
                                  <m:t>𝑏</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2912557863"/>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𝐸</m:t>
                                </m:r>
                                <m:r>
                                  <a:rPr lang="en-CA" sz="1000">
                                    <a:effectLst/>
                                  </a:rPr>
                                  <m:t>(</m:t>
                                </m:r>
                                <m:r>
                                  <a:rPr lang="en-CA" sz="1000">
                                    <a:effectLst/>
                                  </a:rPr>
                                  <m:t>𝑋</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f>
                                  <m:fPr>
                                    <m:ctrlPr>
                                      <a:rPr lang="en-CA" sz="1000">
                                        <a:effectLst/>
                                      </a:rPr>
                                    </m:ctrlPr>
                                  </m:fPr>
                                  <m:num>
                                    <m:r>
                                      <a:rPr lang="en-CA" sz="1000">
                                        <a:effectLst/>
                                      </a:rPr>
                                      <m:t>𝑎</m:t>
                                    </m:r>
                                    <m:r>
                                      <a:rPr lang="en-CA" sz="1000">
                                        <a:effectLst/>
                                      </a:rPr>
                                      <m:t>+</m:t>
                                    </m:r>
                                    <m:r>
                                      <a:rPr lang="en-CA" sz="1000">
                                        <a:effectLst/>
                                      </a:rPr>
                                      <m:t>𝑏</m:t>
                                    </m:r>
                                  </m:num>
                                  <m:den>
                                    <m:r>
                                      <a:rPr lang="en-CA" sz="1000">
                                        <a:effectLst/>
                                      </a:rPr>
                                      <m:t>2</m:t>
                                    </m:r>
                                  </m:den>
                                </m:f>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3048017592"/>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CA" sz="1000">
                                    <a:effectLst/>
                                  </a:rPr>
                                  <m:t>𝑉</m:t>
                                </m:r>
                                <m:r>
                                  <a:rPr lang="en-CA" sz="1000">
                                    <a:effectLst/>
                                  </a:rPr>
                                  <m:t>(</m:t>
                                </m:r>
                                <m:r>
                                  <a:rPr lang="en-CA" sz="1000">
                                    <a:effectLst/>
                                  </a:rPr>
                                  <m:t>𝑋</m:t>
                                </m:r>
                                <m:r>
                                  <a:rPr lang="en-CA" sz="1000">
                                    <a:effectLst/>
                                  </a:rPr>
                                  <m:t>)</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en-CA" sz="1000">
                                        <a:effectLst/>
                                      </a:rPr>
                                    </m:ctrlPr>
                                  </m:fPr>
                                  <m:num>
                                    <m:sSup>
                                      <m:sSupPr>
                                        <m:ctrlPr>
                                          <a:rPr lang="en-CA" sz="1000">
                                            <a:effectLst/>
                                          </a:rPr>
                                        </m:ctrlPr>
                                      </m:sSupPr>
                                      <m:e>
                                        <m:d>
                                          <m:dPr>
                                            <m:ctrlPr>
                                              <a:rPr lang="en-CA" sz="1000">
                                                <a:effectLst/>
                                              </a:rPr>
                                            </m:ctrlPr>
                                          </m:dPr>
                                          <m:e>
                                            <m:r>
                                              <a:rPr lang="en-CA" sz="1000">
                                                <a:effectLst/>
                                              </a:rPr>
                                              <m:t>𝑏</m:t>
                                            </m:r>
                                            <m:r>
                                              <a:rPr lang="en-CA" sz="1000">
                                                <a:effectLst/>
                                              </a:rPr>
                                              <m:t>−</m:t>
                                            </m:r>
                                            <m:r>
                                              <a:rPr lang="en-CA" sz="1000">
                                                <a:effectLst/>
                                              </a:rPr>
                                              <m:t>𝑎</m:t>
                                            </m:r>
                                          </m:e>
                                        </m:d>
                                      </m:e>
                                      <m:sup>
                                        <m:r>
                                          <a:rPr lang="en-CA" sz="1000">
                                            <a:effectLst/>
                                          </a:rPr>
                                          <m:t>2</m:t>
                                        </m:r>
                                      </m:sup>
                                    </m:sSup>
                                  </m:num>
                                  <m:den>
                                    <m:r>
                                      <a:rPr lang="en-CA" sz="1000">
                                        <a:effectLst/>
                                      </a:rPr>
                                      <m:t>12</m:t>
                                    </m:r>
                                  </m:den>
                                </m:f>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1453841244"/>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CA" sz="1000">
                                        <a:effectLst/>
                                      </a:rPr>
                                    </m:ctrlPr>
                                  </m:sSubPr>
                                  <m:e>
                                    <m:r>
                                      <a:rPr lang="en-CA" sz="1000">
                                        <a:effectLst/>
                                      </a:rPr>
                                      <m:t>𝑀</m:t>
                                    </m:r>
                                  </m:e>
                                  <m:sub>
                                    <m:r>
                                      <a:rPr lang="en-CA" sz="1000">
                                        <a:effectLst/>
                                      </a:rPr>
                                      <m:t>𝑋</m:t>
                                    </m:r>
                                  </m:sub>
                                </m:sSub>
                                <m:r>
                                  <a:rPr lang="en-CA" sz="1000">
                                    <a:effectLst/>
                                  </a:rPr>
                                  <m:t>(</m:t>
                                </m:r>
                                <m:r>
                                  <a:rPr lang="en-CA" sz="1000">
                                    <a:effectLst/>
                                  </a:rPr>
                                  <m:t>𝑡</m:t>
                                </m:r>
                                <m:r>
                                  <a:rPr lang="en-CA" sz="1000">
                                    <a:effectLst/>
                                  </a:rPr>
                                  <m:t>) </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en-CA" sz="1000">
                                        <a:effectLst/>
                                      </a:rPr>
                                    </m:ctrlPr>
                                  </m:fPr>
                                  <m:num>
                                    <m:sSup>
                                      <m:sSupPr>
                                        <m:ctrlPr>
                                          <a:rPr lang="en-CA" sz="1000">
                                            <a:effectLst/>
                                          </a:rPr>
                                        </m:ctrlPr>
                                      </m:sSupPr>
                                      <m:e>
                                        <m:r>
                                          <a:rPr lang="en-CA" sz="1000">
                                            <a:effectLst/>
                                          </a:rPr>
                                          <m:t>𝑒</m:t>
                                        </m:r>
                                      </m:e>
                                      <m:sup>
                                        <m:r>
                                          <a:rPr lang="en-CA" sz="1000">
                                            <a:effectLst/>
                                          </a:rPr>
                                          <m:t>𝑡𝑏</m:t>
                                        </m:r>
                                      </m:sup>
                                    </m:sSup>
                                    <m:r>
                                      <a:rPr lang="en-CA" sz="1000">
                                        <a:effectLst/>
                                      </a:rPr>
                                      <m:t>−</m:t>
                                    </m:r>
                                    <m:sSup>
                                      <m:sSupPr>
                                        <m:ctrlPr>
                                          <a:rPr lang="en-CA" sz="1000">
                                            <a:effectLst/>
                                          </a:rPr>
                                        </m:ctrlPr>
                                      </m:sSupPr>
                                      <m:e>
                                        <m:r>
                                          <a:rPr lang="en-CA" sz="1000">
                                            <a:effectLst/>
                                          </a:rPr>
                                          <m:t>𝑒</m:t>
                                        </m:r>
                                      </m:e>
                                      <m:sup>
                                        <m:r>
                                          <a:rPr lang="en-CA" sz="1000">
                                            <a:effectLst/>
                                          </a:rPr>
                                          <m:t>𝑡𝑎</m:t>
                                        </m:r>
                                      </m:sup>
                                    </m:sSup>
                                  </m:num>
                                  <m:den>
                                    <m:r>
                                      <a:rPr lang="en-CA" sz="1000">
                                        <a:effectLst/>
                                      </a:rPr>
                                      <m:t>𝑡</m:t>
                                    </m:r>
                                    <m:r>
                                      <a:rPr lang="en-CA" sz="1000">
                                        <a:effectLst/>
                                      </a:rPr>
                                      <m:t>(</m:t>
                                    </m:r>
                                    <m:r>
                                      <a:rPr lang="en-CA" sz="1000">
                                        <a:effectLst/>
                                      </a:rPr>
                                      <m:t>𝑏</m:t>
                                    </m:r>
                                    <m:r>
                                      <a:rPr lang="en-CA" sz="1000">
                                        <a:effectLst/>
                                      </a:rPr>
                                      <m:t>−</m:t>
                                    </m:r>
                                    <m:r>
                                      <a:rPr lang="en-CA" sz="1000">
                                        <a:effectLst/>
                                      </a:rPr>
                                      <m:t>𝑎</m:t>
                                    </m:r>
                                    <m:r>
                                      <a:rPr lang="en-CA" sz="1000">
                                        <a:effectLst/>
                                      </a:rPr>
                                      <m:t>)</m:t>
                                    </m:r>
                                  </m:den>
                                </m:f>
                                <m:r>
                                  <a:rPr lang="en-CA" sz="1000">
                                    <a:effectLst/>
                                  </a:rPr>
                                  <m:t>;</m:t>
                                </m:r>
                                <m:r>
                                  <a:rPr lang="en-CA" sz="1000">
                                    <a:effectLst/>
                                  </a:rPr>
                                  <m:t>𝑡</m:t>
                                </m:r>
                                <m:r>
                                  <a:rPr lang="en-CA" sz="1000">
                                    <a:effectLst/>
                                  </a:rPr>
                                  <m:t>≠0</m:t>
                                </m:r>
                              </m:oMath>
                            </m:oMathPara>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1230086249"/>
                      </a:ext>
                    </a:extLst>
                  </a:tr>
                  <a:tr h="0">
                    <a:tc>
                      <a:txBody>
                        <a:bodyPr/>
                        <a:lstStyle/>
                        <a:p>
                          <a:pPr algn="ctr">
                            <a:lnSpc>
                              <a:spcPct val="107000"/>
                            </a:lnSpc>
                            <a:spcAft>
                              <a:spcPts val="0"/>
                            </a:spcAft>
                          </a:pPr>
                          <a:r>
                            <a:rPr lang="en-CA" sz="900">
                              <a:effectLst/>
                            </a:rPr>
                            <a:t>R params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900">
                              <a:effectLst/>
                            </a:rPr>
                            <a:t>min =</a:t>
                          </a:r>
                          <a:r>
                            <a:rPr lang="en-CA" sz="1000">
                              <a:effectLst/>
                            </a:rPr>
                            <a:t> a</a:t>
                          </a:r>
                          <a14:m>
                            <m:oMath xmlns:m="http://schemas.openxmlformats.org/officeDocument/2006/math">
                              <m:r>
                                <a:rPr lang="en-CA" sz="1000">
                                  <a:effectLst/>
                                </a:rPr>
                                <m:t>,</m:t>
                              </m:r>
                            </m:oMath>
                          </a14:m>
                          <a:r>
                            <a:rPr lang="en-CA" sz="1000">
                              <a:effectLst/>
                            </a:rPr>
                            <a:t> </a:t>
                          </a:r>
                          <a:r>
                            <a:rPr lang="en-CA" sz="900">
                              <a:effectLst/>
                            </a:rPr>
                            <a:t>max =</a:t>
                          </a:r>
                          <a14:m>
                            <m:oMath xmlns:m="http://schemas.openxmlformats.org/officeDocument/2006/math">
                              <m:r>
                                <a:rPr lang="en-CA" sz="900">
                                  <a:effectLst/>
                                </a:rPr>
                                <m:t>  </m:t>
                              </m:r>
                              <m:r>
                                <a:rPr lang="en-CA" sz="900">
                                  <a:effectLst/>
                                </a:rPr>
                                <m:t>𝑏</m:t>
                              </m:r>
                            </m:oMath>
                          </a14:m>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CA"/>
                        </a:p>
                      </a:txBody>
                      <a:tcPr/>
                    </a:tc>
                    <a:extLst>
                      <a:ext uri="{0D108BD9-81ED-4DB2-BD59-A6C34878D82A}">
                        <a16:rowId xmlns:a16="http://schemas.microsoft.com/office/drawing/2014/main" val="818636598"/>
                      </a:ext>
                    </a:extLst>
                  </a:tr>
                  <a:tr h="0">
                    <a:tc gridSpan="2">
                      <a:txBody>
                        <a:bodyPr/>
                        <a:lstStyle/>
                        <a:p>
                          <a:pPr>
                            <a:lnSpc>
                              <a:spcPct val="107000"/>
                            </a:lnSpc>
                            <a:spcBef>
                              <a:spcPts val="200"/>
                            </a:spcBef>
                            <a:spcAft>
                              <a:spcPts val="0"/>
                            </a:spcAft>
                          </a:pPr>
                          <a:r>
                            <a:rPr lang="en-CA" sz="1100" dirty="0">
                              <a:effectLst/>
                            </a:rPr>
                            <a:t>Related Distributions</a:t>
                          </a:r>
                        </a:p>
                        <a:p>
                          <a:pPr marL="85725" lvl="0" indent="-85725">
                            <a:lnSpc>
                              <a:spcPct val="107000"/>
                            </a:lnSpc>
                            <a:spcAft>
                              <a:spcPts val="0"/>
                            </a:spcAft>
                            <a:buFont typeface="Symbol" panose="05050102010706020507" pitchFamily="18" charset="2"/>
                            <a:buChar char=""/>
                          </a:pPr>
                          <a:r>
                            <a:rPr lang="en-CA" sz="1000" dirty="0">
                              <a:effectLst/>
                            </a:rPr>
                            <a:t>If </a:t>
                          </a:r>
                          <a14:m>
                            <m:oMath xmlns:m="http://schemas.openxmlformats.org/officeDocument/2006/math">
                              <m:sSup>
                                <m:sSupPr>
                                  <m:ctrlPr>
                                    <a:rPr lang="en-CA" sz="1000">
                                      <a:effectLst/>
                                    </a:rPr>
                                  </m:ctrlPr>
                                </m:sSupPr>
                                <m:e>
                                  <m:r>
                                    <a:rPr lang="en-CA" sz="1000">
                                      <a:effectLst/>
                                    </a:rPr>
                                    <m:t>𝜎</m:t>
                                  </m:r>
                                </m:e>
                                <m:sup>
                                  <m:r>
                                    <a:rPr lang="en-CA" sz="1000">
                                      <a:effectLst/>
                                    </a:rPr>
                                    <m:t>2</m:t>
                                  </m:r>
                                </m:sup>
                              </m:sSup>
                            </m:oMath>
                          </a14:m>
                          <a:r>
                            <a:rPr lang="en-CA" sz="1000" dirty="0">
                              <a:effectLst/>
                            </a:rPr>
                            <a:t> is small, this can be approximated by a normal distribution (which is weird).</a:t>
                          </a:r>
                          <a:endParaRPr lang="en-CA" sz="1000" dirty="0">
                            <a:effectLst/>
                            <a:latin typeface="Calibri" panose="020F0502020204030204" pitchFamily="34" charset="0"/>
                            <a:ea typeface="Calibri" panose="020F0502020204030204" pitchFamily="34" charset="0"/>
                            <a:cs typeface="Symbol" panose="05050102010706020507" pitchFamily="18" charset="2"/>
                          </a:endParaRPr>
                        </a:p>
                      </a:txBody>
                      <a:tcPr marL="68580" marR="68580" marT="0" marB="0"/>
                    </a:tc>
                    <a:tc hMerge="1">
                      <a:txBody>
                        <a:bodyPr/>
                        <a:lstStyle/>
                        <a:p>
                          <a:endParaRPr lang="en-CA"/>
                        </a:p>
                      </a:txBody>
                      <a:tcPr/>
                    </a:tc>
                    <a:tc vMerge="1">
                      <a:txBody>
                        <a:bodyPr/>
                        <a:lstStyle/>
                        <a:p>
                          <a:endParaRPr lang="en-CA"/>
                        </a:p>
                      </a:txBody>
                      <a:tcPr/>
                    </a:tc>
                    <a:extLst>
                      <a:ext uri="{0D108BD9-81ED-4DB2-BD59-A6C34878D82A}">
                        <a16:rowId xmlns:a16="http://schemas.microsoft.com/office/drawing/2014/main" val="3879534153"/>
                      </a:ext>
                    </a:extLst>
                  </a:tr>
                </a:tbl>
              </a:graphicData>
            </a:graphic>
          </p:graphicFrame>
        </mc:Choice>
        <mc:Fallback>
          <p:graphicFrame>
            <p:nvGraphicFramePr>
              <p:cNvPr id="15" name="Table 14">
                <a:extLst>
                  <a:ext uri="{FF2B5EF4-FFF2-40B4-BE49-F238E27FC236}">
                    <a16:creationId xmlns:a16="http://schemas.microsoft.com/office/drawing/2014/main" id="{6BD24F4E-285A-48D2-92B4-8C939D547CC4}"/>
                  </a:ext>
                </a:extLst>
              </p:cNvPr>
              <p:cNvGraphicFramePr>
                <a:graphicFrameLocks noGrp="1"/>
              </p:cNvGraphicFramePr>
              <p:nvPr>
                <p:extLst>
                  <p:ext uri="{D42A27DB-BD31-4B8C-83A1-F6EECF244321}">
                    <p14:modId xmlns:p14="http://schemas.microsoft.com/office/powerpoint/2010/main" val="2880946058"/>
                  </p:ext>
                </p:extLst>
              </p:nvPr>
            </p:nvGraphicFramePr>
            <p:xfrm>
              <a:off x="6439751" y="12792244"/>
              <a:ext cx="5941060" cy="2720787"/>
            </p:xfrm>
            <a:graphic>
              <a:graphicData uri="http://schemas.openxmlformats.org/drawingml/2006/table">
                <a:tbl>
                  <a:tblPr bandRow="1">
                    <a:tableStyleId>{0505E3EF-67EA-436B-97B2-0124C06EBD24}</a:tableStyleId>
                  </a:tblPr>
                  <a:tblGrid>
                    <a:gridCol w="716915">
                      <a:extLst>
                        <a:ext uri="{9D8B030D-6E8A-4147-A177-3AD203B41FA5}">
                          <a16:colId xmlns:a16="http://schemas.microsoft.com/office/drawing/2014/main" val="4139853597"/>
                        </a:ext>
                      </a:extLst>
                    </a:gridCol>
                    <a:gridCol w="2524125">
                      <a:extLst>
                        <a:ext uri="{9D8B030D-6E8A-4147-A177-3AD203B41FA5}">
                          <a16:colId xmlns:a16="http://schemas.microsoft.com/office/drawing/2014/main" val="1065998977"/>
                        </a:ext>
                      </a:extLst>
                    </a:gridCol>
                    <a:gridCol w="2700020">
                      <a:extLst>
                        <a:ext uri="{9D8B030D-6E8A-4147-A177-3AD203B41FA5}">
                          <a16:colId xmlns:a16="http://schemas.microsoft.com/office/drawing/2014/main" val="515015417"/>
                        </a:ext>
                      </a:extLst>
                    </a:gridCol>
                  </a:tblGrid>
                  <a:tr h="546799">
                    <a:tc gridSpan="3">
                      <a:txBody>
                        <a:bodyPr/>
                        <a:lstStyle/>
                        <a:p>
                          <a:endParaRPr lang="en-US"/>
                        </a:p>
                      </a:txBody>
                      <a:tcPr marL="68580" marR="68580" marT="0" marB="0">
                        <a:blipFill>
                          <a:blip r:embed="rId22"/>
                          <a:stretch>
                            <a:fillRect l="-103" t="-8889" r="-308" b="-411111"/>
                          </a:stretch>
                        </a:blip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938483614"/>
                      </a:ext>
                    </a:extLst>
                  </a:tr>
                  <a:tr h="235649">
                    <a:tc>
                      <a:txBody>
                        <a:bodyPr/>
                        <a:lstStyle/>
                        <a:p>
                          <a:endParaRPr lang="en-US"/>
                        </a:p>
                      </a:txBody>
                      <a:tcPr marL="68580" marR="68580" marT="0" marB="0">
                        <a:blipFill>
                          <a:blip r:embed="rId22"/>
                          <a:stretch>
                            <a:fillRect l="-847" t="-251282" r="-728814" b="-848718"/>
                          </a:stretch>
                        </a:blipFill>
                      </a:tcPr>
                    </a:tc>
                    <a:tc>
                      <a:txBody>
                        <a:bodyPr/>
                        <a:lstStyle/>
                        <a:p>
                          <a:endParaRPr lang="en-US"/>
                        </a:p>
                      </a:txBody>
                      <a:tcPr marL="68580" marR="68580" marT="0" marB="0">
                        <a:blipFill>
                          <a:blip r:embed="rId22"/>
                          <a:stretch>
                            <a:fillRect l="-28744" t="-251282" r="-107729" b="-848718"/>
                          </a:stretch>
                        </a:blipFill>
                      </a:tcPr>
                    </a:tc>
                    <a:tc rowSpan="7">
                      <a:txBody>
                        <a:bodyPr/>
                        <a:lstStyle/>
                        <a:p>
                          <a:pPr algn="ctr">
                            <a:lnSpc>
                              <a:spcPct val="107000"/>
                            </a:lnSpc>
                            <a:spcAft>
                              <a:spcPts val="0"/>
                            </a:spcAft>
                          </a:pPr>
                          <a:r>
                            <a:rPr lang="en-CA" sz="1000" dirty="0">
                              <a:effectLst/>
                            </a:rPr>
                            <a:t>Uniform Distribution</a:t>
                          </a:r>
                        </a:p>
                        <a:p>
                          <a:pPr algn="ctr">
                            <a:lnSpc>
                              <a:spcPct val="107000"/>
                            </a:lnSpc>
                            <a:spcAft>
                              <a:spcPts val="0"/>
                            </a:spcAft>
                          </a:pPr>
                          <a:r>
                            <a:rPr lang="en-CA" sz="1000" dirty="0">
                              <a:effectLst/>
                            </a:rPr>
                            <a:t>-----------------------------------------</a:t>
                          </a:r>
                        </a:p>
                        <a:p>
                          <a:pPr algn="ctr">
                            <a:lnSpc>
                              <a:spcPct val="107000"/>
                            </a:lnSpc>
                            <a:spcAft>
                              <a:spcPts val="0"/>
                            </a:spcAft>
                          </a:pPr>
                          <a:r>
                            <a:rPr lang="en-CA" sz="1000" dirty="0">
                              <a:effectLst/>
                            </a:rPr>
                            <a:t> |                                                                   |</a:t>
                          </a:r>
                        </a:p>
                        <a:p>
                          <a:pPr algn="ctr">
                            <a:lnSpc>
                              <a:spcPct val="107000"/>
                            </a:lnSpc>
                            <a:spcAft>
                              <a:spcPts val="0"/>
                            </a:spcAft>
                          </a:pPr>
                          <a:r>
                            <a:rPr lang="en-CA" sz="1000" dirty="0">
                              <a:effectLst/>
                            </a:rPr>
                            <a:t> |                                                                   |</a:t>
                          </a:r>
                        </a:p>
                        <a:p>
                          <a:pPr algn="ctr">
                            <a:lnSpc>
                              <a:spcPct val="107000"/>
                            </a:lnSpc>
                            <a:spcAft>
                              <a:spcPts val="0"/>
                            </a:spcAft>
                          </a:pPr>
                          <a:r>
                            <a:rPr lang="en-CA" sz="1000" dirty="0">
                              <a:effectLst/>
                            </a:rPr>
                            <a:t> |                                                                   |</a:t>
                          </a:r>
                        </a:p>
                        <a:p>
                          <a:pPr algn="ctr">
                            <a:lnSpc>
                              <a:spcPct val="107000"/>
                            </a:lnSpc>
                            <a:spcAft>
                              <a:spcPts val="0"/>
                            </a:spcAft>
                          </a:pPr>
                          <a:r>
                            <a:rPr lang="en-CA" sz="1000" dirty="0">
                              <a:effectLst/>
                            </a:rPr>
                            <a:t> a                                                                   b</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7593408"/>
                      </a:ext>
                    </a:extLst>
                  </a:tr>
                  <a:tr h="279337">
                    <a:tc>
                      <a:txBody>
                        <a:bodyPr/>
                        <a:lstStyle/>
                        <a:p>
                          <a:endParaRPr lang="en-US"/>
                        </a:p>
                      </a:txBody>
                      <a:tcPr marL="68580" marR="68580" marT="0" marB="0">
                        <a:blipFill>
                          <a:blip r:embed="rId22"/>
                          <a:stretch>
                            <a:fillRect l="-847" t="-304444" r="-728814" b="-635556"/>
                          </a:stretch>
                        </a:blipFill>
                      </a:tcPr>
                    </a:tc>
                    <a:tc>
                      <a:txBody>
                        <a:bodyPr/>
                        <a:lstStyle/>
                        <a:p>
                          <a:endParaRPr lang="en-US"/>
                        </a:p>
                      </a:txBody>
                      <a:tcPr marL="68580" marR="68580" marT="0" marB="0">
                        <a:blipFill>
                          <a:blip r:embed="rId22"/>
                          <a:stretch>
                            <a:fillRect l="-28744" t="-304444" r="-107729" b="-635556"/>
                          </a:stretch>
                        </a:blipFill>
                      </a:tcPr>
                    </a:tc>
                    <a:tc vMerge="1">
                      <a:txBody>
                        <a:bodyPr/>
                        <a:lstStyle/>
                        <a:p>
                          <a:endParaRPr lang="en-CA"/>
                        </a:p>
                      </a:txBody>
                      <a:tcPr/>
                    </a:tc>
                    <a:extLst>
                      <a:ext uri="{0D108BD9-81ED-4DB2-BD59-A6C34878D82A}">
                        <a16:rowId xmlns:a16="http://schemas.microsoft.com/office/drawing/2014/main" val="2912557863"/>
                      </a:ext>
                    </a:extLst>
                  </a:tr>
                  <a:tr h="308547">
                    <a:tc>
                      <a:txBody>
                        <a:bodyPr/>
                        <a:lstStyle/>
                        <a:p>
                          <a:endParaRPr lang="en-US"/>
                        </a:p>
                      </a:txBody>
                      <a:tcPr marL="68580" marR="68580" marT="0" marB="0">
                        <a:blipFill>
                          <a:blip r:embed="rId22"/>
                          <a:stretch>
                            <a:fillRect l="-847" t="-356863" r="-728814" b="-460784"/>
                          </a:stretch>
                        </a:blipFill>
                      </a:tcPr>
                    </a:tc>
                    <a:tc>
                      <a:txBody>
                        <a:bodyPr/>
                        <a:lstStyle/>
                        <a:p>
                          <a:endParaRPr lang="en-US"/>
                        </a:p>
                      </a:txBody>
                      <a:tcPr marL="68580" marR="68580" marT="0" marB="0">
                        <a:blipFill>
                          <a:blip r:embed="rId22"/>
                          <a:stretch>
                            <a:fillRect l="-28744" t="-356863" r="-107729" b="-460784"/>
                          </a:stretch>
                        </a:blipFill>
                      </a:tcPr>
                    </a:tc>
                    <a:tc vMerge="1">
                      <a:txBody>
                        <a:bodyPr/>
                        <a:lstStyle/>
                        <a:p>
                          <a:endParaRPr lang="en-CA"/>
                        </a:p>
                      </a:txBody>
                      <a:tcPr/>
                    </a:tc>
                    <a:extLst>
                      <a:ext uri="{0D108BD9-81ED-4DB2-BD59-A6C34878D82A}">
                        <a16:rowId xmlns:a16="http://schemas.microsoft.com/office/drawing/2014/main" val="3048017592"/>
                      </a:ext>
                    </a:extLst>
                  </a:tr>
                  <a:tr h="330327">
                    <a:tc>
                      <a:txBody>
                        <a:bodyPr/>
                        <a:lstStyle/>
                        <a:p>
                          <a:endParaRPr lang="en-US"/>
                        </a:p>
                      </a:txBody>
                      <a:tcPr marL="68580" marR="68580" marT="0" marB="0">
                        <a:blipFill>
                          <a:blip r:embed="rId22"/>
                          <a:stretch>
                            <a:fillRect l="-847" t="-431481" r="-728814" b="-335185"/>
                          </a:stretch>
                        </a:blipFill>
                      </a:tcPr>
                    </a:tc>
                    <a:tc>
                      <a:txBody>
                        <a:bodyPr/>
                        <a:lstStyle/>
                        <a:p>
                          <a:endParaRPr lang="en-US"/>
                        </a:p>
                      </a:txBody>
                      <a:tcPr marL="68580" marR="68580" marT="0" marB="0">
                        <a:blipFill>
                          <a:blip r:embed="rId22"/>
                          <a:stretch>
                            <a:fillRect l="-28744" t="-431481" r="-107729" b="-335185"/>
                          </a:stretch>
                        </a:blipFill>
                      </a:tcPr>
                    </a:tc>
                    <a:tc vMerge="1">
                      <a:txBody>
                        <a:bodyPr/>
                        <a:lstStyle/>
                        <a:p>
                          <a:endParaRPr lang="en-CA"/>
                        </a:p>
                      </a:txBody>
                      <a:tcPr/>
                    </a:tc>
                    <a:extLst>
                      <a:ext uri="{0D108BD9-81ED-4DB2-BD59-A6C34878D82A}">
                        <a16:rowId xmlns:a16="http://schemas.microsoft.com/office/drawing/2014/main" val="1453841244"/>
                      </a:ext>
                    </a:extLst>
                  </a:tr>
                  <a:tr h="362712">
                    <a:tc>
                      <a:txBody>
                        <a:bodyPr/>
                        <a:lstStyle/>
                        <a:p>
                          <a:endParaRPr lang="en-US"/>
                        </a:p>
                      </a:txBody>
                      <a:tcPr marL="68580" marR="68580" marT="0" marB="0">
                        <a:blipFill>
                          <a:blip r:embed="rId22"/>
                          <a:stretch>
                            <a:fillRect l="-847" t="-478333" r="-728814" b="-201667"/>
                          </a:stretch>
                        </a:blipFill>
                      </a:tcPr>
                    </a:tc>
                    <a:tc>
                      <a:txBody>
                        <a:bodyPr/>
                        <a:lstStyle/>
                        <a:p>
                          <a:endParaRPr lang="en-US"/>
                        </a:p>
                      </a:txBody>
                      <a:tcPr marL="68580" marR="68580" marT="0" marB="0">
                        <a:blipFill>
                          <a:blip r:embed="rId22"/>
                          <a:stretch>
                            <a:fillRect l="-28744" t="-478333" r="-107729" b="-201667"/>
                          </a:stretch>
                        </a:blipFill>
                      </a:tcPr>
                    </a:tc>
                    <a:tc vMerge="1">
                      <a:txBody>
                        <a:bodyPr/>
                        <a:lstStyle/>
                        <a:p>
                          <a:endParaRPr lang="en-CA"/>
                        </a:p>
                      </a:txBody>
                      <a:tcPr/>
                    </a:tc>
                    <a:extLst>
                      <a:ext uri="{0D108BD9-81ED-4DB2-BD59-A6C34878D82A}">
                        <a16:rowId xmlns:a16="http://schemas.microsoft.com/office/drawing/2014/main" val="1230086249"/>
                      </a:ext>
                    </a:extLst>
                  </a:tr>
                  <a:tr h="155448">
                    <a:tc>
                      <a:txBody>
                        <a:bodyPr/>
                        <a:lstStyle/>
                        <a:p>
                          <a:pPr algn="ctr">
                            <a:lnSpc>
                              <a:spcPct val="107000"/>
                            </a:lnSpc>
                            <a:spcAft>
                              <a:spcPts val="0"/>
                            </a:spcAft>
                          </a:pPr>
                          <a:r>
                            <a:rPr lang="en-CA" sz="900">
                              <a:effectLst/>
                            </a:rPr>
                            <a:t>R params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2"/>
                          <a:stretch>
                            <a:fillRect l="-28744" t="-1334615" r="-107729" b="-365385"/>
                          </a:stretch>
                        </a:blipFill>
                      </a:tcPr>
                    </a:tc>
                    <a:tc vMerge="1">
                      <a:txBody>
                        <a:bodyPr/>
                        <a:lstStyle/>
                        <a:p>
                          <a:endParaRPr lang="en-CA"/>
                        </a:p>
                      </a:txBody>
                      <a:tcPr/>
                    </a:tc>
                    <a:extLst>
                      <a:ext uri="{0D108BD9-81ED-4DB2-BD59-A6C34878D82A}">
                        <a16:rowId xmlns:a16="http://schemas.microsoft.com/office/drawing/2014/main" val="818636598"/>
                      </a:ext>
                    </a:extLst>
                  </a:tr>
                  <a:tr h="501968">
                    <a:tc gridSpan="2">
                      <a:txBody>
                        <a:bodyPr/>
                        <a:lstStyle/>
                        <a:p>
                          <a:endParaRPr lang="en-US"/>
                        </a:p>
                      </a:txBody>
                      <a:tcPr marL="68580" marR="68580" marT="0" marB="0">
                        <a:blipFill>
                          <a:blip r:embed="rId22"/>
                          <a:stretch>
                            <a:fillRect l="-188" t="-454878" r="-83835" b="-15854"/>
                          </a:stretch>
                        </a:blipFill>
                      </a:tcPr>
                    </a:tc>
                    <a:tc hMerge="1">
                      <a:txBody>
                        <a:bodyPr/>
                        <a:lstStyle/>
                        <a:p>
                          <a:endParaRPr lang="en-CA"/>
                        </a:p>
                      </a:txBody>
                      <a:tcPr/>
                    </a:tc>
                    <a:tc vMerge="1">
                      <a:txBody>
                        <a:bodyPr/>
                        <a:lstStyle/>
                        <a:p>
                          <a:endParaRPr lang="en-CA"/>
                        </a:p>
                      </a:txBody>
                      <a:tcPr/>
                    </a:tc>
                    <a:extLst>
                      <a:ext uri="{0D108BD9-81ED-4DB2-BD59-A6C34878D82A}">
                        <a16:rowId xmlns:a16="http://schemas.microsoft.com/office/drawing/2014/main" val="3879534153"/>
                      </a:ext>
                    </a:extLst>
                  </a:tr>
                </a:tbl>
              </a:graphicData>
            </a:graphic>
          </p:graphicFrame>
        </mc:Fallback>
      </mc:AlternateContent>
    </p:spTree>
    <p:extLst>
      <p:ext uri="{BB962C8B-B14F-4D97-AF65-F5344CB8AC3E}">
        <p14:creationId xmlns:p14="http://schemas.microsoft.com/office/powerpoint/2010/main" val="54770438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TM03457444[[fn=Basis]]</Template>
  <TotalTime>59</TotalTime>
  <Words>1512</Words>
  <Application>Microsoft Office PowerPoint</Application>
  <PresentationFormat>Custom</PresentationFormat>
  <Paragraphs>207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Cambria Math</vt:lpstr>
      <vt:lpstr>Corbel</vt:lpstr>
      <vt:lpstr>Lucida Console</vt:lpstr>
      <vt:lpstr>Symbol</vt:lpstr>
      <vt:lpstr>Basis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 Becker</dc:creator>
  <cp:lastModifiedBy>Devan Becker</cp:lastModifiedBy>
  <cp:revision>7</cp:revision>
  <dcterms:created xsi:type="dcterms:W3CDTF">2020-05-01T12:51:16Z</dcterms:created>
  <dcterms:modified xsi:type="dcterms:W3CDTF">2020-05-01T13:51:10Z</dcterms:modified>
</cp:coreProperties>
</file>