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74" r:id="rId11"/>
    <p:sldId id="264" r:id="rId12"/>
    <p:sldId id="265" r:id="rId13"/>
    <p:sldId id="269" r:id="rId14"/>
    <p:sldId id="270" r:id="rId15"/>
    <p:sldId id="271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8389A-BEDC-4739-B2EF-1E3B146F237A}" type="datetimeFigureOut">
              <a:rPr lang="en-GB" smtClean="0"/>
              <a:t>26/07/2017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731CE-C39C-4607-98C6-5BAFD21CF29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170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B2DC-5DD4-48EB-87E4-155722AAAE76}" type="datetime1">
              <a:rPr lang="en-US" smtClean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Chris Bass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A525-2582-441E-B919-C96C94BA3F23}" type="datetime1">
              <a:rPr lang="en-US" smtClean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Chris Bass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BD18-67F4-4B61-8067-A259B2B5433E}" type="datetime1">
              <a:rPr lang="en-US" smtClean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Chris Bass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6E4B-C388-4422-B7E0-919E4A6C4EBB}" type="datetime1">
              <a:rPr lang="en-US" smtClean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Chris Bass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552B-42B2-4EF2-800B-E2F5277BF9B7}" type="datetime1">
              <a:rPr lang="en-US" smtClean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Chris Bass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FB76-8FE6-418A-950B-42871FA95902}" type="datetime1">
              <a:rPr lang="en-US" smtClean="0"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Chris Bass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51D2-1FB3-46BC-96D2-4DF0F11447F3}" type="datetime1">
              <a:rPr lang="en-US" smtClean="0"/>
              <a:t>7/26/2017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Chris Bass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A8ED-F0EE-407B-81DE-132AC0358DD6}" type="datetime1">
              <a:rPr lang="en-US" smtClean="0"/>
              <a:t>7/26/2017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Chris Bass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5AA91-78AE-4AFB-98C5-0C7969579544}" type="datetime1">
              <a:rPr lang="en-US" smtClean="0"/>
              <a:t>7/26/2017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Chris Bass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45FE-1B56-46B2-A618-6F692C5C6AAA}" type="datetime1">
              <a:rPr lang="en-US" smtClean="0"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Chris Bass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B518-CE47-4810-9414-28D849140495}" type="datetime1">
              <a:rPr lang="en-US" smtClean="0"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Chris Bass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EDCF9-63D2-4599-89A5-DF54B67E297E}" type="datetime1">
              <a:rPr lang="en-US" smtClean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Chris Bass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ventry.ac.uk/205SE-1617OCTJA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205SE</a:t>
            </a:r>
            <a:br>
              <a:rPr lang="en-GB" dirty="0" smtClean="0"/>
            </a:br>
            <a:r>
              <a:rPr lang="en-GB" dirty="0" smtClean="0"/>
              <a:t>Programming for Engineers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Version Control System</a:t>
            </a:r>
          </a:p>
          <a:p>
            <a:r>
              <a:rPr lang="en-GB" dirty="0" smtClean="0"/>
              <a:t>How </a:t>
            </a:r>
            <a:r>
              <a:rPr lang="en-GB" dirty="0"/>
              <a:t>to </a:t>
            </a:r>
            <a:r>
              <a:rPr lang="en-GB" dirty="0" smtClean="0"/>
              <a:t>use GitHub </a:t>
            </a:r>
            <a:r>
              <a:rPr lang="en-GB" dirty="0"/>
              <a:t>with Visual Studio</a:t>
            </a:r>
            <a:endParaRPr lang="en-GB" dirty="0" smtClean="0"/>
          </a:p>
          <a:p>
            <a:r>
              <a:rPr lang="en-GB" dirty="0" smtClean="0"/>
              <a:t>Chris Bass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Chris Bass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90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Add to/Edit your Source Code then Commit to Local Repository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r>
              <a:rPr lang="en-GB" dirty="0" smtClean="0"/>
              <a:t>First make changes to your source code.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 Bass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362200"/>
            <a:ext cx="3170237" cy="395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Callout 6"/>
          <p:cNvSpPr/>
          <p:nvPr/>
        </p:nvSpPr>
        <p:spPr>
          <a:xfrm>
            <a:off x="1751806" y="4876800"/>
            <a:ext cx="3886994" cy="838200"/>
          </a:xfrm>
          <a:prstGeom prst="wedgeEllipseCallout">
            <a:avLst>
              <a:gd name="adj1" fmla="val 65725"/>
              <a:gd name="adj2" fmla="val -8118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Made changes to source code in main.cpp</a:t>
            </a:r>
            <a:endParaRPr lang="en-GB" sz="2000" dirty="0"/>
          </a:p>
        </p:txBody>
      </p:sp>
      <p:sp>
        <p:nvSpPr>
          <p:cNvPr id="8" name="Oval Callout 7"/>
          <p:cNvSpPr/>
          <p:nvPr/>
        </p:nvSpPr>
        <p:spPr>
          <a:xfrm>
            <a:off x="76994" y="3505200"/>
            <a:ext cx="5714206" cy="1219200"/>
          </a:xfrm>
          <a:prstGeom prst="wedgeEllipseCallout">
            <a:avLst>
              <a:gd name="adj1" fmla="val 52898"/>
              <a:gd name="adj2" fmla="val -288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Type a comment to describe your Commit e.g. new feature added or bug fixed and click Commit button.</a:t>
            </a:r>
            <a:endParaRPr lang="en-GB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2362200"/>
            <a:ext cx="5334000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Then in Team Explorer </a:t>
            </a:r>
            <a:r>
              <a:rPr lang="en-GB" dirty="0" smtClean="0">
                <a:sym typeface="Wingdings" pitchFamily="2" charset="2"/>
              </a:rPr>
              <a:t> click Changes  </a:t>
            </a:r>
            <a:r>
              <a:rPr lang="en-GB" dirty="0" smtClean="0"/>
              <a:t>Commit.</a:t>
            </a:r>
          </a:p>
        </p:txBody>
      </p:sp>
    </p:spTree>
    <p:extLst>
      <p:ext uri="{BB962C8B-B14F-4D97-AF65-F5344CB8AC3E}">
        <p14:creationId xmlns:p14="http://schemas.microsoft.com/office/powerpoint/2010/main" val="3751497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Push Local Commits to Remote Repository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76850" cy="452596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Once you have used Commit to make changes locally, next we want to push those changes to the Remote Repository on GitHub.</a:t>
            </a:r>
          </a:p>
          <a:p>
            <a:endParaRPr lang="en-GB" sz="2400" dirty="0" smtClean="0"/>
          </a:p>
          <a:p>
            <a:r>
              <a:rPr lang="en-GB" sz="2400" dirty="0" smtClean="0"/>
              <a:t>Use Sync </a:t>
            </a:r>
            <a:r>
              <a:rPr lang="en-GB" sz="2400" dirty="0" smtClean="0">
                <a:sym typeface="Wingdings" panose="05000000000000000000" pitchFamily="2" charset="2"/>
              </a:rPr>
              <a:t> P</a:t>
            </a:r>
            <a:r>
              <a:rPr lang="en-GB" sz="2400" dirty="0" smtClean="0"/>
              <a:t>ush to push your commit changes to the GitHub Repository.</a:t>
            </a:r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Chris Bass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50" y="2333625"/>
            <a:ext cx="3409950" cy="4524375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2362200" y="4648200"/>
            <a:ext cx="3124994" cy="685800"/>
          </a:xfrm>
          <a:prstGeom prst="wedgeEllipseCallout">
            <a:avLst>
              <a:gd name="adj1" fmla="val 63527"/>
              <a:gd name="adj2" fmla="val -6180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Push outgoing commits.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07680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Changes have now been made to your Remote GitHub Repository…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Chris Bass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0758"/>
            <a:ext cx="9144000" cy="3576484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1371600" y="5181600"/>
            <a:ext cx="3124994" cy="685800"/>
          </a:xfrm>
          <a:prstGeom prst="wedgeEllipseCallout">
            <a:avLst>
              <a:gd name="adj1" fmla="val 63527"/>
              <a:gd name="adj2" fmla="val -6180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Changes made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832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Working with more than one Project as part of a Solution in Visual Studio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If you already have a Visual Studio Solution with one Project in it, you can add additional new Projects to the same Solution by </a:t>
            </a:r>
            <a:r>
              <a:rPr lang="en-GB" b="1" dirty="0" smtClean="0"/>
              <a:t>Right Clicking your Solution </a:t>
            </a:r>
            <a:r>
              <a:rPr lang="en-GB" b="1" dirty="0" smtClean="0">
                <a:sym typeface="Wingdings" pitchFamily="2" charset="2"/>
              </a:rPr>
              <a:t> Add  New Project…</a:t>
            </a:r>
            <a:endParaRPr lang="en-GB" b="1" dirty="0" smtClean="0"/>
          </a:p>
          <a:p>
            <a:endParaRPr lang="en-GB" dirty="0" smtClean="0"/>
          </a:p>
          <a:p>
            <a:r>
              <a:rPr lang="en-GB" dirty="0" smtClean="0"/>
              <a:t>If you are already using a GitHub repository for source control, the new Project will be added to your repository next time you commit and push your changes to GitHub.</a:t>
            </a:r>
          </a:p>
          <a:p>
            <a:r>
              <a:rPr lang="en-GB" dirty="0" smtClean="0"/>
              <a:t>Now your GitHub repository will contain your Solution with both Projects as part of it.</a:t>
            </a:r>
          </a:p>
          <a:p>
            <a:r>
              <a:rPr lang="en-GB" dirty="0" smtClean="0"/>
              <a:t>You can keep adding Projects to your Solution as required, for example every time we start a new topic or example in lesson.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Chris Bass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0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Adding another Project to a Solution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Chris Bass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149350"/>
            <a:ext cx="8191500" cy="570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Callout 6"/>
          <p:cNvSpPr/>
          <p:nvPr/>
        </p:nvSpPr>
        <p:spPr>
          <a:xfrm>
            <a:off x="5867400" y="2819400"/>
            <a:ext cx="3124994" cy="1371600"/>
          </a:xfrm>
          <a:prstGeom prst="wedgeEllipseCallout">
            <a:avLst>
              <a:gd name="adj1" fmla="val -48868"/>
              <a:gd name="adj2" fmla="val -1129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Right Clicking your Solution </a:t>
            </a:r>
            <a:r>
              <a:rPr lang="en-GB" sz="2000" b="1" dirty="0">
                <a:sym typeface="Wingdings" pitchFamily="2" charset="2"/>
              </a:rPr>
              <a:t> Add  New Project…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94379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Switching between the Active Project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Chris Bass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3" y="1600200"/>
            <a:ext cx="5235575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Callout 6"/>
          <p:cNvSpPr/>
          <p:nvPr/>
        </p:nvSpPr>
        <p:spPr>
          <a:xfrm>
            <a:off x="4724400" y="2286000"/>
            <a:ext cx="4420394" cy="990600"/>
          </a:xfrm>
          <a:prstGeom prst="wedgeEllipseCallout">
            <a:avLst>
              <a:gd name="adj1" fmla="val -68974"/>
              <a:gd name="adj2" fmla="val 12951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Right Clicking your </a:t>
            </a:r>
            <a:r>
              <a:rPr lang="en-GB" sz="2000" b="1" dirty="0" smtClean="0"/>
              <a:t>Project </a:t>
            </a:r>
            <a:r>
              <a:rPr lang="en-GB" sz="2000" b="1" dirty="0" smtClean="0">
                <a:sym typeface="Wingdings" pitchFamily="2" charset="2"/>
              </a:rPr>
              <a:t> Set as StartUp Project</a:t>
            </a:r>
            <a:r>
              <a:rPr lang="en-GB" sz="2000" b="1" dirty="0">
                <a:sym typeface="Wingdings" pitchFamily="2" charset="2"/>
              </a:rPr>
              <a:t>…</a:t>
            </a:r>
            <a:endParaRPr lang="en-GB" sz="2000" dirty="0"/>
          </a:p>
        </p:txBody>
      </p:sp>
      <p:sp>
        <p:nvSpPr>
          <p:cNvPr id="8" name="Oval Callout 7"/>
          <p:cNvSpPr/>
          <p:nvPr/>
        </p:nvSpPr>
        <p:spPr>
          <a:xfrm>
            <a:off x="3961606" y="1319613"/>
            <a:ext cx="4420394" cy="990600"/>
          </a:xfrm>
          <a:prstGeom prst="wedgeEllipseCallout">
            <a:avLst>
              <a:gd name="adj1" fmla="val -60661"/>
              <a:gd name="adj2" fmla="val 8379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ym typeface="Wingdings" pitchFamily="2" charset="2"/>
              </a:rPr>
              <a:t>The Project in bold is your currently </a:t>
            </a:r>
            <a:r>
              <a:rPr lang="en-GB" sz="2000" b="1" dirty="0" smtClean="0">
                <a:sym typeface="Wingdings" pitchFamily="2" charset="2"/>
              </a:rPr>
              <a:t>active</a:t>
            </a:r>
            <a:r>
              <a:rPr lang="en-GB" sz="2000" dirty="0" smtClean="0">
                <a:sym typeface="Wingdings" pitchFamily="2" charset="2"/>
              </a:rPr>
              <a:t> project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263089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Suggested Solution and Project Naming for 205SE Homework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GitHub Repository Name:</a:t>
            </a:r>
          </a:p>
          <a:p>
            <a:pPr lvl="2"/>
            <a:r>
              <a:rPr lang="en-GB" dirty="0" smtClean="0"/>
              <a:t>&lt;username&gt;-Homework e.g.:</a:t>
            </a:r>
          </a:p>
          <a:p>
            <a:pPr lvl="2"/>
            <a:r>
              <a:rPr lang="en-GB" b="1" dirty="0" smtClean="0"/>
              <a:t>aa6164-Homework</a:t>
            </a:r>
          </a:p>
          <a:p>
            <a:r>
              <a:rPr lang="en-GB" dirty="0" smtClean="0"/>
              <a:t>Solution Name:</a:t>
            </a:r>
          </a:p>
          <a:p>
            <a:pPr lvl="2"/>
            <a:r>
              <a:rPr lang="en-GB" dirty="0"/>
              <a:t>&lt;username&gt;-</a:t>
            </a:r>
            <a:r>
              <a:rPr lang="en-GB" dirty="0" smtClean="0"/>
              <a:t>Homework e.g.:</a:t>
            </a:r>
            <a:endParaRPr lang="en-GB" dirty="0"/>
          </a:p>
          <a:p>
            <a:pPr lvl="2"/>
            <a:r>
              <a:rPr lang="en-GB" b="1" dirty="0"/>
              <a:t>aa6164-Homework</a:t>
            </a:r>
          </a:p>
          <a:p>
            <a:pPr lvl="1"/>
            <a:r>
              <a:rPr lang="en-GB" dirty="0" smtClean="0"/>
              <a:t>Project Name:</a:t>
            </a:r>
          </a:p>
          <a:p>
            <a:pPr lvl="3"/>
            <a:r>
              <a:rPr lang="en-GB" b="1" dirty="0" smtClean="0"/>
              <a:t>GradingProgram</a:t>
            </a:r>
          </a:p>
          <a:p>
            <a:pPr lvl="3"/>
            <a:r>
              <a:rPr lang="en-GB" b="1" dirty="0" smtClean="0"/>
              <a:t>ColaMachine</a:t>
            </a:r>
          </a:p>
          <a:p>
            <a:pPr lvl="3"/>
            <a:r>
              <a:rPr lang="en-GB" b="1" dirty="0" smtClean="0"/>
              <a:t>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Chris Bass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58985" y="1600200"/>
            <a:ext cx="3932615" cy="12618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800" dirty="0" smtClean="0"/>
              <a:t>For Coursework use:</a:t>
            </a:r>
          </a:p>
          <a:p>
            <a:r>
              <a:rPr lang="en-GB" sz="2400" dirty="0" smtClean="0"/>
              <a:t>&lt;username&gt;-Coursework e.g.:</a:t>
            </a:r>
          </a:p>
          <a:p>
            <a:r>
              <a:rPr lang="en-GB" sz="2400" b="1" dirty="0"/>
              <a:t>a</a:t>
            </a:r>
            <a:r>
              <a:rPr lang="en-GB" sz="2400" b="1" dirty="0" smtClean="0"/>
              <a:t>a6164-Coursework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76531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Login to GitHub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Head over to our GitHub host: </a:t>
            </a:r>
          </a:p>
          <a:p>
            <a:pPr lvl="1"/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github.coventry.ac.uk/205SE-1617OCTJAN</a:t>
            </a:r>
            <a:endParaRPr lang="en-GB" dirty="0" smtClean="0"/>
          </a:p>
          <a:p>
            <a:pPr lvl="1"/>
            <a:r>
              <a:rPr lang="en-GB" dirty="0" smtClean="0"/>
              <a:t>Replace 1617OCTJAN with our cohort number e.g. 1718OCTJAN</a:t>
            </a:r>
          </a:p>
          <a:p>
            <a:endParaRPr lang="en-GB" dirty="0"/>
          </a:p>
          <a:p>
            <a:r>
              <a:rPr lang="en-GB" dirty="0" smtClean="0"/>
              <a:t>Sign in to GitHub with your University Username and Password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Chris Bass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21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Create a </a:t>
            </a:r>
            <a:r>
              <a:rPr lang="en-GB" dirty="0" smtClean="0"/>
              <a:t>New Remote Repository on GitHub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570037"/>
            <a:ext cx="8770937" cy="444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Chris Bass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5105399" y="2438400"/>
            <a:ext cx="3962401" cy="1828800"/>
          </a:xfrm>
          <a:prstGeom prst="wedgeEllipseCallout">
            <a:avLst>
              <a:gd name="adj1" fmla="val -54755"/>
              <a:gd name="adj2" fmla="val 10829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Click create a new repository.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5202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268288"/>
            <a:ext cx="8199437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Chris Bass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3505200" y="5638800"/>
            <a:ext cx="3581400" cy="685800"/>
          </a:xfrm>
          <a:prstGeom prst="wedgeEllipseCallout">
            <a:avLst>
              <a:gd name="adj1" fmla="val -62015"/>
              <a:gd name="adj2" fmla="val 4577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Click create repository.</a:t>
            </a:r>
            <a:endParaRPr lang="en-GB" sz="2000" dirty="0"/>
          </a:p>
        </p:txBody>
      </p:sp>
      <p:sp>
        <p:nvSpPr>
          <p:cNvPr id="8" name="Oval Callout 7"/>
          <p:cNvSpPr/>
          <p:nvPr/>
        </p:nvSpPr>
        <p:spPr>
          <a:xfrm>
            <a:off x="4343400" y="2971800"/>
            <a:ext cx="4708526" cy="1143000"/>
          </a:xfrm>
          <a:prstGeom prst="wedgeEllipseCallout">
            <a:avLst>
              <a:gd name="adj1" fmla="val -39749"/>
              <a:gd name="adj2" fmla="val -9179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Choose a repository name e.g. &lt;username&gt;-&lt;projectname&gt;</a:t>
            </a:r>
            <a:endParaRPr lang="en-GB" sz="2000" dirty="0"/>
          </a:p>
        </p:txBody>
      </p:sp>
      <p:sp>
        <p:nvSpPr>
          <p:cNvPr id="9" name="Oval Callout 8"/>
          <p:cNvSpPr/>
          <p:nvPr/>
        </p:nvSpPr>
        <p:spPr>
          <a:xfrm>
            <a:off x="5790406" y="4419600"/>
            <a:ext cx="3124994" cy="685800"/>
          </a:xfrm>
          <a:prstGeom prst="wedgeEllipseCallout">
            <a:avLst>
              <a:gd name="adj1" fmla="val -65075"/>
              <a:gd name="adj2" fmla="val -806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Choose private.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3038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Copy </a:t>
            </a:r>
            <a:r>
              <a:rPr lang="en-GB" dirty="0" smtClean="0"/>
              <a:t>the </a:t>
            </a:r>
            <a:r>
              <a:rPr lang="en-GB" dirty="0"/>
              <a:t>Remote Repository URL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Chris Bass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1363663"/>
            <a:ext cx="9075737" cy="465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Oval Callout 9"/>
          <p:cNvSpPr/>
          <p:nvPr/>
        </p:nvSpPr>
        <p:spPr>
          <a:xfrm>
            <a:off x="5790406" y="4267200"/>
            <a:ext cx="3124994" cy="685800"/>
          </a:xfrm>
          <a:prstGeom prst="wedgeEllipseCallout">
            <a:avLst>
              <a:gd name="adj1" fmla="val 42944"/>
              <a:gd name="adj2" fmla="val 11281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Copy URL.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959987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ym typeface="Wingdings" pitchFamily="2" charset="2"/>
              </a:rPr>
              <a:t>In Visual Studio</a:t>
            </a:r>
            <a:br>
              <a:rPr lang="en-GB" dirty="0" smtClean="0">
                <a:sym typeface="Wingdings" pitchFamily="2" charset="2"/>
              </a:rPr>
            </a:br>
            <a:r>
              <a:rPr lang="en-GB" dirty="0" smtClean="0">
                <a:sym typeface="Wingdings" pitchFamily="2" charset="2"/>
              </a:rPr>
              <a:t>Create a Local Git Repository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In Visual </a:t>
            </a:r>
            <a:r>
              <a:rPr lang="en-GB" sz="2800" dirty="0" smtClean="0"/>
              <a:t>Studio:</a:t>
            </a:r>
          </a:p>
          <a:p>
            <a:r>
              <a:rPr lang="en-GB" sz="2800" dirty="0" smtClean="0"/>
              <a:t>If you already have a code project open which you would like to add to Git select:</a:t>
            </a:r>
          </a:p>
          <a:p>
            <a:r>
              <a:rPr lang="en-GB" sz="2800" dirty="0" smtClean="0"/>
              <a:t>File </a:t>
            </a:r>
            <a:r>
              <a:rPr lang="en-GB" sz="2800" dirty="0" smtClean="0">
                <a:sym typeface="Wingdings" pitchFamily="2" charset="2"/>
              </a:rPr>
              <a:t> Add to Source Control</a:t>
            </a:r>
          </a:p>
          <a:p>
            <a:endParaRPr lang="en-GB" sz="2800" dirty="0" smtClean="0">
              <a:sym typeface="Wingdings" pitchFamily="2" charset="2"/>
            </a:endParaRPr>
          </a:p>
          <a:p>
            <a:r>
              <a:rPr lang="en-GB" sz="2800" dirty="0" smtClean="0">
                <a:sym typeface="Wingdings" pitchFamily="2" charset="2"/>
              </a:rPr>
              <a:t>This will generate a Local Git Repository</a:t>
            </a:r>
          </a:p>
          <a:p>
            <a:pPr lvl="1"/>
            <a:r>
              <a:rPr lang="en-GB" sz="2400" dirty="0" smtClean="0">
                <a:sym typeface="Wingdings" pitchFamily="2" charset="2"/>
              </a:rPr>
              <a:t>Now you will be able to see a .git folder and a .gitignore file in your project folder via Windows Explorer</a:t>
            </a:r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Chris Bass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773363"/>
            <a:ext cx="3063875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562600"/>
            <a:ext cx="7986713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0062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81000"/>
            <a:ext cx="9029700" cy="625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Chris Bass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2895600" y="2827336"/>
            <a:ext cx="5715000" cy="1820864"/>
          </a:xfrm>
          <a:prstGeom prst="wedgeEllipseCallout">
            <a:avLst>
              <a:gd name="adj1" fmla="val 15409"/>
              <a:gd name="adj2" fmla="val 13121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If creating a new project from scratch in Visual Studio, you have the option to “Add to Source Control” which also creates a Local Git Repository.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25772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Team Explorer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1"/>
            <a:ext cx="8229600" cy="10668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In Visual Studio </a:t>
            </a:r>
            <a:r>
              <a:rPr lang="en-GB" sz="2800" dirty="0" smtClean="0">
                <a:sym typeface="Wingdings" pitchFamily="2" charset="2"/>
              </a:rPr>
              <a:t> </a:t>
            </a:r>
            <a:r>
              <a:rPr lang="en-GB" sz="2800" dirty="0" smtClean="0"/>
              <a:t>Next to the ‘Solution Explorer’ tab </a:t>
            </a:r>
            <a:r>
              <a:rPr lang="en-GB" sz="2800" dirty="0" smtClean="0">
                <a:sym typeface="Wingdings" pitchFamily="2" charset="2"/>
              </a:rPr>
              <a:t></a:t>
            </a:r>
            <a:r>
              <a:rPr lang="en-GB" sz="2800" dirty="0" smtClean="0"/>
              <a:t> click the ‘Team Explorer’ tab.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Chris Bass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37" y="2667000"/>
            <a:ext cx="4068763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Callout 6"/>
          <p:cNvSpPr/>
          <p:nvPr/>
        </p:nvSpPr>
        <p:spPr>
          <a:xfrm>
            <a:off x="3581400" y="5761037"/>
            <a:ext cx="3124994" cy="563563"/>
          </a:xfrm>
          <a:prstGeom prst="wedgeEllipseCallout">
            <a:avLst>
              <a:gd name="adj1" fmla="val 55796"/>
              <a:gd name="adj2" fmla="val 7482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Team Explorer tab.</a:t>
            </a:r>
            <a:endParaRPr lang="en-GB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4801" y="2667000"/>
            <a:ext cx="4770436" cy="361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smtClean="0"/>
              <a:t>Team Explorer is used to:</a:t>
            </a:r>
          </a:p>
          <a:p>
            <a:pPr lvl="1"/>
            <a:r>
              <a:rPr lang="en-GB" sz="2400" dirty="0" smtClean="0"/>
              <a:t>Make Commits to Local Repository (Local Changes).</a:t>
            </a:r>
          </a:p>
          <a:p>
            <a:pPr lvl="1"/>
            <a:r>
              <a:rPr lang="en-GB" sz="2400" dirty="0" smtClean="0"/>
              <a:t>Push to Remote Repository (Sync Commits).</a:t>
            </a:r>
          </a:p>
          <a:p>
            <a:pPr lvl="1"/>
            <a:r>
              <a:rPr lang="en-GB" sz="2400" dirty="0" smtClean="0"/>
              <a:t>Pull from Remote Repository (Sync).</a:t>
            </a:r>
          </a:p>
          <a:p>
            <a:pPr lvl="1"/>
            <a:r>
              <a:rPr lang="en-GB" sz="2400" dirty="0" smtClean="0"/>
              <a:t>Work on Braches.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2942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Linking </a:t>
            </a:r>
            <a:r>
              <a:rPr lang="en-GB" dirty="0">
                <a:sym typeface="Wingdings" pitchFamily="2" charset="2"/>
              </a:rPr>
              <a:t>Local Git </a:t>
            </a:r>
            <a:r>
              <a:rPr lang="en-GB" dirty="0" smtClean="0">
                <a:sym typeface="Wingdings" pitchFamily="2" charset="2"/>
              </a:rPr>
              <a:t>Repository with Remote Repository on GitHub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5562600" cy="4525963"/>
          </a:xfrm>
        </p:spPr>
        <p:txBody>
          <a:bodyPr>
            <a:normAutofit/>
          </a:bodyPr>
          <a:lstStyle/>
          <a:p>
            <a:r>
              <a:rPr lang="en-GB" sz="2000" dirty="0" smtClean="0"/>
              <a:t>In Visual Studio </a:t>
            </a:r>
            <a:r>
              <a:rPr lang="en-GB" sz="2000" dirty="0" smtClean="0">
                <a:sym typeface="Wingdings" pitchFamily="2" charset="2"/>
              </a:rPr>
              <a:t> </a:t>
            </a:r>
            <a:r>
              <a:rPr lang="en-GB" sz="2000" dirty="0" smtClean="0"/>
              <a:t>Team Explorer </a:t>
            </a:r>
            <a:r>
              <a:rPr lang="en-GB" sz="2000" dirty="0" smtClean="0">
                <a:sym typeface="Wingdings" pitchFamily="2" charset="2"/>
              </a:rPr>
              <a:t> S</a:t>
            </a:r>
            <a:r>
              <a:rPr lang="en-GB" sz="2000" dirty="0" smtClean="0"/>
              <a:t>elect Sync.</a:t>
            </a:r>
          </a:p>
          <a:p>
            <a:r>
              <a:rPr lang="en-GB" sz="2000" dirty="0" smtClean="0"/>
              <a:t>Then paste the </a:t>
            </a:r>
            <a:r>
              <a:rPr lang="en-GB" sz="2000" dirty="0"/>
              <a:t>Remote Repository </a:t>
            </a:r>
            <a:r>
              <a:rPr lang="en-GB" sz="2000" dirty="0" smtClean="0"/>
              <a:t>URL which we copied from GitHub earlier.</a:t>
            </a:r>
          </a:p>
          <a:p>
            <a:r>
              <a:rPr lang="en-GB" sz="2000" dirty="0" smtClean="0"/>
              <a:t>And “Publish to Remote Repository”.</a:t>
            </a:r>
            <a:endParaRPr lang="en-GB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Chris Bass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248025"/>
            <a:ext cx="3409950" cy="3381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050" y="2333625"/>
            <a:ext cx="3409950" cy="4524375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2590800" y="5181600"/>
            <a:ext cx="2971800" cy="685800"/>
          </a:xfrm>
          <a:prstGeom prst="wedgeEllipseCallout">
            <a:avLst>
              <a:gd name="adj1" fmla="val 64115"/>
              <a:gd name="adj2" fmla="val 546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Paste URL and Click Publish.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06851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653</Words>
  <Application>Microsoft Office PowerPoint</Application>
  <PresentationFormat>On-screen Show (4:3)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205SE Programming for Engineers</vt:lpstr>
      <vt:lpstr>Login to GitHub</vt:lpstr>
      <vt:lpstr>Create a New Remote Repository on GitHub</vt:lpstr>
      <vt:lpstr>PowerPoint Presentation</vt:lpstr>
      <vt:lpstr>Copy the Remote Repository URL</vt:lpstr>
      <vt:lpstr>In Visual Studio Create a Local Git Repository</vt:lpstr>
      <vt:lpstr>PowerPoint Presentation</vt:lpstr>
      <vt:lpstr>Team Explorer</vt:lpstr>
      <vt:lpstr>Linking Local Git Repository with Remote Repository on GitHub</vt:lpstr>
      <vt:lpstr>Add to/Edit your Source Code then Commit to Local Repository</vt:lpstr>
      <vt:lpstr>Push Local Commits to Remote Repository</vt:lpstr>
      <vt:lpstr>Changes have now been made to your Remote GitHub Repository…</vt:lpstr>
      <vt:lpstr>Working with more than one Project as part of a Solution in Visual Studio</vt:lpstr>
      <vt:lpstr>Adding another Project to a Solution</vt:lpstr>
      <vt:lpstr>Switching between the Active Project</vt:lpstr>
      <vt:lpstr>Suggested Solution and Project Naming for 205SE 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GitHub with Visual Studio</dc:title>
  <dc:creator>Chris Bass</dc:creator>
  <cp:lastModifiedBy>Chris Bass</cp:lastModifiedBy>
  <cp:revision>150</cp:revision>
  <dcterms:created xsi:type="dcterms:W3CDTF">2006-08-16T00:00:00Z</dcterms:created>
  <dcterms:modified xsi:type="dcterms:W3CDTF">2017-07-26T09:06:30Z</dcterms:modified>
</cp:coreProperties>
</file>