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6" r:id="rId6"/>
    <p:sldId id="268" r:id="rId7"/>
    <p:sldId id="265" r:id="rId8"/>
    <p:sldId id="269" r:id="rId9"/>
    <p:sldId id="267" r:id="rId10"/>
    <p:sldId id="270" r:id="rId11"/>
    <p:sldId id="264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8" autoAdjust="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9E46-DF75-4051-8993-1B2FC6192B17}" type="datetimeFigureOut">
              <a:rPr lang="en-GB" smtClean="0"/>
              <a:pPr/>
              <a:t>07/07/2018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2C5-B6EF-43E8-B843-96E7B52FFB0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9E46-DF75-4051-8993-1B2FC6192B17}" type="datetimeFigureOut">
              <a:rPr lang="en-GB" smtClean="0"/>
              <a:pPr/>
              <a:t>07/07/2018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2C5-B6EF-43E8-B843-96E7B52FFB0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9E46-DF75-4051-8993-1B2FC6192B17}" type="datetimeFigureOut">
              <a:rPr lang="en-GB" smtClean="0"/>
              <a:pPr/>
              <a:t>07/07/2018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2C5-B6EF-43E8-B843-96E7B52FFB0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9E46-DF75-4051-8993-1B2FC6192B17}" type="datetimeFigureOut">
              <a:rPr lang="en-GB" smtClean="0"/>
              <a:pPr/>
              <a:t>07/07/2018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2C5-B6EF-43E8-B843-96E7B52FFB0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9E46-DF75-4051-8993-1B2FC6192B17}" type="datetimeFigureOut">
              <a:rPr lang="en-GB" smtClean="0"/>
              <a:pPr/>
              <a:t>07/07/2018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2C5-B6EF-43E8-B843-96E7B52FFB0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9E46-DF75-4051-8993-1B2FC6192B17}" type="datetimeFigureOut">
              <a:rPr lang="en-GB" smtClean="0"/>
              <a:pPr/>
              <a:t>07/07/2018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2C5-B6EF-43E8-B843-96E7B52FFB0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9E46-DF75-4051-8993-1B2FC6192B17}" type="datetimeFigureOut">
              <a:rPr lang="en-GB" smtClean="0"/>
              <a:pPr/>
              <a:t>07/07/2018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2C5-B6EF-43E8-B843-96E7B52FFB0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9E46-DF75-4051-8993-1B2FC6192B17}" type="datetimeFigureOut">
              <a:rPr lang="en-GB" smtClean="0"/>
              <a:pPr/>
              <a:t>07/07/2018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2C5-B6EF-43E8-B843-96E7B52FFB0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9E46-DF75-4051-8993-1B2FC6192B17}" type="datetimeFigureOut">
              <a:rPr lang="en-GB" smtClean="0"/>
              <a:pPr/>
              <a:t>07/07/2018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2C5-B6EF-43E8-B843-96E7B52FFB0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9E46-DF75-4051-8993-1B2FC6192B17}" type="datetimeFigureOut">
              <a:rPr lang="en-GB" smtClean="0"/>
              <a:pPr/>
              <a:t>07/07/2018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2C5-B6EF-43E8-B843-96E7B52FFB0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9E46-DF75-4051-8993-1B2FC6192B17}" type="datetimeFigureOut">
              <a:rPr lang="en-GB" smtClean="0"/>
              <a:pPr/>
              <a:t>07/07/2018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2B2C5-B6EF-43E8-B843-96E7B52FFB0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39E46-DF75-4051-8993-1B2FC6192B17}" type="datetimeFigureOut">
              <a:rPr lang="en-GB" smtClean="0"/>
              <a:pPr/>
              <a:t>07/07/2018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2B2C5-B6EF-43E8-B843-96E7B52FFB0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2351544/is-array-name-a-constant-pointer-in-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316038"/>
            <a:ext cx="7772400" cy="4489450"/>
          </a:xfrm>
        </p:spPr>
        <p:txBody>
          <a:bodyPr/>
          <a:lstStyle/>
          <a:p>
            <a:r>
              <a:rPr lang="en-GB" sz="3600" dirty="0" smtClean="0"/>
              <a:t>205SE   Programming for Engineers</a:t>
            </a:r>
            <a:br>
              <a:rPr lang="en-GB" sz="3600" dirty="0" smtClean="0"/>
            </a:br>
            <a:r>
              <a:rPr lang="en-GB" sz="3600" dirty="0" smtClean="0"/>
              <a:t>Tutorial</a:t>
            </a:r>
            <a:br>
              <a:rPr lang="en-GB" sz="3600" dirty="0" smtClean="0"/>
            </a:br>
            <a:r>
              <a:rPr lang="en-GB" sz="3600" dirty="0" smtClean="0"/>
              <a:t>Pointers 1</a:t>
            </a:r>
            <a:br>
              <a:rPr lang="en-GB" sz="3600" dirty="0" smtClean="0"/>
            </a:br>
            <a:r>
              <a:rPr lang="en-GB" sz="3600" dirty="0" smtClean="0"/>
              <a:t>Pass-by-Reference</a:t>
            </a:r>
            <a:br>
              <a:rPr lang="en-GB" sz="3600" dirty="0" smtClean="0"/>
            </a:br>
            <a:r>
              <a:rPr lang="en-GB" sz="3600" dirty="0" smtClean="0"/>
              <a:t>Pass-by-Value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59016" cy="1143000"/>
          </a:xfrm>
        </p:spPr>
        <p:txBody>
          <a:bodyPr/>
          <a:lstStyle/>
          <a:p>
            <a:r>
              <a:rPr lang="en-GB" dirty="0" smtClean="0"/>
              <a:t>Pass-by-Reference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/>
          </a:bodyPr>
          <a:lstStyle/>
          <a:p>
            <a:r>
              <a:rPr lang="en-GB" dirty="0" smtClean="0"/>
              <a:t>Write a function which will cube an input variable – Hint: Pass-by-Reference</a:t>
            </a:r>
          </a:p>
          <a:p>
            <a:endParaRPr lang="en-GB" dirty="0" smtClean="0"/>
          </a:p>
          <a:p>
            <a:pPr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cubeByReference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 int *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nPtr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)</a:t>
            </a:r>
          </a:p>
          <a:p>
            <a:pPr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	*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nPtr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= *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nPtr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* *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nPtr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* *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nPtr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} // end function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cubeByReference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pic>
        <p:nvPicPr>
          <p:cNvPr id="6" name="Picture 4" descr="D:\Users\aa6164\AppData\Local\Microsoft\Windows\Temporary Internet Files\Content.IE5\B6X9JSVQ\MC90044189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357907"/>
            <a:ext cx="2247900" cy="1558925"/>
          </a:xfrm>
          <a:prstGeom prst="rect">
            <a:avLst/>
          </a:prstGeom>
          <a:noFill/>
        </p:spPr>
      </p:pic>
      <p:pic>
        <p:nvPicPr>
          <p:cNvPr id="7" name="Picture 13" descr="C:\Program Files (x86)\Microsoft Office\MEDIA\CAGCAT10\j0251301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2320" y="2780928"/>
            <a:ext cx="913486" cy="769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Pointer 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Continue with </a:t>
            </a:r>
            <a:r>
              <a:rPr lang="en-GB" dirty="0" err="1" smtClean="0"/>
              <a:t>Deitel</a:t>
            </a:r>
            <a:r>
              <a:rPr lang="en-GB" dirty="0" smtClean="0"/>
              <a:t> Exercises</a:t>
            </a:r>
          </a:p>
          <a:p>
            <a:r>
              <a:rPr lang="en-GB" dirty="0" err="1" smtClean="0"/>
              <a:t>Deitel</a:t>
            </a:r>
            <a:r>
              <a:rPr lang="en-GB" dirty="0" smtClean="0"/>
              <a:t> Figures Chapter 8</a:t>
            </a:r>
          </a:p>
          <a:p>
            <a:pPr lvl="1"/>
            <a:r>
              <a:rPr lang="en-GB" dirty="0" smtClean="0"/>
              <a:t>from fig08_04</a:t>
            </a:r>
          </a:p>
          <a:p>
            <a:pPr lvl="1"/>
            <a:r>
              <a:rPr lang="en-GB" dirty="0" smtClean="0"/>
              <a:t>to fig08_14</a:t>
            </a:r>
          </a:p>
        </p:txBody>
      </p:sp>
      <p:pic>
        <p:nvPicPr>
          <p:cNvPr id="5" name="Picture 3" descr="D:\Users\aa6164\AppData\Local\Microsoft\Windows\Temporary Internet Files\Content.IE5\LZM69MLN\MC90044189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364257"/>
            <a:ext cx="1758950" cy="1552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Arrays and Pointers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Explore the use of arrays and pointers.</a:t>
            </a:r>
          </a:p>
          <a:p>
            <a:r>
              <a:rPr lang="en-GB" dirty="0" smtClean="0"/>
              <a:t>In many cases an array name will decay to a const pointer.</a:t>
            </a:r>
          </a:p>
          <a:p>
            <a:r>
              <a:rPr lang="en-GB" dirty="0" smtClean="0"/>
              <a:t>However not always, see the following stackoverflow question and answer:</a:t>
            </a:r>
          </a:p>
          <a:p>
            <a:pPr lvl="1"/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stackoverflow.com/questions/2351544/is-array-name-a-constant-pointer-in-c</a:t>
            </a:r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90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Aims for 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Pointer Operators * and &amp;</a:t>
            </a:r>
          </a:p>
          <a:p>
            <a:r>
              <a:rPr lang="en-GB" dirty="0" smtClean="0"/>
              <a:t>Using the const Keyword with Pointers</a:t>
            </a:r>
          </a:p>
          <a:p>
            <a:r>
              <a:rPr lang="en-GB" dirty="0" smtClean="0"/>
              <a:t>Using Pointers with Functions</a:t>
            </a:r>
          </a:p>
          <a:p>
            <a:r>
              <a:rPr lang="en-GB" dirty="0" smtClean="0"/>
              <a:t>Deitel Figures Chapter 8 from fig08_04 to fig08_14</a:t>
            </a:r>
          </a:p>
        </p:txBody>
      </p:sp>
      <p:pic>
        <p:nvPicPr>
          <p:cNvPr id="1026" name="Picture 2" descr="D:\Users\aa6164\AppData\Local\Microsoft\Windows\Temporary Internet Files\Content.IE5\B6X9JSVQ\MC90044040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260648"/>
            <a:ext cx="1803648" cy="18036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Pointer 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&amp;</a:t>
            </a:r>
          </a:p>
          <a:p>
            <a:r>
              <a:rPr lang="en-GB" dirty="0" smtClean="0"/>
              <a:t>The Address Operator</a:t>
            </a:r>
          </a:p>
          <a:p>
            <a:pPr lvl="1"/>
            <a:r>
              <a:rPr lang="en-GB" dirty="0" smtClean="0"/>
              <a:t>Returns the memory </a:t>
            </a:r>
            <a:r>
              <a:rPr lang="en-GB" dirty="0"/>
              <a:t>address of its </a:t>
            </a:r>
            <a:r>
              <a:rPr lang="en-GB" dirty="0" smtClean="0"/>
              <a:t>operand (which can be used as a reference to it)</a:t>
            </a:r>
          </a:p>
          <a:p>
            <a:r>
              <a:rPr lang="en-GB" dirty="0" smtClean="0"/>
              <a:t>Let’s play:</a:t>
            </a:r>
          </a:p>
          <a:p>
            <a:endParaRPr lang="en-GB" dirty="0"/>
          </a:p>
          <a:p>
            <a:pPr>
              <a:buNone/>
            </a:pPr>
            <a:r>
              <a:rPr lang="en-GB" dirty="0">
                <a:latin typeface="Consolas" pitchFamily="49" charset="0"/>
                <a:cs typeface="Consolas" pitchFamily="49" charset="0"/>
              </a:rPr>
              <a:t>int 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myVar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 = 9;</a:t>
            </a:r>
          </a:p>
          <a:p>
            <a:pPr>
              <a:buNone/>
            </a:pPr>
            <a:r>
              <a:rPr lang="en-GB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 &lt;&lt; &amp;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myVar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GB" dirty="0" smtClean="0">
              <a:cs typeface="Consolas" pitchFamily="49" charset="0"/>
            </a:endParaRPr>
          </a:p>
          <a:p>
            <a:r>
              <a:rPr lang="en-GB" dirty="0" smtClean="0">
                <a:cs typeface="Consolas" pitchFamily="49" charset="0"/>
              </a:rPr>
              <a:t>Activity 1 – What does it print out?</a:t>
            </a:r>
            <a:endParaRPr lang="en-GB" dirty="0">
              <a:cs typeface="Consolas" pitchFamily="49" charset="0"/>
            </a:endParaRPr>
          </a:p>
        </p:txBody>
      </p:sp>
      <p:pic>
        <p:nvPicPr>
          <p:cNvPr id="2054" name="Picture 6" descr="D:\Users\aa6164\AppData\Local\Microsoft\Windows\Temporary Internet Files\Content.IE5\6L1MISAI\MC9004419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269900"/>
            <a:ext cx="1841500" cy="1358900"/>
          </a:xfrm>
          <a:prstGeom prst="rect">
            <a:avLst/>
          </a:prstGeom>
          <a:noFill/>
        </p:spPr>
      </p:pic>
      <p:pic>
        <p:nvPicPr>
          <p:cNvPr id="2061" name="Picture 13" descr="C:\Program Files (x86)\Microsoft Office\MEDIA\CAGCAT10\j0251301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70882" y="5301208"/>
            <a:ext cx="913486" cy="769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Pointer 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Autofit/>
          </a:bodyPr>
          <a:lstStyle/>
          <a:p>
            <a:r>
              <a:rPr lang="en-GB" sz="2400" dirty="0" smtClean="0"/>
              <a:t>*</a:t>
            </a:r>
          </a:p>
          <a:p>
            <a:r>
              <a:rPr lang="en-GB" sz="2400" dirty="0" smtClean="0"/>
              <a:t>Indirection Operator (or Dereferencing Operator) – Dereferences the object that the memory address points to</a:t>
            </a:r>
          </a:p>
          <a:p>
            <a:r>
              <a:rPr lang="en-GB" sz="2400" dirty="0" smtClean="0"/>
              <a:t>Let’s play:</a:t>
            </a:r>
          </a:p>
          <a:p>
            <a:pPr>
              <a:buNone/>
            </a:pPr>
            <a:endParaRPr lang="en-GB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myVar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= 9;</a:t>
            </a:r>
          </a:p>
          <a:p>
            <a:pPr>
              <a:buNone/>
            </a:pP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int *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myVarPtr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= &amp;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myVar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myVarPtr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&lt;&lt; *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myVarPtr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&lt;&lt; &amp;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myVarPtr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GB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400" dirty="0" smtClean="0"/>
              <a:t>Activity 2 – What does it print out?</a:t>
            </a:r>
          </a:p>
        </p:txBody>
      </p:sp>
      <p:pic>
        <p:nvPicPr>
          <p:cNvPr id="7" name="Picture 5" descr="D:\Users\aa6164\AppData\Local\Microsoft\Windows\Temporary Internet Files\Content.IE5\96F900J5\MC90044189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2437631"/>
            <a:ext cx="2193925" cy="1495425"/>
          </a:xfrm>
          <a:prstGeom prst="rect">
            <a:avLst/>
          </a:prstGeom>
          <a:noFill/>
        </p:spPr>
      </p:pic>
      <p:pic>
        <p:nvPicPr>
          <p:cNvPr id="8" name="Picture 13" descr="C:\Program Files (x86)\Microsoft Office\MEDIA\CAGCAT10\j0251301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4778" y="5589240"/>
            <a:ext cx="913486" cy="769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Pointer 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Autofit/>
          </a:bodyPr>
          <a:lstStyle/>
          <a:p>
            <a:r>
              <a:rPr lang="en-GB" sz="2400" dirty="0" smtClean="0"/>
              <a:t>*</a:t>
            </a:r>
          </a:p>
          <a:p>
            <a:r>
              <a:rPr lang="en-GB" sz="2400" dirty="0" smtClean="0"/>
              <a:t>Indirection Operator (or Dereferencing Operator) – Dereferences the object that the memory address points to</a:t>
            </a:r>
          </a:p>
          <a:p>
            <a:r>
              <a:rPr lang="en-GB" sz="2400" dirty="0" smtClean="0"/>
              <a:t>Let’s play:</a:t>
            </a:r>
          </a:p>
          <a:p>
            <a:pPr>
              <a:buNone/>
            </a:pPr>
            <a:endParaRPr lang="en-GB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myVar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= 9;</a:t>
            </a:r>
          </a:p>
          <a:p>
            <a:pPr>
              <a:buNone/>
            </a:pP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int *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myVarPtr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= &amp;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myVar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myVarPtr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; // address of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myVar</a:t>
            </a:r>
            <a:endParaRPr lang="en-GB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&lt;&lt; *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myVarPtr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; // 9</a:t>
            </a:r>
          </a:p>
          <a:p>
            <a:pPr>
              <a:buNone/>
            </a:pP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&lt;&lt; &amp;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myVarPtr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 &lt;&lt;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en-GB" sz="2400" dirty="0" smtClean="0">
                <a:latin typeface="Consolas" pitchFamily="49" charset="0"/>
                <a:cs typeface="Consolas" pitchFamily="49" charset="0"/>
              </a:rPr>
              <a:t>; // address </a:t>
            </a:r>
            <a:r>
              <a:rPr lang="en-GB" sz="2400" dirty="0" err="1" smtClean="0">
                <a:latin typeface="Consolas" pitchFamily="49" charset="0"/>
                <a:cs typeface="Consolas" pitchFamily="49" charset="0"/>
              </a:rPr>
              <a:t>myVarPtr</a:t>
            </a:r>
            <a:endParaRPr lang="en-GB" sz="2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GB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400" dirty="0" smtClean="0"/>
              <a:t>Activity 2 – What does it print out?</a:t>
            </a:r>
          </a:p>
        </p:txBody>
      </p:sp>
      <p:pic>
        <p:nvPicPr>
          <p:cNvPr id="7" name="Picture 5" descr="D:\Users\aa6164\AppData\Local\Microsoft\Windows\Temporary Internet Files\Content.IE5\96F900J5\MC90044189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2437631"/>
            <a:ext cx="2193925" cy="1495425"/>
          </a:xfrm>
          <a:prstGeom prst="rect">
            <a:avLst/>
          </a:prstGeom>
          <a:noFill/>
        </p:spPr>
      </p:pic>
      <p:pic>
        <p:nvPicPr>
          <p:cNvPr id="8" name="Picture 13" descr="C:\Program Files (x86)\Microsoft Office\MEDIA\CAGCAT10\j0251301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4778" y="5589240"/>
            <a:ext cx="913486" cy="769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const Keyword and Declaring Pointers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68760"/>
            <a:ext cx="8928992" cy="5188844"/>
          </a:xfrm>
        </p:spPr>
        <p:txBody>
          <a:bodyPr>
            <a:noAutofit/>
          </a:bodyPr>
          <a:lstStyle/>
          <a:p>
            <a:r>
              <a:rPr lang="en-GB" sz="2000" dirty="0" smtClean="0">
                <a:cs typeface="Consolas" pitchFamily="49" charset="0"/>
              </a:rPr>
              <a:t>Let’s Play:</a:t>
            </a:r>
          </a:p>
          <a:p>
            <a:endParaRPr lang="en-GB" sz="2000" dirty="0" smtClean="0">
              <a:cs typeface="Consolas" pitchFamily="49" charset="0"/>
            </a:endParaRPr>
          </a:p>
          <a:p>
            <a:pPr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const int a = 1;</a:t>
            </a:r>
          </a:p>
          <a:p>
            <a:pPr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const int b = 2;</a:t>
            </a:r>
          </a:p>
          <a:p>
            <a:pPr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const int *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pointerToConstInt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= &amp;a;</a:t>
            </a:r>
          </a:p>
          <a:p>
            <a:pPr>
              <a:buNone/>
            </a:pP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pointerToConstInt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= &amp;b; // points to another variable</a:t>
            </a:r>
          </a:p>
          <a:p>
            <a:pPr>
              <a:buNone/>
            </a:pP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int c = 3;</a:t>
            </a:r>
          </a:p>
          <a:p>
            <a:pPr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int d = 4;</a:t>
            </a:r>
          </a:p>
          <a:p>
            <a:pPr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int *const </a:t>
            </a: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constPointerToInt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= &amp;c;</a:t>
            </a:r>
          </a:p>
          <a:p>
            <a:pPr>
              <a:buNone/>
            </a:pPr>
            <a:r>
              <a:rPr lang="en-GB" sz="2000" dirty="0" err="1" smtClean="0">
                <a:latin typeface="Consolas" pitchFamily="49" charset="0"/>
                <a:cs typeface="Consolas" pitchFamily="49" charset="0"/>
              </a:rPr>
              <a:t>constPointerToInt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= &amp;d; // error cannot change a const pointer</a:t>
            </a:r>
          </a:p>
          <a:p>
            <a:pPr>
              <a:buNone/>
            </a:pPr>
            <a:endParaRPr lang="en-GB" sz="2000" dirty="0" smtClean="0">
              <a:cs typeface="Consolas" pitchFamily="49" charset="0"/>
            </a:endParaRPr>
          </a:p>
          <a:p>
            <a:pPr>
              <a:buNone/>
            </a:pPr>
            <a:endParaRPr lang="en-GB" sz="2000" dirty="0" smtClean="0">
              <a:cs typeface="Consolas" pitchFamily="49" charset="0"/>
            </a:endParaRPr>
          </a:p>
          <a:p>
            <a:pPr>
              <a:buNone/>
            </a:pPr>
            <a:r>
              <a:rPr lang="en-GB" sz="2000" dirty="0" smtClean="0">
                <a:cs typeface="Consolas" pitchFamily="49" charset="0"/>
              </a:rPr>
              <a:t>Activity 3 – How do we declare a const pointer to a const int?</a:t>
            </a:r>
          </a:p>
        </p:txBody>
      </p:sp>
      <p:pic>
        <p:nvPicPr>
          <p:cNvPr id="4" name="Picture 13" descr="C:\Program Files (x86)\Microsoft Office\MEDIA\CAGCAT10\j0251301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2890" y="5827427"/>
            <a:ext cx="913486" cy="769925"/>
          </a:xfrm>
          <a:prstGeom prst="rect">
            <a:avLst/>
          </a:prstGeom>
          <a:noFill/>
        </p:spPr>
      </p:pic>
      <p:pic>
        <p:nvPicPr>
          <p:cNvPr id="1038" name="Picture 14" descr="D:\Users\aa6164\AppData\Local\Microsoft\Windows\Temporary Internet Files\Content.IE5\1AEPFPAC\MC90003456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1406475"/>
            <a:ext cx="1418735" cy="15184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Pass-by-Value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r>
              <a:rPr lang="en-GB" dirty="0" smtClean="0"/>
              <a:t>Write a function which will return the cube of an input variable</a:t>
            </a:r>
          </a:p>
          <a:p>
            <a:endParaRPr lang="en-GB" dirty="0" smtClean="0"/>
          </a:p>
        </p:txBody>
      </p:sp>
      <p:pic>
        <p:nvPicPr>
          <p:cNvPr id="3076" name="Picture 4" descr="D:\Users\aa6164\AppData\Local\Microsoft\Windows\Temporary Internet Files\Content.IE5\96F900J5\MC90022971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383379"/>
            <a:ext cx="1786738" cy="1821485"/>
          </a:xfrm>
          <a:prstGeom prst="rect">
            <a:avLst/>
          </a:prstGeom>
          <a:noFill/>
        </p:spPr>
      </p:pic>
      <p:pic>
        <p:nvPicPr>
          <p:cNvPr id="5" name="Picture 13" descr="C:\Program Files (x86)\Microsoft Office\MEDIA\CAGCAT10\j0251301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8" y="3212976"/>
            <a:ext cx="913486" cy="769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Pass-by-Value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r>
              <a:rPr lang="en-GB" dirty="0" smtClean="0"/>
              <a:t>Write a function which will return the cube of an input variable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sz="2600" dirty="0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en-GB" sz="2600" dirty="0" err="1" smtClean="0">
                <a:latin typeface="Consolas" pitchFamily="49" charset="0"/>
                <a:cs typeface="Consolas" pitchFamily="49" charset="0"/>
              </a:rPr>
              <a:t>cubeByValue</a:t>
            </a:r>
            <a:r>
              <a:rPr lang="en-GB" sz="2600" dirty="0" smtClean="0">
                <a:latin typeface="Consolas" pitchFamily="49" charset="0"/>
                <a:cs typeface="Consolas" pitchFamily="49" charset="0"/>
              </a:rPr>
              <a:t>( int n )</a:t>
            </a:r>
          </a:p>
          <a:p>
            <a:pPr>
              <a:buNone/>
            </a:pPr>
            <a:r>
              <a:rPr lang="en-GB" sz="2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GB" sz="2600" dirty="0" smtClean="0">
                <a:latin typeface="Consolas" pitchFamily="49" charset="0"/>
                <a:cs typeface="Consolas" pitchFamily="49" charset="0"/>
              </a:rPr>
              <a:t>	return n * n * n;</a:t>
            </a:r>
          </a:p>
          <a:p>
            <a:pPr>
              <a:buNone/>
            </a:pPr>
            <a:r>
              <a:rPr lang="en-GB" sz="2600" dirty="0" smtClean="0">
                <a:latin typeface="Consolas" pitchFamily="49" charset="0"/>
                <a:cs typeface="Consolas" pitchFamily="49" charset="0"/>
              </a:rPr>
              <a:t>} // end function </a:t>
            </a:r>
            <a:r>
              <a:rPr lang="en-GB" sz="2600" dirty="0" err="1" smtClean="0">
                <a:latin typeface="Consolas" pitchFamily="49" charset="0"/>
                <a:cs typeface="Consolas" pitchFamily="49" charset="0"/>
              </a:rPr>
              <a:t>cubeByValue</a:t>
            </a:r>
            <a:r>
              <a:rPr lang="en-GB" sz="26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GB" sz="2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6" name="Picture 4" descr="D:\Users\aa6164\AppData\Local\Microsoft\Windows\Temporary Internet Files\Content.IE5\96F900J5\MC90022971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383379"/>
            <a:ext cx="1786738" cy="1821485"/>
          </a:xfrm>
          <a:prstGeom prst="rect">
            <a:avLst/>
          </a:prstGeom>
          <a:noFill/>
        </p:spPr>
      </p:pic>
      <p:pic>
        <p:nvPicPr>
          <p:cNvPr id="5" name="Picture 13" descr="C:\Program Files (x86)\Microsoft Office\MEDIA\CAGCAT10\j0251301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8" y="3212976"/>
            <a:ext cx="913486" cy="769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59016" cy="1143000"/>
          </a:xfrm>
        </p:spPr>
        <p:txBody>
          <a:bodyPr/>
          <a:lstStyle/>
          <a:p>
            <a:r>
              <a:rPr lang="en-GB" dirty="0" smtClean="0"/>
              <a:t>Pass-by-Reference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/>
          </a:bodyPr>
          <a:lstStyle/>
          <a:p>
            <a:r>
              <a:rPr lang="en-GB" dirty="0" smtClean="0"/>
              <a:t>Write a function which will cube an input variable – Hint: Pass-by-Reference</a:t>
            </a:r>
          </a:p>
        </p:txBody>
      </p:sp>
      <p:pic>
        <p:nvPicPr>
          <p:cNvPr id="5" name="Picture 13" descr="C:\Program Files (x86)\Microsoft Office\MEDIA\CAGCAT10\j0251301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2780928"/>
            <a:ext cx="913486" cy="769925"/>
          </a:xfrm>
          <a:prstGeom prst="rect">
            <a:avLst/>
          </a:prstGeom>
          <a:noFill/>
        </p:spPr>
      </p:pic>
      <p:pic>
        <p:nvPicPr>
          <p:cNvPr id="7" name="Picture 4" descr="D:\Users\aa6164\AppData\Local\Microsoft\Windows\Temporary Internet Files\Content.IE5\B6X9JSVQ\MC90044189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357907"/>
            <a:ext cx="2247900" cy="1558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420</Words>
  <Application>Microsoft Office PowerPoint</Application>
  <PresentationFormat>On-screen Show (4:3)</PresentationFormat>
  <Paragraphs>83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205SE   Programming for Engineers Tutorial Pointers 1 Pass-by-Reference Pass-by-Value</vt:lpstr>
      <vt:lpstr>Aims for Today</vt:lpstr>
      <vt:lpstr>Pointer Operators</vt:lpstr>
      <vt:lpstr>Pointer Operators</vt:lpstr>
      <vt:lpstr>Pointer Operators</vt:lpstr>
      <vt:lpstr>const Keyword and Declaring Pointers</vt:lpstr>
      <vt:lpstr>Pass-by-Value</vt:lpstr>
      <vt:lpstr>Pass-by-Value</vt:lpstr>
      <vt:lpstr>Pass-by-Reference</vt:lpstr>
      <vt:lpstr>Pass-by-Reference</vt:lpstr>
      <vt:lpstr>Pointer Operators</vt:lpstr>
      <vt:lpstr>Arrays and Pointers</vt:lpstr>
    </vt:vector>
  </TitlesOfParts>
  <Company>Coventry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aa6164</dc:creator>
  <cp:lastModifiedBy>aa6164</cp:lastModifiedBy>
  <cp:revision>75</cp:revision>
  <dcterms:created xsi:type="dcterms:W3CDTF">2013-02-16T10:07:00Z</dcterms:created>
  <dcterms:modified xsi:type="dcterms:W3CDTF">2018-07-07T11:48:38Z</dcterms:modified>
</cp:coreProperties>
</file>