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59" r:id="rId6"/>
    <p:sldId id="264" r:id="rId7"/>
    <p:sldId id="265" r:id="rId8"/>
    <p:sldId id="260" r:id="rId9"/>
    <p:sldId id="266" r:id="rId10"/>
    <p:sldId id="261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63" r:id="rId19"/>
    <p:sldId id="279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4D40A7-EF0B-49E5-B957-1412EF5AD863}" v="16" dt="2019-09-06T12:06:57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Bass" userId="76639ff7-4519-4960-996a-f3d044468889" providerId="ADAL" clId="{484D40A7-EF0B-49E5-B957-1412EF5AD863}"/>
    <pc:docChg chg="undo redo custSel addSld delSld modSld">
      <pc:chgData name="Chris Bass" userId="76639ff7-4519-4960-996a-f3d044468889" providerId="ADAL" clId="{484D40A7-EF0B-49E5-B957-1412EF5AD863}" dt="2019-09-06T16:17:59.036" v="380" actId="20577"/>
      <pc:docMkLst>
        <pc:docMk/>
      </pc:docMkLst>
      <pc:sldChg chg="modSp">
        <pc:chgData name="Chris Bass" userId="76639ff7-4519-4960-996a-f3d044468889" providerId="ADAL" clId="{484D40A7-EF0B-49E5-B957-1412EF5AD863}" dt="2019-09-06T16:17:59.036" v="380" actId="20577"/>
        <pc:sldMkLst>
          <pc:docMk/>
          <pc:sldMk cId="4226799784" sldId="256"/>
        </pc:sldMkLst>
        <pc:spChg chg="mod">
          <ac:chgData name="Chris Bass" userId="76639ff7-4519-4960-996a-f3d044468889" providerId="ADAL" clId="{484D40A7-EF0B-49E5-B957-1412EF5AD863}" dt="2019-09-06T16:17:59.036" v="380" actId="20577"/>
          <ac:spMkLst>
            <pc:docMk/>
            <pc:sldMk cId="4226799784" sldId="256"/>
            <ac:spMk id="3" creationId="{00000000-0000-0000-0000-000000000000}"/>
          </ac:spMkLst>
        </pc:spChg>
      </pc:sldChg>
      <pc:sldChg chg="modSp add del">
        <pc:chgData name="Chris Bass" userId="76639ff7-4519-4960-996a-f3d044468889" providerId="ADAL" clId="{484D40A7-EF0B-49E5-B957-1412EF5AD863}" dt="2019-09-05T13:31:50.626" v="333" actId="2696"/>
        <pc:sldMkLst>
          <pc:docMk/>
          <pc:sldMk cId="2091811969" sldId="274"/>
        </pc:sldMkLst>
        <pc:spChg chg="mod">
          <ac:chgData name="Chris Bass" userId="76639ff7-4519-4960-996a-f3d044468889" providerId="ADAL" clId="{484D40A7-EF0B-49E5-B957-1412EF5AD863}" dt="2019-09-05T13:28:03.041" v="1"/>
          <ac:spMkLst>
            <pc:docMk/>
            <pc:sldMk cId="2091811969" sldId="274"/>
            <ac:spMk id="3" creationId="{44B7C223-2610-4A53-A8B9-51BDA5E9AF9C}"/>
          </ac:spMkLst>
        </pc:spChg>
      </pc:sldChg>
      <pc:sldChg chg="modSp add">
        <pc:chgData name="Chris Bass" userId="76639ff7-4519-4960-996a-f3d044468889" providerId="ADAL" clId="{484D40A7-EF0B-49E5-B957-1412EF5AD863}" dt="2019-09-06T12:06:59.196" v="363" actId="20577"/>
        <pc:sldMkLst>
          <pc:docMk/>
          <pc:sldMk cId="2587174458" sldId="278"/>
        </pc:sldMkLst>
        <pc:spChg chg="mod">
          <ac:chgData name="Chris Bass" userId="76639ff7-4519-4960-996a-f3d044468889" providerId="ADAL" clId="{484D40A7-EF0B-49E5-B957-1412EF5AD863}" dt="2019-09-05T13:28:12.049" v="4" actId="20577"/>
          <ac:spMkLst>
            <pc:docMk/>
            <pc:sldMk cId="2587174458" sldId="278"/>
            <ac:spMk id="4" creationId="{9718D3B5-FB14-4DEC-8857-E8454F2E5E1B}"/>
          </ac:spMkLst>
        </pc:spChg>
        <pc:spChg chg="mod">
          <ac:chgData name="Chris Bass" userId="76639ff7-4519-4960-996a-f3d044468889" providerId="ADAL" clId="{484D40A7-EF0B-49E5-B957-1412EF5AD863}" dt="2019-09-06T12:06:59.196" v="363" actId="20577"/>
          <ac:spMkLst>
            <pc:docMk/>
            <pc:sldMk cId="2587174458" sldId="278"/>
            <ac:spMk id="5" creationId="{7030FE8D-9089-43B7-BF74-968DE0625629}"/>
          </ac:spMkLst>
        </pc:spChg>
      </pc:sldChg>
      <pc:sldChg chg="addSp delSp modSp add">
        <pc:chgData name="Chris Bass" userId="76639ff7-4519-4960-996a-f3d044468889" providerId="ADAL" clId="{484D40A7-EF0B-49E5-B957-1412EF5AD863}" dt="2019-09-06T12:04:36.279" v="349"/>
        <pc:sldMkLst>
          <pc:docMk/>
          <pc:sldMk cId="3078805207" sldId="279"/>
        </pc:sldMkLst>
        <pc:spChg chg="del">
          <ac:chgData name="Chris Bass" userId="76639ff7-4519-4960-996a-f3d044468889" providerId="ADAL" clId="{484D40A7-EF0B-49E5-B957-1412EF5AD863}" dt="2019-09-06T12:03:51.204" v="344" actId="478"/>
          <ac:spMkLst>
            <pc:docMk/>
            <pc:sldMk cId="3078805207" sldId="279"/>
            <ac:spMk id="2" creationId="{3C613A2F-9727-47F0-8A38-8F3C3537F22D}"/>
          </ac:spMkLst>
        </pc:spChg>
        <pc:spChg chg="del">
          <ac:chgData name="Chris Bass" userId="76639ff7-4519-4960-996a-f3d044468889" providerId="ADAL" clId="{484D40A7-EF0B-49E5-B957-1412EF5AD863}" dt="2019-09-06T12:03:50.592" v="343" actId="478"/>
          <ac:spMkLst>
            <pc:docMk/>
            <pc:sldMk cId="3078805207" sldId="279"/>
            <ac:spMk id="3" creationId="{75B1CFF9-740A-43D1-BA3F-2B15D31A8F43}"/>
          </ac:spMkLst>
        </pc:spChg>
        <pc:spChg chg="add">
          <ac:chgData name="Chris Bass" userId="76639ff7-4519-4960-996a-f3d044468889" providerId="ADAL" clId="{484D40A7-EF0B-49E5-B957-1412EF5AD863}" dt="2019-09-06T12:04:36.279" v="349"/>
          <ac:spMkLst>
            <pc:docMk/>
            <pc:sldMk cId="3078805207" sldId="279"/>
            <ac:spMk id="6" creationId="{CB537C6E-0052-4E52-86B7-7024217D6D47}"/>
          </ac:spMkLst>
        </pc:spChg>
        <pc:picChg chg="add del">
          <ac:chgData name="Chris Bass" userId="76639ff7-4519-4960-996a-f3d044468889" providerId="ADAL" clId="{484D40A7-EF0B-49E5-B957-1412EF5AD863}" dt="2019-09-06T12:03:54.804" v="346"/>
          <ac:picMkLst>
            <pc:docMk/>
            <pc:sldMk cId="3078805207" sldId="279"/>
            <ac:picMk id="4" creationId="{099170AF-22C8-47E7-8D7B-71D05A385C50}"/>
          </ac:picMkLst>
        </pc:picChg>
        <pc:picChg chg="add mod">
          <ac:chgData name="Chris Bass" userId="76639ff7-4519-4960-996a-f3d044468889" providerId="ADAL" clId="{484D40A7-EF0B-49E5-B957-1412EF5AD863}" dt="2019-09-06T12:04:30.106" v="348" actId="555"/>
          <ac:picMkLst>
            <pc:docMk/>
            <pc:sldMk cId="3078805207" sldId="279"/>
            <ac:picMk id="5" creationId="{0CA5AEE2-6AD5-432C-B456-428177E9F152}"/>
          </ac:picMkLst>
        </pc:picChg>
        <pc:picChg chg="add">
          <ac:chgData name="Chris Bass" userId="76639ff7-4519-4960-996a-f3d044468889" providerId="ADAL" clId="{484D40A7-EF0B-49E5-B957-1412EF5AD863}" dt="2019-09-06T12:04:36.279" v="349"/>
          <ac:picMkLst>
            <pc:docMk/>
            <pc:sldMk cId="3078805207" sldId="279"/>
            <ac:picMk id="7" creationId="{75E0412E-5FCE-4726-8478-DBAEB5B360F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18FF6-0DB7-4049-95C9-6ECA5BACF114}" type="datetimeFigureOut">
              <a:rPr lang="en-GB" smtClean="0"/>
              <a:t>06/09/2019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0B37E-B401-439F-BEA7-FEA33812A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045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0B37E-B401-439F-BEA7-FEA33812A55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523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0B37E-B401-439F-BEA7-FEA33812A55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376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0B37E-B401-439F-BEA7-FEA33812A55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376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codingame.com/multiplayer/bot-programming/code-roya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205SE</a:t>
            </a:r>
            <a:br>
              <a:rPr lang="en-GB" dirty="0"/>
            </a:br>
            <a:r>
              <a:rPr lang="en-GB" dirty="0"/>
              <a:t>Programming for Engineers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Tutorial 12</a:t>
            </a:r>
          </a:p>
          <a:p>
            <a:r>
              <a:rPr lang="en-GB"/>
              <a:t>More </a:t>
            </a:r>
            <a:r>
              <a:rPr lang="en-GB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4226799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an array which contains 3 student objects.</a:t>
            </a:r>
          </a:p>
          <a:p>
            <a:r>
              <a:rPr lang="en-GB" dirty="0"/>
              <a:t>Use an initialiser list for student names.</a:t>
            </a:r>
          </a:p>
          <a:p>
            <a:r>
              <a:rPr lang="en-GB" dirty="0"/>
              <a:t>Write a for loop to set grades and test output.</a:t>
            </a:r>
          </a:p>
        </p:txBody>
      </p:sp>
      <p:pic>
        <p:nvPicPr>
          <p:cNvPr id="4" name="Picture 2" descr="D:\Users\aa6164\AppData\Local\Microsoft\Windows\Temporary Internet Files\Content.IE5\046BKBZ5\MP90043731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5836" y="381000"/>
            <a:ext cx="1065785" cy="106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6021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std</a:t>
            </a:r>
            <a:r>
              <a:rPr lang="en-GB" dirty="0"/>
              <a:t>::vector can also be used as a convenient way to store multiple objects.</a:t>
            </a:r>
          </a:p>
          <a:p>
            <a:r>
              <a:rPr lang="en-GB" dirty="0"/>
              <a:t>Create a </a:t>
            </a:r>
            <a:r>
              <a:rPr lang="en-GB" dirty="0" err="1"/>
              <a:t>std</a:t>
            </a:r>
            <a:r>
              <a:rPr lang="en-GB" dirty="0"/>
              <a:t>::vector which contains student objects.  You can use the .</a:t>
            </a:r>
            <a:r>
              <a:rPr lang="en-GB" dirty="0" err="1"/>
              <a:t>push_back</a:t>
            </a:r>
            <a:r>
              <a:rPr lang="en-GB" dirty="0"/>
              <a:t>() method to add students to the vector one by one.</a:t>
            </a:r>
          </a:p>
          <a:p>
            <a:r>
              <a:rPr lang="en-GB" dirty="0"/>
              <a:t>Again use a for loop to test the output.</a:t>
            </a:r>
          </a:p>
        </p:txBody>
      </p:sp>
      <p:pic>
        <p:nvPicPr>
          <p:cNvPr id="4" name="Picture 2" descr="D:\Users\aa6164\AppData\Local\Microsoft\Windows\Temporary Internet Files\Content.IE5\046BKBZ5\MP90043731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5836" y="381000"/>
            <a:ext cx="1065785" cy="106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66244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Inheritance is a relationship between two classes where a subclass is-a type of superclass e.g. GradStudent is-a type of Student and therefore should be able to do everything a Student can do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class GradStudent : public Student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038600" y="5253335"/>
            <a:ext cx="1814167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dirty="0"/>
              <a:t>Inherits from</a:t>
            </a:r>
          </a:p>
        </p:txBody>
      </p:sp>
      <p:cxnSp>
        <p:nvCxnSpPr>
          <p:cNvPr id="5" name="Straight Arrow Connector 4"/>
          <p:cNvCxnSpPr>
            <a:stCxn id="4" idx="0"/>
          </p:cNvCxnSpPr>
          <p:nvPr/>
        </p:nvCxnSpPr>
        <p:spPr>
          <a:xfrm flipH="1" flipV="1">
            <a:off x="4796942" y="4719935"/>
            <a:ext cx="148742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5" y="4696122"/>
            <a:ext cx="1692275" cy="197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2800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Create a GradStudent class which inherits from the Student class</a:t>
            </a:r>
          </a:p>
          <a:p>
            <a:r>
              <a:rPr lang="en-GB" dirty="0"/>
              <a:t>Create a GradStudent object and test that you can call the Student methods from the GradStudent object</a:t>
            </a:r>
          </a:p>
          <a:p>
            <a:endParaRPr lang="en-GB" dirty="0"/>
          </a:p>
        </p:txBody>
      </p:sp>
      <p:pic>
        <p:nvPicPr>
          <p:cNvPr id="4" name="Picture 2" descr="D:\Users\aa6164\AppData\Local\Microsoft\Windows\Temporary Internet Files\Content.IE5\046BKBZ5\MP90043731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5836" y="381000"/>
            <a:ext cx="1065785" cy="106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2850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529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Composition is a relationship where an object is made up from other objects of different classes, e.g. a classroom object has-a student object.</a:t>
            </a:r>
          </a:p>
          <a:p>
            <a:r>
              <a:rPr lang="en-GB" dirty="0"/>
              <a:t>When we create a classroom we must also create a student as part of that classroom.</a:t>
            </a:r>
          </a:p>
          <a:p>
            <a:r>
              <a:rPr lang="en-GB" dirty="0"/>
              <a:t>Composition is achieved by creating an object inside a class as a class member variable.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638800"/>
            <a:ext cx="58610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422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Create a Classroom class which has-a student object as one of its class member variables.</a:t>
            </a:r>
          </a:p>
          <a:p>
            <a:r>
              <a:rPr lang="en-GB" dirty="0"/>
              <a:t>Initialise the student object in the constructor initialiser list and set the grade in the constructor.</a:t>
            </a:r>
          </a:p>
          <a:p>
            <a:r>
              <a:rPr lang="en-GB" dirty="0"/>
              <a:t>You can use the syntax to access the instance member variable: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this-&gt;compStudent.talk();</a:t>
            </a:r>
          </a:p>
        </p:txBody>
      </p:sp>
      <p:pic>
        <p:nvPicPr>
          <p:cNvPr id="4" name="Picture 2" descr="D:\Users\aa6164\AppData\Local\Microsoft\Windows\Temporary Internet Files\Content.IE5\046BKBZ5\MP900437312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5836" y="381000"/>
            <a:ext cx="1065785" cy="106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7472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8463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Aggregation is similar to composition but this time using a pointer to a student as a class member variable.</a:t>
            </a:r>
          </a:p>
          <a:p>
            <a:r>
              <a:rPr lang="en-GB" dirty="0"/>
              <a:t>In this case we are saying a classroom </a:t>
            </a:r>
            <a:r>
              <a:rPr lang="en-GB" b="1" dirty="0"/>
              <a:t>could</a:t>
            </a:r>
            <a:r>
              <a:rPr lang="en-GB" dirty="0"/>
              <a:t> have a student as part of it.</a:t>
            </a:r>
          </a:p>
          <a:p>
            <a:r>
              <a:rPr lang="en-GB" dirty="0"/>
              <a:t>With aggregation we can swap which student the pointer is pointing at and the student can have a lifetime outside of the classroom!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5684837"/>
            <a:ext cx="62420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324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Add a pointer to a student inside of the Classroom as one of its class member variables.</a:t>
            </a:r>
          </a:p>
          <a:p>
            <a:r>
              <a:rPr lang="en-GB" dirty="0"/>
              <a:t>Initialise the pointer to a student object using the new keyword in the constructor (just for testing).</a:t>
            </a:r>
          </a:p>
          <a:p>
            <a:r>
              <a:rPr lang="en-GB" dirty="0"/>
              <a:t>You can use the syntax to access the instance member variable: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this-&gt;aggStudentPtr-&gt;talk();</a:t>
            </a:r>
          </a:p>
        </p:txBody>
      </p:sp>
      <p:pic>
        <p:nvPicPr>
          <p:cNvPr id="4" name="Picture 2" descr="D:\Users\aa6164\AppData\Local\Microsoft\Windows\Temporary Internet Files\Content.IE5\046BKBZ5\MP900437312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5836" y="381000"/>
            <a:ext cx="1065785" cy="106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092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for this week is on Moodle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Download the code ‘More with Classes’</a:t>
            </a:r>
          </a:p>
        </p:txBody>
      </p:sp>
    </p:spTree>
    <p:extLst>
      <p:ext uri="{BB962C8B-B14F-4D97-AF65-F5344CB8AC3E}">
        <p14:creationId xmlns:p14="http://schemas.microsoft.com/office/powerpoint/2010/main" val="3038379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A5AEE2-6AD5-432C-B456-428177E9F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9144000" cy="5143500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CB537C6E-0052-4E52-86B7-7024217D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CodinGame Activity 8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E0412E-5FCE-4726-8478-DBAEB5B36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4175"/>
            <a:ext cx="9255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880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Recap on Last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Pointer Operators * and &amp;</a:t>
            </a:r>
          </a:p>
          <a:p>
            <a:r>
              <a:rPr lang="en-GB" dirty="0"/>
              <a:t>Using the </a:t>
            </a:r>
            <a:r>
              <a:rPr lang="en-GB" dirty="0" err="1"/>
              <a:t>const</a:t>
            </a:r>
            <a:r>
              <a:rPr lang="en-GB" dirty="0"/>
              <a:t> Keyword with Pointers</a:t>
            </a:r>
          </a:p>
          <a:p>
            <a:r>
              <a:rPr lang="en-GB" dirty="0"/>
              <a:t>Using Pointers with Functions</a:t>
            </a:r>
          </a:p>
          <a:p>
            <a:r>
              <a:rPr lang="en-GB" dirty="0" err="1"/>
              <a:t>Deitel</a:t>
            </a:r>
            <a:r>
              <a:rPr lang="en-GB" dirty="0"/>
              <a:t> Figures Chapter 8 from fig08_04 to fig08_14</a:t>
            </a:r>
          </a:p>
        </p:txBody>
      </p:sp>
      <p:pic>
        <p:nvPicPr>
          <p:cNvPr id="4" name="Picture 1027" descr="C:\Program Files (x86)\Common Files\Microsoft Shared\Clipart\cagcat50\bs00554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4437063"/>
            <a:ext cx="1584325" cy="138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051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8D3B5-FB14-4DEC-8857-E8454F2E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CodinGame Activity 8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30FE8D-9089-43B7-BF74-968DE0625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altLang="en-US" sz="2400" dirty="0"/>
              <a:t>Code Royale – Wood League:</a:t>
            </a:r>
          </a:p>
          <a:p>
            <a:pPr lvl="1"/>
            <a:r>
              <a:rPr lang="en-GB" sz="2400" dirty="0">
                <a:hlinkClick r:id="rId2"/>
              </a:rPr>
              <a:t>https://www.codingame.com/multiplayer/bot-programming/code-royale</a:t>
            </a:r>
            <a:endParaRPr lang="en-GB" sz="2400" dirty="0"/>
          </a:p>
          <a:p>
            <a:endParaRPr lang="en-GB" altLang="en-US" sz="2400" dirty="0"/>
          </a:p>
          <a:p>
            <a:r>
              <a:rPr lang="en-GB" altLang="en-US" sz="2400" dirty="0"/>
              <a:t>This one brings together multiple concepts we have learnt, but if you can create your own classes, use inheritance and use vectors of objects it really helps!</a:t>
            </a:r>
          </a:p>
          <a:p>
            <a:endParaRPr lang="en-GB" altLang="en-US" sz="2400" dirty="0"/>
          </a:p>
          <a:p>
            <a:r>
              <a:rPr lang="en-GB" altLang="en-US" sz="2400" dirty="0"/>
              <a:t>It is another ‘league-based’ style CodinGame.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0E4FA8-89C2-4B3B-B9F0-C074794A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09318D-5E6A-4FDA-BF89-D1543BD3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8E6E84A-032C-4B98-AA26-DCB652BBE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4175"/>
            <a:ext cx="9255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717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More on classes</a:t>
            </a:r>
          </a:p>
          <a:p>
            <a:r>
              <a:rPr lang="en-GB" dirty="0"/>
              <a:t>Pointers and objects</a:t>
            </a:r>
          </a:p>
          <a:p>
            <a:r>
              <a:rPr lang="en-GB" dirty="0"/>
              <a:t>Arrays of objects</a:t>
            </a:r>
          </a:p>
          <a:p>
            <a:r>
              <a:rPr lang="en-GB" dirty="0"/>
              <a:t>Vectors of objects</a:t>
            </a:r>
          </a:p>
          <a:p>
            <a:r>
              <a:rPr lang="en-GB" dirty="0"/>
              <a:t>Class relationships:</a:t>
            </a:r>
          </a:p>
          <a:p>
            <a:pPr lvl="1"/>
            <a:r>
              <a:rPr lang="en-GB" dirty="0"/>
              <a:t>Inheritance</a:t>
            </a:r>
          </a:p>
          <a:p>
            <a:pPr lvl="1"/>
            <a:r>
              <a:rPr lang="en-GB" dirty="0"/>
              <a:t>Composition</a:t>
            </a:r>
          </a:p>
          <a:p>
            <a:pPr lvl="1"/>
            <a:r>
              <a:rPr lang="en-GB" dirty="0"/>
              <a:t>Aggregation</a:t>
            </a:r>
          </a:p>
        </p:txBody>
      </p:sp>
      <p:pic>
        <p:nvPicPr>
          <p:cNvPr id="4" name="Picture 2051" descr="D:\Users\aa6164\AppData\Local\Microsoft\Windows\Temporary Internet Files\Content.IE5\PHCKW372\MC90044040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246063"/>
            <a:ext cx="1670050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628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initialiser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In the constructor we are creating an object and initialising some default values to its member variables</a:t>
            </a:r>
          </a:p>
          <a:p>
            <a:r>
              <a:rPr lang="en-GB" dirty="0"/>
              <a:t>Initialiser lists provide a convenient way to set those member variables: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nl-NL" sz="3000" dirty="0">
                <a:latin typeface="Courier New" pitchFamily="49" charset="0"/>
                <a:cs typeface="Courier New" pitchFamily="49" charset="0"/>
              </a:rPr>
              <a:t>Student::Student(std::string n) :</a:t>
            </a:r>
          </a:p>
          <a:p>
            <a:pPr marL="0" indent="0">
              <a:buNone/>
            </a:pPr>
            <a:r>
              <a:rPr lang="nl-NL" sz="3000" dirty="0">
                <a:latin typeface="Courier New" pitchFamily="49" charset="0"/>
                <a:cs typeface="Courier New" pitchFamily="49" charset="0"/>
              </a:rPr>
              <a:t>    name(n), grade('C')</a:t>
            </a:r>
          </a:p>
          <a:p>
            <a:pPr marL="0" indent="0">
              <a:buNone/>
            </a:pPr>
            <a:r>
              <a:rPr lang="nl-NL" sz="3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nl-NL" sz="3000" dirty="0">
                <a:latin typeface="Courier New" pitchFamily="49" charset="0"/>
                <a:cs typeface="Courier New" pitchFamily="49" charset="0"/>
              </a:rPr>
              <a:t>    // ctor body</a:t>
            </a:r>
          </a:p>
          <a:p>
            <a:pPr marL="0" indent="0">
              <a:buNone/>
            </a:pPr>
            <a:r>
              <a:rPr lang="nl-NL" sz="3000" dirty="0">
                <a:latin typeface="Courier New" pitchFamily="49" charset="0"/>
                <a:cs typeface="Courier New" pitchFamily="49" charset="0"/>
              </a:rPr>
              <a:t>}</a:t>
            </a:r>
            <a:endParaRPr lang="en-GB" sz="3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62600" y="5791200"/>
            <a:ext cx="2028889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800" dirty="0"/>
              <a:t>Initialiser list</a:t>
            </a:r>
          </a:p>
        </p:txBody>
      </p:sp>
      <p:cxnSp>
        <p:nvCxnSpPr>
          <p:cNvPr id="11" name="Straight Arrow Connector 10"/>
          <p:cNvCxnSpPr>
            <a:stCxn id="4" idx="0"/>
          </p:cNvCxnSpPr>
          <p:nvPr/>
        </p:nvCxnSpPr>
        <p:spPr>
          <a:xfrm flipH="1" flipV="1">
            <a:off x="5029200" y="4648200"/>
            <a:ext cx="1547845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063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Write a Student class with a constructor and an initialisation list</a:t>
            </a:r>
          </a:p>
          <a:p>
            <a:r>
              <a:rPr lang="en-GB" dirty="0"/>
              <a:t>A student should have a </a:t>
            </a:r>
            <a:r>
              <a:rPr lang="en-GB" dirty="0" err="1"/>
              <a:t>std</a:t>
            </a:r>
            <a:r>
              <a:rPr lang="en-GB" dirty="0"/>
              <a:t>::string for storing their name and a char for their grade</a:t>
            </a:r>
          </a:p>
          <a:p>
            <a:r>
              <a:rPr lang="en-GB" dirty="0"/>
              <a:t>Test that the initialiser list works as expected by creating a talk method so the student can output their name and grade to the console</a:t>
            </a:r>
          </a:p>
        </p:txBody>
      </p:sp>
      <p:pic>
        <p:nvPicPr>
          <p:cNvPr id="4" name="Picture 2" descr="D:\Users\aa6164\AppData\Local\Microsoft\Windows\Temporary Internet Files\Content.IE5\046BKBZ5\MP90043731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5836" y="381000"/>
            <a:ext cx="1065785" cy="106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1623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new and delete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Up to this point we have been using automatic (stack) storage for objects: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Student s1("Fred");</a:t>
            </a:r>
          </a:p>
          <a:p>
            <a:endParaRPr lang="en-GB" dirty="0"/>
          </a:p>
          <a:p>
            <a:r>
              <a:rPr lang="en-GB" dirty="0"/>
              <a:t>Now let's look at creating objects on the Heap: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Student *heapPtr = new Student("David");</a:t>
            </a:r>
          </a:p>
          <a:p>
            <a:endParaRPr lang="en-GB" dirty="0">
              <a:cs typeface="Courier New" pitchFamily="49" charset="0"/>
            </a:endParaRP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Whenever we create data on the heap using the new keyword we must remember to free up the memory afterwards with the delete keyword: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delete heapPtr;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5400" y="2281535"/>
            <a:ext cx="3628335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dirty="0"/>
              <a:t>Fred is stored automatically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3962400"/>
            <a:ext cx="3628335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dirty="0"/>
              <a:t>David is stored on the heap</a:t>
            </a:r>
          </a:p>
        </p:txBody>
      </p:sp>
      <p:cxnSp>
        <p:nvCxnSpPr>
          <p:cNvPr id="9" name="Straight Arrow Connector 8"/>
          <p:cNvCxnSpPr>
            <a:stCxn id="4" idx="1"/>
          </p:cNvCxnSpPr>
          <p:nvPr/>
        </p:nvCxnSpPr>
        <p:spPr>
          <a:xfrm flipH="1" flipV="1">
            <a:off x="4495800" y="2512367"/>
            <a:ext cx="6096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1"/>
          </p:cNvCxnSpPr>
          <p:nvPr/>
        </p:nvCxnSpPr>
        <p:spPr>
          <a:xfrm flipH="1" flipV="1">
            <a:off x="4648200" y="3886200"/>
            <a:ext cx="457200" cy="3070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61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Before we can call any of the methods of the object we are pointing to we must dereference the pointer</a:t>
            </a:r>
          </a:p>
          <a:p>
            <a:r>
              <a:rPr lang="en-GB" dirty="0"/>
              <a:t>We can do a dereference and call all in one go by using the arrow syntax for calling members: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heapPtr-&gt;setGrade('A');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heapPtr-&gt;talk();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5953780"/>
            <a:ext cx="47244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800" dirty="0"/>
              <a:t>Dereference and call all-in-one</a:t>
            </a:r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H="1" flipV="1">
            <a:off x="2590800" y="549658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489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student object on the heap by using the new keyword.</a:t>
            </a:r>
          </a:p>
          <a:p>
            <a:r>
              <a:rPr lang="en-GB" dirty="0"/>
              <a:t>Try calling methods of the student object by using the arrow syntax (dereference and call).</a:t>
            </a:r>
          </a:p>
          <a:p>
            <a:r>
              <a:rPr lang="en-GB" dirty="0"/>
              <a:t>Finally use the delete keyword do free up the memory again and avoid any memory leaks.</a:t>
            </a:r>
          </a:p>
          <a:p>
            <a:endParaRPr lang="en-GB" dirty="0"/>
          </a:p>
        </p:txBody>
      </p:sp>
      <p:pic>
        <p:nvPicPr>
          <p:cNvPr id="4" name="Picture 2" descr="D:\Users\aa6164\AppData\Local\Microsoft\Windows\Temporary Internet Files\Content.IE5\046BKBZ5\MP90043731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5836" y="381000"/>
            <a:ext cx="1065785" cy="106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4199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In a similar manner to creating an array of primitive types we can create and array of objects.</a:t>
            </a:r>
          </a:p>
          <a:p>
            <a:r>
              <a:rPr lang="en-GB" dirty="0"/>
              <a:t>An array of objects defined locally without an initialiser list will call the default constructor for each object in the array.</a:t>
            </a:r>
          </a:p>
          <a:p>
            <a:r>
              <a:rPr lang="en-GB" dirty="0"/>
              <a:t>If a default constructor does not exist then the programmer must include an initializer list for each of the constructor calls e.g.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Student group[3] = { Student("Bob"),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    Student("Sue"), Student("Rob") };</a:t>
            </a:r>
          </a:p>
        </p:txBody>
      </p:sp>
    </p:spTree>
    <p:extLst>
      <p:ext uri="{BB962C8B-B14F-4D97-AF65-F5344CB8AC3E}">
        <p14:creationId xmlns:p14="http://schemas.microsoft.com/office/powerpoint/2010/main" val="3560891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929</Words>
  <Application>Microsoft Office PowerPoint</Application>
  <PresentationFormat>On-screen Show (4:3)</PresentationFormat>
  <Paragraphs>110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Courier New</vt:lpstr>
      <vt:lpstr>Office Theme</vt:lpstr>
      <vt:lpstr>205SE Programming for Engineers</vt:lpstr>
      <vt:lpstr>Quick Recap on Last Week</vt:lpstr>
      <vt:lpstr>Objectives for Today</vt:lpstr>
      <vt:lpstr>Class initialiser lists</vt:lpstr>
      <vt:lpstr>Activity 1</vt:lpstr>
      <vt:lpstr>new and delete operators</vt:lpstr>
      <vt:lpstr>Pointers and objects</vt:lpstr>
      <vt:lpstr>Activity 2</vt:lpstr>
      <vt:lpstr>Arrays of objects</vt:lpstr>
      <vt:lpstr>Activity 3</vt:lpstr>
      <vt:lpstr>Activity 4</vt:lpstr>
      <vt:lpstr>Inheritance</vt:lpstr>
      <vt:lpstr>Activity 5</vt:lpstr>
      <vt:lpstr>Composition</vt:lpstr>
      <vt:lpstr>Activity 6</vt:lpstr>
      <vt:lpstr>Aggregation</vt:lpstr>
      <vt:lpstr>Activity 7</vt:lpstr>
      <vt:lpstr>Code for this week is on Moodle</vt:lpstr>
      <vt:lpstr>CodinGame Activity 8</vt:lpstr>
      <vt:lpstr>CodinGame Activity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205SE Programming for Engineers</dc:title>
  <dc:creator>Chris Bass</dc:creator>
  <cp:lastModifiedBy>Chris Bass</cp:lastModifiedBy>
  <cp:revision>57</cp:revision>
  <dcterms:created xsi:type="dcterms:W3CDTF">2006-08-16T00:00:00Z</dcterms:created>
  <dcterms:modified xsi:type="dcterms:W3CDTF">2019-09-06T16:18:01Z</dcterms:modified>
</cp:coreProperties>
</file>