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62" r:id="rId7"/>
    <p:sldId id="264" r:id="rId8"/>
    <p:sldId id="263" r:id="rId9"/>
    <p:sldId id="267" r:id="rId10"/>
    <p:sldId id="265" r:id="rId11"/>
    <p:sldId id="269" r:id="rId12"/>
    <p:sldId id="266" r:id="rId13"/>
    <p:sldId id="272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D652A-1601-49A5-8860-F179E2320570}" v="20" dt="2019-09-05T13:58:02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6" autoAdjust="0"/>
    <p:restoredTop sz="94660"/>
  </p:normalViewPr>
  <p:slideViewPr>
    <p:cSldViewPr>
      <p:cViewPr varScale="1">
        <p:scale>
          <a:sx n="80" d="100"/>
          <a:sy n="80" d="100"/>
        </p:scale>
        <p:origin x="102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ass" userId="76639ff7-4519-4960-996a-f3d044468889" providerId="ADAL" clId="{C5FD652A-1601-49A5-8860-F179E2320570}"/>
    <pc:docChg chg="undo custSel mod addSld delSld modSld">
      <pc:chgData name="Chris Bass" userId="76639ff7-4519-4960-996a-f3d044468889" providerId="ADAL" clId="{C5FD652A-1601-49A5-8860-F179E2320570}" dt="2019-09-05T13:57:52.501" v="329"/>
      <pc:docMkLst>
        <pc:docMk/>
      </pc:docMkLst>
      <pc:sldChg chg="addSp modSp add">
        <pc:chgData name="Chris Bass" userId="76639ff7-4519-4960-996a-f3d044468889" providerId="ADAL" clId="{C5FD652A-1601-49A5-8860-F179E2320570}" dt="2019-09-04T09:13:44.046" v="30" actId="20577"/>
        <pc:sldMkLst>
          <pc:docMk/>
          <pc:sldMk cId="1187504294" sldId="272"/>
        </pc:sldMkLst>
        <pc:spChg chg="add mod">
          <ac:chgData name="Chris Bass" userId="76639ff7-4519-4960-996a-f3d044468889" providerId="ADAL" clId="{C5FD652A-1601-49A5-8860-F179E2320570}" dt="2019-09-04T09:07:11.451" v="7" actId="20577"/>
          <ac:spMkLst>
            <pc:docMk/>
            <pc:sldMk cId="1187504294" sldId="272"/>
            <ac:spMk id="4" creationId="{9718D3B5-FB14-4DEC-8857-E8454F2E5E1B}"/>
          </ac:spMkLst>
        </pc:spChg>
        <pc:spChg chg="add mod">
          <ac:chgData name="Chris Bass" userId="76639ff7-4519-4960-996a-f3d044468889" providerId="ADAL" clId="{C5FD652A-1601-49A5-8860-F179E2320570}" dt="2019-09-04T09:13:44.046" v="30" actId="20577"/>
          <ac:spMkLst>
            <pc:docMk/>
            <pc:sldMk cId="1187504294" sldId="272"/>
            <ac:spMk id="5" creationId="{7030FE8D-9089-43B7-BF74-968DE0625629}"/>
          </ac:spMkLst>
        </pc:spChg>
        <pc:picChg chg="add">
          <ac:chgData name="Chris Bass" userId="76639ff7-4519-4960-996a-f3d044468889" providerId="ADAL" clId="{C5FD652A-1601-49A5-8860-F179E2320570}" dt="2019-09-04T09:07:02.338" v="4"/>
          <ac:picMkLst>
            <pc:docMk/>
            <pc:sldMk cId="1187504294" sldId="272"/>
            <ac:picMk id="6" creationId="{A8E6E84A-032C-4B98-AA26-DCB652BBEBFC}"/>
          </ac:picMkLst>
        </pc:picChg>
      </pc:sldChg>
      <pc:sldChg chg="add del">
        <pc:chgData name="Chris Bass" userId="76639ff7-4519-4960-996a-f3d044468889" providerId="ADAL" clId="{C5FD652A-1601-49A5-8860-F179E2320570}" dt="2019-09-04T10:00:52.177" v="35" actId="2696"/>
        <pc:sldMkLst>
          <pc:docMk/>
          <pc:sldMk cId="3330640101" sldId="273"/>
        </pc:sldMkLst>
      </pc:sldChg>
      <pc:sldChg chg="add del">
        <pc:chgData name="Chris Bass" userId="76639ff7-4519-4960-996a-f3d044468889" providerId="ADAL" clId="{C5FD652A-1601-49A5-8860-F179E2320570}" dt="2019-09-04T09:06:28.182" v="2" actId="2696"/>
        <pc:sldMkLst>
          <pc:docMk/>
          <pc:sldMk cId="4114665742" sldId="273"/>
        </pc:sldMkLst>
      </pc:sldChg>
      <pc:sldChg chg="addSp delSp modSp add mod setBg">
        <pc:chgData name="Chris Bass" userId="76639ff7-4519-4960-996a-f3d044468889" providerId="ADAL" clId="{C5FD652A-1601-49A5-8860-F179E2320570}" dt="2019-09-05T13:57:52.501" v="329"/>
        <pc:sldMkLst>
          <pc:docMk/>
          <pc:sldMk cId="4150169306" sldId="273"/>
        </pc:sldMkLst>
        <pc:spChg chg="mod">
          <ac:chgData name="Chris Bass" userId="76639ff7-4519-4960-996a-f3d044468889" providerId="ADAL" clId="{C5FD652A-1601-49A5-8860-F179E2320570}" dt="2019-09-05T13:55:12.120" v="128" actId="26606"/>
          <ac:spMkLst>
            <pc:docMk/>
            <pc:sldMk cId="4150169306" sldId="273"/>
            <ac:spMk id="2" creationId="{669BBEF0-410A-476A-9EF2-5C561B6DA55A}"/>
          </ac:spMkLst>
        </pc:spChg>
        <pc:spChg chg="mod">
          <ac:chgData name="Chris Bass" userId="76639ff7-4519-4960-996a-f3d044468889" providerId="ADAL" clId="{C5FD652A-1601-49A5-8860-F179E2320570}" dt="2019-09-05T13:55:12.120" v="128" actId="26606"/>
          <ac:spMkLst>
            <pc:docMk/>
            <pc:sldMk cId="4150169306" sldId="273"/>
            <ac:spMk id="3" creationId="{9AE0D664-9788-45D1-85C0-4FCBAE147221}"/>
          </ac:spMkLst>
        </pc:spChg>
        <pc:spChg chg="add mod">
          <ac:chgData name="Chris Bass" userId="76639ff7-4519-4960-996a-f3d044468889" providerId="ADAL" clId="{C5FD652A-1601-49A5-8860-F179E2320570}" dt="2019-09-05T13:57:52.501" v="329"/>
          <ac:spMkLst>
            <pc:docMk/>
            <pc:sldMk cId="4150169306" sldId="273"/>
            <ac:spMk id="4" creationId="{1468F945-EA07-4888-96CC-6B460EAEABAD}"/>
          </ac:spMkLst>
        </pc:spChg>
        <pc:spChg chg="add mod">
          <ac:chgData name="Chris Bass" userId="76639ff7-4519-4960-996a-f3d044468889" providerId="ADAL" clId="{C5FD652A-1601-49A5-8860-F179E2320570}" dt="2019-09-05T13:57:14.663" v="295" actId="20577"/>
          <ac:spMkLst>
            <pc:docMk/>
            <pc:sldMk cId="4150169306" sldId="273"/>
            <ac:spMk id="5" creationId="{1842C555-A7A8-421E-B82F-15C6429AA6B1}"/>
          </ac:spMkLst>
        </pc:spChg>
        <pc:spChg chg="add del">
          <ac:chgData name="Chris Bass" userId="76639ff7-4519-4960-996a-f3d044468889" providerId="ADAL" clId="{C5FD652A-1601-49A5-8860-F179E2320570}" dt="2019-09-05T13:55:12.120" v="128" actId="26606"/>
          <ac:spMkLst>
            <pc:docMk/>
            <pc:sldMk cId="4150169306" sldId="273"/>
            <ac:spMk id="11" creationId="{B6C29DB0-17E9-42FF-986E-0B7F493F4D24}"/>
          </ac:spMkLst>
        </pc:spChg>
        <pc:spChg chg="add del">
          <ac:chgData name="Chris Bass" userId="76639ff7-4519-4960-996a-f3d044468889" providerId="ADAL" clId="{C5FD652A-1601-49A5-8860-F179E2320570}" dt="2019-09-05T13:55:12.120" v="128" actId="26606"/>
          <ac:spMkLst>
            <pc:docMk/>
            <pc:sldMk cId="4150169306" sldId="273"/>
            <ac:spMk id="13" creationId="{115AD956-A5B6-4760-B8B2-11E2DF6B0212}"/>
          </ac:spMkLst>
        </pc:spChg>
        <pc:picChg chg="add mod ord">
          <ac:chgData name="Chris Bass" userId="76639ff7-4519-4960-996a-f3d044468889" providerId="ADAL" clId="{C5FD652A-1601-49A5-8860-F179E2320570}" dt="2019-09-05T13:55:12.120" v="128" actId="26606"/>
          <ac:picMkLst>
            <pc:docMk/>
            <pc:sldMk cId="4150169306" sldId="273"/>
            <ac:picMk id="6" creationId="{81EC27F8-38AC-4CF4-8EB9-AC07CF7432EC}"/>
          </ac:picMkLst>
        </pc:picChg>
      </pc:sldChg>
      <pc:sldChg chg="modSp add del">
        <pc:chgData name="Chris Bass" userId="76639ff7-4519-4960-996a-f3d044468889" providerId="ADAL" clId="{C5FD652A-1601-49A5-8860-F179E2320570}" dt="2019-09-04T10:01:16.785" v="54" actId="2696"/>
        <pc:sldMkLst>
          <pc:docMk/>
          <pc:sldMk cId="3546986820" sldId="274"/>
        </pc:sldMkLst>
        <pc:spChg chg="mod">
          <ac:chgData name="Chris Bass" userId="76639ff7-4519-4960-996a-f3d044468889" providerId="ADAL" clId="{C5FD652A-1601-49A5-8860-F179E2320570}" dt="2019-09-04T10:00:44.646" v="33"/>
          <ac:spMkLst>
            <pc:docMk/>
            <pc:sldMk cId="3546986820" sldId="274"/>
            <ac:spMk id="3" creationId="{7014E278-5AEC-45F9-8C6F-45B18F49780E}"/>
          </ac:spMkLst>
        </pc:spChg>
      </pc:sldChg>
      <pc:sldChg chg="modSp add del">
        <pc:chgData name="Chris Bass" userId="76639ff7-4519-4960-996a-f3d044468889" providerId="ADAL" clId="{C5FD652A-1601-49A5-8860-F179E2320570}" dt="2019-09-04T10:21:29.213" v="55" actId="2696"/>
        <pc:sldMkLst>
          <pc:docMk/>
          <pc:sldMk cId="2587174458" sldId="275"/>
        </pc:sldMkLst>
        <pc:spChg chg="mod">
          <ac:chgData name="Chris Bass" userId="76639ff7-4519-4960-996a-f3d044468889" providerId="ADAL" clId="{C5FD652A-1601-49A5-8860-F179E2320570}" dt="2019-09-04T10:01:04.420" v="53" actId="20577"/>
          <ac:spMkLst>
            <pc:docMk/>
            <pc:sldMk cId="2587174458" sldId="275"/>
            <ac:spMk id="4" creationId="{9718D3B5-FB14-4DEC-8857-E8454F2E5E1B}"/>
          </ac:spMkLst>
        </pc:spChg>
        <pc:spChg chg="mod">
          <ac:chgData name="Chris Bass" userId="76639ff7-4519-4960-996a-f3d044468889" providerId="ADAL" clId="{C5FD652A-1601-49A5-8860-F179E2320570}" dt="2019-09-04T10:01:01.463" v="51" actId="20577"/>
          <ac:spMkLst>
            <pc:docMk/>
            <pc:sldMk cId="2587174458" sldId="275"/>
            <ac:spMk id="5" creationId="{7030FE8D-9089-43B7-BF74-968DE06256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368B0-F25F-4C8B-BE3A-14C7252D6E0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BBC08-8073-406A-9F70-8D05A3900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48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BBC08-8073-406A-9F70-8D05A3900C8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10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3C5A-0031-45BB-AFEC-18C4524DF8B2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A5A-B392-49B6-BC5E-DD09FF38CA3E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9F47-7B59-46B0-A8D3-7BF82A997177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BB7B-A07C-4EB0-A104-E0D2C2A6ACB9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13F5-D1CC-49C3-B593-421484C50A4C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DA22-D990-4FC7-9C6E-9B4FE468C339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4B40-5DED-46D1-8D8C-FF76BD3E74B1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6168-A384-4EE2-B9A0-FDC86B65DB13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ABC9-6FAE-4931-9F1D-CB598861B72F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539A-ECC5-4F42-A361-7B89350F4D6E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5ACC-68F6-4F9B-A115-85D4B3658FCC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5E30-D038-4603-9C8F-4417905B84DC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Chris Bass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odingame.com/training/easy/the-desc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ventry.ac.uk/205SE-1920SEPJA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205SE</a:t>
            </a:r>
            <a:br>
              <a:rPr lang="en-GB" dirty="0"/>
            </a:br>
            <a:r>
              <a:rPr lang="en-GB" dirty="0"/>
              <a:t>Programming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Tutorial 3</a:t>
            </a:r>
          </a:p>
          <a:p>
            <a:r>
              <a:rPr lang="en-GB" dirty="0"/>
              <a:t>Grains of Rice on a Chessboard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6" descr="H:\GraduateTeachingAssistant\Images\cpp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5229225"/>
            <a:ext cx="3251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42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1295400"/>
            <a:ext cx="3276600" cy="545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/>
              <a:t>Chris Bass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9FD19-AF03-453F-8A1E-B5011429BA8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29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GB" dirty="0"/>
              <a:t>Repetition statement – do… while loop</a:t>
            </a:r>
            <a:endParaRPr lang="en-US" dirty="0"/>
          </a:p>
        </p:txBody>
      </p:sp>
      <p:sp>
        <p:nvSpPr>
          <p:cNvPr id="6149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		// execute</a:t>
            </a:r>
          </a:p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		// these</a:t>
            </a:r>
          </a:p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		// statements</a:t>
            </a:r>
          </a:p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		// at least once</a:t>
            </a:r>
          </a:p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while(true);</a:t>
            </a:r>
          </a:p>
        </p:txBody>
      </p:sp>
      <p:pic>
        <p:nvPicPr>
          <p:cNvPr id="7" name="Picture 3" descr="D:\Users\aa6164\AppData\Local\Microsoft\Windows\Temporary Internet Files\Content.IE5\UAADBJFM\MC90033989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08462" y="1476375"/>
            <a:ext cx="203993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79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25768" y="1371600"/>
            <a:ext cx="3920464" cy="639762"/>
          </a:xfrm>
        </p:spPr>
        <p:txBody>
          <a:bodyPr>
            <a:noAutofit/>
          </a:bodyPr>
          <a:lstStyle/>
          <a:p>
            <a:pPr algn="ctr"/>
            <a:r>
              <a:rPr lang="en-GB" sz="3600" b="0" dirty="0">
                <a:latin typeface="+mj-lt"/>
                <a:ea typeface="+mj-ea"/>
                <a:cs typeface="+mj-cs"/>
              </a:rPr>
              <a:t>while loop: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76800" y="1371600"/>
            <a:ext cx="3962400" cy="639762"/>
          </a:xfrm>
        </p:spPr>
        <p:txBody>
          <a:bodyPr>
            <a:noAutofit/>
          </a:bodyPr>
          <a:lstStyle/>
          <a:p>
            <a:pPr algn="ctr"/>
            <a:r>
              <a:rPr lang="en-GB" sz="3600" b="0" dirty="0">
                <a:latin typeface="+mj-lt"/>
                <a:ea typeface="+mj-ea"/>
                <a:cs typeface="+mj-cs"/>
              </a:rPr>
              <a:t>do… while loop: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79647"/>
            <a:ext cx="3673159" cy="3741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74875"/>
            <a:ext cx="2372082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23652" y="5334000"/>
            <a:ext cx="17101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Condition first…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7683" y="5410200"/>
            <a:ext cx="215911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Execute at least once</a:t>
            </a:r>
          </a:p>
          <a:p>
            <a:r>
              <a:rPr lang="en-GB" b="1" dirty="0"/>
              <a:t>Condition after…</a:t>
            </a:r>
          </a:p>
        </p:txBody>
      </p:sp>
      <p:cxnSp>
        <p:nvCxnSpPr>
          <p:cNvPr id="14" name="Straight Connector 13"/>
          <p:cNvCxnSpPr>
            <a:stCxn id="4" idx="2"/>
            <a:endCxn id="2" idx="0"/>
          </p:cNvCxnSpPr>
          <p:nvPr/>
        </p:nvCxnSpPr>
        <p:spPr>
          <a:xfrm>
            <a:off x="4572000" y="1417638"/>
            <a:ext cx="0" cy="4938712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7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/>
              <a:t>Chris Bass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EE216-9437-495F-80F2-BAE77EDE329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17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/>
              <a:t>Activity 3</a:t>
            </a:r>
            <a:endParaRPr lang="en-US" dirty="0"/>
          </a:p>
        </p:txBody>
      </p:sp>
      <p:sp>
        <p:nvSpPr>
          <p:cNvPr id="717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514350" indent="-514350" eaLnBrk="1" hangingPunct="1">
              <a:buFont typeface="+mj-lt"/>
              <a:buAutoNum type="alphaLcPeriod"/>
            </a:pPr>
            <a:r>
              <a:rPr lang="en-GB" dirty="0"/>
              <a:t>Use a </a:t>
            </a:r>
            <a:r>
              <a:rPr lang="en-GB" b="1" dirty="0"/>
              <a:t>do... while loop</a:t>
            </a:r>
            <a:r>
              <a:rPr lang="en-GB" dirty="0"/>
              <a:t> to </a:t>
            </a:r>
            <a:r>
              <a:rPr lang="en-GB" b="1" dirty="0"/>
              <a:t>ask the user</a:t>
            </a:r>
            <a:r>
              <a:rPr lang="en-GB" dirty="0"/>
              <a:t> to enter </a:t>
            </a:r>
            <a:r>
              <a:rPr lang="en-GB" b="1" dirty="0"/>
              <a:t>‘y’ </a:t>
            </a:r>
            <a:r>
              <a:rPr lang="en-GB" dirty="0"/>
              <a:t>then check the user’s input before continuing with your program.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/>
              <a:t>Check for either a ‘y’ or a ‘Y’</a:t>
            </a:r>
          </a:p>
          <a:p>
            <a:endParaRPr lang="en-GB" dirty="0"/>
          </a:p>
          <a:p>
            <a:r>
              <a:rPr lang="en-GB" dirty="0"/>
              <a:t>Hint: We must use the primitive data type of </a:t>
            </a:r>
            <a:r>
              <a:rPr lang="en-GB" b="1" dirty="0"/>
              <a:t>char</a:t>
            </a:r>
            <a:r>
              <a:rPr lang="en-GB" dirty="0"/>
              <a:t> to store the input from the user</a:t>
            </a:r>
          </a:p>
          <a:p>
            <a:r>
              <a:rPr lang="en-GB" dirty="0"/>
              <a:t>Single quotes can be used for specifying  a </a:t>
            </a:r>
            <a:r>
              <a:rPr lang="en-GB" b="1" dirty="0"/>
              <a:t>char literal</a:t>
            </a:r>
            <a:r>
              <a:rPr lang="en-GB" dirty="0"/>
              <a:t> e.g. ‘e’</a:t>
            </a:r>
          </a:p>
        </p:txBody>
      </p:sp>
      <p:pic>
        <p:nvPicPr>
          <p:cNvPr id="7" name="Picture 2052" descr="D:\Users\aa6164\AppData\Local\Microsoft\Windows\Temporary Internet Files\Content.IE5\PHCKW372\MP90043731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19" y="507206"/>
            <a:ext cx="699294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73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8D3B5-FB14-4DEC-8857-E8454F2E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CodinGame Activity 4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0FE8D-9089-43B7-BF74-968DE062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2400" dirty="0"/>
              <a:t>Break into mini competition groups (desk of 6?)</a:t>
            </a:r>
          </a:p>
          <a:p>
            <a:r>
              <a:rPr lang="en-GB" altLang="en-US" sz="2400" dirty="0"/>
              <a:t>With everyone on your desk/group starting at the same time, (wait/help the rest of the group to complete the previous task first), see who can solve the following CodinGame puzzle first:</a:t>
            </a:r>
          </a:p>
          <a:p>
            <a:endParaRPr lang="en-GB" altLang="en-US" sz="2400" dirty="0"/>
          </a:p>
          <a:p>
            <a:r>
              <a:rPr lang="en-GB" altLang="en-US" sz="2400" dirty="0"/>
              <a:t>The Descent:</a:t>
            </a:r>
          </a:p>
          <a:p>
            <a:pPr lvl="1"/>
            <a:r>
              <a:rPr lang="en-GB" sz="2000" dirty="0">
                <a:hlinkClick r:id="rId2"/>
              </a:rPr>
              <a:t>https://www.codingame.com/training/easy/the-descent</a:t>
            </a:r>
            <a:endParaRPr lang="en-GB" altLang="en-US" sz="2000" dirty="0"/>
          </a:p>
          <a:p>
            <a:endParaRPr lang="en-GB" altLang="en-US" sz="2400" dirty="0"/>
          </a:p>
          <a:p>
            <a:r>
              <a:rPr lang="en-GB" altLang="en-US" sz="2400" dirty="0"/>
              <a:t>(You will need to sign up for an account with them or use your google account etc.)</a:t>
            </a:r>
          </a:p>
          <a:p>
            <a:r>
              <a:rPr lang="en-GB" altLang="en-US" sz="2400" dirty="0"/>
              <a:t>It has its own web browser based 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E4FA8-89C2-4B3B-B9F0-C074794A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9318D-5E6A-4FDA-BF89-D1543BD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8E6E84A-032C-4B98-AA26-DCB652BB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4175"/>
            <a:ext cx="9255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50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More… with while loops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‘Deitel Exercises 4.05 to 4.22’ on Moodle</a:t>
            </a:r>
          </a:p>
          <a:p>
            <a:pPr lvl="1"/>
            <a:r>
              <a:rPr lang="en-GB" dirty="0"/>
              <a:t>while loops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Homework 1 – </a:t>
            </a:r>
            <a:r>
              <a:rPr lang="en-GB" sz="3600" b="1" dirty="0"/>
              <a:t>While user is gullible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Write a program that continues to ask the user to enter any number other than 5, until the user enters the number 5.</a:t>
            </a:r>
          </a:p>
          <a:p>
            <a:r>
              <a:rPr lang="en-GB" dirty="0"/>
              <a:t>Then tell the user "Hey! you weren't supposed to enter 5!" and exit the program.</a:t>
            </a:r>
          </a:p>
          <a:p>
            <a:endParaRPr lang="en-GB" dirty="0"/>
          </a:p>
          <a:p>
            <a:r>
              <a:rPr lang="en-GB" dirty="0"/>
              <a:t>Easy ★ Modify the program so that after 10 iterations if the user still has not entered 5 output "Wow, you're more patient then I am, you win." and exit.</a:t>
            </a:r>
          </a:p>
          <a:p>
            <a:r>
              <a:rPr lang="en-GB" dirty="0"/>
              <a:t>Hard ★★ Modify the program so that it asks the user to enter any number other than the number equal to the number of times they have been asked to enter a number.  (i.e. on the first iteration: "Please enter any number other than 0“, and on the second iteration: "Please enter any number other than 1“, etc.  The program must behave accordingly exiting when the user enters the number they were asked not to.)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 descr="Image result for homewor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93891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7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Homework 2 – </a:t>
            </a:r>
            <a:r>
              <a:rPr lang="en-GB" sz="3600" b="1" dirty="0"/>
              <a:t>Cumulative savings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Easy ★ Saver A has £1000 which they store in a savings account at 1.5% cumulative interest rate.  Saver B has £500 which they store in a savings account at 4.5% cumulative interest rate.</a:t>
            </a:r>
          </a:p>
          <a:p>
            <a:r>
              <a:rPr lang="en-GB" dirty="0"/>
              <a:t>Using a while loop, write a program which calculates and outputs the cumulative savings year-on-year of both savers until Saver B has more money than Saver A.</a:t>
            </a:r>
          </a:p>
          <a:p>
            <a:endParaRPr lang="en-GB" dirty="0"/>
          </a:p>
          <a:p>
            <a:r>
              <a:rPr lang="en-GB" dirty="0"/>
              <a:t>Hard ★★ Saver A has £25,000 which they purchase a new car with, the car loses 20% of its value each year.  Saver B has £25,000 which they invest in the property market and make a rental yield of 8% each year.</a:t>
            </a:r>
          </a:p>
          <a:p>
            <a:r>
              <a:rPr lang="en-GB" dirty="0"/>
              <a:t>Using a while loop, calculate and output which year does Saver B have 2, 3, 4, 5, 6, 7, 8, 9, 10 times as much money of Saver 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2" descr="Image result for homewor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93891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55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Variable definition</a:t>
            </a:r>
          </a:p>
          <a:p>
            <a:pPr lvl="1"/>
            <a:r>
              <a:rPr lang="en-GB" u="sng" dirty="0"/>
              <a:t>does what 3 things?</a:t>
            </a:r>
          </a:p>
          <a:p>
            <a:r>
              <a:rPr lang="en-GB" dirty="0"/>
              <a:t>Using the cin object</a:t>
            </a:r>
            <a:endParaRPr lang="en-GB" u="sng" dirty="0"/>
          </a:p>
          <a:p>
            <a:r>
              <a:rPr lang="en-GB" dirty="0"/>
              <a:t>Variables and scope</a:t>
            </a:r>
          </a:p>
          <a:p>
            <a:pPr lvl="1"/>
            <a:r>
              <a:rPr lang="en-GB" u="sng" dirty="0"/>
              <a:t>why do we have different levels of scope?</a:t>
            </a:r>
          </a:p>
          <a:p>
            <a:r>
              <a:rPr lang="en-GB" dirty="0"/>
              <a:t>Global and local variables</a:t>
            </a:r>
          </a:p>
          <a:p>
            <a:pPr lvl="1"/>
            <a:r>
              <a:rPr lang="en-GB" u="sng" dirty="0"/>
              <a:t>why do we prefer local variables?</a:t>
            </a:r>
          </a:p>
          <a:p>
            <a:r>
              <a:rPr lang="en-GB" dirty="0"/>
              <a:t>if selection statement</a:t>
            </a:r>
          </a:p>
          <a:p>
            <a:r>
              <a:rPr lang="en-GB" dirty="0"/>
              <a:t>Boolean expressions</a:t>
            </a:r>
          </a:p>
          <a:p>
            <a:pPr lvl="1"/>
            <a:r>
              <a:rPr lang="en-GB" u="sng" dirty="0"/>
              <a:t>evaluates to?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pic>
        <p:nvPicPr>
          <p:cNvPr id="5" name="Picture 1027" descr="C:\Program Files (x86)\Common Files\Microsoft Shared\Clipart\cagcat50\bs00554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437063"/>
            <a:ext cx="1584325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Repetition/loop statements</a:t>
            </a:r>
          </a:p>
          <a:p>
            <a:r>
              <a:rPr lang="en-GB" dirty="0"/>
              <a:t>while loop</a:t>
            </a:r>
          </a:p>
          <a:p>
            <a:r>
              <a:rPr lang="en-GB" dirty="0"/>
              <a:t>Grains of Rice on a Chessboard!</a:t>
            </a:r>
          </a:p>
          <a:p>
            <a:r>
              <a:rPr lang="en-GB" dirty="0"/>
              <a:t>int (limits of storage space)</a:t>
            </a:r>
          </a:p>
          <a:p>
            <a:r>
              <a:rPr lang="en-GB" dirty="0"/>
              <a:t>double</a:t>
            </a:r>
          </a:p>
          <a:p>
            <a:r>
              <a:rPr lang="en-GB" dirty="0"/>
              <a:t>Increment operator ++</a:t>
            </a:r>
          </a:p>
          <a:p>
            <a:r>
              <a:rPr lang="en-GB" dirty="0"/>
              <a:t>do… while loop</a:t>
            </a:r>
          </a:p>
          <a:p>
            <a:r>
              <a:rPr lang="en-GB" dirty="0"/>
              <a:t>char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 dirty="0"/>
          </a:p>
        </p:txBody>
      </p:sp>
      <p:pic>
        <p:nvPicPr>
          <p:cNvPr id="5" name="Picture 2051" descr="D:\Users\aa6164\AppData\Local\Microsoft\Windows\Temporary Internet Files\Content.IE5\PHCKW372\MC90044040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12713"/>
            <a:ext cx="18034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97064"/>
            <a:ext cx="4720812" cy="480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898989"/>
                </a:solidFill>
                <a:latin typeface="Calibri" pitchFamily="34" charset="0"/>
              </a:rPr>
              <a:t>Chris Bass</a:t>
            </a:r>
          </a:p>
        </p:txBody>
      </p:sp>
      <p:sp>
        <p:nvSpPr>
          <p:cNvPr id="1229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Repetition statement – while loop</a:t>
            </a:r>
            <a:endParaRPr lang="en-US" dirty="0"/>
          </a:p>
        </p:txBody>
      </p:sp>
      <p:sp>
        <p:nvSpPr>
          <p:cNvPr id="1229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while(true)</a:t>
            </a:r>
          </a:p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		// execute</a:t>
            </a:r>
          </a:p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		// these</a:t>
            </a:r>
          </a:p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		// statements</a:t>
            </a:r>
          </a:p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		// and loop</a:t>
            </a:r>
          </a:p>
          <a:p>
            <a:pPr eaLnBrk="1" hangingPunct="1">
              <a:buFont typeface="Arial" charset="0"/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2294" name="Picture 3" descr="D:\Users\aa6164\AppData\Local\Microsoft\Windows\Temporary Internet Files\Content.IE5\UAADBJFM\MC90033989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476375"/>
            <a:ext cx="203993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8F945-EA07-4888-96CC-6B460EAE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Starting the Tutorial Work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42C555-A7A8-421E-B82F-15C6429A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on a new PC, </a:t>
            </a:r>
            <a:r>
              <a:rPr lang="en-GB" b="1" dirty="0"/>
              <a:t>clone </a:t>
            </a:r>
            <a:r>
              <a:rPr lang="en-GB" dirty="0"/>
              <a:t>your remote source repository from last time:</a:t>
            </a:r>
          </a:p>
          <a:p>
            <a:pPr lvl="1"/>
            <a:r>
              <a:rPr lang="en-GB" altLang="en-US" dirty="0">
                <a:hlinkClick r:id="rId2"/>
              </a:rPr>
              <a:t>https://github.coventry.ac.uk/205SE-1920SEPJAN</a:t>
            </a:r>
            <a:r>
              <a:rPr lang="en-GB" altLang="en-US" dirty="0"/>
              <a:t> /&lt;your username&gt;-tutorialwork</a:t>
            </a:r>
          </a:p>
          <a:p>
            <a:r>
              <a:rPr lang="en-GB" dirty="0"/>
              <a:t>Open the cloned repo in Visual Studio</a:t>
            </a:r>
          </a:p>
          <a:p>
            <a:r>
              <a:rPr lang="en-GB" dirty="0"/>
              <a:t>Create a new solution ‘T3-GrainsOfRice’</a:t>
            </a:r>
          </a:p>
          <a:p>
            <a:r>
              <a:rPr lang="en-GB" dirty="0"/>
              <a:t>Commit changes</a:t>
            </a:r>
          </a:p>
          <a:p>
            <a:r>
              <a:rPr lang="en-GB" dirty="0"/>
              <a:t>Push commits to remote</a:t>
            </a:r>
          </a:p>
          <a:p>
            <a:r>
              <a:rPr lang="en-GB" dirty="0"/>
              <a:t>Begin working on Activity 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9BBEF0-410A-476A-9EF2-5C561B6D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0D664-9788-45D1-85C0-4FCBAE14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 descr="Image result for github">
            <a:extLst>
              <a:ext uri="{FF2B5EF4-FFF2-40B4-BE49-F238E27FC236}">
                <a16:creationId xmlns:a16="http://schemas.microsoft.com/office/drawing/2014/main" id="{81EC27F8-38AC-4CF4-8EB9-AC07CF74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5143500"/>
            <a:ext cx="1001712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16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898989"/>
                </a:solidFill>
                <a:latin typeface="Calibri" pitchFamily="34" charset="0"/>
              </a:rPr>
              <a:t>Chris Bass</a:t>
            </a:r>
          </a:p>
        </p:txBody>
      </p:sp>
      <p:sp>
        <p:nvSpPr>
          <p:cNvPr id="1331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/>
              <a:t>Activity 1 – while loop</a:t>
            </a:r>
            <a:endParaRPr lang="en-US" dirty="0"/>
          </a:p>
        </p:txBody>
      </p:sp>
      <p:sp>
        <p:nvSpPr>
          <p:cNvPr id="13317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GB" dirty="0"/>
              <a:t>Write a program which calculates the </a:t>
            </a:r>
            <a:r>
              <a:rPr lang="en-GB" b="1" dirty="0"/>
              <a:t>sum of integers</a:t>
            </a:r>
            <a:r>
              <a:rPr lang="en-GB" dirty="0"/>
              <a:t> from </a:t>
            </a:r>
            <a:r>
              <a:rPr lang="en-GB" b="1" dirty="0"/>
              <a:t>1 to 10</a:t>
            </a:r>
            <a:r>
              <a:rPr lang="en-GB" dirty="0"/>
              <a:t> using a </a:t>
            </a:r>
            <a:r>
              <a:rPr lang="en-GB" b="1" dirty="0"/>
              <a:t>while loop</a:t>
            </a:r>
            <a:r>
              <a:rPr lang="en-GB" dirty="0"/>
              <a:t> and </a:t>
            </a:r>
            <a:r>
              <a:rPr lang="en-GB" b="1" dirty="0"/>
              <a:t>outputs the results at every iteration</a:t>
            </a:r>
          </a:p>
          <a:p>
            <a:pPr lvl="1"/>
            <a:r>
              <a:rPr lang="en-GB" sz="3200" dirty="0"/>
              <a:t>(Deitel Ch04 Ex05)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What variables do we need to store?</a:t>
            </a:r>
          </a:p>
          <a:p>
            <a:pPr marL="0" indent="0" eaLnBrk="1" hangingPunct="1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 sum;</a:t>
            </a:r>
          </a:p>
          <a:p>
            <a:pPr marL="0" indent="0" eaLnBrk="1" hangingPunct="1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 counter;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2052" descr="D:\Users\aa6164\AppData\Local\Microsoft\Windows\Temporary Internet Files\Content.IE5\PHCKW372\MP90043731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19" y="507206"/>
            <a:ext cx="699294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5181600"/>
            <a:ext cx="4343399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We can use the </a:t>
            </a:r>
            <a:r>
              <a:rPr lang="en-GB" sz="2800" b="1" dirty="0"/>
              <a:t>++ operator </a:t>
            </a:r>
            <a:r>
              <a:rPr lang="en-GB" sz="2800" dirty="0"/>
              <a:t>to </a:t>
            </a:r>
            <a:r>
              <a:rPr lang="en-GB" sz="2800" b="1" dirty="0"/>
              <a:t>increment by 1</a:t>
            </a:r>
          </a:p>
        </p:txBody>
      </p:sp>
    </p:spTree>
    <p:extLst>
      <p:ext uri="{BB962C8B-B14F-4D97-AF65-F5344CB8AC3E}">
        <p14:creationId xmlns:p14="http://schemas.microsoft.com/office/powerpoint/2010/main" val="287343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a6164\AppData\Local\Microsoft\Windows\Temporary Internet Files\Content.IE5\FWHCKYI2\MC90032103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12" y="4448411"/>
            <a:ext cx="2513805" cy="195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898989"/>
                </a:solidFill>
                <a:latin typeface="Calibri" pitchFamily="34" charset="0"/>
              </a:rPr>
              <a:t>Chris Bass</a:t>
            </a:r>
          </a:p>
        </p:txBody>
      </p:sp>
      <p:sp>
        <p:nvSpPr>
          <p:cNvPr id="13316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Activity 2 –</a:t>
            </a:r>
            <a:br>
              <a:rPr lang="en-GB" dirty="0"/>
            </a:br>
            <a:r>
              <a:rPr lang="en-GB" dirty="0"/>
              <a:t>Grains of Rice on a Chessboard!</a:t>
            </a:r>
            <a:endParaRPr lang="en-US" dirty="0"/>
          </a:p>
        </p:txBody>
      </p:sp>
      <p:sp>
        <p:nvSpPr>
          <p:cNvPr id="13317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tale, as it goes… The king decides to reward the inventor of chess…</a:t>
            </a:r>
          </a:p>
          <a:p>
            <a:r>
              <a:rPr lang="en-GB" dirty="0"/>
              <a:t>For a reward, the creator of chess simply asks for 1 grain of rice for the first square on the chessboard, 2 for the following square, 4 for the following square… and so on every day for the full 64 squares on the board</a:t>
            </a:r>
          </a:p>
          <a:p>
            <a:r>
              <a:rPr lang="en-GB" dirty="0"/>
              <a:t>The king promises to pay the reward…</a:t>
            </a:r>
          </a:p>
        </p:txBody>
      </p:sp>
      <p:pic>
        <p:nvPicPr>
          <p:cNvPr id="13318" name="Picture 2052" descr="D:\Users\aa6164\AppData\Local\Microsoft\Windows\Temporary Internet Files\Content.IE5\PHCKW372\MP90043731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19" y="507206"/>
            <a:ext cx="699294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0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a6164\AppData\Local\Microsoft\Windows\Temporary Internet Files\Content.IE5\FWHCKYI2\MC90032103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12" y="4448411"/>
            <a:ext cx="2513805" cy="195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898989"/>
                </a:solidFill>
                <a:latin typeface="Calibri" pitchFamily="34" charset="0"/>
              </a:rPr>
              <a:t>Chris Bass</a:t>
            </a:r>
            <a:endParaRPr lang="en-GB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3316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Activity 2 –</a:t>
            </a:r>
            <a:br>
              <a:rPr lang="en-GB" dirty="0"/>
            </a:br>
            <a:r>
              <a:rPr lang="en-GB" dirty="0"/>
              <a:t>Grains of Rice on a Chessboard!</a:t>
            </a:r>
            <a:endParaRPr lang="en-US" dirty="0"/>
          </a:p>
        </p:txBody>
      </p:sp>
      <p:sp>
        <p:nvSpPr>
          <p:cNvPr id="13317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console output should look like this…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Day 1: 1 rice today, 1 total rice so far!</a:t>
            </a:r>
          </a:p>
          <a:p>
            <a:pPr marL="0" indent="0">
              <a:buNone/>
            </a:pPr>
            <a:r>
              <a:rPr lang="en-GB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Day 2: 2 rice today, 3 total rice so far!</a:t>
            </a:r>
          </a:p>
          <a:p>
            <a:pPr marL="0" indent="0">
              <a:buNone/>
            </a:pPr>
            <a:r>
              <a:rPr lang="en-GB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Day 3: 4 rice today, 7 total rice so far!</a:t>
            </a:r>
          </a:p>
          <a:p>
            <a:pPr marL="0" indent="0">
              <a:buNone/>
            </a:pPr>
            <a:r>
              <a:rPr lang="en-GB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Day 4: 8 rice today, 15 total rice so far!</a:t>
            </a:r>
          </a:p>
          <a:p>
            <a:pPr marL="0" indent="0" eaLnBrk="1" hangingPunct="1">
              <a:buNone/>
            </a:pPr>
            <a:r>
              <a:rPr lang="en-GB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sz="3300" dirty="0"/>
              <a:t>How many grains of rice does the king pay?</a:t>
            </a:r>
          </a:p>
          <a:p>
            <a:pPr eaLnBrk="1" hangingPunct="1"/>
            <a:r>
              <a:rPr lang="en-GB" sz="3300" dirty="0"/>
              <a:t>Let’s use a while loop to calculate it!</a:t>
            </a:r>
          </a:p>
        </p:txBody>
      </p:sp>
      <p:pic>
        <p:nvPicPr>
          <p:cNvPr id="13318" name="Picture 2052" descr="D:\Users\aa6164\AppData\Local\Microsoft\Windows\Temporary Internet Files\Content.IE5\PHCKW372\MP90043731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19" y="507206"/>
            <a:ext cx="699294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4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a6164\AppData\Local\Microsoft\Windows\Temporary Internet Files\Content.IE5\FWHCKYI2\MC90032103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12" y="4448411"/>
            <a:ext cx="2513805" cy="195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898989"/>
                </a:solidFill>
                <a:latin typeface="Calibri" pitchFamily="34" charset="0"/>
              </a:rPr>
              <a:t>Chris Bass</a:t>
            </a:r>
          </a:p>
        </p:txBody>
      </p:sp>
      <p:sp>
        <p:nvSpPr>
          <p:cNvPr id="13316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Activity 2 –</a:t>
            </a:r>
            <a:br>
              <a:rPr lang="en-GB" dirty="0"/>
            </a:br>
            <a:r>
              <a:rPr lang="en-GB" dirty="0"/>
              <a:t>Grains of Rice on a Chessboard!</a:t>
            </a:r>
            <a:endParaRPr lang="en-US" dirty="0"/>
          </a:p>
        </p:txBody>
      </p:sp>
      <p:sp>
        <p:nvSpPr>
          <p:cNvPr id="13317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What variables do we need to store?</a:t>
            </a:r>
          </a:p>
          <a:p>
            <a:pPr lvl="1"/>
            <a:r>
              <a:rPr lang="en-GB" dirty="0"/>
              <a:t>day</a:t>
            </a:r>
          </a:p>
          <a:p>
            <a:pPr lvl="1"/>
            <a:r>
              <a:rPr lang="en-GB" dirty="0"/>
              <a:t>riceToday</a:t>
            </a:r>
          </a:p>
          <a:p>
            <a:pPr lvl="1"/>
            <a:r>
              <a:rPr lang="en-GB" dirty="0"/>
              <a:t>totalRice</a:t>
            </a:r>
          </a:p>
          <a:p>
            <a:r>
              <a:rPr lang="en-GB" dirty="0"/>
              <a:t>What are the events that we need to do?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while the day is less than 64: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Increment the day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Double riceToday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Calculate totalRice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Output the day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Output the riceToday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Calculate and output the totalRice</a:t>
            </a:r>
          </a:p>
          <a:p>
            <a:r>
              <a:rPr lang="en-GB" dirty="0"/>
              <a:t>What order do the events happen in?</a:t>
            </a:r>
          </a:p>
          <a:p>
            <a:r>
              <a:rPr lang="en-GB" dirty="0"/>
              <a:t>What values should we initialise the variables to?</a:t>
            </a:r>
          </a:p>
        </p:txBody>
      </p:sp>
      <p:pic>
        <p:nvPicPr>
          <p:cNvPr id="13318" name="Picture 2052" descr="D:\Users\aa6164\AppData\Local\Microsoft\Windows\Temporary Internet Files\Content.IE5\PHCKW372\MP90043731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19" y="507206"/>
            <a:ext cx="699294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1038</Words>
  <Application>Microsoft Office PowerPoint</Application>
  <PresentationFormat>On-screen Show (4:3)</PresentationFormat>
  <Paragraphs>155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205SE Programming for Engineers</vt:lpstr>
      <vt:lpstr>Last Week</vt:lpstr>
      <vt:lpstr>Objectives for Today</vt:lpstr>
      <vt:lpstr>Repetition statement – while loop</vt:lpstr>
      <vt:lpstr>Starting the Tutorial Work</vt:lpstr>
      <vt:lpstr>Activity 1 – while loop</vt:lpstr>
      <vt:lpstr>Activity 2 – Grains of Rice on a Chessboard!</vt:lpstr>
      <vt:lpstr>Activity 2 – Grains of Rice on a Chessboard!</vt:lpstr>
      <vt:lpstr>Activity 2 – Grains of Rice on a Chessboard!</vt:lpstr>
      <vt:lpstr>Repetition statement – do… while loop</vt:lpstr>
      <vt:lpstr>Comparing</vt:lpstr>
      <vt:lpstr>Activity 3</vt:lpstr>
      <vt:lpstr>CodinGame Activity 4</vt:lpstr>
      <vt:lpstr>More… with while loops</vt:lpstr>
      <vt:lpstr>Homework 1 – While user is gullible</vt:lpstr>
      <vt:lpstr>Homework 2 – Cumulative savings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205SE Programming for Engineers</dc:title>
  <dc:creator>Chris Bass</dc:creator>
  <cp:lastModifiedBy>Chris Bass</cp:lastModifiedBy>
  <cp:revision>141</cp:revision>
  <dcterms:created xsi:type="dcterms:W3CDTF">2006-08-16T00:00:00Z</dcterms:created>
  <dcterms:modified xsi:type="dcterms:W3CDTF">2019-09-05T13:58:03Z</dcterms:modified>
</cp:coreProperties>
</file>