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6" r:id="rId5"/>
    <p:sldId id="267" r:id="rId6"/>
    <p:sldId id="265" r:id="rId7"/>
    <p:sldId id="263" r:id="rId8"/>
    <p:sldId id="264" r:id="rId9"/>
    <p:sldId id="260" r:id="rId10"/>
    <p:sldId id="273" r:id="rId11"/>
    <p:sldId id="259" r:id="rId12"/>
    <p:sldId id="272" r:id="rId13"/>
    <p:sldId id="262" r:id="rId14"/>
    <p:sldId id="268" r:id="rId15"/>
    <p:sldId id="261" r:id="rId16"/>
    <p:sldId id="275" r:id="rId17"/>
    <p:sldId id="269" r:id="rId18"/>
    <p:sldId id="271" r:id="rId19"/>
    <p:sldId id="27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2BC03A-17EA-4576-BF3B-47B5E9694A71}" v="6" dt="2019-09-05T13:58:41.8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7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Bass" userId="76639ff7-4519-4960-996a-f3d044468889" providerId="ADAL" clId="{2C2BC03A-17EA-4576-BF3B-47B5E9694A71}"/>
    <pc:docChg chg="custSel addSld delSld modSld">
      <pc:chgData name="Chris Bass" userId="76639ff7-4519-4960-996a-f3d044468889" providerId="ADAL" clId="{2C2BC03A-17EA-4576-BF3B-47B5E9694A71}" dt="2019-09-05T14:04:26.359" v="113" actId="20577"/>
      <pc:docMkLst>
        <pc:docMk/>
      </pc:docMkLst>
      <pc:sldChg chg="add del">
        <pc:chgData name="Chris Bass" userId="76639ff7-4519-4960-996a-f3d044468889" providerId="ADAL" clId="{2C2BC03A-17EA-4576-BF3B-47B5E9694A71}" dt="2019-09-04T10:03:25.637" v="2" actId="2696"/>
        <pc:sldMkLst>
          <pc:docMk/>
          <pc:sldMk cId="2389064703" sldId="273"/>
        </pc:sldMkLst>
      </pc:sldChg>
      <pc:sldChg chg="modSp add">
        <pc:chgData name="Chris Bass" userId="76639ff7-4519-4960-996a-f3d044468889" providerId="ADAL" clId="{2C2BC03A-17EA-4576-BF3B-47B5E9694A71}" dt="2019-09-05T14:04:26.359" v="113" actId="20577"/>
        <pc:sldMkLst>
          <pc:docMk/>
          <pc:sldMk cId="4150169306" sldId="273"/>
        </pc:sldMkLst>
        <pc:spChg chg="mod">
          <ac:chgData name="Chris Bass" userId="76639ff7-4519-4960-996a-f3d044468889" providerId="ADAL" clId="{2C2BC03A-17EA-4576-BF3B-47B5E9694A71}" dt="2019-09-05T14:04:26.359" v="113" actId="20577"/>
          <ac:spMkLst>
            <pc:docMk/>
            <pc:sldMk cId="4150169306" sldId="273"/>
            <ac:spMk id="5" creationId="{1842C555-A7A8-421E-B82F-15C6429AA6B1}"/>
          </ac:spMkLst>
        </pc:spChg>
      </pc:sldChg>
      <pc:sldChg chg="modSp add del">
        <pc:chgData name="Chris Bass" userId="76639ff7-4519-4960-996a-f3d044468889" providerId="ADAL" clId="{2C2BC03A-17EA-4576-BF3B-47B5E9694A71}" dt="2019-09-04T10:15:30.424" v="91" actId="2696"/>
        <pc:sldMkLst>
          <pc:docMk/>
          <pc:sldMk cId="1187504294" sldId="274"/>
        </pc:sldMkLst>
        <pc:spChg chg="mod">
          <ac:chgData name="Chris Bass" userId="76639ff7-4519-4960-996a-f3d044468889" providerId="ADAL" clId="{2C2BC03A-17EA-4576-BF3B-47B5E9694A71}" dt="2019-09-04T10:04:52.165" v="90" actId="20577"/>
          <ac:spMkLst>
            <pc:docMk/>
            <pc:sldMk cId="1187504294" sldId="274"/>
            <ac:spMk id="5" creationId="{7030FE8D-9089-43B7-BF74-968DE0625629}"/>
          </ac:spMkLst>
        </pc:spChg>
      </pc:sldChg>
      <pc:sldChg chg="modSp add">
        <pc:chgData name="Chris Bass" userId="76639ff7-4519-4960-996a-f3d044468889" providerId="ADAL" clId="{2C2BC03A-17EA-4576-BF3B-47B5E9694A71}" dt="2019-09-04T10:21:39.522" v="94" actId="20577"/>
        <pc:sldMkLst>
          <pc:docMk/>
          <pc:sldMk cId="2587174458" sldId="275"/>
        </pc:sldMkLst>
        <pc:spChg chg="mod">
          <ac:chgData name="Chris Bass" userId="76639ff7-4519-4960-996a-f3d044468889" providerId="ADAL" clId="{2C2BC03A-17EA-4576-BF3B-47B5E9694A71}" dt="2019-09-04T10:21:39.522" v="94" actId="20577"/>
          <ac:spMkLst>
            <pc:docMk/>
            <pc:sldMk cId="2587174458" sldId="275"/>
            <ac:spMk id="4" creationId="{9718D3B5-FB14-4DEC-8857-E8454F2E5E1B}"/>
          </ac:spMkLst>
        </pc:spChg>
      </pc:sldChg>
      <pc:sldChg chg="add del">
        <pc:chgData name="Chris Bass" userId="76639ff7-4519-4960-996a-f3d044468889" providerId="ADAL" clId="{2C2BC03A-17EA-4576-BF3B-47B5E9694A71}" dt="2019-09-05T13:58:44.750" v="97" actId="2696"/>
        <pc:sldMkLst>
          <pc:docMk/>
          <pc:sldMk cId="1784968699" sldId="27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A9D3F-0576-4206-B830-E4A21954B252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FA0BD-4956-4C8B-8628-42A420CC2E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372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9AF5-7795-47CB-A3FF-C8AF82D76023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Chris Bass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3385-2894-4745-B069-9B2CA101125E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Chris Bass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EC38-42A4-472F-8FD8-28ED76FFD5AC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Chris Bass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ACD6-2932-4D36-835F-000AAAF1FF42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Chris Bass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B081-E250-4203-B686-49047F367190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Chris Bass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AB633-F662-4BA7-93F7-095C61DC80C6}" type="datetime1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Chris Bass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AE30-09E9-47D0-8F8E-B8D60C5D29A7}" type="datetime1">
              <a:rPr lang="en-US" smtClean="0"/>
              <a:t>9/5/2019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Chris Bass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3633F-D53B-4FD3-802F-A976B3AA67DA}" type="datetime1">
              <a:rPr lang="en-US" smtClean="0"/>
              <a:t>9/5/2019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Chris Bass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C1DA-FF24-4C4D-8153-F1280622278A}" type="datetime1">
              <a:rPr lang="en-US" smtClean="0"/>
              <a:t>9/5/2019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Chris Bass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A5ED8-3A9B-49F4-A86C-077C36C967B1}" type="datetime1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Chris Bass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8B4A-2BC7-4359-94F5-4B0C446528FA}" type="datetime1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Chris Bass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E1C9A-EDEF-46BA-B549-7F40B1A88155}" type="datetime1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Chris Bass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ventry.ac.uk/205SE-1920SEPJA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codingame.com/training/easy/temperature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205SE</a:t>
            </a:r>
            <a:br>
              <a:rPr lang="en-GB" dirty="0"/>
            </a:br>
            <a:r>
              <a:rPr lang="en-GB" dirty="0"/>
              <a:t>Programming for Engineers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Tutorial 4</a:t>
            </a:r>
          </a:p>
          <a:p>
            <a:r>
              <a:rPr lang="en-GB" dirty="0"/>
              <a:t>Counter Control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 Bass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026" name="Picture 2" descr="C:\Users\aa6164\AppData\Local\Microsoft\Windows\Temporary Internet Files\Content.IE5\RW4QLUQV\MC90025065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404605"/>
            <a:ext cx="2035521" cy="164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041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68F945-EA07-4888-96CC-6B460EAEA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Starting the Tutorial Work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42C555-A7A8-421E-B82F-15C6429AA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If on a new PC, </a:t>
            </a:r>
            <a:r>
              <a:rPr lang="en-GB" b="1" dirty="0"/>
              <a:t>clone </a:t>
            </a:r>
            <a:r>
              <a:rPr lang="en-GB" dirty="0"/>
              <a:t>your remote source repository from last time:</a:t>
            </a:r>
          </a:p>
          <a:p>
            <a:pPr lvl="1"/>
            <a:r>
              <a:rPr lang="en-GB" altLang="en-US" dirty="0">
                <a:hlinkClick r:id="rId2"/>
              </a:rPr>
              <a:t>https://github.coventry.ac.uk/205SE-1920SEPJAN</a:t>
            </a:r>
            <a:r>
              <a:rPr lang="en-GB" altLang="en-US" dirty="0"/>
              <a:t> /&lt;your username&gt;-tutorialwork</a:t>
            </a:r>
          </a:p>
          <a:p>
            <a:r>
              <a:rPr lang="en-GB" dirty="0"/>
              <a:t>Open the cloned repo in Visual Studio</a:t>
            </a:r>
          </a:p>
          <a:p>
            <a:r>
              <a:rPr lang="en-GB" dirty="0"/>
              <a:t>Create a new solution </a:t>
            </a:r>
            <a:r>
              <a:rPr lang="en-GB"/>
              <a:t>‘T4-CounterControl’</a:t>
            </a:r>
            <a:endParaRPr lang="en-GB" dirty="0"/>
          </a:p>
          <a:p>
            <a:r>
              <a:rPr lang="en-GB" dirty="0"/>
              <a:t>Commit changes</a:t>
            </a:r>
          </a:p>
          <a:p>
            <a:r>
              <a:rPr lang="en-GB" dirty="0"/>
              <a:t>Push commits to remote</a:t>
            </a:r>
          </a:p>
          <a:p>
            <a:r>
              <a:rPr lang="en-GB" dirty="0"/>
              <a:t>Begin working on Activity 1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9BBEF0-410A-476A-9EF2-5C561B6DA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GB"/>
              <a:t>Chris Bass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E0D664-9788-45D1-85C0-4FCBAE147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2" descr="Image result for github">
            <a:extLst>
              <a:ext uri="{FF2B5EF4-FFF2-40B4-BE49-F238E27FC236}">
                <a16:creationId xmlns:a16="http://schemas.microsoft.com/office/drawing/2014/main" id="{81EC27F8-38AC-4CF4-8EB9-AC07CF743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088" y="5143500"/>
            <a:ext cx="1001712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0169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 1 – Counter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599"/>
            <a:ext cx="8839200" cy="495300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defRPr/>
            </a:pPr>
            <a:r>
              <a:rPr lang="en-GB" dirty="0"/>
              <a:t>Using a single for loop:</a:t>
            </a:r>
          </a:p>
          <a:p>
            <a:pPr marL="914400" lvl="1" indent="-457200">
              <a:buFont typeface="+mj-lt"/>
              <a:buAutoNum type="alphaLcPeriod"/>
              <a:defRPr/>
            </a:pPr>
            <a:r>
              <a:rPr lang="en-GB" dirty="0"/>
              <a:t>Make a counter count from 1 to 100 in steps of 1</a:t>
            </a:r>
          </a:p>
          <a:p>
            <a:pPr marL="914400" lvl="1" indent="-457200">
              <a:buFont typeface="+mj-lt"/>
              <a:buAutoNum type="alphaLcPeriod"/>
              <a:defRPr/>
            </a:pPr>
            <a:r>
              <a:rPr lang="en-GB" dirty="0"/>
              <a:t>Make a counter count from 100 to 1 in steps of -1</a:t>
            </a:r>
          </a:p>
          <a:p>
            <a:pPr marL="914400" lvl="1" indent="-457200">
              <a:buFont typeface="+mj-lt"/>
              <a:buAutoNum type="alphaLcPeriod"/>
              <a:defRPr/>
            </a:pPr>
            <a:r>
              <a:rPr lang="en-GB" dirty="0"/>
              <a:t>Make a counter count from 7 to 77 in steps of 7</a:t>
            </a:r>
          </a:p>
          <a:p>
            <a:pPr marL="914400" lvl="1" indent="-457200">
              <a:buFont typeface="+mj-lt"/>
              <a:buAutoNum type="alphaLcPeriod"/>
              <a:defRPr/>
            </a:pPr>
            <a:r>
              <a:rPr lang="en-GB" dirty="0"/>
              <a:t>Make a counter count from 121 to -11 in steps of -11</a:t>
            </a:r>
          </a:p>
          <a:p>
            <a:pPr marL="514350" indent="-457200">
              <a:lnSpc>
                <a:spcPct val="120000"/>
              </a:lnSpc>
              <a:defRPr/>
            </a:pPr>
            <a:endParaRPr lang="en-GB" dirty="0"/>
          </a:p>
          <a:p>
            <a:pPr marL="514350" indent="-457200">
              <a:lnSpc>
                <a:spcPct val="120000"/>
              </a:lnSpc>
              <a:defRPr/>
            </a:pPr>
            <a:r>
              <a:rPr lang="en-GB" dirty="0"/>
              <a:t>Use cout inside your for loop to check that your counter is working as you expect it to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Chris Bass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2052" descr="D:\Users\aa6164\AppData\Local\Microsoft\Windows\Temporary Internet Files\Content.IE5\PHCKW372\MP900437312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019" y="507206"/>
            <a:ext cx="699294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6868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 2 – Casting int to char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Using a single for loop: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/>
              <a:t>Output all of the ASCII characters from 33 to 126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/>
              <a:t>Format the output so that it shows 10 ASCII characters on each line – use a nested if statement inside your for loop for this</a:t>
            </a:r>
          </a:p>
          <a:p>
            <a:endParaRPr lang="en-GB" dirty="0"/>
          </a:p>
          <a:p>
            <a:r>
              <a:rPr lang="en-GB" dirty="0"/>
              <a:t>Hint – you can use:</a:t>
            </a:r>
          </a:p>
          <a:p>
            <a:pPr marL="457200" lvl="1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	char ascii = static_cast&lt;char&gt;(i)</a:t>
            </a:r>
          </a:p>
          <a:p>
            <a:pPr marL="457200" lvl="1" indent="0">
              <a:buNone/>
            </a:pPr>
            <a:r>
              <a:rPr lang="en-GB" dirty="0"/>
              <a:t>	to convert from an int to a char.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Chris Bass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2052" descr="D:\Users\aa6164\AppData\Local\Microsoft\Windows\Temporary Internet Files\Content.IE5\PHCKW372\MP900437312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019" y="507206"/>
            <a:ext cx="699294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1335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Nesting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 fontScale="92500" lnSpcReduction="10000"/>
          </a:bodyPr>
          <a:lstStyle/>
          <a:p>
            <a:pPr lvl="0" eaLnBrk="0" fontAlgn="base" hangingPunct="0">
              <a:spcAft>
                <a:spcPct val="0"/>
              </a:spcAft>
              <a:defRPr/>
            </a:pPr>
            <a:r>
              <a:rPr lang="en-GB" dirty="0">
                <a:solidFill>
                  <a:prstClr val="black"/>
                </a:solidFill>
                <a:cs typeface="Courier New" panose="02070309020205020404" pitchFamily="49" charset="0"/>
              </a:rPr>
              <a:t>Nesting one statement inside another, e.g.</a:t>
            </a:r>
          </a:p>
          <a:p>
            <a:pPr lvl="0" eaLnBrk="0" fontAlgn="base" hangingPunct="0">
              <a:spcAft>
                <a:spcPct val="0"/>
              </a:spcAft>
              <a:defRPr/>
            </a:pPr>
            <a:endParaRPr lang="en-GB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Aft>
                <a:spcPct val="0"/>
              </a:spcAft>
              <a:buNone/>
              <a:defRPr/>
            </a:pPr>
            <a:r>
              <a:rPr lang="en-GB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 &lt; y)</a:t>
            </a:r>
          </a:p>
          <a:p>
            <a:pPr marL="0" lvl="0" indent="0" eaLnBrk="0" fontAlgn="base" hangingPunct="0">
              <a:spcAft>
                <a:spcPct val="0"/>
              </a:spcAft>
              <a:buNone/>
              <a:defRPr/>
            </a:pPr>
            <a:r>
              <a:rPr lang="en-GB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0" indent="0" eaLnBrk="0" fontAlgn="base" hangingPunct="0">
              <a:spcAft>
                <a:spcPct val="0"/>
              </a:spcAft>
              <a:buNone/>
              <a:defRPr/>
            </a:pPr>
            <a:r>
              <a:rPr lang="en-GB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cout &lt;&lt; "x less than y";</a:t>
            </a:r>
          </a:p>
          <a:p>
            <a:pPr marL="0" lvl="0" indent="0" eaLnBrk="0" fontAlgn="base" hangingPunct="0">
              <a:spcAft>
                <a:spcPct val="0"/>
              </a:spcAft>
              <a:buNone/>
              <a:defRPr/>
            </a:pPr>
            <a:r>
              <a:rPr lang="en-GB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if(x &lt; z)</a:t>
            </a:r>
          </a:p>
          <a:p>
            <a:pPr marL="0" lvl="0" indent="0" eaLnBrk="0" fontAlgn="base" hangingPunct="0">
              <a:spcAft>
                <a:spcPct val="0"/>
              </a:spcAft>
              <a:buNone/>
              <a:defRPr/>
            </a:pPr>
            <a:r>
              <a:rPr lang="en-GB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lvl="0" indent="0" eaLnBrk="0" fontAlgn="base" hangingPunct="0">
              <a:spcAft>
                <a:spcPct val="0"/>
              </a:spcAft>
              <a:buNone/>
              <a:defRPr/>
            </a:pPr>
            <a:r>
              <a:rPr lang="en-GB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cout &lt;&lt; "x less than z as well!";</a:t>
            </a:r>
          </a:p>
          <a:p>
            <a:pPr marL="0" lvl="0" indent="0" eaLnBrk="0" fontAlgn="base" hangingPunct="0">
              <a:spcAft>
                <a:spcPct val="0"/>
              </a:spcAft>
              <a:buNone/>
              <a:defRPr/>
            </a:pPr>
            <a:r>
              <a:rPr lang="en-GB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lvl="0" indent="0" eaLnBrk="0" fontAlgn="base" hangingPunct="0">
              <a:spcAft>
                <a:spcPct val="0"/>
              </a:spcAft>
              <a:buNone/>
              <a:defRPr/>
            </a:pPr>
            <a:r>
              <a:rPr lang="en-GB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Chris Bass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7" descr="D:\Users\aa6164\AppData\Local\Microsoft\Windows\Temporary Internet Files\Content.IE5\UAADBJFM\MC90019739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438400"/>
            <a:ext cx="1828800" cy="1718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9245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Activity 3 –</a:t>
            </a:r>
            <a:br>
              <a:rPr lang="en-GB" dirty="0"/>
            </a:br>
            <a:r>
              <a:rPr lang="en-GB" dirty="0"/>
              <a:t>2 Dimensional Counter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687" y="1676400"/>
            <a:ext cx="8556626" cy="4648200"/>
          </a:xfrm>
        </p:spPr>
        <p:txBody>
          <a:bodyPr>
            <a:noAutofit/>
          </a:bodyPr>
          <a:lstStyle/>
          <a:p>
            <a:pPr marL="400050">
              <a:lnSpc>
                <a:spcPct val="120000"/>
              </a:lnSpc>
              <a:defRPr/>
            </a:pPr>
            <a:r>
              <a:rPr lang="en-GB" dirty="0"/>
              <a:t>Using two for loops with one nested inside another:</a:t>
            </a:r>
          </a:p>
          <a:p>
            <a:pPr marL="400050">
              <a:lnSpc>
                <a:spcPct val="120000"/>
              </a:lnSpc>
              <a:defRPr/>
            </a:pPr>
            <a:r>
              <a:rPr lang="en-GB" dirty="0"/>
              <a:t>Create a multiplication square</a:t>
            </a:r>
          </a:p>
          <a:p>
            <a:pPr marL="400050">
              <a:lnSpc>
                <a:spcPct val="120000"/>
              </a:lnSpc>
              <a:defRPr/>
            </a:pPr>
            <a:r>
              <a:rPr lang="en-GB" dirty="0"/>
              <a:t>From 1 to 20 in x and 1 to 20 in y</a:t>
            </a:r>
          </a:p>
          <a:p>
            <a:pPr marL="400050">
              <a:lnSpc>
                <a:spcPct val="120000"/>
              </a:lnSpc>
              <a:defRPr/>
            </a:pPr>
            <a:r>
              <a:rPr lang="en-GB" dirty="0"/>
              <a:t>Use cout to print the 2D grid of multiplications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Chris Bass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2052" descr="D:\Users\aa6164\AppData\Local\Microsoft\Windows\Temporary Internet Files\Content.IE5\PHCKW372\MP900437312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019" y="507206"/>
            <a:ext cx="699294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8343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 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Chris Bass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260475"/>
            <a:ext cx="8029575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3973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18D3B5-FB14-4DEC-8857-E8454F2E5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CodinGame Activity 4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30FE8D-9089-43B7-BF74-968DE0625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altLang="en-US" sz="2400" dirty="0"/>
              <a:t>Break into mini competition groups (desk of 6?)</a:t>
            </a:r>
          </a:p>
          <a:p>
            <a:r>
              <a:rPr lang="en-GB" altLang="en-US" sz="2400" dirty="0"/>
              <a:t>With everyone on your desk/group starting at the same time, (wait/help the rest of the group to complete the previous task first), see who can solve the following CodinGame puzzle first:</a:t>
            </a:r>
          </a:p>
          <a:p>
            <a:endParaRPr lang="en-GB" altLang="en-US" sz="2400" dirty="0"/>
          </a:p>
          <a:p>
            <a:r>
              <a:rPr lang="en-GB" altLang="en-US" sz="2400" dirty="0"/>
              <a:t>Temperatures:</a:t>
            </a:r>
          </a:p>
          <a:p>
            <a:pPr lvl="1"/>
            <a:r>
              <a:rPr lang="en-GB" sz="2000" dirty="0">
                <a:hlinkClick r:id="rId2"/>
              </a:rPr>
              <a:t>https://www.codingame.com/training/easy/temperatures</a:t>
            </a:r>
            <a:endParaRPr lang="en-GB" sz="2000" dirty="0"/>
          </a:p>
          <a:p>
            <a:pPr lvl="1"/>
            <a:endParaRPr lang="en-GB" altLang="en-US" sz="2400" dirty="0"/>
          </a:p>
          <a:p>
            <a:r>
              <a:rPr lang="en-GB" altLang="en-US" sz="2400" dirty="0"/>
              <a:t>(You will need to sign up for an account with them or use your google account etc.)</a:t>
            </a:r>
          </a:p>
          <a:p>
            <a:r>
              <a:rPr lang="en-GB" altLang="en-US" sz="2400" dirty="0"/>
              <a:t>It has its own web browser based IDE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10E4FA8-89C2-4B3B-B9F0-C074794A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Chris Bass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09318D-5E6A-4FDA-BF89-D1543BD3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8E6E84A-032C-4B98-AA26-DCB652BBE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4175"/>
            <a:ext cx="92551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7174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Explore the Deitel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Chapter 4 Deitel Exercises</a:t>
            </a:r>
          </a:p>
          <a:p>
            <a:r>
              <a:rPr lang="en-GB" dirty="0"/>
              <a:t>Deitel Exercises 4.05 to 4.22</a:t>
            </a:r>
          </a:p>
          <a:p>
            <a:endParaRPr lang="en-GB" dirty="0"/>
          </a:p>
          <a:p>
            <a:r>
              <a:rPr lang="en-GB" dirty="0"/>
              <a:t>What do these operators do?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?: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Chris Bass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4099" name="Picture 3" descr="C:\Users\aa6164\AppData\Local\Microsoft\Windows\Temporary Internet Files\Content.IE5\FWHCKYI2\MC900434897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659" y="3962686"/>
            <a:ext cx="2285714" cy="228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aa6164\AppData\Local\Microsoft\Windows\Temporary Internet Files\Content.IE5\YVII454G\MC900433909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217" y="152400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903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Homework 1 – </a:t>
            </a:r>
            <a:r>
              <a:rPr lang="en-GB" sz="4000" b="1" dirty="0"/>
              <a:t>Stars and Stripes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GB" dirty="0"/>
              <a:t>Using for loops and nested for loops make the following patterns:</a:t>
            </a:r>
          </a:p>
          <a:p>
            <a:r>
              <a:rPr lang="en-GB" dirty="0"/>
              <a:t>Easy ★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*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***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****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*****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Medium ★ ★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----*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---**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--***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-****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*****</a:t>
            </a:r>
          </a:p>
          <a:p>
            <a:pPr marL="0" indent="0">
              <a:buNone/>
            </a:pP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/>
              <a:t>Hard ★ ★ ★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-----|-----|-----|-----|-----|-----|-----|-----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----*|*----|----*|*----|----*|*----|----*|*----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---**|**---|---**|**---|---**|**---|---**|**---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--***|***--|--***|***--|--***|***--|--***|***--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-****|****-|-****|****-|-****|****-|-****|****-</a:t>
            </a:r>
          </a:p>
          <a:p>
            <a:pPr marL="0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*****|*****|*****|*****|*****|*****|*****|*****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Chris Bass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2" descr="Image result for homework 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938919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192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Homework 2 – </a:t>
            </a:r>
            <a:r>
              <a:rPr lang="en-GB" sz="4000" b="1" dirty="0"/>
              <a:t>Pancake Glutton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/>
              <a:t>Write a program that asks the user to enter the number of pancakes eaten for breakfast by 10 different people (Person 1, Person 2, ..., Person 10).</a:t>
            </a:r>
          </a:p>
          <a:p>
            <a:r>
              <a:rPr lang="en-GB" dirty="0"/>
              <a:t>The program must analyse the data and output the total number of all the pancakes eaten.</a:t>
            </a:r>
          </a:p>
          <a:p>
            <a:endParaRPr lang="en-GB" dirty="0"/>
          </a:p>
          <a:p>
            <a:r>
              <a:rPr lang="en-GB" dirty="0"/>
              <a:t>Easy ★ Modify the program so that it also outputs </a:t>
            </a:r>
            <a:r>
              <a:rPr lang="en-GB" b="1" dirty="0"/>
              <a:t>how many pancakes</a:t>
            </a:r>
            <a:r>
              <a:rPr lang="en-GB" dirty="0"/>
              <a:t> were eaten by the person that ate the most.</a:t>
            </a:r>
          </a:p>
          <a:p>
            <a:r>
              <a:rPr lang="en-GB" dirty="0"/>
              <a:t>Medium ★★ Modify the program so that it also outputs </a:t>
            </a:r>
            <a:r>
              <a:rPr lang="en-GB" b="1" dirty="0"/>
              <a:t>which person</a:t>
            </a:r>
            <a:r>
              <a:rPr lang="en-GB" dirty="0"/>
              <a:t> ate the most pancakes for breakfast.</a:t>
            </a:r>
          </a:p>
          <a:p>
            <a:endParaRPr lang="en-GB" dirty="0"/>
          </a:p>
          <a:p>
            <a:r>
              <a:rPr lang="en-GB" dirty="0"/>
              <a:t>Hard ★★★ Modify the program so that it also outputs how many pancakes were eaten and which person ate the </a:t>
            </a:r>
            <a:r>
              <a:rPr lang="en-GB" b="1" dirty="0"/>
              <a:t>least</a:t>
            </a:r>
            <a:r>
              <a:rPr lang="en-GB" dirty="0"/>
              <a:t> number of pancakes for breakfast.</a:t>
            </a:r>
          </a:p>
          <a:p>
            <a:endParaRPr lang="en-GB" dirty="0"/>
          </a:p>
          <a:p>
            <a:r>
              <a:rPr lang="en-GB" dirty="0"/>
              <a:t>Very Hard ★★★★ Modify the program so that if more than one person ate the most, it also outputs </a:t>
            </a:r>
            <a:r>
              <a:rPr lang="en-GB" b="1" dirty="0"/>
              <a:t>every person</a:t>
            </a:r>
            <a:r>
              <a:rPr lang="en-GB" dirty="0"/>
              <a:t> who ate the most.  E.g. Person 1, 4 and 5 ate 9 pancakes each and 9 is the most by anyone then output: “Person 1 and Person 4 and Person 5 ate the most pancakes: 9 each!".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Chris Bass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Picture 2" descr="Image result for homework 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938919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778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Recap on Last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while loops</a:t>
            </a:r>
          </a:p>
          <a:p>
            <a:r>
              <a:rPr lang="en-GB" dirty="0"/>
              <a:t>Grains of rice on a Chessboard!</a:t>
            </a:r>
          </a:p>
          <a:p>
            <a:r>
              <a:rPr lang="en-GB" dirty="0"/>
              <a:t>int (limits of storage space)</a:t>
            </a:r>
          </a:p>
          <a:p>
            <a:r>
              <a:rPr lang="en-GB" dirty="0"/>
              <a:t>double</a:t>
            </a:r>
          </a:p>
          <a:p>
            <a:endParaRPr lang="en-GB" dirty="0"/>
          </a:p>
          <a:p>
            <a:r>
              <a:rPr lang="en-GB" b="1" dirty="0"/>
              <a:t>Increment operator ++</a:t>
            </a:r>
          </a:p>
          <a:p>
            <a:r>
              <a:rPr lang="en-GB" b="1" dirty="0"/>
              <a:t>do… while loops</a:t>
            </a:r>
          </a:p>
          <a:p>
            <a:r>
              <a:rPr lang="en-GB" b="1" dirty="0"/>
              <a:t>char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Chris Bass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1027" descr="C:\Program Files (x86)\Common Files\Microsoft Shared\Clipart\cagcat50\bs00554_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4437063"/>
            <a:ext cx="1584325" cy="138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Users\aa6164\AppData\Local\Microsoft\Windows\Temporary Internet Files\Content.IE5\FWHCKYI2\MC900321036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1" y="1725126"/>
            <a:ext cx="1995886" cy="155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975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do... while Loop Solution</a:t>
            </a:r>
          </a:p>
          <a:p>
            <a:r>
              <a:rPr lang="en-GB" dirty="0"/>
              <a:t>Compound Boolean Expressions and De Morgan's</a:t>
            </a:r>
          </a:p>
          <a:p>
            <a:r>
              <a:rPr lang="en-GB" dirty="0"/>
              <a:t>Increment Operator ++</a:t>
            </a:r>
          </a:p>
          <a:p>
            <a:endParaRPr lang="en-GB" dirty="0"/>
          </a:p>
          <a:p>
            <a:r>
              <a:rPr lang="en-GB" dirty="0"/>
              <a:t>for Loops</a:t>
            </a:r>
          </a:p>
          <a:p>
            <a:r>
              <a:rPr lang="en-GB" dirty="0"/>
              <a:t>Counter Controlled Repetition</a:t>
            </a:r>
          </a:p>
          <a:p>
            <a:r>
              <a:rPr lang="en-GB" dirty="0"/>
              <a:t>Nesting</a:t>
            </a:r>
          </a:p>
          <a:p>
            <a:r>
              <a:rPr lang="en-GB" dirty="0"/>
              <a:t>2 Dimensional Counting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Chris Bass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2051" descr="D:\Users\aa6164\AppData\Local\Microsoft\Windows\Temporary Internet Files\Content.IE5\PHCKW372\MC900440405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246063"/>
            <a:ext cx="1670050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2865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Increment Operator 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u="sng" dirty="0"/>
              <a:t>Interview Question</a:t>
            </a:r>
            <a:r>
              <a:rPr lang="en-GB" dirty="0"/>
              <a:t> – What is the difference between these two statements?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value2 = value1++;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value2 = ++value1;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Let’s write some code to find out!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Chris Bass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2" descr="C:\Users\aa6164\AppData\Local\Microsoft\Windows\Temporary Internet Files\Content.IE5\FWHCKYI2\MC90044152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124200"/>
            <a:ext cx="187325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494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write some code to find out…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1763"/>
            <a:ext cx="8229600" cy="49228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int value1;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int value2;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value1 = 5;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value2 = 5;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value2 = value1++;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 "value1 is: " &lt;&lt; value1 &lt;&lt;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 "value2 is: " &lt;&lt; value2 &lt;&lt;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value1 = 5;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value2 = 5;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value2 = ++value1;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 "value1 is: " &lt;&lt; value1 &lt;&lt;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 "value2 is: " &lt;&lt; value2 &lt;&lt;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Chris Bass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075" name="Picture 3" descr="C:\Users\aa6164\AppData\Local\Microsoft\Windows\Temporary Internet Files\Content.IE5\ZGA5KK4N\MC90023351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091" y="1371600"/>
            <a:ext cx="1680081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54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Revisiting Last Week’s</a:t>
            </a:r>
            <a:br>
              <a:rPr lang="en-GB" dirty="0"/>
            </a:br>
            <a:r>
              <a:rPr lang="en-GB" dirty="0"/>
              <a:t>do… while loop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a </a:t>
            </a:r>
            <a:r>
              <a:rPr lang="en-GB" b="1" dirty="0"/>
              <a:t>do... while loop</a:t>
            </a:r>
            <a:r>
              <a:rPr lang="en-GB" dirty="0"/>
              <a:t> to </a:t>
            </a:r>
            <a:r>
              <a:rPr lang="en-GB" b="1" dirty="0"/>
              <a:t>ask the user</a:t>
            </a:r>
            <a:r>
              <a:rPr lang="en-GB" dirty="0"/>
              <a:t> to enter either a </a:t>
            </a:r>
            <a:r>
              <a:rPr lang="en-GB" b="1" dirty="0"/>
              <a:t>‘y’ or a ‘Y’</a:t>
            </a:r>
            <a:r>
              <a:rPr lang="en-GB" dirty="0"/>
              <a:t> then check the user’s input before continuing with your program (continue by breaking out of the loop).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Chris Bass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051" name="Picture 3" descr="C:\Users\aa6164\AppData\Local\Microsoft\Windows\Temporary Internet Files\Content.IE5\8W21WG7Q\MC910216361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744" y="4262408"/>
            <a:ext cx="2017256" cy="17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843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Last Week’s do… while loop Solution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Chris Bass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buFont typeface="Arial" charset="0"/>
              <a:buNone/>
            </a:pPr>
            <a:r>
              <a:rPr lang="en-GB" sz="2500" dirty="0">
                <a:latin typeface="Courier New" pitchFamily="49" charset="0"/>
                <a:cs typeface="Courier New" pitchFamily="49" charset="0"/>
              </a:rPr>
              <a:t>char c;</a:t>
            </a:r>
          </a:p>
          <a:p>
            <a:pPr eaLnBrk="1" hangingPunct="1">
              <a:buFont typeface="Arial" charset="0"/>
              <a:buNone/>
            </a:pPr>
            <a:r>
              <a:rPr lang="en-GB" sz="2500" dirty="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>
              <a:buFont typeface="Arial" charset="0"/>
              <a:buNone/>
            </a:pPr>
            <a:r>
              <a:rPr lang="en-GB" sz="25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None/>
            </a:pPr>
            <a:r>
              <a:rPr lang="en-GB" sz="2500" dirty="0">
                <a:latin typeface="Courier New" pitchFamily="49" charset="0"/>
                <a:cs typeface="Courier New" pitchFamily="49" charset="0"/>
              </a:rPr>
              <a:t>cout &lt;&lt; "enter y or Y to continue: ";</a:t>
            </a:r>
          </a:p>
          <a:p>
            <a:pPr lvl="1" eaLnBrk="1" hangingPunct="1">
              <a:buFont typeface="Arial" charset="0"/>
              <a:buNone/>
            </a:pPr>
            <a:r>
              <a:rPr lang="en-GB" sz="25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GB" sz="2500" dirty="0">
                <a:latin typeface="Courier New" pitchFamily="49" charset="0"/>
                <a:cs typeface="Courier New" pitchFamily="49" charset="0"/>
              </a:rPr>
              <a:t> &gt;&gt; c;</a:t>
            </a:r>
          </a:p>
          <a:p>
            <a:pPr eaLnBrk="1" hangingPunct="1">
              <a:buFont typeface="Arial" charset="0"/>
              <a:buNone/>
            </a:pPr>
            <a:r>
              <a:rPr lang="en-GB" sz="25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Font typeface="Arial" charset="0"/>
              <a:buNone/>
            </a:pPr>
            <a:r>
              <a:rPr lang="en-GB" sz="2500" dirty="0">
                <a:latin typeface="Courier New" pitchFamily="49" charset="0"/>
                <a:cs typeface="Courier New" pitchFamily="49" charset="0"/>
              </a:rPr>
              <a:t>while(!((c == 'y') || (c == 'Y')));</a:t>
            </a:r>
          </a:p>
          <a:p>
            <a:pPr eaLnBrk="1" hangingPunct="1">
              <a:buFont typeface="Arial" charset="0"/>
              <a:buNone/>
            </a:pPr>
            <a:r>
              <a:rPr lang="en-GB" sz="2500" b="1" dirty="0">
                <a:cs typeface="Courier New" pitchFamily="49" charset="0"/>
              </a:rPr>
              <a:t>	this also works:</a:t>
            </a:r>
          </a:p>
          <a:p>
            <a:pPr eaLnBrk="1" hangingPunct="1">
              <a:buFont typeface="Arial" charset="0"/>
              <a:buNone/>
            </a:pPr>
            <a:r>
              <a:rPr lang="en-GB" sz="2500" dirty="0">
                <a:latin typeface="Courier New" pitchFamily="49" charset="0"/>
                <a:cs typeface="Courier New" pitchFamily="49" charset="0"/>
              </a:rPr>
              <a:t>while((c != 'y') &amp;&amp; (c != 'Y'));</a:t>
            </a:r>
          </a:p>
        </p:txBody>
      </p:sp>
      <p:pic>
        <p:nvPicPr>
          <p:cNvPr id="7" name="Picture 7" descr="D:\Users\aa6164.COVENTRY.000\AppData\Local\Microsoft\Windows\Temporary Internet Files\Content.IE5\RYVAYWA4\MC90044131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5105400"/>
            <a:ext cx="1224990" cy="1223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7741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Chris Bass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GB"/>
              <a:t>De Morgan's Laws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457200" y="1371600"/>
            <a:ext cx="8229600" cy="5029200"/>
          </a:xfrm>
        </p:spPr>
        <p:txBody>
          <a:bodyPr>
            <a:noAutofit/>
          </a:bodyPr>
          <a:lstStyle/>
          <a:p>
            <a:pPr eaLnBrk="1" hangingPunct="1">
              <a:buFont typeface="Arial" charset="0"/>
              <a:buNone/>
            </a:pPr>
            <a:r>
              <a:rPr lang="en-GB" sz="2500" dirty="0">
                <a:cs typeface="Courier New" pitchFamily="49" charset="0"/>
              </a:rPr>
              <a:t>NOT (A OR B)  ≡  (NOT A) AND (NOT B)</a:t>
            </a:r>
          </a:p>
          <a:p>
            <a:pPr eaLnBrk="1" hangingPunct="1">
              <a:buFont typeface="Arial" charset="0"/>
              <a:buNone/>
            </a:pPr>
            <a:r>
              <a:rPr lang="en-GB" sz="2500" b="1" dirty="0">
                <a:cs typeface="Courier New" pitchFamily="49" charset="0"/>
              </a:rPr>
              <a:t>Similar to the do… while solution</a:t>
            </a:r>
          </a:p>
          <a:p>
            <a:pPr eaLnBrk="1" hangingPunct="1">
              <a:buFont typeface="Arial" charset="0"/>
              <a:buNone/>
            </a:pPr>
            <a:endParaRPr lang="en-GB" sz="2500" dirty="0"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endParaRPr lang="en-GB" sz="2500" dirty="0"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endParaRPr lang="en-GB" sz="2500" dirty="0"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r>
              <a:rPr lang="en-GB" sz="2500" dirty="0">
                <a:cs typeface="Courier New" pitchFamily="49" charset="0"/>
              </a:rPr>
              <a:t>NOT (A AND B)  ≡  (NOT A) OR (NOT B)</a:t>
            </a:r>
          </a:p>
          <a:p>
            <a:pPr eaLnBrk="1" hangingPunct="1">
              <a:buFont typeface="Arial" charset="0"/>
              <a:buNone/>
            </a:pPr>
            <a:r>
              <a:rPr lang="en-GB" sz="2500" b="1" dirty="0">
                <a:cs typeface="Courier New" pitchFamily="49" charset="0"/>
              </a:rPr>
              <a:t>Another example equality</a:t>
            </a:r>
          </a:p>
          <a:p>
            <a:pPr eaLnBrk="1" hangingPunct="1">
              <a:buFont typeface="Arial" charset="0"/>
              <a:buNone/>
            </a:pPr>
            <a:endParaRPr lang="en-GB" sz="2500" b="1" dirty="0"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r>
              <a:rPr lang="en-GB" sz="2500" dirty="0"/>
              <a:t>De Morgan's Laws:</a:t>
            </a:r>
          </a:p>
          <a:p>
            <a:pPr eaLnBrk="1" hangingPunct="1">
              <a:buFont typeface="Arial" charset="0"/>
              <a:buNone/>
            </a:pPr>
            <a:r>
              <a:rPr lang="en-GB" sz="2500" dirty="0"/>
              <a:t>I remember it as: ‘invert the parts, invert the whole expression, and change the sign’</a:t>
            </a:r>
            <a:endParaRPr lang="en-GB" sz="2500" dirty="0"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endParaRPr lang="en-GB" sz="2500" dirty="0">
              <a:cs typeface="Courier New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36824"/>
              </p:ext>
            </p:extLst>
          </p:nvPr>
        </p:nvGraphicFramePr>
        <p:xfrm>
          <a:off x="5580063" y="1196973"/>
          <a:ext cx="3259137" cy="2133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86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63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3228">
                <a:tc>
                  <a:txBody>
                    <a:bodyPr/>
                    <a:lstStyle/>
                    <a:p>
                      <a:r>
                        <a:rPr lang="en-GB" sz="2200" dirty="0"/>
                        <a:t>A</a:t>
                      </a:r>
                    </a:p>
                  </a:txBody>
                  <a:tcPr marL="91429" marR="91429"/>
                </a:tc>
                <a:tc>
                  <a:txBody>
                    <a:bodyPr/>
                    <a:lstStyle/>
                    <a:p>
                      <a:r>
                        <a:rPr lang="en-GB" sz="2200" dirty="0"/>
                        <a:t>B</a:t>
                      </a:r>
                    </a:p>
                  </a:txBody>
                  <a:tcPr marL="91429" marR="91429"/>
                </a:tc>
                <a:tc>
                  <a:txBody>
                    <a:bodyPr/>
                    <a:lstStyle/>
                    <a:p>
                      <a:r>
                        <a:rPr lang="en-GB" sz="2200" dirty="0"/>
                        <a:t>Result</a:t>
                      </a:r>
                    </a:p>
                  </a:txBody>
                  <a:tcPr marL="91429" marR="9142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228">
                <a:tc>
                  <a:txBody>
                    <a:bodyPr/>
                    <a:lstStyle/>
                    <a:p>
                      <a:r>
                        <a:rPr lang="en-GB" sz="2200" dirty="0"/>
                        <a:t>True</a:t>
                      </a:r>
                    </a:p>
                  </a:txBody>
                  <a:tcPr marL="91429" marR="91429"/>
                </a:tc>
                <a:tc>
                  <a:txBody>
                    <a:bodyPr/>
                    <a:lstStyle/>
                    <a:p>
                      <a:r>
                        <a:rPr lang="en-GB" sz="2200" dirty="0"/>
                        <a:t>True</a:t>
                      </a:r>
                    </a:p>
                  </a:txBody>
                  <a:tcPr marL="91429" marR="91429"/>
                </a:tc>
                <a:tc>
                  <a:txBody>
                    <a:bodyPr/>
                    <a:lstStyle/>
                    <a:p>
                      <a:r>
                        <a:rPr lang="en-GB" sz="2200" dirty="0"/>
                        <a:t>False</a:t>
                      </a:r>
                    </a:p>
                  </a:txBody>
                  <a:tcPr marL="91429" marR="9142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228">
                <a:tc>
                  <a:txBody>
                    <a:bodyPr/>
                    <a:lstStyle/>
                    <a:p>
                      <a:r>
                        <a:rPr lang="en-GB" sz="2200" dirty="0"/>
                        <a:t>True</a:t>
                      </a:r>
                    </a:p>
                  </a:txBody>
                  <a:tcPr marL="91429" marR="91429"/>
                </a:tc>
                <a:tc>
                  <a:txBody>
                    <a:bodyPr/>
                    <a:lstStyle/>
                    <a:p>
                      <a:r>
                        <a:rPr lang="en-GB" sz="2200" dirty="0"/>
                        <a:t>False</a:t>
                      </a:r>
                    </a:p>
                  </a:txBody>
                  <a:tcPr marL="91429" marR="91429"/>
                </a:tc>
                <a:tc>
                  <a:txBody>
                    <a:bodyPr/>
                    <a:lstStyle/>
                    <a:p>
                      <a:r>
                        <a:rPr lang="en-GB" sz="2200" dirty="0"/>
                        <a:t>False</a:t>
                      </a:r>
                    </a:p>
                  </a:txBody>
                  <a:tcPr marL="91429" marR="9142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228">
                <a:tc>
                  <a:txBody>
                    <a:bodyPr/>
                    <a:lstStyle/>
                    <a:p>
                      <a:r>
                        <a:rPr lang="en-GB" sz="2200" dirty="0"/>
                        <a:t>False</a:t>
                      </a:r>
                    </a:p>
                  </a:txBody>
                  <a:tcPr marL="91429" marR="91429"/>
                </a:tc>
                <a:tc>
                  <a:txBody>
                    <a:bodyPr/>
                    <a:lstStyle/>
                    <a:p>
                      <a:r>
                        <a:rPr lang="en-GB" sz="2200" dirty="0"/>
                        <a:t>True</a:t>
                      </a:r>
                    </a:p>
                  </a:txBody>
                  <a:tcPr marL="91429" marR="91429"/>
                </a:tc>
                <a:tc>
                  <a:txBody>
                    <a:bodyPr/>
                    <a:lstStyle/>
                    <a:p>
                      <a:r>
                        <a:rPr lang="en-GB" sz="2200" dirty="0"/>
                        <a:t>False</a:t>
                      </a:r>
                    </a:p>
                  </a:txBody>
                  <a:tcPr marL="91429" marR="9142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228">
                <a:tc>
                  <a:txBody>
                    <a:bodyPr/>
                    <a:lstStyle/>
                    <a:p>
                      <a:r>
                        <a:rPr lang="en-GB" sz="2200" dirty="0"/>
                        <a:t>False</a:t>
                      </a:r>
                    </a:p>
                  </a:txBody>
                  <a:tcPr marL="91429" marR="91429"/>
                </a:tc>
                <a:tc>
                  <a:txBody>
                    <a:bodyPr/>
                    <a:lstStyle/>
                    <a:p>
                      <a:r>
                        <a:rPr lang="en-GB" sz="2200" dirty="0"/>
                        <a:t>False</a:t>
                      </a:r>
                    </a:p>
                  </a:txBody>
                  <a:tcPr marL="91429" marR="91429"/>
                </a:tc>
                <a:tc>
                  <a:txBody>
                    <a:bodyPr/>
                    <a:lstStyle/>
                    <a:p>
                      <a:r>
                        <a:rPr lang="en-GB" sz="2200" dirty="0"/>
                        <a:t>True</a:t>
                      </a:r>
                    </a:p>
                  </a:txBody>
                  <a:tcPr marL="91429" marR="9142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9" name="Picture 2" descr="D:\Users\aa6164.COVENTRY.000\AppData\Local\Microsoft\Windows\Temporary Internet Files\Content.IE5\EOQ8RYF4\MC900340016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963238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505445"/>
              </p:ext>
            </p:extLst>
          </p:nvPr>
        </p:nvGraphicFramePr>
        <p:xfrm>
          <a:off x="5580063" y="3352800"/>
          <a:ext cx="3259137" cy="2133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86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63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8940">
                <a:tc>
                  <a:txBody>
                    <a:bodyPr/>
                    <a:lstStyle/>
                    <a:p>
                      <a:r>
                        <a:rPr lang="en-GB" sz="2200" dirty="0"/>
                        <a:t>A</a:t>
                      </a:r>
                    </a:p>
                  </a:txBody>
                  <a:tcPr marL="91429" marR="91429"/>
                </a:tc>
                <a:tc>
                  <a:txBody>
                    <a:bodyPr/>
                    <a:lstStyle/>
                    <a:p>
                      <a:r>
                        <a:rPr lang="en-GB" sz="2200" dirty="0"/>
                        <a:t>B</a:t>
                      </a:r>
                    </a:p>
                  </a:txBody>
                  <a:tcPr marL="91429" marR="91429"/>
                </a:tc>
                <a:tc>
                  <a:txBody>
                    <a:bodyPr/>
                    <a:lstStyle/>
                    <a:p>
                      <a:r>
                        <a:rPr lang="en-GB" sz="2200" dirty="0"/>
                        <a:t>Result</a:t>
                      </a:r>
                    </a:p>
                  </a:txBody>
                  <a:tcPr marL="91429" marR="9142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r>
                        <a:rPr lang="en-GB" sz="2200" dirty="0"/>
                        <a:t>True</a:t>
                      </a:r>
                    </a:p>
                  </a:txBody>
                  <a:tcPr marL="91429" marR="91429"/>
                </a:tc>
                <a:tc>
                  <a:txBody>
                    <a:bodyPr/>
                    <a:lstStyle/>
                    <a:p>
                      <a:r>
                        <a:rPr lang="en-GB" sz="2200" dirty="0"/>
                        <a:t>True</a:t>
                      </a:r>
                    </a:p>
                  </a:txBody>
                  <a:tcPr marL="91429" marR="91429"/>
                </a:tc>
                <a:tc>
                  <a:txBody>
                    <a:bodyPr/>
                    <a:lstStyle/>
                    <a:p>
                      <a:r>
                        <a:rPr lang="en-GB" sz="2200" dirty="0"/>
                        <a:t>False</a:t>
                      </a:r>
                    </a:p>
                  </a:txBody>
                  <a:tcPr marL="91429" marR="9142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r>
                        <a:rPr lang="en-GB" sz="2200" dirty="0"/>
                        <a:t>True</a:t>
                      </a:r>
                    </a:p>
                  </a:txBody>
                  <a:tcPr marL="91429" marR="91429"/>
                </a:tc>
                <a:tc>
                  <a:txBody>
                    <a:bodyPr/>
                    <a:lstStyle/>
                    <a:p>
                      <a:r>
                        <a:rPr lang="en-GB" sz="2200" dirty="0"/>
                        <a:t>False</a:t>
                      </a:r>
                    </a:p>
                  </a:txBody>
                  <a:tcPr marL="91429" marR="91429"/>
                </a:tc>
                <a:tc>
                  <a:txBody>
                    <a:bodyPr/>
                    <a:lstStyle/>
                    <a:p>
                      <a:r>
                        <a:rPr lang="en-GB" sz="2200" dirty="0"/>
                        <a:t>True</a:t>
                      </a:r>
                    </a:p>
                  </a:txBody>
                  <a:tcPr marL="91429" marR="9142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r>
                        <a:rPr lang="en-GB" sz="2200" dirty="0"/>
                        <a:t>False</a:t>
                      </a:r>
                    </a:p>
                  </a:txBody>
                  <a:tcPr marL="91429" marR="91429"/>
                </a:tc>
                <a:tc>
                  <a:txBody>
                    <a:bodyPr/>
                    <a:lstStyle/>
                    <a:p>
                      <a:r>
                        <a:rPr lang="en-GB" sz="2200" dirty="0"/>
                        <a:t>True</a:t>
                      </a:r>
                    </a:p>
                  </a:txBody>
                  <a:tcPr marL="91429" marR="91429"/>
                </a:tc>
                <a:tc>
                  <a:txBody>
                    <a:bodyPr/>
                    <a:lstStyle/>
                    <a:p>
                      <a:r>
                        <a:rPr lang="en-GB" sz="2200" dirty="0"/>
                        <a:t>True</a:t>
                      </a:r>
                    </a:p>
                  </a:txBody>
                  <a:tcPr marL="91429" marR="9142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r>
                        <a:rPr lang="en-GB" sz="2200" dirty="0"/>
                        <a:t>False</a:t>
                      </a:r>
                    </a:p>
                  </a:txBody>
                  <a:tcPr marL="91429" marR="91429"/>
                </a:tc>
                <a:tc>
                  <a:txBody>
                    <a:bodyPr/>
                    <a:lstStyle/>
                    <a:p>
                      <a:r>
                        <a:rPr lang="en-GB" sz="2200" dirty="0"/>
                        <a:t>False</a:t>
                      </a:r>
                    </a:p>
                  </a:txBody>
                  <a:tcPr marL="91429" marR="91429"/>
                </a:tc>
                <a:tc>
                  <a:txBody>
                    <a:bodyPr/>
                    <a:lstStyle/>
                    <a:p>
                      <a:r>
                        <a:rPr lang="en-GB" sz="2200" dirty="0"/>
                        <a:t>True</a:t>
                      </a:r>
                    </a:p>
                  </a:txBody>
                  <a:tcPr marL="91429" marR="9142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9028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Chris Bass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3" descr="D:\Users\aa6164\AppData\Local\Microsoft\Windows\Temporary Internet Files\Content.IE5\UAADBJFM\MC90033989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257175"/>
            <a:ext cx="2039938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800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for( &lt;initialise&gt;; &lt;condition&gt;; &lt;increment&gt;)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// body of the for loop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// if &lt;condition&gt; is true do this &amp; loop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Example usage: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for(int i = 0; i &lt; 10; i++)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// range of i values from 0 to 9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// loops 10 times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9473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1040</Words>
  <Application>Microsoft Office PowerPoint</Application>
  <PresentationFormat>On-screen Show (4:3)</PresentationFormat>
  <Paragraphs>240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Courier New</vt:lpstr>
      <vt:lpstr>Office Theme</vt:lpstr>
      <vt:lpstr>205SE Programming for Engineers</vt:lpstr>
      <vt:lpstr>Quick Recap on Last Week</vt:lpstr>
      <vt:lpstr>Objectives for Today</vt:lpstr>
      <vt:lpstr>The Increment Operator ++</vt:lpstr>
      <vt:lpstr>Let’s write some code to find out…</vt:lpstr>
      <vt:lpstr>Revisiting Last Week’s do… while loop Activity</vt:lpstr>
      <vt:lpstr>Last Week’s do… while loop Solution</vt:lpstr>
      <vt:lpstr>De Morgan's Laws</vt:lpstr>
      <vt:lpstr>for loop</vt:lpstr>
      <vt:lpstr>Starting the Tutorial Work</vt:lpstr>
      <vt:lpstr>Activity 1 – Counter Control</vt:lpstr>
      <vt:lpstr>Activity 2 – Casting int to char</vt:lpstr>
      <vt:lpstr>Nesting Statements</vt:lpstr>
      <vt:lpstr>Activity 3 – 2 Dimensional Counter Control</vt:lpstr>
      <vt:lpstr>Activity 3</vt:lpstr>
      <vt:lpstr>CodinGame Activity 4</vt:lpstr>
      <vt:lpstr>Let’s Explore the Deitel Exercises</vt:lpstr>
      <vt:lpstr>Homework 1 – Stars and Stripes</vt:lpstr>
      <vt:lpstr>Homework 2 – Pancake Glutton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205SE Programming for Engineers</dc:title>
  <dc:creator>Chris Bass</dc:creator>
  <cp:lastModifiedBy>Chris Bass</cp:lastModifiedBy>
  <cp:revision>129</cp:revision>
  <dcterms:created xsi:type="dcterms:W3CDTF">2006-08-16T00:00:00Z</dcterms:created>
  <dcterms:modified xsi:type="dcterms:W3CDTF">2019-09-05T14:04:27Z</dcterms:modified>
</cp:coreProperties>
</file>