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257" r:id="rId4"/>
    <p:sldId id="260" r:id="rId5"/>
    <p:sldId id="273" r:id="rId6"/>
    <p:sldId id="262" r:id="rId7"/>
    <p:sldId id="261" r:id="rId8"/>
    <p:sldId id="264" r:id="rId9"/>
    <p:sldId id="263" r:id="rId10"/>
    <p:sldId id="269" r:id="rId11"/>
    <p:sldId id="270" r:id="rId12"/>
    <p:sldId id="267" r:id="rId13"/>
    <p:sldId id="274" r:id="rId14"/>
    <p:sldId id="275" r:id="rId15"/>
    <p:sldId id="281" r:id="rId16"/>
    <p:sldId id="278"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CDFEF8-62F8-42A2-8F64-8A1CB8366F75}" v="29" dt="2019-09-05T14:46:21.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08" y="7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Bass" userId="76639ff7-4519-4960-996a-f3d044468889" providerId="ADAL" clId="{6ECDFEF8-62F8-42A2-8F64-8A1CB8366F75}"/>
    <pc:docChg chg="undo custSel mod addSld delSld modSld">
      <pc:chgData name="Chris Bass" userId="76639ff7-4519-4960-996a-f3d044468889" providerId="ADAL" clId="{6ECDFEF8-62F8-42A2-8F64-8A1CB8366F75}" dt="2019-09-05T14:46:37.500" v="430" actId="20577"/>
      <pc:docMkLst>
        <pc:docMk/>
      </pc:docMkLst>
      <pc:sldChg chg="modSp add">
        <pc:chgData name="Chris Bass" userId="76639ff7-4519-4960-996a-f3d044468889" providerId="ADAL" clId="{6ECDFEF8-62F8-42A2-8F64-8A1CB8366F75}" dt="2019-09-05T14:46:37.500" v="430" actId="20577"/>
        <pc:sldMkLst>
          <pc:docMk/>
          <pc:sldMk cId="4150169306" sldId="273"/>
        </pc:sldMkLst>
        <pc:spChg chg="mod">
          <ac:chgData name="Chris Bass" userId="76639ff7-4519-4960-996a-f3d044468889" providerId="ADAL" clId="{6ECDFEF8-62F8-42A2-8F64-8A1CB8366F75}" dt="2019-09-05T14:46:37.500" v="430" actId="20577"/>
          <ac:spMkLst>
            <pc:docMk/>
            <pc:sldMk cId="4150169306" sldId="273"/>
            <ac:spMk id="5" creationId="{1842C555-A7A8-421E-B82F-15C6429AA6B1}"/>
          </ac:spMkLst>
        </pc:spChg>
      </pc:sldChg>
      <pc:sldChg chg="modSp add del">
        <pc:chgData name="Chris Bass" userId="76639ff7-4519-4960-996a-f3d044468889" providerId="ADAL" clId="{6ECDFEF8-62F8-42A2-8F64-8A1CB8366F75}" dt="2019-09-05T12:03:03.654" v="47" actId="2696"/>
        <pc:sldMkLst>
          <pc:docMk/>
          <pc:sldMk cId="3222971225" sldId="276"/>
        </pc:sldMkLst>
        <pc:spChg chg="mod">
          <ac:chgData name="Chris Bass" userId="76639ff7-4519-4960-996a-f3d044468889" providerId="ADAL" clId="{6ECDFEF8-62F8-42A2-8F64-8A1CB8366F75}" dt="2019-09-05T12:02:19.642" v="5"/>
          <ac:spMkLst>
            <pc:docMk/>
            <pc:sldMk cId="3222971225" sldId="276"/>
            <ac:spMk id="3" creationId="{01B4B413-7AFA-4534-8A99-A4F7FDC369B6}"/>
          </ac:spMkLst>
        </pc:spChg>
      </pc:sldChg>
      <pc:sldChg chg="add del">
        <pc:chgData name="Chris Bass" userId="76639ff7-4519-4960-996a-f3d044468889" providerId="ADAL" clId="{6ECDFEF8-62F8-42A2-8F64-8A1CB8366F75}" dt="2019-09-05T12:02:16.975" v="4" actId="2696"/>
        <pc:sldMkLst>
          <pc:docMk/>
          <pc:sldMk cId="1387039077" sldId="277"/>
        </pc:sldMkLst>
      </pc:sldChg>
      <pc:sldChg chg="modSp add">
        <pc:chgData name="Chris Bass" userId="76639ff7-4519-4960-996a-f3d044468889" providerId="ADAL" clId="{6ECDFEF8-62F8-42A2-8F64-8A1CB8366F75}" dt="2019-09-05T13:42:12.140" v="392" actId="20577"/>
        <pc:sldMkLst>
          <pc:docMk/>
          <pc:sldMk cId="2587174458" sldId="278"/>
        </pc:sldMkLst>
        <pc:spChg chg="mod">
          <ac:chgData name="Chris Bass" userId="76639ff7-4519-4960-996a-f3d044468889" providerId="ADAL" clId="{6ECDFEF8-62F8-42A2-8F64-8A1CB8366F75}" dt="2019-09-05T12:02:59.050" v="46" actId="20577"/>
          <ac:spMkLst>
            <pc:docMk/>
            <pc:sldMk cId="2587174458" sldId="278"/>
            <ac:spMk id="4" creationId="{9718D3B5-FB14-4DEC-8857-E8454F2E5E1B}"/>
          </ac:spMkLst>
        </pc:spChg>
        <pc:spChg chg="mod">
          <ac:chgData name="Chris Bass" userId="76639ff7-4519-4960-996a-f3d044468889" providerId="ADAL" clId="{6ECDFEF8-62F8-42A2-8F64-8A1CB8366F75}" dt="2019-09-05T13:42:12.140" v="392" actId="20577"/>
          <ac:spMkLst>
            <pc:docMk/>
            <pc:sldMk cId="2587174458" sldId="278"/>
            <ac:spMk id="5" creationId="{7030FE8D-9089-43B7-BF74-968DE0625629}"/>
          </ac:spMkLst>
        </pc:spChg>
      </pc:sldChg>
      <pc:sldChg chg="add del">
        <pc:chgData name="Chris Bass" userId="76639ff7-4519-4960-996a-f3d044468889" providerId="ADAL" clId="{6ECDFEF8-62F8-42A2-8F64-8A1CB8366F75}" dt="2019-09-05T13:35:57.740" v="50" actId="2696"/>
        <pc:sldMkLst>
          <pc:docMk/>
          <pc:sldMk cId="3666052570" sldId="279"/>
        </pc:sldMkLst>
      </pc:sldChg>
      <pc:sldChg chg="add del">
        <pc:chgData name="Chris Bass" userId="76639ff7-4519-4960-996a-f3d044468889" providerId="ADAL" clId="{6ECDFEF8-62F8-42A2-8F64-8A1CB8366F75}" dt="2019-09-05T13:50:20.501" v="393" actId="2696"/>
        <pc:sldMkLst>
          <pc:docMk/>
          <pc:sldMk cId="4228017202" sldId="280"/>
        </pc:sldMkLst>
      </pc:sldChg>
      <pc:sldChg chg="addSp delSp modSp add mod setBg">
        <pc:chgData name="Chris Bass" userId="76639ff7-4519-4960-996a-f3d044468889" providerId="ADAL" clId="{6ECDFEF8-62F8-42A2-8F64-8A1CB8366F75}" dt="2019-09-05T13:41:11.863" v="370"/>
        <pc:sldMkLst>
          <pc:docMk/>
          <pc:sldMk cId="3663456967" sldId="281"/>
        </pc:sldMkLst>
        <pc:spChg chg="add del mod">
          <ac:chgData name="Chris Bass" userId="76639ff7-4519-4960-996a-f3d044468889" providerId="ADAL" clId="{6ECDFEF8-62F8-42A2-8F64-8A1CB8366F75}" dt="2019-09-05T13:41:07.775" v="369"/>
          <ac:spMkLst>
            <pc:docMk/>
            <pc:sldMk cId="3663456967" sldId="281"/>
            <ac:spMk id="2" creationId="{13A33783-2CBE-497D-B790-CD4407315565}"/>
          </ac:spMkLst>
        </pc:spChg>
        <pc:spChg chg="add del">
          <ac:chgData name="Chris Bass" userId="76639ff7-4519-4960-996a-f3d044468889" providerId="ADAL" clId="{6ECDFEF8-62F8-42A2-8F64-8A1CB8366F75}" dt="2019-09-05T13:40:53.447" v="366" actId="478"/>
          <ac:spMkLst>
            <pc:docMk/>
            <pc:sldMk cId="3663456967" sldId="281"/>
            <ac:spMk id="3" creationId="{995517BC-E8B6-4135-B4E9-9B8FC4FA74E7}"/>
          </ac:spMkLst>
        </pc:spChg>
        <pc:spChg chg="mod">
          <ac:chgData name="Chris Bass" userId="76639ff7-4519-4960-996a-f3d044468889" providerId="ADAL" clId="{6ECDFEF8-62F8-42A2-8F64-8A1CB8366F75}" dt="2019-09-05T13:40:20.824" v="361" actId="26606"/>
          <ac:spMkLst>
            <pc:docMk/>
            <pc:sldMk cId="3663456967" sldId="281"/>
            <ac:spMk id="4" creationId="{F50B60AA-76F9-4AFE-AA07-0CDE9B680549}"/>
          </ac:spMkLst>
        </pc:spChg>
        <pc:spChg chg="mod">
          <ac:chgData name="Chris Bass" userId="76639ff7-4519-4960-996a-f3d044468889" providerId="ADAL" clId="{6ECDFEF8-62F8-42A2-8F64-8A1CB8366F75}" dt="2019-09-05T13:40:20.824" v="361" actId="26606"/>
          <ac:spMkLst>
            <pc:docMk/>
            <pc:sldMk cId="3663456967" sldId="281"/>
            <ac:spMk id="5" creationId="{384CD113-99B3-492D-BFF5-65DAA834A8A2}"/>
          </ac:spMkLst>
        </pc:spChg>
        <pc:picChg chg="add">
          <ac:chgData name="Chris Bass" userId="76639ff7-4519-4960-996a-f3d044468889" providerId="ADAL" clId="{6ECDFEF8-62F8-42A2-8F64-8A1CB8366F75}" dt="2019-09-05T13:41:11.863" v="370"/>
          <ac:picMkLst>
            <pc:docMk/>
            <pc:sldMk cId="3663456967" sldId="281"/>
            <ac:picMk id="7" creationId="{E3E18131-A55C-4C9F-BAC0-6346663BAE18}"/>
          </ac:picMkLst>
        </pc:picChg>
        <pc:picChg chg="add mod ord">
          <ac:chgData name="Chris Bass" userId="76639ff7-4519-4960-996a-f3d044468889" providerId="ADAL" clId="{6ECDFEF8-62F8-42A2-8F64-8A1CB8366F75}" dt="2019-09-05T13:41:00.845" v="368" actId="14100"/>
          <ac:picMkLst>
            <pc:docMk/>
            <pc:sldMk cId="3663456967" sldId="281"/>
            <ac:picMk id="1026" creationId="{DEAA78D2-8B24-4C06-8D31-A1BCE8CB3F45}"/>
          </ac:picMkLst>
        </pc:picChg>
      </pc:sldChg>
      <pc:sldChg chg="add del">
        <pc:chgData name="Chris Bass" userId="76639ff7-4519-4960-996a-f3d044468889" providerId="ADAL" clId="{6ECDFEF8-62F8-42A2-8F64-8A1CB8366F75}" dt="2019-09-05T14:46:23.887" v="396" actId="2696"/>
        <pc:sldMkLst>
          <pc:docMk/>
          <pc:sldMk cId="2925689354"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111C1-76A1-4A49-9B9A-19F78B5C7F1F}" type="datetimeFigureOut">
              <a:rPr lang="en-GB" smtClean="0"/>
              <a:t>05/09/2019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492206-BC4A-4ABD-B354-CCD3C430432F}" type="slidenum">
              <a:rPr lang="en-GB" smtClean="0"/>
              <a:t>‹#›</a:t>
            </a:fld>
            <a:endParaRPr lang="en-GB"/>
          </a:p>
        </p:txBody>
      </p:sp>
    </p:spTree>
    <p:extLst>
      <p:ext uri="{BB962C8B-B14F-4D97-AF65-F5344CB8AC3E}">
        <p14:creationId xmlns:p14="http://schemas.microsoft.com/office/powerpoint/2010/main" val="296924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E492206-BC4A-4ABD-B354-CCD3C430432F}" type="slidenum">
              <a:rPr lang="en-GB" smtClean="0"/>
              <a:t>2</a:t>
            </a:fld>
            <a:endParaRPr lang="en-GB"/>
          </a:p>
        </p:txBody>
      </p:sp>
    </p:spTree>
    <p:extLst>
      <p:ext uri="{BB962C8B-B14F-4D97-AF65-F5344CB8AC3E}">
        <p14:creationId xmlns:p14="http://schemas.microsoft.com/office/powerpoint/2010/main" val="1357841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E492206-BC4A-4ABD-B354-CCD3C430432F}" type="slidenum">
              <a:rPr lang="en-GB" smtClean="0"/>
              <a:t>3</a:t>
            </a:fld>
            <a:endParaRPr lang="en-GB"/>
          </a:p>
        </p:txBody>
      </p:sp>
    </p:spTree>
    <p:extLst>
      <p:ext uri="{BB962C8B-B14F-4D97-AF65-F5344CB8AC3E}">
        <p14:creationId xmlns:p14="http://schemas.microsoft.com/office/powerpoint/2010/main" val="240786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23F259-6032-48D5-839B-10104F660CFB}" type="datetime1">
              <a:rPr lang="en-US" smtClean="0"/>
              <a:t>9/5/2019</a:t>
            </a:fld>
            <a:endParaRPr lang="en-US"/>
          </a:p>
        </p:txBody>
      </p:sp>
      <p:sp>
        <p:nvSpPr>
          <p:cNvPr id="5" name="Footer Placeholder 4"/>
          <p:cNvSpPr>
            <a:spLocks noGrp="1"/>
          </p:cNvSpPr>
          <p:nvPr>
            <p:ph type="ftr" sz="quarter" idx="11"/>
          </p:nvPr>
        </p:nvSpPr>
        <p:spPr/>
        <p:txBody>
          <a:bodyPr/>
          <a:lstStyle/>
          <a:p>
            <a:r>
              <a:rPr lang="fr-FR"/>
              <a:t>Chris Bass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D34DE5-E1DC-47C3-A400-2251D365D088}" type="datetime1">
              <a:rPr lang="en-US" smtClean="0"/>
              <a:t>9/5/2019</a:t>
            </a:fld>
            <a:endParaRPr lang="en-US"/>
          </a:p>
        </p:txBody>
      </p:sp>
      <p:sp>
        <p:nvSpPr>
          <p:cNvPr id="5" name="Footer Placeholder 4"/>
          <p:cNvSpPr>
            <a:spLocks noGrp="1"/>
          </p:cNvSpPr>
          <p:nvPr>
            <p:ph type="ftr" sz="quarter" idx="11"/>
          </p:nvPr>
        </p:nvSpPr>
        <p:spPr/>
        <p:txBody>
          <a:bodyPr/>
          <a:lstStyle/>
          <a:p>
            <a:r>
              <a:rPr lang="fr-FR"/>
              <a:t>Chris Bass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B77204-6FAC-4DD1-B658-039B0E18E0DF}" type="datetime1">
              <a:rPr lang="en-US" smtClean="0"/>
              <a:t>9/5/2019</a:t>
            </a:fld>
            <a:endParaRPr lang="en-US"/>
          </a:p>
        </p:txBody>
      </p:sp>
      <p:sp>
        <p:nvSpPr>
          <p:cNvPr id="5" name="Footer Placeholder 4"/>
          <p:cNvSpPr>
            <a:spLocks noGrp="1"/>
          </p:cNvSpPr>
          <p:nvPr>
            <p:ph type="ftr" sz="quarter" idx="11"/>
          </p:nvPr>
        </p:nvSpPr>
        <p:spPr/>
        <p:txBody>
          <a:bodyPr/>
          <a:lstStyle/>
          <a:p>
            <a:r>
              <a:rPr lang="fr-FR"/>
              <a:t>Chris Bass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019B2691-D636-4B28-A2D1-2EE54845A0F6}" type="datetime1">
              <a:rPr lang="en-US" smtClean="0">
                <a:solidFill>
                  <a:prstClr val="black">
                    <a:tint val="75000"/>
                  </a:prstClr>
                </a:solidFill>
              </a:rPr>
              <a:t>9/5/2019</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fr-FR">
                <a:solidFill>
                  <a:prstClr val="black">
                    <a:tint val="75000"/>
                  </a:prstClr>
                </a:solidFill>
              </a:rPr>
              <a:t>Chris Bass</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BE74A13-91A8-431A-A508-E0AEE7A3937F}"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70448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52FE95F2-1DB2-4944-9973-D2B969CE6A33}" type="datetime1">
              <a:rPr lang="en-US" smtClean="0">
                <a:solidFill>
                  <a:prstClr val="black">
                    <a:tint val="75000"/>
                  </a:prstClr>
                </a:solidFill>
              </a:rPr>
              <a:t>9/5/2019</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fr-FR">
                <a:solidFill>
                  <a:prstClr val="black">
                    <a:tint val="75000"/>
                  </a:prstClr>
                </a:solidFill>
              </a:rPr>
              <a:t>Chris Bass</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5276472-E6D2-438F-BF32-FB6589DD199E}"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2510648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1FE403C-BEA2-4D08-AFA6-50990605269F}" type="datetime1">
              <a:rPr lang="en-US" smtClean="0">
                <a:solidFill>
                  <a:prstClr val="black">
                    <a:tint val="75000"/>
                  </a:prstClr>
                </a:solidFill>
              </a:rPr>
              <a:t>9/5/2019</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fr-FR">
                <a:solidFill>
                  <a:prstClr val="black">
                    <a:tint val="75000"/>
                  </a:prstClr>
                </a:solidFill>
              </a:rPr>
              <a:t>Chris Bass</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DD8D0AE-0090-4FF1-A583-F53164F1B5A3}"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927403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86F1FD3A-B7EA-420A-A71D-BA37D1103DD6}" type="datetime1">
              <a:rPr lang="en-US" smtClean="0">
                <a:solidFill>
                  <a:prstClr val="black">
                    <a:tint val="75000"/>
                  </a:prstClr>
                </a:solidFill>
              </a:rPr>
              <a:t>9/5/2019</a:t>
            </a:fld>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fr-FR">
                <a:solidFill>
                  <a:prstClr val="black">
                    <a:tint val="75000"/>
                  </a:prstClr>
                </a:solidFill>
              </a:rPr>
              <a:t>Chris Bass</a:t>
            </a: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BCEA648-FD98-43C1-A1AC-8890F20F85F0}"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208177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7D1CE922-9288-42A5-9D08-A69405DC72DF}" type="datetime1">
              <a:rPr lang="en-US" smtClean="0">
                <a:solidFill>
                  <a:prstClr val="black">
                    <a:tint val="75000"/>
                  </a:prstClr>
                </a:solidFill>
              </a:rPr>
              <a:t>9/5/2019</a:t>
            </a:fld>
            <a:endParaRPr lang="en-GB">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fr-FR">
                <a:solidFill>
                  <a:prstClr val="black">
                    <a:tint val="75000"/>
                  </a:prstClr>
                </a:solidFill>
              </a:rPr>
              <a:t>Chris Bass</a:t>
            </a:r>
            <a:endParaRPr lang="en-GB">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5EB9D8A1-E87E-4915-90A5-A64437832CDC}"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878251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554233A2-F739-4B62-AC9C-2E2D381BE8E3}" type="datetime1">
              <a:rPr lang="en-US" smtClean="0">
                <a:solidFill>
                  <a:prstClr val="black">
                    <a:tint val="75000"/>
                  </a:prstClr>
                </a:solidFill>
              </a:rPr>
              <a:t>9/5/2019</a:t>
            </a:fld>
            <a:endParaRPr lang="en-GB">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fr-FR">
                <a:solidFill>
                  <a:prstClr val="black">
                    <a:tint val="75000"/>
                  </a:prstClr>
                </a:solidFill>
              </a:rPr>
              <a:t>Chris Bass</a:t>
            </a:r>
            <a:endParaRPr lang="en-GB">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74F71CAC-3C39-4BEB-A596-2F48970F19E6}"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2869446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D60628C-A327-4348-9782-73526330AE18}" type="datetime1">
              <a:rPr lang="en-US" smtClean="0">
                <a:solidFill>
                  <a:prstClr val="black">
                    <a:tint val="75000"/>
                  </a:prstClr>
                </a:solidFill>
              </a:rPr>
              <a:t>9/5/2019</a:t>
            </a:fld>
            <a:endParaRPr lang="en-GB">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fr-FR">
                <a:solidFill>
                  <a:prstClr val="black">
                    <a:tint val="75000"/>
                  </a:prstClr>
                </a:solidFill>
              </a:rPr>
              <a:t>Chris Bass</a:t>
            </a:r>
            <a:endParaRPr lang="en-GB">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981FB98-BE61-4D53-9E7B-9B44DC2E0C28}"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475555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292BC8-1E28-498B-A89E-562E5FB3FB78}" type="datetime1">
              <a:rPr lang="en-US" smtClean="0">
                <a:solidFill>
                  <a:prstClr val="black">
                    <a:tint val="75000"/>
                  </a:prstClr>
                </a:solidFill>
              </a:rPr>
              <a:t>9/5/2019</a:t>
            </a:fld>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fr-FR">
                <a:solidFill>
                  <a:prstClr val="black">
                    <a:tint val="75000"/>
                  </a:prstClr>
                </a:solidFill>
              </a:rPr>
              <a:t>Chris Bass</a:t>
            </a: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D45B58A-C061-4837-9ACE-46BD1A2BEA72}"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225721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B2A75B-ED15-4592-8CE9-7AFC0F2895FA}" type="datetime1">
              <a:rPr lang="en-US" smtClean="0"/>
              <a:t>9/5/2019</a:t>
            </a:fld>
            <a:endParaRPr lang="en-US"/>
          </a:p>
        </p:txBody>
      </p:sp>
      <p:sp>
        <p:nvSpPr>
          <p:cNvPr id="5" name="Footer Placeholder 4"/>
          <p:cNvSpPr>
            <a:spLocks noGrp="1"/>
          </p:cNvSpPr>
          <p:nvPr>
            <p:ph type="ftr" sz="quarter" idx="11"/>
          </p:nvPr>
        </p:nvSpPr>
        <p:spPr/>
        <p:txBody>
          <a:bodyPr/>
          <a:lstStyle/>
          <a:p>
            <a:r>
              <a:rPr lang="fr-FR"/>
              <a:t>Chris Bass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AD0FD42-5CD6-4146-B616-8ED4491BFCFC}" type="datetime1">
              <a:rPr lang="en-US" smtClean="0">
                <a:solidFill>
                  <a:prstClr val="black">
                    <a:tint val="75000"/>
                  </a:prstClr>
                </a:solidFill>
              </a:rPr>
              <a:t>9/5/2019</a:t>
            </a:fld>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fr-FR">
                <a:solidFill>
                  <a:prstClr val="black">
                    <a:tint val="75000"/>
                  </a:prstClr>
                </a:solidFill>
              </a:rPr>
              <a:t>Chris Bass</a:t>
            </a: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5B86BF7-93E0-45DE-97D6-2C08C2A9E764}"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324903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F221DC49-8F27-4E0A-98AE-654FE3239DB4}" type="datetime1">
              <a:rPr lang="en-US" smtClean="0">
                <a:solidFill>
                  <a:prstClr val="black">
                    <a:tint val="75000"/>
                  </a:prstClr>
                </a:solidFill>
              </a:rPr>
              <a:t>9/5/2019</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fr-FR">
                <a:solidFill>
                  <a:prstClr val="black">
                    <a:tint val="75000"/>
                  </a:prstClr>
                </a:solidFill>
              </a:rPr>
              <a:t>Chris Bass</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0F7F7A3-4E70-445C-8251-D23B28EF7886}"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2200264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189EFD69-6FE3-4A84-A8D0-04F0A7541F2D}" type="datetime1">
              <a:rPr lang="en-US" smtClean="0">
                <a:solidFill>
                  <a:prstClr val="black">
                    <a:tint val="75000"/>
                  </a:prstClr>
                </a:solidFill>
              </a:rPr>
              <a:t>9/5/2019</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fr-FR">
                <a:solidFill>
                  <a:prstClr val="black">
                    <a:tint val="75000"/>
                  </a:prstClr>
                </a:solidFill>
              </a:rPr>
              <a:t>Chris Bass</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144A3EE-C57D-479A-BDB7-3CEAFA035B5A}"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4025548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C97AA6-E200-49C5-9593-A997408433CB}" type="datetime1">
              <a:rPr lang="en-US" smtClean="0"/>
              <a:t>9/5/2019</a:t>
            </a:fld>
            <a:endParaRPr lang="en-US"/>
          </a:p>
        </p:txBody>
      </p:sp>
      <p:sp>
        <p:nvSpPr>
          <p:cNvPr id="5" name="Footer Placeholder 4"/>
          <p:cNvSpPr>
            <a:spLocks noGrp="1"/>
          </p:cNvSpPr>
          <p:nvPr>
            <p:ph type="ftr" sz="quarter" idx="11"/>
          </p:nvPr>
        </p:nvSpPr>
        <p:spPr/>
        <p:txBody>
          <a:bodyPr/>
          <a:lstStyle/>
          <a:p>
            <a:r>
              <a:rPr lang="fr-FR"/>
              <a:t>Chris Bass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8F5F21-33CC-4118-BD41-4F4918C262D1}" type="datetime1">
              <a:rPr lang="en-US" smtClean="0"/>
              <a:t>9/5/2019</a:t>
            </a:fld>
            <a:endParaRPr lang="en-US"/>
          </a:p>
        </p:txBody>
      </p:sp>
      <p:sp>
        <p:nvSpPr>
          <p:cNvPr id="6" name="Footer Placeholder 5"/>
          <p:cNvSpPr>
            <a:spLocks noGrp="1"/>
          </p:cNvSpPr>
          <p:nvPr>
            <p:ph type="ftr" sz="quarter" idx="11"/>
          </p:nvPr>
        </p:nvSpPr>
        <p:spPr/>
        <p:txBody>
          <a:bodyPr/>
          <a:lstStyle/>
          <a:p>
            <a:r>
              <a:rPr lang="fr-FR"/>
              <a:t>Chris Bass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348C00-C399-4B5F-B752-54E799202B1B}" type="datetime1">
              <a:rPr lang="en-US" smtClean="0"/>
              <a:t>9/5/2019</a:t>
            </a:fld>
            <a:endParaRPr lang="en-US"/>
          </a:p>
        </p:txBody>
      </p:sp>
      <p:sp>
        <p:nvSpPr>
          <p:cNvPr id="8" name="Footer Placeholder 7"/>
          <p:cNvSpPr>
            <a:spLocks noGrp="1"/>
          </p:cNvSpPr>
          <p:nvPr>
            <p:ph type="ftr" sz="quarter" idx="11"/>
          </p:nvPr>
        </p:nvSpPr>
        <p:spPr/>
        <p:txBody>
          <a:bodyPr/>
          <a:lstStyle/>
          <a:p>
            <a:r>
              <a:rPr lang="fr-FR"/>
              <a:t>Chris Bass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F875C6-3FEE-4EC2-ACBB-6EB6E268C756}" type="datetime1">
              <a:rPr lang="en-US" smtClean="0"/>
              <a:t>9/5/2019</a:t>
            </a:fld>
            <a:endParaRPr lang="en-US"/>
          </a:p>
        </p:txBody>
      </p:sp>
      <p:sp>
        <p:nvSpPr>
          <p:cNvPr id="4" name="Footer Placeholder 3"/>
          <p:cNvSpPr>
            <a:spLocks noGrp="1"/>
          </p:cNvSpPr>
          <p:nvPr>
            <p:ph type="ftr" sz="quarter" idx="11"/>
          </p:nvPr>
        </p:nvSpPr>
        <p:spPr/>
        <p:txBody>
          <a:bodyPr/>
          <a:lstStyle/>
          <a:p>
            <a:r>
              <a:rPr lang="fr-FR"/>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F71CF-E230-4722-880A-BBEF26FEC184}" type="datetime1">
              <a:rPr lang="en-US" smtClean="0"/>
              <a:t>9/5/2019</a:t>
            </a:fld>
            <a:endParaRPr lang="en-US"/>
          </a:p>
        </p:txBody>
      </p:sp>
      <p:sp>
        <p:nvSpPr>
          <p:cNvPr id="3" name="Footer Placeholder 2"/>
          <p:cNvSpPr>
            <a:spLocks noGrp="1"/>
          </p:cNvSpPr>
          <p:nvPr>
            <p:ph type="ftr" sz="quarter" idx="11"/>
          </p:nvPr>
        </p:nvSpPr>
        <p:spPr/>
        <p:txBody>
          <a:bodyPr/>
          <a:lstStyle/>
          <a:p>
            <a:r>
              <a:rPr lang="fr-FR"/>
              <a:t>Chris Bass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9A186E-D3CD-46A8-9FF5-1EF933276F47}" type="datetime1">
              <a:rPr lang="en-US" smtClean="0"/>
              <a:t>9/5/2019</a:t>
            </a:fld>
            <a:endParaRPr lang="en-US"/>
          </a:p>
        </p:txBody>
      </p:sp>
      <p:sp>
        <p:nvSpPr>
          <p:cNvPr id="6" name="Footer Placeholder 5"/>
          <p:cNvSpPr>
            <a:spLocks noGrp="1"/>
          </p:cNvSpPr>
          <p:nvPr>
            <p:ph type="ftr" sz="quarter" idx="11"/>
          </p:nvPr>
        </p:nvSpPr>
        <p:spPr/>
        <p:txBody>
          <a:bodyPr/>
          <a:lstStyle/>
          <a:p>
            <a:r>
              <a:rPr lang="fr-FR"/>
              <a:t>Chris Bass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81537A-C439-441E-BD63-446F5E7A5725}" type="datetime1">
              <a:rPr lang="en-US" smtClean="0"/>
              <a:t>9/5/2019</a:t>
            </a:fld>
            <a:endParaRPr lang="en-US"/>
          </a:p>
        </p:txBody>
      </p:sp>
      <p:sp>
        <p:nvSpPr>
          <p:cNvPr id="6" name="Footer Placeholder 5"/>
          <p:cNvSpPr>
            <a:spLocks noGrp="1"/>
          </p:cNvSpPr>
          <p:nvPr>
            <p:ph type="ftr" sz="quarter" idx="11"/>
          </p:nvPr>
        </p:nvSpPr>
        <p:spPr/>
        <p:txBody>
          <a:bodyPr/>
          <a:lstStyle/>
          <a:p>
            <a:r>
              <a:rPr lang="fr-FR"/>
              <a:t>Chris Bass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4897C-B4DD-49C4-B221-7EBF9AA9DF30}" type="datetime1">
              <a:rPr lang="en-US" smtClean="0"/>
              <a:t>9/5/2019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Chris Bass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05E640E-EA20-4134-8A36-C7E47A91F81F}" type="datetime1">
              <a:rPr lang="en-US" smtClean="0">
                <a:solidFill>
                  <a:prstClr val="black">
                    <a:tint val="75000"/>
                  </a:prstClr>
                </a:solidFill>
              </a:rPr>
              <a:t>9/5/2019</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fr-FR">
                <a:solidFill>
                  <a:prstClr val="black">
                    <a:tint val="75000"/>
                  </a:prstClr>
                </a:solidFill>
              </a:rPr>
              <a:t>Chris Bass</a:t>
            </a:r>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75E5EA6-0E08-4319-9FE0-76B909D46867}"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421789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codingame.com/multiplayer/bot-programming/coders-strike-bac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ventry.ac.uk/205SE-1920SEPJA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205SE</a:t>
            </a:r>
            <a:br>
              <a:rPr lang="en-GB" dirty="0"/>
            </a:br>
            <a:r>
              <a:rPr lang="en-GB" dirty="0"/>
              <a:t>Programming for Engineers</a:t>
            </a:r>
          </a:p>
        </p:txBody>
      </p:sp>
      <p:sp>
        <p:nvSpPr>
          <p:cNvPr id="3" name="Subtitle 2"/>
          <p:cNvSpPr>
            <a:spLocks noGrp="1"/>
          </p:cNvSpPr>
          <p:nvPr>
            <p:ph type="subTitle" idx="1"/>
          </p:nvPr>
        </p:nvSpPr>
        <p:spPr/>
        <p:txBody>
          <a:bodyPr/>
          <a:lstStyle/>
          <a:p>
            <a:r>
              <a:rPr lang="en-GB" dirty="0"/>
              <a:t>Tutorial 5</a:t>
            </a:r>
          </a:p>
          <a:p>
            <a:r>
              <a:rPr lang="en-GB" dirty="0"/>
              <a:t>Roman Numeral Challenge</a:t>
            </a:r>
          </a:p>
        </p:txBody>
      </p:sp>
      <p:pic>
        <p:nvPicPr>
          <p:cNvPr id="4" name="Picture 5" descr="D:\Users\aa6164.COVENTRY.001\AppData\Local\Microsoft\Windows\Temporary Internet Files\Content.IE5\H9RJTO4V\MC90038929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714" y="4419600"/>
            <a:ext cx="1035050"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D:\Users\aa6164.COVENTRY.001\AppData\Local\Microsoft\Windows\Temporary Internet Files\Content.IE5\H9RJTO4V\MC90038930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4441825"/>
            <a:ext cx="14382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p:txBody>
          <a:bodyPr/>
          <a:lstStyle/>
          <a:p>
            <a:r>
              <a:rPr lang="fr-FR"/>
              <a:t>Chris Bass</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230138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1694" y="274638"/>
            <a:ext cx="7835106" cy="1143000"/>
          </a:xfrm>
        </p:spPr>
        <p:txBody>
          <a:bodyPr/>
          <a:lstStyle/>
          <a:p>
            <a:r>
              <a:rPr lang="en-GB" sz="3600" dirty="0"/>
              <a:t>Activity 2 – Try using the switch-case statement instead of the if-else</a:t>
            </a:r>
          </a:p>
        </p:txBody>
      </p:sp>
      <p:sp>
        <p:nvSpPr>
          <p:cNvPr id="5" name="Content Placeholder 4"/>
          <p:cNvSpPr>
            <a:spLocks noGrp="1"/>
          </p:cNvSpPr>
          <p:nvPr>
            <p:ph idx="1"/>
          </p:nvPr>
        </p:nvSpPr>
        <p:spPr>
          <a:xfrm>
            <a:off x="457200" y="1477962"/>
            <a:ext cx="4114800" cy="4922838"/>
          </a:xfrm>
        </p:spPr>
        <p:style>
          <a:lnRef idx="2">
            <a:schemeClr val="accent3"/>
          </a:lnRef>
          <a:fillRef idx="1">
            <a:schemeClr val="lt1"/>
          </a:fillRef>
          <a:effectRef idx="0">
            <a:schemeClr val="accent3"/>
          </a:effectRef>
          <a:fontRef idx="minor">
            <a:schemeClr val="dk1"/>
          </a:fontRef>
        </p:style>
        <p:txBody>
          <a:bodyPr/>
          <a:lstStyle/>
          <a:p>
            <a:pPr marL="0" indent="0">
              <a:buNone/>
            </a:pPr>
            <a:r>
              <a:rPr lang="en-GB" sz="2000" dirty="0">
                <a:latin typeface="Courier New" pitchFamily="49" charset="0"/>
                <a:cs typeface="Courier New" pitchFamily="49" charset="0"/>
              </a:rPr>
              <a:t>switch (x) {</a:t>
            </a:r>
          </a:p>
          <a:p>
            <a:pPr marL="0" indent="0">
              <a:buNone/>
            </a:pPr>
            <a:r>
              <a:rPr lang="en-GB" sz="2000" dirty="0">
                <a:latin typeface="Courier New" pitchFamily="49" charset="0"/>
                <a:cs typeface="Courier New" pitchFamily="49" charset="0"/>
              </a:rPr>
              <a:t>  case 1:</a:t>
            </a:r>
          </a:p>
          <a:p>
            <a:pPr marL="0" indent="0">
              <a:buNone/>
            </a:pPr>
            <a:r>
              <a:rPr lang="en-GB" sz="2000" dirty="0">
                <a:latin typeface="Courier New" pitchFamily="49" charset="0"/>
                <a:cs typeface="Courier New" pitchFamily="49" charset="0"/>
              </a:rPr>
              <a:t>    cout &lt;&lt; "I";</a:t>
            </a:r>
          </a:p>
          <a:p>
            <a:pPr marL="0" indent="0">
              <a:buNone/>
            </a:pPr>
            <a:r>
              <a:rPr lang="en-GB" sz="2000" dirty="0">
                <a:latin typeface="Courier New" pitchFamily="49" charset="0"/>
                <a:cs typeface="Courier New" pitchFamily="49" charset="0"/>
              </a:rPr>
              <a:t>    break;</a:t>
            </a:r>
          </a:p>
          <a:p>
            <a:pPr marL="0" indent="0">
              <a:buNone/>
            </a:pPr>
            <a:r>
              <a:rPr lang="en-GB" sz="2000" dirty="0">
                <a:latin typeface="Courier New" pitchFamily="49" charset="0"/>
                <a:cs typeface="Courier New" pitchFamily="49" charset="0"/>
              </a:rPr>
              <a:t>  case 2:</a:t>
            </a:r>
          </a:p>
          <a:p>
            <a:pPr marL="0" indent="0">
              <a:buNone/>
            </a:pPr>
            <a:r>
              <a:rPr lang="en-GB" sz="2000" dirty="0">
                <a:latin typeface="Courier New" pitchFamily="49" charset="0"/>
                <a:cs typeface="Courier New" pitchFamily="49" charset="0"/>
              </a:rPr>
              <a:t>    cout &lt;&lt; "II";</a:t>
            </a:r>
          </a:p>
          <a:p>
            <a:pPr marL="0" indent="0">
              <a:buNone/>
            </a:pPr>
            <a:r>
              <a:rPr lang="en-GB" sz="2000" dirty="0">
                <a:latin typeface="Courier New" pitchFamily="49" charset="0"/>
                <a:cs typeface="Courier New" pitchFamily="49" charset="0"/>
              </a:rPr>
              <a:t>    break;</a:t>
            </a:r>
          </a:p>
          <a:p>
            <a:pPr marL="0" indent="0">
              <a:buNone/>
            </a:pPr>
            <a:r>
              <a:rPr lang="en-GB" sz="2000" dirty="0">
                <a:latin typeface="Courier New" pitchFamily="49" charset="0"/>
                <a:cs typeface="Courier New" pitchFamily="49" charset="0"/>
              </a:rPr>
              <a:t>  case 3:</a:t>
            </a:r>
          </a:p>
          <a:p>
            <a:pPr marL="0" indent="0">
              <a:buNone/>
            </a:pPr>
            <a:r>
              <a:rPr lang="en-GB" sz="2000" dirty="0">
                <a:latin typeface="Courier New" pitchFamily="49" charset="0"/>
                <a:cs typeface="Courier New" pitchFamily="49" charset="0"/>
              </a:rPr>
              <a:t>    cout &lt;&lt; "III";</a:t>
            </a:r>
          </a:p>
          <a:p>
            <a:pPr marL="0" indent="0">
              <a:buNone/>
            </a:pPr>
            <a:r>
              <a:rPr lang="en-GB" sz="2000" dirty="0">
                <a:latin typeface="Courier New" pitchFamily="49" charset="0"/>
                <a:cs typeface="Courier New" pitchFamily="49" charset="0"/>
              </a:rPr>
              <a:t>    break;</a:t>
            </a:r>
          </a:p>
          <a:p>
            <a:pPr marL="0" indent="0">
              <a:buNone/>
            </a:pPr>
            <a:r>
              <a:rPr lang="en-GB" sz="2000" dirty="0">
                <a:latin typeface="Courier New" pitchFamily="49" charset="0"/>
                <a:cs typeface="Courier New" pitchFamily="49" charset="0"/>
              </a:rPr>
              <a:t>  default:</a:t>
            </a:r>
          </a:p>
          <a:p>
            <a:pPr marL="0" indent="0">
              <a:buNone/>
            </a:pPr>
            <a:r>
              <a:rPr lang="en-GB" sz="2000" dirty="0">
                <a:latin typeface="Courier New" pitchFamily="49" charset="0"/>
                <a:cs typeface="Courier New" pitchFamily="49" charset="0"/>
              </a:rPr>
              <a:t>    cout &lt;&lt; "unknown";</a:t>
            </a:r>
          </a:p>
          <a:p>
            <a:pPr marL="0" indent="0">
              <a:buNone/>
            </a:pPr>
            <a:r>
              <a:rPr lang="en-GB" sz="2000" dirty="0">
                <a:latin typeface="Courier New" pitchFamily="49" charset="0"/>
                <a:cs typeface="Courier New" pitchFamily="49" charset="0"/>
              </a:rPr>
              <a:t>}</a:t>
            </a:r>
          </a:p>
        </p:txBody>
      </p:sp>
      <p:sp>
        <p:nvSpPr>
          <p:cNvPr id="2" name="Footer Placeholder 1"/>
          <p:cNvSpPr>
            <a:spLocks noGrp="1"/>
          </p:cNvSpPr>
          <p:nvPr>
            <p:ph type="ftr" sz="quarter" idx="11"/>
          </p:nvPr>
        </p:nvSpPr>
        <p:spPr/>
        <p:txBody>
          <a:bodyPr/>
          <a:lstStyle/>
          <a:p>
            <a:pPr>
              <a:defRPr/>
            </a:pPr>
            <a:r>
              <a:rPr lang="fr-FR">
                <a:solidFill>
                  <a:prstClr val="black">
                    <a:tint val="75000"/>
                  </a:prstClr>
                </a:solidFill>
              </a:rPr>
              <a:t>Chris Bass</a:t>
            </a:r>
            <a:endParaRPr lang="en-GB">
              <a:solidFill>
                <a:prstClr val="black">
                  <a:tint val="75000"/>
                </a:prstClr>
              </a:solidFill>
            </a:endParaRPr>
          </a:p>
        </p:txBody>
      </p:sp>
      <p:sp>
        <p:nvSpPr>
          <p:cNvPr id="3" name="Slide Number Placeholder 2"/>
          <p:cNvSpPr>
            <a:spLocks noGrp="1"/>
          </p:cNvSpPr>
          <p:nvPr>
            <p:ph type="sldNum" sz="quarter" idx="12"/>
          </p:nvPr>
        </p:nvSpPr>
        <p:spPr/>
        <p:txBody>
          <a:bodyPr/>
          <a:lstStyle/>
          <a:p>
            <a:pPr>
              <a:defRPr/>
            </a:pPr>
            <a:fld id="{D981FB98-BE61-4D53-9E7B-9B44DC2E0C28}" type="slidenum">
              <a:rPr lang="en-GB" smtClean="0">
                <a:solidFill>
                  <a:prstClr val="black">
                    <a:tint val="75000"/>
                  </a:prstClr>
                </a:solidFill>
              </a:rPr>
              <a:pPr>
                <a:defRPr/>
              </a:pPr>
              <a:t>10</a:t>
            </a:fld>
            <a:endParaRPr lang="en-GB">
              <a:solidFill>
                <a:prstClr val="black">
                  <a:tint val="75000"/>
                </a:prstClr>
              </a:solidFill>
            </a:endParaRPr>
          </a:p>
        </p:txBody>
      </p:sp>
      <p:sp>
        <p:nvSpPr>
          <p:cNvPr id="6" name="Content Placeholder 4"/>
          <p:cNvSpPr txBox="1">
            <a:spLocks/>
          </p:cNvSpPr>
          <p:nvPr/>
        </p:nvSpPr>
        <p:spPr bwMode="auto">
          <a:xfrm>
            <a:off x="4572000" y="1477962"/>
            <a:ext cx="4114800" cy="4922838"/>
          </a:xfrm>
          <a:prstGeom prst="rect">
            <a:avLst/>
          </a:prstGeom>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a:latin typeface="Courier New" pitchFamily="49" charset="0"/>
                <a:cs typeface="Courier New" pitchFamily="49" charset="0"/>
              </a:rPr>
              <a:t>if (x == 1) {</a:t>
            </a:r>
          </a:p>
          <a:p>
            <a:pPr marL="0" indent="0">
              <a:buNone/>
            </a:pPr>
            <a:r>
              <a:rPr lang="en-GB" sz="2000" dirty="0">
                <a:latin typeface="Courier New" pitchFamily="49" charset="0"/>
                <a:cs typeface="Courier New" pitchFamily="49" charset="0"/>
              </a:rPr>
              <a:t>  cout &lt;&lt; "I";</a:t>
            </a:r>
          </a:p>
          <a:p>
            <a:pPr marL="0" indent="0">
              <a:buNone/>
            </a:pPr>
            <a:r>
              <a:rPr lang="en-GB" sz="2000" dirty="0">
                <a:latin typeface="Courier New" pitchFamily="49" charset="0"/>
                <a:cs typeface="Courier New" pitchFamily="49" charset="0"/>
              </a:rPr>
              <a:t>}</a:t>
            </a:r>
          </a:p>
          <a:p>
            <a:pPr marL="0" indent="0">
              <a:buNone/>
            </a:pPr>
            <a:r>
              <a:rPr lang="en-GB" sz="2000" dirty="0">
                <a:latin typeface="Courier New" pitchFamily="49" charset="0"/>
                <a:cs typeface="Courier New" pitchFamily="49" charset="0"/>
              </a:rPr>
              <a:t>else if (x == 2) {</a:t>
            </a:r>
          </a:p>
          <a:p>
            <a:pPr marL="0" indent="0">
              <a:buNone/>
            </a:pPr>
            <a:r>
              <a:rPr lang="en-GB" sz="2000" dirty="0">
                <a:latin typeface="Courier New" pitchFamily="49" charset="0"/>
                <a:cs typeface="Courier New" pitchFamily="49" charset="0"/>
              </a:rPr>
              <a:t>  cout &lt;&lt; "II";</a:t>
            </a:r>
          </a:p>
          <a:p>
            <a:pPr marL="0" indent="0">
              <a:buNone/>
            </a:pPr>
            <a:r>
              <a:rPr lang="en-GB" sz="2000" dirty="0">
                <a:latin typeface="Courier New" pitchFamily="49" charset="0"/>
                <a:cs typeface="Courier New" pitchFamily="49" charset="0"/>
              </a:rPr>
              <a:t>}</a:t>
            </a:r>
          </a:p>
          <a:p>
            <a:pPr marL="0" indent="0">
              <a:buNone/>
            </a:pPr>
            <a:r>
              <a:rPr lang="en-GB" sz="2000" dirty="0">
                <a:latin typeface="Courier New" pitchFamily="49" charset="0"/>
                <a:cs typeface="Courier New" pitchFamily="49" charset="0"/>
              </a:rPr>
              <a:t>else if (x == 3) {</a:t>
            </a:r>
          </a:p>
          <a:p>
            <a:pPr marL="0" indent="0">
              <a:buNone/>
            </a:pPr>
            <a:r>
              <a:rPr lang="en-GB" sz="2000" dirty="0">
                <a:latin typeface="Courier New" pitchFamily="49" charset="0"/>
                <a:cs typeface="Courier New" pitchFamily="49" charset="0"/>
              </a:rPr>
              <a:t>  cout &lt;&lt; "III";</a:t>
            </a:r>
          </a:p>
          <a:p>
            <a:pPr marL="0" indent="0">
              <a:buNone/>
            </a:pPr>
            <a:r>
              <a:rPr lang="en-GB" sz="2000" dirty="0">
                <a:latin typeface="Courier New" pitchFamily="49" charset="0"/>
                <a:cs typeface="Courier New" pitchFamily="49" charset="0"/>
              </a:rPr>
              <a:t>}</a:t>
            </a:r>
          </a:p>
          <a:p>
            <a:pPr marL="0" indent="0">
              <a:buNone/>
            </a:pPr>
            <a:r>
              <a:rPr lang="en-GB" sz="2000" dirty="0">
                <a:latin typeface="Courier New" pitchFamily="49" charset="0"/>
                <a:cs typeface="Courier New" pitchFamily="49" charset="0"/>
              </a:rPr>
              <a:t>else {</a:t>
            </a:r>
          </a:p>
          <a:p>
            <a:pPr marL="0" indent="0">
              <a:buNone/>
            </a:pPr>
            <a:r>
              <a:rPr lang="en-GB" sz="2000" dirty="0">
                <a:latin typeface="Courier New" pitchFamily="49" charset="0"/>
                <a:cs typeface="Courier New" pitchFamily="49" charset="0"/>
              </a:rPr>
              <a:t>  cout &lt;&lt; "unknown";</a:t>
            </a:r>
          </a:p>
          <a:p>
            <a:pPr marL="0" indent="0">
              <a:buNone/>
            </a:pPr>
            <a:r>
              <a:rPr lang="en-GB" sz="2000" dirty="0">
                <a:latin typeface="Courier New" pitchFamily="49" charset="0"/>
                <a:cs typeface="Courier New" pitchFamily="49" charset="0"/>
              </a:rPr>
              <a:t>}</a:t>
            </a:r>
          </a:p>
        </p:txBody>
      </p:sp>
      <p:pic>
        <p:nvPicPr>
          <p:cNvPr id="7" name="Picture 2052" descr="D:\Users\aa6164\AppData\Local\Microsoft\Windows\Temporary Internet Files\Content.IE5\PHCKW372\MP90043731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7162"/>
            <a:ext cx="699294"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102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694" y="274638"/>
            <a:ext cx="7835106" cy="1143000"/>
          </a:xfrm>
        </p:spPr>
        <p:txBody>
          <a:bodyPr>
            <a:normAutofit/>
          </a:bodyPr>
          <a:lstStyle/>
          <a:p>
            <a:r>
              <a:rPr lang="en-GB" sz="3600" dirty="0"/>
              <a:t>Activity 3 – Explore the Deitel exercises</a:t>
            </a:r>
          </a:p>
        </p:txBody>
      </p:sp>
      <p:sp>
        <p:nvSpPr>
          <p:cNvPr id="3" name="Content Placeholder 2"/>
          <p:cNvSpPr>
            <a:spLocks noGrp="1"/>
          </p:cNvSpPr>
          <p:nvPr>
            <p:ph idx="1"/>
          </p:nvPr>
        </p:nvSpPr>
        <p:spPr>
          <a:xfrm>
            <a:off x="457200" y="1371600"/>
            <a:ext cx="8229600" cy="5029200"/>
          </a:xfrm>
        </p:spPr>
        <p:txBody>
          <a:bodyPr>
            <a:normAutofit/>
          </a:bodyPr>
          <a:lstStyle/>
          <a:p>
            <a:r>
              <a:rPr lang="en-GB" dirty="0"/>
              <a:t>Deitel exercises 4.05 to 4.22</a:t>
            </a:r>
          </a:p>
          <a:p>
            <a:r>
              <a:rPr lang="en-GB" dirty="0"/>
              <a:t>5.01 to 5.18 (skip over class)</a:t>
            </a:r>
          </a:p>
          <a:p>
            <a:endParaRPr lang="en-GB" dirty="0"/>
          </a:p>
          <a:p>
            <a:r>
              <a:rPr lang="en-GB" dirty="0"/>
              <a:t>What do these operators do?</a:t>
            </a:r>
          </a:p>
          <a:p>
            <a:pPr marL="0" indent="0">
              <a:buNone/>
            </a:pP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fr-FR"/>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pic>
        <p:nvPicPr>
          <p:cNvPr id="4099" name="Picture 3" descr="C:\Users\aa6164\AppData\Local\Microsoft\Windows\Temporary Internet Files\Content.IE5\FWHCKYI2\MC90043489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659" y="3962686"/>
            <a:ext cx="2285714" cy="2285714"/>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aa6164\AppData\Local\Microsoft\Windows\Temporary Internet Files\Content.IE5\YVII454G\MC90043390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5217" y="1524000"/>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052" descr="D:\Users\aa6164\AppData\Local\Microsoft\Windows\Temporary Internet Files\Content.IE5\PHCKW372\MP900437312[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57162"/>
            <a:ext cx="699294"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459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GB" sz="1600" dirty="0"/>
              <a:t>RAND_MAX;</a:t>
            </a:r>
          </a:p>
          <a:p>
            <a:r>
              <a:rPr lang="en-GB" sz="1600" dirty="0"/>
              <a:t>Is an integer constant which holds the maximum value which can be stored in an int (32,767 on my Desktop PC).</a:t>
            </a:r>
          </a:p>
          <a:p>
            <a:pPr marL="0" indent="0">
              <a:buNone/>
            </a:pPr>
            <a:r>
              <a:rPr lang="en-GB" sz="1600" dirty="0"/>
              <a:t>int randomNum = rand();</a:t>
            </a:r>
          </a:p>
          <a:p>
            <a:r>
              <a:rPr lang="en-GB" sz="1600" dirty="0"/>
              <a:t>A function call, which returns a pseudo-random number between 0 and RAND_MAX and assigns it to randomNum.</a:t>
            </a:r>
          </a:p>
          <a:p>
            <a:pPr marL="0" indent="0">
              <a:buNone/>
            </a:pPr>
            <a:r>
              <a:rPr lang="en-GB" sz="1600" dirty="0"/>
              <a:t>time(0);</a:t>
            </a:r>
          </a:p>
          <a:p>
            <a:r>
              <a:rPr lang="en-GB" sz="1600" dirty="0"/>
              <a:t>A function call, which returns the number of seconds since 00:00 hours, Jan 1, 1970 UTC.</a:t>
            </a:r>
          </a:p>
          <a:p>
            <a:pPr marL="0" indent="0">
              <a:buNone/>
            </a:pPr>
            <a:r>
              <a:rPr lang="en-GB" sz="1600" dirty="0"/>
              <a:t>srand(0);</a:t>
            </a:r>
          </a:p>
          <a:p>
            <a:r>
              <a:rPr lang="en-GB" sz="1600" dirty="0"/>
              <a:t>A function call, which </a:t>
            </a:r>
            <a:r>
              <a:rPr lang="en-GB" sz="1600" b="1" dirty="0"/>
              <a:t>seeds</a:t>
            </a:r>
            <a:r>
              <a:rPr lang="en-GB" sz="1600" dirty="0"/>
              <a:t> the pseudo-random number generator, i.e. gives a starting value to the pseudo-random number generator.  When the program is re-run, calls to rand() will produce the same set of ‘random’ values i.e. </a:t>
            </a:r>
            <a:r>
              <a:rPr lang="en-GB" sz="1600" b="1" dirty="0"/>
              <a:t>pseudo</a:t>
            </a:r>
            <a:r>
              <a:rPr lang="en-GB" sz="1600" dirty="0"/>
              <a:t>-random.</a:t>
            </a:r>
          </a:p>
          <a:p>
            <a:pPr marL="0" indent="0">
              <a:buNone/>
            </a:pPr>
            <a:r>
              <a:rPr lang="en-GB" sz="1600" dirty="0"/>
              <a:t>srand(time(0));</a:t>
            </a:r>
          </a:p>
          <a:p>
            <a:r>
              <a:rPr lang="en-GB" sz="1600" dirty="0"/>
              <a:t>Two nested function calls, which seeds the pseudo-random number generator with the number of seconds since 00:00 hours, Jan 1, 1970 UTC.  This is a common way of getting a new set of pseudo-random numbers from rand() calls each time the program is run at different times.</a:t>
            </a:r>
          </a:p>
        </p:txBody>
      </p:sp>
      <p:sp>
        <p:nvSpPr>
          <p:cNvPr id="4" name="Footer Placeholder 3"/>
          <p:cNvSpPr>
            <a:spLocks noGrp="1"/>
          </p:cNvSpPr>
          <p:nvPr>
            <p:ph type="ftr" sz="quarter" idx="11"/>
          </p:nvPr>
        </p:nvSpPr>
        <p:spPr/>
        <p:txBody>
          <a:bodyPr/>
          <a:lstStyle/>
          <a:p>
            <a:r>
              <a:rPr lang="fr-FR"/>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8" name="Title 7"/>
          <p:cNvSpPr>
            <a:spLocks noGrp="1"/>
          </p:cNvSpPr>
          <p:nvPr>
            <p:ph type="title"/>
          </p:nvPr>
        </p:nvSpPr>
        <p:spPr/>
        <p:txBody>
          <a:bodyPr>
            <a:normAutofit fontScale="90000"/>
          </a:bodyPr>
          <a:lstStyle/>
          <a:p>
            <a:r>
              <a:rPr lang="en-GB" dirty="0"/>
              <a:t>Pseudo-random number generators (PRNG)</a:t>
            </a:r>
          </a:p>
        </p:txBody>
      </p:sp>
    </p:spTree>
    <p:extLst>
      <p:ext uri="{BB962C8B-B14F-4D97-AF65-F5344CB8AC3E}">
        <p14:creationId xmlns:p14="http://schemas.microsoft.com/office/powerpoint/2010/main" val="3442115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694" y="274638"/>
            <a:ext cx="7835106" cy="1143000"/>
          </a:xfrm>
        </p:spPr>
        <p:txBody>
          <a:bodyPr>
            <a:noAutofit/>
          </a:bodyPr>
          <a:lstStyle/>
          <a:p>
            <a:r>
              <a:rPr lang="en-GB" sz="3200" dirty="0"/>
              <a:t>Activity 4 – Pseudo-random number generators (PRNG)</a:t>
            </a:r>
          </a:p>
        </p:txBody>
      </p:sp>
      <p:sp>
        <p:nvSpPr>
          <p:cNvPr id="3" name="Content Placeholder 2"/>
          <p:cNvSpPr>
            <a:spLocks noGrp="1"/>
          </p:cNvSpPr>
          <p:nvPr>
            <p:ph idx="1"/>
          </p:nvPr>
        </p:nvSpPr>
        <p:spPr/>
        <p:txBody>
          <a:bodyPr>
            <a:normAutofit fontScale="62500" lnSpcReduction="20000"/>
          </a:bodyPr>
          <a:lstStyle/>
          <a:p>
            <a:r>
              <a:rPr lang="en-GB" dirty="0"/>
              <a:t>On Moodle under the section on programming functions, read the ‘Random Number Case Study’, and run the ‘Random Number Program’.</a:t>
            </a:r>
          </a:p>
          <a:p>
            <a:r>
              <a:rPr lang="en-GB" dirty="0"/>
              <a:t>Using a pseudo-random number generator:</a:t>
            </a:r>
          </a:p>
          <a:p>
            <a:pPr marL="514350" indent="-514350">
              <a:buFont typeface="+mj-lt"/>
              <a:buAutoNum type="alphaLcPeriod"/>
            </a:pPr>
            <a:r>
              <a:rPr lang="en-GB" dirty="0"/>
              <a:t>Create a program which generates and outputs to the console the </a:t>
            </a:r>
            <a:r>
              <a:rPr lang="en-GB" b="1" dirty="0"/>
              <a:t>same</a:t>
            </a:r>
            <a:r>
              <a:rPr lang="en-GB" dirty="0"/>
              <a:t> 100 pseudo-random numbers </a:t>
            </a:r>
            <a:r>
              <a:rPr lang="en-GB" b="1" dirty="0"/>
              <a:t>between 0 and 10</a:t>
            </a:r>
            <a:r>
              <a:rPr lang="en-GB" dirty="0"/>
              <a:t> every time it runs.</a:t>
            </a:r>
          </a:p>
          <a:p>
            <a:pPr marL="514350" indent="-514350">
              <a:buFont typeface="+mj-lt"/>
              <a:buAutoNum type="alphaLcPeriod"/>
            </a:pPr>
            <a:r>
              <a:rPr lang="en-GB" dirty="0"/>
              <a:t>Create a program which generates and outputs to the console 100 </a:t>
            </a:r>
            <a:r>
              <a:rPr lang="en-GB" b="1" dirty="0"/>
              <a:t>different</a:t>
            </a:r>
            <a:r>
              <a:rPr lang="en-GB" dirty="0"/>
              <a:t> pseudo-random numbers </a:t>
            </a:r>
            <a:r>
              <a:rPr lang="en-GB" b="1" dirty="0"/>
              <a:t>between 0 and 10 </a:t>
            </a:r>
            <a:r>
              <a:rPr lang="en-GB" dirty="0"/>
              <a:t>every time it runs.</a:t>
            </a:r>
          </a:p>
          <a:p>
            <a:pPr marL="514350" indent="-514350">
              <a:buFont typeface="+mj-lt"/>
              <a:buAutoNum type="alphaLcPeriod"/>
            </a:pPr>
            <a:r>
              <a:rPr lang="en-GB" dirty="0"/>
              <a:t>Create a program which generates and outputs 50 different random numbers </a:t>
            </a:r>
            <a:r>
              <a:rPr lang="en-GB" b="1" dirty="0"/>
              <a:t>between -5 and 20 </a:t>
            </a:r>
            <a:r>
              <a:rPr lang="en-GB" dirty="0"/>
              <a:t>every time it runs.</a:t>
            </a:r>
          </a:p>
          <a:p>
            <a:pPr marL="514350" indent="-514350">
              <a:buFont typeface="+mj-lt"/>
              <a:buAutoNum type="alphaLcPeriod"/>
            </a:pPr>
            <a:r>
              <a:rPr lang="en-GB" dirty="0"/>
              <a:t>Create a program which outputs the </a:t>
            </a:r>
            <a:r>
              <a:rPr lang="en-GB" b="1" dirty="0"/>
              <a:t>Days of the Week </a:t>
            </a:r>
            <a:r>
              <a:rPr lang="en-GB" dirty="0"/>
              <a:t>in a different random order every time it runs.  The same day should not appear twice.  E.g.  “Saturday, Monday, Tuesday, Sunday, Thursday, Friday, Wednesday”.</a:t>
            </a:r>
          </a:p>
          <a:p>
            <a:pPr marL="514350" indent="-514350">
              <a:buFont typeface="+mj-lt"/>
              <a:buAutoNum type="alphaLcPeriod"/>
            </a:pPr>
            <a:r>
              <a:rPr lang="en-GB" dirty="0"/>
              <a:t>Create a program which randomly says if it </a:t>
            </a:r>
            <a:r>
              <a:rPr lang="en-GB" b="1" dirty="0"/>
              <a:t>likes or dislikes</a:t>
            </a:r>
            <a:r>
              <a:rPr lang="en-GB" dirty="0"/>
              <a:t> a particular Days of the Week.  E.g. “I like Monday’s, I dislike Tuesday’s, Wednesday’s are okay, The best days are Friday’s”, etc.</a:t>
            </a:r>
          </a:p>
        </p:txBody>
      </p:sp>
      <p:sp>
        <p:nvSpPr>
          <p:cNvPr id="4" name="Footer Placeholder 3"/>
          <p:cNvSpPr>
            <a:spLocks noGrp="1"/>
          </p:cNvSpPr>
          <p:nvPr>
            <p:ph type="ftr" sz="quarter" idx="11"/>
          </p:nvPr>
        </p:nvSpPr>
        <p:spPr/>
        <p:txBody>
          <a:bodyPr/>
          <a:lstStyle/>
          <a:p>
            <a:r>
              <a:rPr lang="fr-FR"/>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Picture 2052" descr="D:\Users\aa6164\AppData\Local\Microsoft\Windows\Temporary Internet Files\Content.IE5\PHCKW372\MP90043731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7162"/>
            <a:ext cx="699294"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7446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3783-2CBE-497D-B790-CD4407315565}"/>
              </a:ext>
            </a:extLst>
          </p:cNvPr>
          <p:cNvSpPr>
            <a:spLocks noGrp="1"/>
          </p:cNvSpPr>
          <p:nvPr>
            <p:ph type="title"/>
          </p:nvPr>
        </p:nvSpPr>
        <p:spPr/>
        <p:txBody>
          <a:bodyPr/>
          <a:lstStyle/>
          <a:p>
            <a:r>
              <a:rPr lang="en-GB" altLang="en-US" dirty="0"/>
              <a:t>CodinGame Activity 5</a:t>
            </a:r>
            <a:endParaRPr lang="en-GB" dirty="0"/>
          </a:p>
        </p:txBody>
      </p:sp>
      <p:sp>
        <p:nvSpPr>
          <p:cNvPr id="4" name="Footer Placeholder 3">
            <a:extLst>
              <a:ext uri="{FF2B5EF4-FFF2-40B4-BE49-F238E27FC236}">
                <a16:creationId xmlns:a16="http://schemas.microsoft.com/office/drawing/2014/main" id="{F50B60AA-76F9-4AFE-AA07-0CDE9B680549}"/>
              </a:ext>
            </a:extLst>
          </p:cNvPr>
          <p:cNvSpPr>
            <a:spLocks noGrp="1"/>
          </p:cNvSpPr>
          <p:nvPr>
            <p:ph type="ftr" sz="quarter" idx="11"/>
          </p:nvPr>
        </p:nvSpPr>
        <p:spPr>
          <a:xfrm>
            <a:off x="3124200" y="6356350"/>
            <a:ext cx="2895600" cy="365125"/>
          </a:xfrm>
        </p:spPr>
        <p:txBody>
          <a:bodyPr/>
          <a:lstStyle/>
          <a:p>
            <a:r>
              <a:rPr lang="fr-FR"/>
              <a:t>Chris Bass</a:t>
            </a:r>
            <a:endParaRPr lang="en-US"/>
          </a:p>
        </p:txBody>
      </p:sp>
      <p:sp>
        <p:nvSpPr>
          <p:cNvPr id="5" name="Slide Number Placeholder 4">
            <a:extLst>
              <a:ext uri="{FF2B5EF4-FFF2-40B4-BE49-F238E27FC236}">
                <a16:creationId xmlns:a16="http://schemas.microsoft.com/office/drawing/2014/main" id="{384CD113-99B3-492D-BFF5-65DAA834A8A2}"/>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pPr/>
              <a:t>14</a:t>
            </a:fld>
            <a:endParaRPr lang="en-US"/>
          </a:p>
        </p:txBody>
      </p:sp>
      <p:pic>
        <p:nvPicPr>
          <p:cNvPr id="1026" name="Picture 2" descr="https://www.codingame.com/blog/wp-content/uploads/2016/03/01-1.jpg">
            <a:extLst>
              <a:ext uri="{FF2B5EF4-FFF2-40B4-BE49-F238E27FC236}">
                <a16:creationId xmlns:a16="http://schemas.microsoft.com/office/drawing/2014/main" id="{DEAA78D2-8B24-4C06-8D31-A1BCE8CB3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450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3E18131-A55C-4C9F-BAC0-6346663BA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4175"/>
            <a:ext cx="9255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3456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8D3B5-FB14-4DEC-8857-E8454F2E5E1B}"/>
              </a:ext>
            </a:extLst>
          </p:cNvPr>
          <p:cNvSpPr>
            <a:spLocks noGrp="1"/>
          </p:cNvSpPr>
          <p:nvPr>
            <p:ph type="title"/>
          </p:nvPr>
        </p:nvSpPr>
        <p:spPr/>
        <p:txBody>
          <a:bodyPr/>
          <a:lstStyle/>
          <a:p>
            <a:r>
              <a:rPr lang="en-GB" altLang="en-US" dirty="0"/>
              <a:t>CodinGame Activity 5</a:t>
            </a:r>
            <a:endParaRPr lang="en-GB" dirty="0"/>
          </a:p>
        </p:txBody>
      </p:sp>
      <p:sp>
        <p:nvSpPr>
          <p:cNvPr id="5" name="Content Placeholder 4">
            <a:extLst>
              <a:ext uri="{FF2B5EF4-FFF2-40B4-BE49-F238E27FC236}">
                <a16:creationId xmlns:a16="http://schemas.microsoft.com/office/drawing/2014/main" id="{7030FE8D-9089-43B7-BF74-968DE0625629}"/>
              </a:ext>
            </a:extLst>
          </p:cNvPr>
          <p:cNvSpPr>
            <a:spLocks noGrp="1"/>
          </p:cNvSpPr>
          <p:nvPr>
            <p:ph idx="1"/>
          </p:nvPr>
        </p:nvSpPr>
        <p:spPr/>
        <p:txBody>
          <a:bodyPr>
            <a:normAutofit fontScale="92500" lnSpcReduction="10000"/>
          </a:bodyPr>
          <a:lstStyle/>
          <a:p>
            <a:r>
              <a:rPr lang="en-GB" altLang="en-US" sz="2400" dirty="0"/>
              <a:t>Break into mini competition groups (desk of 6?)</a:t>
            </a:r>
          </a:p>
          <a:p>
            <a:r>
              <a:rPr lang="en-GB" altLang="en-US" sz="2400" dirty="0"/>
              <a:t>With everyone on your desk/group starting at the same time, (wait/help the rest of the group to complete the previous task first), see who can solve the following CodinGame puzzle first:</a:t>
            </a:r>
          </a:p>
          <a:p>
            <a:endParaRPr lang="en-GB" altLang="en-US" sz="2400" dirty="0"/>
          </a:p>
          <a:p>
            <a:r>
              <a:rPr lang="en-GB" altLang="en-US" sz="2400" dirty="0"/>
              <a:t>Coders Strike Back – Wood League</a:t>
            </a:r>
          </a:p>
          <a:p>
            <a:pPr lvl="1"/>
            <a:r>
              <a:rPr lang="en-GB" sz="2000" dirty="0">
                <a:hlinkClick r:id="rId2"/>
              </a:rPr>
              <a:t>https://www.codingame.com/multiplayer/bot-programming/coders-strike-back</a:t>
            </a:r>
            <a:endParaRPr lang="en-GB" sz="2000" dirty="0"/>
          </a:p>
          <a:p>
            <a:pPr lvl="1"/>
            <a:endParaRPr lang="en-GB" altLang="en-US" sz="2400" dirty="0"/>
          </a:p>
          <a:p>
            <a:r>
              <a:rPr lang="en-GB" altLang="en-US" sz="2400" dirty="0"/>
              <a:t>This one is a league based multiplayer game where your goal is to improve your AI algorithm gradually.</a:t>
            </a:r>
          </a:p>
          <a:p>
            <a:r>
              <a:rPr lang="en-GB" altLang="en-US" sz="2400" dirty="0"/>
              <a:t>As your AI gets better and better you will be promoted to higher leagues with harder opponents, new rules and abilities!</a:t>
            </a:r>
          </a:p>
        </p:txBody>
      </p:sp>
      <p:sp>
        <p:nvSpPr>
          <p:cNvPr id="2" name="Footer Placeholder 1">
            <a:extLst>
              <a:ext uri="{FF2B5EF4-FFF2-40B4-BE49-F238E27FC236}">
                <a16:creationId xmlns:a16="http://schemas.microsoft.com/office/drawing/2014/main" id="{210E4FA8-89C2-4B3B-B9F0-C074794A639F}"/>
              </a:ext>
            </a:extLst>
          </p:cNvPr>
          <p:cNvSpPr>
            <a:spLocks noGrp="1"/>
          </p:cNvSpPr>
          <p:nvPr>
            <p:ph type="ftr" sz="quarter" idx="11"/>
          </p:nvPr>
        </p:nvSpPr>
        <p:spPr/>
        <p:txBody>
          <a:bodyPr/>
          <a:lstStyle/>
          <a:p>
            <a:r>
              <a:rPr lang="en-GB"/>
              <a:t>Chris Bass</a:t>
            </a:r>
            <a:endParaRPr lang="en-US"/>
          </a:p>
        </p:txBody>
      </p:sp>
      <p:sp>
        <p:nvSpPr>
          <p:cNvPr id="3" name="Slide Number Placeholder 2">
            <a:extLst>
              <a:ext uri="{FF2B5EF4-FFF2-40B4-BE49-F238E27FC236}">
                <a16:creationId xmlns:a16="http://schemas.microsoft.com/office/drawing/2014/main" id="{7309318D-5E6A-4FDA-BF89-D1543BD32F3E}"/>
              </a:ext>
            </a:extLst>
          </p:cNvPr>
          <p:cNvSpPr>
            <a:spLocks noGrp="1"/>
          </p:cNvSpPr>
          <p:nvPr>
            <p:ph type="sldNum" sz="quarter" idx="12"/>
          </p:nvPr>
        </p:nvSpPr>
        <p:spPr/>
        <p:txBody>
          <a:bodyPr/>
          <a:lstStyle/>
          <a:p>
            <a:fld id="{B6F15528-21DE-4FAA-801E-634DDDAF4B2B}" type="slidenum">
              <a:rPr lang="en-US" smtClean="0"/>
              <a:pPr/>
              <a:t>15</a:t>
            </a:fld>
            <a:endParaRPr lang="en-US"/>
          </a:p>
        </p:txBody>
      </p:sp>
      <p:pic>
        <p:nvPicPr>
          <p:cNvPr id="6" name="Picture 6">
            <a:extLst>
              <a:ext uri="{FF2B5EF4-FFF2-40B4-BE49-F238E27FC236}">
                <a16:creationId xmlns:a16="http://schemas.microsoft.com/office/drawing/2014/main" id="{A8E6E84A-032C-4B98-AA26-DCB652BBE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4175"/>
            <a:ext cx="9255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7174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Homework 1 – </a:t>
            </a:r>
            <a:r>
              <a:rPr lang="en-GB" sz="3600" b="1" dirty="0"/>
              <a:t>Bracketing Search</a:t>
            </a:r>
            <a:endParaRPr lang="en-GB" sz="3600" dirty="0"/>
          </a:p>
        </p:txBody>
      </p:sp>
      <p:sp>
        <p:nvSpPr>
          <p:cNvPr id="3" name="Content Placeholder 2"/>
          <p:cNvSpPr>
            <a:spLocks noGrp="1"/>
          </p:cNvSpPr>
          <p:nvPr>
            <p:ph idx="1"/>
          </p:nvPr>
        </p:nvSpPr>
        <p:spPr/>
        <p:txBody>
          <a:bodyPr>
            <a:normAutofit fontScale="55000" lnSpcReduction="20000"/>
          </a:bodyPr>
          <a:lstStyle/>
          <a:p>
            <a:r>
              <a:rPr lang="en-GB" dirty="0"/>
              <a:t>Write a program that calculates a random number between and including 1 to 100.  The program then asks the user to guess the number.</a:t>
            </a:r>
          </a:p>
          <a:p>
            <a:r>
              <a:rPr lang="en-GB" dirty="0"/>
              <a:t>If the user guesses too high or too low then the program should output "too high" or "too low" accordingly.</a:t>
            </a:r>
          </a:p>
          <a:p>
            <a:r>
              <a:rPr lang="en-GB" dirty="0"/>
              <a:t>The program must let the user continue to guess until the user correctly guesses the number.</a:t>
            </a:r>
          </a:p>
          <a:p>
            <a:endParaRPr lang="en-GB" dirty="0"/>
          </a:p>
          <a:p>
            <a:r>
              <a:rPr lang="en-GB" dirty="0"/>
              <a:t>Easy ★ Modify the program to output how many guesses it took the user to correctly guess the right number.</a:t>
            </a:r>
          </a:p>
          <a:p>
            <a:endParaRPr lang="en-GB" dirty="0"/>
          </a:p>
          <a:p>
            <a:r>
              <a:rPr lang="en-GB" dirty="0"/>
              <a:t>Medium ★★ Modify the program so that instead of the user guessing a number the computer came up with, the computer guesses the number that the user has secretly decided.  The user must tell the computer whether it guessed too high or too low.</a:t>
            </a:r>
          </a:p>
          <a:p>
            <a:endParaRPr lang="en-GB" dirty="0"/>
          </a:p>
          <a:p>
            <a:r>
              <a:rPr lang="en-GB" dirty="0"/>
              <a:t>Hard ★★★★ Modify the program so that no matter what number the user thinks of (1-100) the computer can guess it in 7 or less guesses.</a:t>
            </a:r>
          </a:p>
        </p:txBody>
      </p:sp>
      <p:sp>
        <p:nvSpPr>
          <p:cNvPr id="4" name="Footer Placeholder 3"/>
          <p:cNvSpPr>
            <a:spLocks noGrp="1"/>
          </p:cNvSpPr>
          <p:nvPr>
            <p:ph type="ftr" sz="quarter" idx="11"/>
          </p:nvPr>
        </p:nvSpPr>
        <p:spPr/>
        <p:txBody>
          <a:bodyPr/>
          <a:lstStyle/>
          <a:p>
            <a:r>
              <a:rPr lang="fr-FR"/>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6" name="Picture 2" descr="Image result for homework 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88913"/>
            <a:ext cx="939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955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Last week</a:t>
            </a:r>
          </a:p>
        </p:txBody>
      </p:sp>
      <p:sp>
        <p:nvSpPr>
          <p:cNvPr id="3" name="Content Placeholder 2"/>
          <p:cNvSpPr>
            <a:spLocks noGrp="1"/>
          </p:cNvSpPr>
          <p:nvPr>
            <p:ph idx="1"/>
          </p:nvPr>
        </p:nvSpPr>
        <p:spPr/>
        <p:txBody>
          <a:bodyPr>
            <a:normAutofit/>
          </a:bodyPr>
          <a:lstStyle/>
          <a:p>
            <a:pPr>
              <a:defRPr/>
            </a:pPr>
            <a:r>
              <a:rPr lang="en-GB" dirty="0"/>
              <a:t>Counter controlled repetition</a:t>
            </a:r>
          </a:p>
          <a:p>
            <a:pPr>
              <a:defRPr/>
            </a:pPr>
            <a:r>
              <a:rPr lang="en-GB" dirty="0"/>
              <a:t>for(;;) loop</a:t>
            </a:r>
          </a:p>
          <a:p>
            <a:pPr>
              <a:defRPr/>
            </a:pPr>
            <a:r>
              <a:rPr lang="en-GB" dirty="0"/>
              <a:t>Counters</a:t>
            </a:r>
          </a:p>
          <a:p>
            <a:pPr>
              <a:defRPr/>
            </a:pPr>
            <a:r>
              <a:rPr lang="en-GB" dirty="0"/>
              <a:t>Nesting loops</a:t>
            </a:r>
          </a:p>
          <a:p>
            <a:pPr>
              <a:defRPr/>
            </a:pPr>
            <a:r>
              <a:rPr lang="en-GB" dirty="0"/>
              <a:t>Nesting statements</a:t>
            </a:r>
          </a:p>
          <a:p>
            <a:pPr>
              <a:defRPr/>
            </a:pPr>
            <a:r>
              <a:rPr lang="en-GB" dirty="0"/>
              <a:t>2 dimensional counting</a:t>
            </a:r>
          </a:p>
        </p:txBody>
      </p:sp>
      <p:pic>
        <p:nvPicPr>
          <p:cNvPr id="4" name="Picture 7" descr="C:\Program Files (x86)\Microsoft Office\MEDIA\CAGCAT10\j0299125.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650" y="1628775"/>
            <a:ext cx="1100138"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27" descr="C:\Program Files (x86)\Common Files\Microsoft Shared\Clipart\cagcat50\bs00554_.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5825" y="4437063"/>
            <a:ext cx="1584325"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p:txBody>
          <a:bodyPr/>
          <a:lstStyle/>
          <a:p>
            <a:r>
              <a:rPr lang="fr-FR"/>
              <a:t>Chris Bass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64226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normAutofit fontScale="92500" lnSpcReduction="20000"/>
          </a:bodyPr>
          <a:lstStyle/>
          <a:p>
            <a:r>
              <a:rPr lang="en-GB" dirty="0"/>
              <a:t>Flow control challenge – Roman Numerals</a:t>
            </a:r>
          </a:p>
          <a:p>
            <a:r>
              <a:rPr lang="en-GB" dirty="0"/>
              <a:t>Practice problem solving and programming skills</a:t>
            </a:r>
          </a:p>
          <a:p>
            <a:r>
              <a:rPr lang="en-GB" dirty="0"/>
              <a:t>Pseudocode</a:t>
            </a:r>
          </a:p>
          <a:p>
            <a:r>
              <a:rPr lang="en-GB" dirty="0"/>
              <a:t>Switch case</a:t>
            </a:r>
          </a:p>
          <a:p>
            <a:r>
              <a:rPr lang="en-GB" dirty="0" err="1"/>
              <a:t>Deitel</a:t>
            </a:r>
            <a:r>
              <a:rPr lang="en-GB" dirty="0"/>
              <a:t> chapter 4 chapter 5 exercises</a:t>
            </a:r>
          </a:p>
          <a:p>
            <a:endParaRPr lang="en-GB" dirty="0"/>
          </a:p>
          <a:p>
            <a:r>
              <a:rPr lang="en-GB" dirty="0"/>
              <a:t>This is the last tutorial on flow control next time we look at functions</a:t>
            </a:r>
          </a:p>
          <a:p>
            <a:endParaRPr lang="en-GB" dirty="0"/>
          </a:p>
          <a:p>
            <a:r>
              <a:rPr lang="en-GB" dirty="0"/>
              <a:t>Pseudo-random number generators (PRNG)</a:t>
            </a:r>
          </a:p>
          <a:p>
            <a:endParaRPr lang="en-GB" dirty="0"/>
          </a:p>
        </p:txBody>
      </p:sp>
      <p:sp>
        <p:nvSpPr>
          <p:cNvPr id="4" name="Footer Placeholder 3"/>
          <p:cNvSpPr>
            <a:spLocks noGrp="1"/>
          </p:cNvSpPr>
          <p:nvPr>
            <p:ph type="ftr" sz="quarter" idx="11"/>
          </p:nvPr>
        </p:nvSpPr>
        <p:spPr/>
        <p:txBody>
          <a:bodyPr/>
          <a:lstStyle/>
          <a:p>
            <a:r>
              <a:rPr lang="fr-FR"/>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6" name="Picture 2051" descr="D:\Users\aa6164\AppData\Local\Microsoft\Windows\Temporary Internet Files\Content.IE5\PHCKW372\MC90044040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112713"/>
            <a:ext cx="18034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787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68F945-EA07-4888-96CC-6B460EAEABAD}"/>
              </a:ext>
            </a:extLst>
          </p:cNvPr>
          <p:cNvSpPr>
            <a:spLocks noGrp="1"/>
          </p:cNvSpPr>
          <p:nvPr>
            <p:ph type="title"/>
          </p:nvPr>
        </p:nvSpPr>
        <p:spPr>
          <a:xfrm>
            <a:off x="457200" y="274638"/>
            <a:ext cx="8229600" cy="1143000"/>
          </a:xfrm>
        </p:spPr>
        <p:txBody>
          <a:bodyPr/>
          <a:lstStyle/>
          <a:p>
            <a:r>
              <a:rPr lang="en-GB" altLang="en-US" dirty="0"/>
              <a:t>Starting the Tutorial Work</a:t>
            </a:r>
            <a:endParaRPr lang="en-GB" dirty="0"/>
          </a:p>
        </p:txBody>
      </p:sp>
      <p:sp>
        <p:nvSpPr>
          <p:cNvPr id="5" name="Content Placeholder 4">
            <a:extLst>
              <a:ext uri="{FF2B5EF4-FFF2-40B4-BE49-F238E27FC236}">
                <a16:creationId xmlns:a16="http://schemas.microsoft.com/office/drawing/2014/main" id="{1842C555-A7A8-421E-B82F-15C6429AA6B1}"/>
              </a:ext>
            </a:extLst>
          </p:cNvPr>
          <p:cNvSpPr>
            <a:spLocks noGrp="1"/>
          </p:cNvSpPr>
          <p:nvPr>
            <p:ph idx="1"/>
          </p:nvPr>
        </p:nvSpPr>
        <p:spPr>
          <a:xfrm>
            <a:off x="457200" y="1600200"/>
            <a:ext cx="8229600" cy="4525963"/>
          </a:xfrm>
        </p:spPr>
        <p:txBody>
          <a:bodyPr>
            <a:normAutofit fontScale="92500" lnSpcReduction="10000"/>
          </a:bodyPr>
          <a:lstStyle/>
          <a:p>
            <a:r>
              <a:rPr lang="en-GB" dirty="0"/>
              <a:t>If on a new PC, </a:t>
            </a:r>
            <a:r>
              <a:rPr lang="en-GB" b="1" dirty="0"/>
              <a:t>clone </a:t>
            </a:r>
            <a:r>
              <a:rPr lang="en-GB" dirty="0"/>
              <a:t>your remote source repository from last time:</a:t>
            </a:r>
          </a:p>
          <a:p>
            <a:pPr lvl="1"/>
            <a:r>
              <a:rPr lang="en-GB" altLang="en-US" dirty="0">
                <a:hlinkClick r:id="rId2"/>
              </a:rPr>
              <a:t>https://github.coventry.ac.uk/205SE-1920SEPJAN</a:t>
            </a:r>
            <a:r>
              <a:rPr lang="en-GB" altLang="en-US" dirty="0"/>
              <a:t> /&lt;your username&gt;-tutorialwork</a:t>
            </a:r>
          </a:p>
          <a:p>
            <a:r>
              <a:rPr lang="en-GB" dirty="0"/>
              <a:t>Open the cloned repo in Visual Studio</a:t>
            </a:r>
          </a:p>
          <a:p>
            <a:r>
              <a:rPr lang="en-GB" dirty="0"/>
              <a:t>Create a new solution ‘T5-RomanNumerals’</a:t>
            </a:r>
          </a:p>
          <a:p>
            <a:r>
              <a:rPr lang="en-GB" dirty="0"/>
              <a:t>Commit changes</a:t>
            </a:r>
          </a:p>
          <a:p>
            <a:r>
              <a:rPr lang="en-GB" dirty="0"/>
              <a:t>Push commits to remote</a:t>
            </a:r>
          </a:p>
          <a:p>
            <a:r>
              <a:rPr lang="en-GB" dirty="0"/>
              <a:t>Begin working on Activity 1</a:t>
            </a:r>
          </a:p>
        </p:txBody>
      </p:sp>
      <p:sp>
        <p:nvSpPr>
          <p:cNvPr id="2" name="Footer Placeholder 1">
            <a:extLst>
              <a:ext uri="{FF2B5EF4-FFF2-40B4-BE49-F238E27FC236}">
                <a16:creationId xmlns:a16="http://schemas.microsoft.com/office/drawing/2014/main" id="{669BBEF0-410A-476A-9EF2-5C561B6DA55A}"/>
              </a:ext>
            </a:extLst>
          </p:cNvPr>
          <p:cNvSpPr>
            <a:spLocks noGrp="1"/>
          </p:cNvSpPr>
          <p:nvPr>
            <p:ph type="ftr" sz="quarter" idx="11"/>
          </p:nvPr>
        </p:nvSpPr>
        <p:spPr>
          <a:xfrm>
            <a:off x="3124200" y="6356350"/>
            <a:ext cx="2895600" cy="365125"/>
          </a:xfrm>
        </p:spPr>
        <p:txBody>
          <a:bodyPr/>
          <a:lstStyle/>
          <a:p>
            <a:r>
              <a:rPr lang="en-GB"/>
              <a:t>Chris Bass</a:t>
            </a:r>
            <a:endParaRPr lang="en-US"/>
          </a:p>
        </p:txBody>
      </p:sp>
      <p:sp>
        <p:nvSpPr>
          <p:cNvPr id="3" name="Slide Number Placeholder 2">
            <a:extLst>
              <a:ext uri="{FF2B5EF4-FFF2-40B4-BE49-F238E27FC236}">
                <a16:creationId xmlns:a16="http://schemas.microsoft.com/office/drawing/2014/main" id="{9AE0D664-9788-45D1-85C0-4FCBAE147221}"/>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pPr/>
              <a:t>4</a:t>
            </a:fld>
            <a:endParaRPr lang="en-US"/>
          </a:p>
        </p:txBody>
      </p:sp>
      <p:pic>
        <p:nvPicPr>
          <p:cNvPr id="6" name="Picture 2" descr="Image result for github">
            <a:extLst>
              <a:ext uri="{FF2B5EF4-FFF2-40B4-BE49-F238E27FC236}">
                <a16:creationId xmlns:a16="http://schemas.microsoft.com/office/drawing/2014/main" id="{81EC27F8-38AC-4CF4-8EB9-AC07CF743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088" y="5143500"/>
            <a:ext cx="1001712"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016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Roman numeral challenge</a:t>
            </a:r>
          </a:p>
        </p:txBody>
      </p:sp>
      <p:sp>
        <p:nvSpPr>
          <p:cNvPr id="3" name="Content Placeholder 2"/>
          <p:cNvSpPr>
            <a:spLocks noGrp="1"/>
          </p:cNvSpPr>
          <p:nvPr>
            <p:ph idx="1"/>
          </p:nvPr>
        </p:nvSpPr>
        <p:spPr>
          <a:xfrm>
            <a:off x="152400" y="1295401"/>
            <a:ext cx="8839200" cy="5135562"/>
          </a:xfrm>
        </p:spPr>
        <p:txBody>
          <a:bodyPr>
            <a:noAutofit/>
          </a:bodyPr>
          <a:lstStyle/>
          <a:p>
            <a:pPr>
              <a:defRPr/>
            </a:pPr>
            <a:r>
              <a:rPr lang="en-GB" dirty="0"/>
              <a:t>Take an (Arabic) integer as an input and output the equivalent Roman Numeral as output</a:t>
            </a:r>
          </a:p>
          <a:p>
            <a:pPr>
              <a:defRPr/>
            </a:pPr>
            <a:r>
              <a:rPr lang="en-GB" dirty="0"/>
              <a:t>Start with numbers 1-9. The first 9 correct outputs are:</a:t>
            </a:r>
          </a:p>
          <a:p>
            <a:pPr marL="0" indent="0" algn="ctr">
              <a:buNone/>
              <a:defRPr/>
            </a:pPr>
            <a:r>
              <a:rPr lang="en-GB" dirty="0"/>
              <a:t>1 = I, 2 = II, 3 = III, 4 = IV, 5 = V,</a:t>
            </a:r>
          </a:p>
          <a:p>
            <a:pPr marL="0" indent="0" algn="ctr">
              <a:buNone/>
              <a:defRPr/>
            </a:pPr>
            <a:r>
              <a:rPr lang="en-GB" dirty="0"/>
              <a:t>6 = VI, 7 = VII, 8 = VIII, 9 = IX</a:t>
            </a:r>
          </a:p>
          <a:p>
            <a:pPr>
              <a:defRPr/>
            </a:pPr>
            <a:r>
              <a:rPr lang="en-GB" dirty="0"/>
              <a:t>Who can get the most correct roman numeral answers output?</a:t>
            </a:r>
          </a:p>
          <a:p>
            <a:pPr marL="0" indent="0" algn="ctr">
              <a:buNone/>
              <a:defRPr/>
            </a:pPr>
            <a:r>
              <a:rPr lang="en-GB" dirty="0"/>
              <a:t>V = 5, X = 10, L = 50, C = 100, D = 500, M = 1000</a:t>
            </a:r>
          </a:p>
        </p:txBody>
      </p:sp>
      <p:sp>
        <p:nvSpPr>
          <p:cNvPr id="4" name="Footer Placeholder 3"/>
          <p:cNvSpPr>
            <a:spLocks noGrp="1"/>
          </p:cNvSpPr>
          <p:nvPr>
            <p:ph type="ftr" sz="quarter" idx="11"/>
          </p:nvPr>
        </p:nvSpPr>
        <p:spPr/>
        <p:txBody>
          <a:bodyPr/>
          <a:lstStyle/>
          <a:p>
            <a:r>
              <a:rPr lang="fr-FR"/>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pic>
        <p:nvPicPr>
          <p:cNvPr id="2052" name="Picture 4" descr="C:\Users\aa6164\AppData\Local\Microsoft\Windows\Temporary Internet Files\Content.IE5\DZIRPBB7\MC90014942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9247" y="2891026"/>
            <a:ext cx="947415" cy="1751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81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54161"/>
            <a:ext cx="8229600" cy="4770440"/>
          </a:xfrm>
        </p:spPr>
        <p:txBody>
          <a:bodyPr>
            <a:noAutofit/>
          </a:bodyPr>
          <a:lstStyle/>
          <a:p>
            <a:pPr marL="0" indent="0">
              <a:buNone/>
            </a:pPr>
            <a:r>
              <a:rPr lang="en-GB" sz="2800" dirty="0"/>
              <a:t>Get out pen and paper and make a quick note of:</a:t>
            </a:r>
          </a:p>
          <a:p>
            <a:pPr marL="457200" indent="-457200">
              <a:buFont typeface="+mj-lt"/>
              <a:buAutoNum type="alphaLcPeriod"/>
            </a:pPr>
            <a:r>
              <a:rPr lang="en-GB" sz="2800" dirty="0"/>
              <a:t>What should the console output look like?</a:t>
            </a:r>
          </a:p>
          <a:p>
            <a:pPr marL="457200" indent="-457200">
              <a:buFont typeface="+mj-lt"/>
              <a:buAutoNum type="alphaLcPeriod"/>
            </a:pPr>
            <a:r>
              <a:rPr lang="en-GB" sz="2800" dirty="0"/>
              <a:t>Write down how you would solve the problem yourself in the simplest steps possible</a:t>
            </a:r>
          </a:p>
          <a:p>
            <a:pPr marL="457200" indent="-457200">
              <a:buFont typeface="+mj-lt"/>
              <a:buAutoNum type="alphaLcPeriod"/>
            </a:pPr>
            <a:r>
              <a:rPr lang="en-GB" sz="2800" dirty="0"/>
              <a:t>What data types do we need to store for our local variables?</a:t>
            </a:r>
          </a:p>
          <a:p>
            <a:pPr marL="457200" indent="-457200">
              <a:buFont typeface="+mj-lt"/>
              <a:buAutoNum type="alphaLcPeriod"/>
            </a:pPr>
            <a:r>
              <a:rPr lang="en-GB" sz="2800" dirty="0"/>
              <a:t>Turn this into pseudo-code</a:t>
            </a:r>
          </a:p>
          <a:p>
            <a:pPr marL="457200" indent="-457200">
              <a:buFont typeface="+mj-lt"/>
              <a:buAutoNum type="alphaLcPeriod"/>
            </a:pPr>
            <a:r>
              <a:rPr lang="en-GB" sz="2800" dirty="0"/>
              <a:t>Turn your pseudo-code into a C++ program</a:t>
            </a:r>
          </a:p>
          <a:p>
            <a:pPr marL="457200" indent="-457200">
              <a:buFont typeface="+mj-lt"/>
              <a:buAutoNum type="alphaLcPeriod"/>
            </a:pPr>
            <a:r>
              <a:rPr lang="en-GB" sz="2800" dirty="0"/>
              <a:t>Start with the first 9 roman numerals then gradually add more</a:t>
            </a:r>
          </a:p>
        </p:txBody>
      </p:sp>
      <p:sp>
        <p:nvSpPr>
          <p:cNvPr id="4" name="Footer Placeholder 3"/>
          <p:cNvSpPr>
            <a:spLocks noGrp="1"/>
          </p:cNvSpPr>
          <p:nvPr>
            <p:ph type="ftr" sz="quarter" idx="11"/>
          </p:nvPr>
        </p:nvSpPr>
        <p:spPr/>
        <p:txBody>
          <a:bodyPr/>
          <a:lstStyle/>
          <a:p>
            <a:r>
              <a:rPr lang="fr-FR"/>
              <a:t>Chris Bass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pic>
        <p:nvPicPr>
          <p:cNvPr id="6" name="Picture 7" descr="D:\Users\aa6164\AppData\Local\Microsoft\Windows\Temporary Internet Files\Content.IE5\W0MNIWGT\MP900443189[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025" y="87313"/>
            <a:ext cx="2098675"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dirty="0"/>
              <a:t>How to tackle it</a:t>
            </a:r>
            <a:endParaRPr lang="en-GB" dirty="0"/>
          </a:p>
        </p:txBody>
      </p:sp>
    </p:spTree>
    <p:extLst>
      <p:ext uri="{BB962C8B-B14F-4D97-AF65-F5344CB8AC3E}">
        <p14:creationId xmlns:p14="http://schemas.microsoft.com/office/powerpoint/2010/main" val="303570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Console diagram</a:t>
            </a:r>
          </a:p>
        </p:txBody>
      </p:sp>
      <p:sp>
        <p:nvSpPr>
          <p:cNvPr id="3" name="Content Placeholder 2"/>
          <p:cNvSpPr>
            <a:spLocks noGrp="1"/>
          </p:cNvSpPr>
          <p:nvPr>
            <p:ph idx="1"/>
          </p:nvPr>
        </p:nvSpPr>
        <p:spPr/>
        <p:txBody>
          <a:bodyPr>
            <a:normAutofit fontScale="92500" lnSpcReduction="20000"/>
          </a:bodyPr>
          <a:lstStyle/>
          <a:p>
            <a:pPr marL="0" indent="0">
              <a:buNone/>
            </a:pPr>
            <a:r>
              <a:rPr lang="en-GB" dirty="0">
                <a:latin typeface="Courier New" pitchFamily="49" charset="0"/>
                <a:cs typeface="Courier New" pitchFamily="49" charset="0"/>
              </a:rPr>
              <a:t>Please enter a number between 1 and 3999:</a:t>
            </a:r>
          </a:p>
          <a:p>
            <a:pPr marL="0" indent="0">
              <a:buNone/>
            </a:pPr>
            <a:r>
              <a:rPr lang="en-GB" dirty="0">
                <a:latin typeface="Courier New" pitchFamily="49" charset="0"/>
                <a:cs typeface="Courier New" pitchFamily="49" charset="0"/>
              </a:rPr>
              <a:t>1234</a:t>
            </a:r>
          </a:p>
          <a:p>
            <a:pPr marL="0" indent="0">
              <a:buNone/>
            </a:pPr>
            <a:r>
              <a:rPr lang="en-GB" dirty="0">
                <a:latin typeface="Courier New" pitchFamily="49" charset="0"/>
                <a:cs typeface="Courier New" pitchFamily="49" charset="0"/>
              </a:rPr>
              <a:t>1 in the Thousands</a:t>
            </a:r>
          </a:p>
          <a:p>
            <a:pPr marL="0" indent="0">
              <a:buNone/>
            </a:pPr>
            <a:r>
              <a:rPr lang="en-GB" dirty="0">
                <a:latin typeface="Courier New" pitchFamily="49" charset="0"/>
                <a:cs typeface="Courier New" pitchFamily="49" charset="0"/>
              </a:rPr>
              <a:t>2 in the Hundreds</a:t>
            </a:r>
          </a:p>
          <a:p>
            <a:pPr marL="0" indent="0">
              <a:buNone/>
            </a:pPr>
            <a:r>
              <a:rPr lang="en-GB" dirty="0">
                <a:latin typeface="Courier New" pitchFamily="49" charset="0"/>
                <a:cs typeface="Courier New" pitchFamily="49" charset="0"/>
              </a:rPr>
              <a:t>3 in the Tens</a:t>
            </a:r>
          </a:p>
          <a:p>
            <a:pPr marL="0" indent="0">
              <a:buNone/>
            </a:pPr>
            <a:r>
              <a:rPr lang="en-GB" dirty="0">
                <a:latin typeface="Courier New" pitchFamily="49" charset="0"/>
                <a:cs typeface="Courier New" pitchFamily="49" charset="0"/>
              </a:rPr>
              <a:t>4 in the Units</a:t>
            </a:r>
          </a:p>
          <a:p>
            <a:pPr marL="0" indent="0">
              <a:buNone/>
            </a:pPr>
            <a:r>
              <a:rPr lang="en-GB" dirty="0">
                <a:latin typeface="Courier New" pitchFamily="49" charset="0"/>
                <a:cs typeface="Courier New" pitchFamily="49" charset="0"/>
              </a:rPr>
              <a:t>In roman numerals that is:</a:t>
            </a:r>
          </a:p>
          <a:p>
            <a:pPr marL="0" indent="0">
              <a:buNone/>
            </a:pPr>
            <a:r>
              <a:rPr lang="en-GB" dirty="0">
                <a:latin typeface="Courier New" pitchFamily="49" charset="0"/>
                <a:cs typeface="Courier New" pitchFamily="49" charset="0"/>
              </a:rPr>
              <a:t>M CC XXX IV</a:t>
            </a:r>
          </a:p>
          <a:p>
            <a:pPr marL="0" indent="0">
              <a:buNone/>
            </a:pPr>
            <a:r>
              <a:rPr lang="en-GB" dirty="0">
                <a:latin typeface="Courier New" pitchFamily="49" charset="0"/>
                <a:cs typeface="Courier New" pitchFamily="49" charset="0"/>
              </a:rPr>
              <a:t>Would you like to play again? (y/n)</a:t>
            </a:r>
          </a:p>
        </p:txBody>
      </p:sp>
      <p:sp>
        <p:nvSpPr>
          <p:cNvPr id="4" name="Footer Placeholder 3"/>
          <p:cNvSpPr>
            <a:spLocks noGrp="1"/>
          </p:cNvSpPr>
          <p:nvPr>
            <p:ph type="ftr" sz="quarter" idx="11"/>
          </p:nvPr>
        </p:nvSpPr>
        <p:spPr/>
        <p:txBody>
          <a:bodyPr/>
          <a:lstStyle/>
          <a:p>
            <a:r>
              <a:rPr lang="fr-FR"/>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pic>
        <p:nvPicPr>
          <p:cNvPr id="1026" name="Picture 2" descr="C:\Users\aa6164\AppData\Local\Microsoft\Windows\Temporary Internet Files\Content.IE5\ZGA5KK4N\MC90029417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2750" y="2684463"/>
            <a:ext cx="1812925" cy="1617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462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Pseudocode</a:t>
            </a:r>
          </a:p>
        </p:txBody>
      </p:sp>
      <p:sp>
        <p:nvSpPr>
          <p:cNvPr id="3" name="Content Placeholder 2"/>
          <p:cNvSpPr>
            <a:spLocks noGrp="1"/>
          </p:cNvSpPr>
          <p:nvPr>
            <p:ph idx="1"/>
          </p:nvPr>
        </p:nvSpPr>
        <p:spPr>
          <a:xfrm>
            <a:off x="457200" y="1371600"/>
            <a:ext cx="8229600" cy="4876800"/>
          </a:xfrm>
        </p:spPr>
        <p:txBody>
          <a:bodyPr>
            <a:noAutofit/>
          </a:bodyPr>
          <a:lstStyle/>
          <a:p>
            <a:pPr marL="0" indent="0">
              <a:buNone/>
              <a:defRPr/>
            </a:pPr>
            <a:r>
              <a:rPr lang="en-GB" sz="2200" dirty="0"/>
              <a:t>Do</a:t>
            </a:r>
          </a:p>
          <a:p>
            <a:pPr marL="400050" lvl="1" indent="0">
              <a:buNone/>
              <a:defRPr/>
            </a:pPr>
            <a:r>
              <a:rPr lang="en-GB" sz="2200" dirty="0"/>
              <a:t>Loop while the user has not entered a correct value:</a:t>
            </a:r>
          </a:p>
          <a:p>
            <a:pPr marL="800100" lvl="2" indent="0">
              <a:buNone/>
              <a:defRPr/>
            </a:pPr>
            <a:r>
              <a:rPr lang="en-GB" sz="2200" dirty="0"/>
              <a:t>Ask the user to enter an integer between 1 and 3999 (limits of your converter)</a:t>
            </a:r>
          </a:p>
          <a:p>
            <a:pPr marL="800100" lvl="2" indent="0">
              <a:buNone/>
              <a:defRPr/>
            </a:pPr>
            <a:r>
              <a:rPr lang="en-GB" sz="2200" dirty="0"/>
              <a:t>Read the integer value that the user has entered for input</a:t>
            </a:r>
          </a:p>
          <a:p>
            <a:pPr marL="400050" lvl="1" indent="0">
              <a:buNone/>
              <a:defRPr/>
            </a:pPr>
            <a:r>
              <a:rPr lang="en-GB" sz="2200" dirty="0"/>
              <a:t>Find the Thousands, Hundreds, Tens, and Units (integer division)</a:t>
            </a:r>
          </a:p>
          <a:p>
            <a:pPr marL="400050" lvl="1" indent="0">
              <a:buNone/>
              <a:defRPr/>
            </a:pPr>
            <a:r>
              <a:rPr lang="en-GB" sz="2200" dirty="0"/>
              <a:t>For each digit starting from the most significant:</a:t>
            </a:r>
          </a:p>
          <a:p>
            <a:pPr marL="800100" lvl="2" indent="0">
              <a:buNone/>
              <a:defRPr/>
            </a:pPr>
            <a:r>
              <a:rPr lang="en-GB" sz="2200" dirty="0"/>
              <a:t>Output the matching roman numeral – using the lookup table (next page)</a:t>
            </a:r>
          </a:p>
          <a:p>
            <a:pPr marL="400050" lvl="1" indent="0">
              <a:buNone/>
              <a:defRPr/>
            </a:pPr>
            <a:r>
              <a:rPr lang="en-GB" sz="2200" dirty="0"/>
              <a:t>Ask the user if they want to play again? (y/n)</a:t>
            </a:r>
          </a:p>
          <a:p>
            <a:pPr marL="400050" lvl="1" indent="0">
              <a:buNone/>
              <a:defRPr/>
            </a:pPr>
            <a:r>
              <a:rPr lang="en-GB" sz="2200" dirty="0"/>
              <a:t>Read user input (‘y’ or ‘n’)</a:t>
            </a:r>
          </a:p>
          <a:p>
            <a:pPr marL="0" indent="0">
              <a:buNone/>
              <a:defRPr/>
            </a:pPr>
            <a:r>
              <a:rPr lang="en-GB" sz="2200" dirty="0"/>
              <a:t>Loop back while the user wants to play again</a:t>
            </a:r>
          </a:p>
        </p:txBody>
      </p:sp>
      <p:sp>
        <p:nvSpPr>
          <p:cNvPr id="4" name="Footer Placeholder 3"/>
          <p:cNvSpPr>
            <a:spLocks noGrp="1"/>
          </p:cNvSpPr>
          <p:nvPr>
            <p:ph type="ftr" sz="quarter" idx="11"/>
          </p:nvPr>
        </p:nvSpPr>
        <p:spPr/>
        <p:txBody>
          <a:bodyPr/>
          <a:lstStyle/>
          <a:p>
            <a:r>
              <a:rPr lang="fr-FR"/>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3077" name="Picture 5" descr="C:\Users\aa6164\AppData\Local\Microsoft\Windows\Temporary Internet Files\Content.IE5\YVII454G\MC910217119[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254813"/>
            <a:ext cx="1831543" cy="1497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28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bwMode="auto">
          <a:ln>
            <a:miter lim="800000"/>
            <a:headEnd/>
            <a:tailEnd/>
          </a:ln>
        </p:spPr>
        <p:txBody>
          <a:bodyPr/>
          <a:lstStyle/>
          <a:p>
            <a:pPr>
              <a:defRPr/>
            </a:pPr>
            <a:r>
              <a:rPr lang="fr-FR">
                <a:solidFill>
                  <a:prstClr val="black">
                    <a:tint val="75000"/>
                  </a:prstClr>
                </a:solidFill>
              </a:rPr>
              <a:t>Chris Bass</a:t>
            </a:r>
            <a:endParaRPr lang="en-GB">
              <a:solidFill>
                <a:prstClr val="black">
                  <a:tint val="75000"/>
                </a:prstClr>
              </a:solidFill>
            </a:endParaRPr>
          </a:p>
        </p:txBody>
      </p:sp>
      <p:sp>
        <p:nvSpPr>
          <p:cNvPr id="5" name="Slide Number Placeholder 5"/>
          <p:cNvSpPr>
            <a:spLocks noGrp="1"/>
          </p:cNvSpPr>
          <p:nvPr>
            <p:ph type="sldNum" sz="quarter" idx="12"/>
          </p:nvPr>
        </p:nvSpPr>
        <p:spPr/>
        <p:txBody>
          <a:bodyPr/>
          <a:lstStyle/>
          <a:p>
            <a:pPr>
              <a:defRPr/>
            </a:pPr>
            <a:fld id="{82587FE5-9B78-4A4D-9D3A-1DE434C68722}" type="slidenum">
              <a:rPr lang="en-US">
                <a:solidFill>
                  <a:prstClr val="black">
                    <a:tint val="75000"/>
                  </a:prstClr>
                </a:solidFill>
              </a:rPr>
              <a:pPr>
                <a:defRPr/>
              </a:pPr>
              <a:t>9</a:t>
            </a:fld>
            <a:endParaRPr lang="en-US">
              <a:solidFill>
                <a:prstClr val="black">
                  <a:tint val="75000"/>
                </a:prstClr>
              </a:solidFill>
            </a:endParaRPr>
          </a:p>
        </p:txBody>
      </p:sp>
      <p:sp>
        <p:nvSpPr>
          <p:cNvPr id="10245" name="Title 1"/>
          <p:cNvSpPr>
            <a:spLocks noGrp="1"/>
          </p:cNvSpPr>
          <p:nvPr>
            <p:ph type="title" idx="4294967295"/>
          </p:nvPr>
        </p:nvSpPr>
        <p:spPr/>
        <p:txBody>
          <a:bodyPr/>
          <a:lstStyle/>
          <a:p>
            <a:pPr eaLnBrk="1" hangingPunct="1"/>
            <a:r>
              <a:rPr lang="en-GB" dirty="0"/>
              <a:t>Lookup table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54673275"/>
              </p:ext>
            </p:extLst>
          </p:nvPr>
        </p:nvGraphicFramePr>
        <p:xfrm>
          <a:off x="468313" y="1665288"/>
          <a:ext cx="8208964" cy="4377680"/>
        </p:xfrm>
        <a:graphic>
          <a:graphicData uri="http://schemas.openxmlformats.org/drawingml/2006/table">
            <a:tbl>
              <a:tblPr firstRow="1" bandRow="1">
                <a:tableStyleId>{5940675A-B579-460E-94D1-54222C63F5DA}</a:tableStyleId>
              </a:tblPr>
              <a:tblGrid>
                <a:gridCol w="1284287">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428877">
                  <a:extLst>
                    <a:ext uri="{9D8B030D-6E8A-4147-A177-3AD203B41FA5}">
                      <a16:colId xmlns:a16="http://schemas.microsoft.com/office/drawing/2014/main" val="20003"/>
                    </a:ext>
                  </a:extLst>
                </a:gridCol>
              </a:tblGrid>
              <a:tr h="720080">
                <a:tc>
                  <a:txBody>
                    <a:bodyPr/>
                    <a:lstStyle/>
                    <a:p>
                      <a:r>
                        <a:rPr lang="en-GB" dirty="0"/>
                        <a:t>User input</a:t>
                      </a:r>
                    </a:p>
                  </a:txBody>
                  <a:tcPr marL="91441" marR="91441"/>
                </a:tc>
                <a:tc>
                  <a:txBody>
                    <a:bodyPr/>
                    <a:lstStyle/>
                    <a:p>
                      <a:r>
                        <a:rPr lang="en-GB" dirty="0"/>
                        <a:t>If we are in the </a:t>
                      </a:r>
                      <a:r>
                        <a:rPr lang="en-GB" baseline="0" dirty="0"/>
                        <a:t>units column</a:t>
                      </a:r>
                      <a:endParaRPr lang="en-GB" dirty="0"/>
                    </a:p>
                  </a:txBody>
                  <a:tcPr marL="91441" marR="91441"/>
                </a:tc>
                <a:tc>
                  <a:txBody>
                    <a:bodyPr/>
                    <a:lstStyle/>
                    <a:p>
                      <a:r>
                        <a:rPr lang="en-GB" dirty="0"/>
                        <a:t>If we are in the tens column</a:t>
                      </a:r>
                    </a:p>
                  </a:txBody>
                  <a:tcPr marL="91441" marR="91441"/>
                </a:tc>
                <a:tc>
                  <a:txBody>
                    <a:bodyPr/>
                    <a:lstStyle/>
                    <a:p>
                      <a:r>
                        <a:rPr lang="en-GB" dirty="0"/>
                        <a:t>If we are in the hundreds column</a:t>
                      </a:r>
                    </a:p>
                  </a:txBody>
                  <a:tcPr marL="91441" marR="91441"/>
                </a:tc>
                <a:extLst>
                  <a:ext uri="{0D108BD9-81ED-4DB2-BD59-A6C34878D82A}">
                    <a16:rowId xmlns:a16="http://schemas.microsoft.com/office/drawing/2014/main" val="10000"/>
                  </a:ext>
                </a:extLst>
              </a:tr>
              <a:tr h="288032">
                <a:tc>
                  <a:txBody>
                    <a:bodyPr/>
                    <a:lstStyle/>
                    <a:p>
                      <a:r>
                        <a:rPr lang="en-GB" dirty="0"/>
                        <a:t>0</a:t>
                      </a:r>
                    </a:p>
                  </a:txBody>
                  <a:tcPr marL="91441" marR="91441"/>
                </a:tc>
                <a:tc>
                  <a:txBody>
                    <a:bodyPr/>
                    <a:lstStyle/>
                    <a:p>
                      <a:r>
                        <a:rPr lang="en-GB" dirty="0"/>
                        <a:t>n/a</a:t>
                      </a:r>
                    </a:p>
                  </a:txBody>
                  <a:tcPr marL="91441" marR="91441"/>
                </a:tc>
                <a:tc>
                  <a:txBody>
                    <a:bodyPr/>
                    <a:lstStyle/>
                    <a:p>
                      <a:r>
                        <a:rPr lang="en-GB" dirty="0"/>
                        <a:t>n/a</a:t>
                      </a:r>
                    </a:p>
                  </a:txBody>
                  <a:tcPr marL="91441" marR="91441"/>
                </a:tc>
                <a:tc>
                  <a:txBody>
                    <a:bodyPr/>
                    <a:lstStyle/>
                    <a:p>
                      <a:r>
                        <a:rPr lang="en-GB" dirty="0"/>
                        <a:t>n/a</a:t>
                      </a:r>
                    </a:p>
                  </a:txBody>
                  <a:tcPr marL="91441" marR="91441"/>
                </a:tc>
                <a:extLst>
                  <a:ext uri="{0D108BD9-81ED-4DB2-BD59-A6C34878D82A}">
                    <a16:rowId xmlns:a16="http://schemas.microsoft.com/office/drawing/2014/main" val="10001"/>
                  </a:ext>
                </a:extLst>
              </a:tr>
              <a:tr h="288032">
                <a:tc>
                  <a:txBody>
                    <a:bodyPr/>
                    <a:lstStyle/>
                    <a:p>
                      <a:r>
                        <a:rPr lang="en-GB" dirty="0"/>
                        <a:t>1</a:t>
                      </a:r>
                    </a:p>
                  </a:txBody>
                  <a:tcPr marL="91441" marR="91441"/>
                </a:tc>
                <a:tc>
                  <a:txBody>
                    <a:bodyPr/>
                    <a:lstStyle/>
                    <a:p>
                      <a:r>
                        <a:rPr lang="en-GB" dirty="0"/>
                        <a:t>I</a:t>
                      </a:r>
                    </a:p>
                  </a:txBody>
                  <a:tcPr marL="91441" marR="91441"/>
                </a:tc>
                <a:tc>
                  <a:txBody>
                    <a:bodyPr/>
                    <a:lstStyle/>
                    <a:p>
                      <a:r>
                        <a:rPr lang="en-GB" dirty="0"/>
                        <a:t>X</a:t>
                      </a:r>
                    </a:p>
                  </a:txBody>
                  <a:tcPr marL="91441" marR="91441"/>
                </a:tc>
                <a:tc>
                  <a:txBody>
                    <a:bodyPr/>
                    <a:lstStyle/>
                    <a:p>
                      <a:r>
                        <a:rPr lang="en-GB" dirty="0"/>
                        <a:t>C</a:t>
                      </a:r>
                    </a:p>
                  </a:txBody>
                  <a:tcPr marL="91441" marR="91441"/>
                </a:tc>
                <a:extLst>
                  <a:ext uri="{0D108BD9-81ED-4DB2-BD59-A6C34878D82A}">
                    <a16:rowId xmlns:a16="http://schemas.microsoft.com/office/drawing/2014/main" val="10002"/>
                  </a:ext>
                </a:extLst>
              </a:tr>
              <a:tr h="288032">
                <a:tc>
                  <a:txBody>
                    <a:bodyPr/>
                    <a:lstStyle/>
                    <a:p>
                      <a:r>
                        <a:rPr lang="en-GB" dirty="0"/>
                        <a:t>2</a:t>
                      </a:r>
                    </a:p>
                  </a:txBody>
                  <a:tcPr marL="91441" marR="91441"/>
                </a:tc>
                <a:tc>
                  <a:txBody>
                    <a:bodyPr/>
                    <a:lstStyle/>
                    <a:p>
                      <a:r>
                        <a:rPr lang="en-GB" dirty="0"/>
                        <a:t>II</a:t>
                      </a:r>
                    </a:p>
                  </a:txBody>
                  <a:tcPr marL="91441" marR="91441"/>
                </a:tc>
                <a:tc>
                  <a:txBody>
                    <a:bodyPr/>
                    <a:lstStyle/>
                    <a:p>
                      <a:r>
                        <a:rPr lang="en-GB" dirty="0"/>
                        <a:t>XX</a:t>
                      </a:r>
                    </a:p>
                  </a:txBody>
                  <a:tcPr marL="91441" marR="91441"/>
                </a:tc>
                <a:tc>
                  <a:txBody>
                    <a:bodyPr/>
                    <a:lstStyle/>
                    <a:p>
                      <a:r>
                        <a:rPr lang="en-GB" dirty="0"/>
                        <a:t>CC</a:t>
                      </a:r>
                    </a:p>
                  </a:txBody>
                  <a:tcPr marL="91441" marR="91441"/>
                </a:tc>
                <a:extLst>
                  <a:ext uri="{0D108BD9-81ED-4DB2-BD59-A6C34878D82A}">
                    <a16:rowId xmlns:a16="http://schemas.microsoft.com/office/drawing/2014/main" val="10003"/>
                  </a:ext>
                </a:extLst>
              </a:tr>
              <a:tr h="288032">
                <a:tc>
                  <a:txBody>
                    <a:bodyPr/>
                    <a:lstStyle/>
                    <a:p>
                      <a:r>
                        <a:rPr lang="en-GB" dirty="0"/>
                        <a:t>3</a:t>
                      </a:r>
                    </a:p>
                  </a:txBody>
                  <a:tcPr marL="91441" marR="91441"/>
                </a:tc>
                <a:tc>
                  <a:txBody>
                    <a:bodyPr/>
                    <a:lstStyle/>
                    <a:p>
                      <a:r>
                        <a:rPr lang="en-GB" dirty="0"/>
                        <a:t>III</a:t>
                      </a:r>
                    </a:p>
                  </a:txBody>
                  <a:tcPr marL="91441" marR="91441"/>
                </a:tc>
                <a:tc>
                  <a:txBody>
                    <a:bodyPr/>
                    <a:lstStyle/>
                    <a:p>
                      <a:r>
                        <a:rPr lang="en-GB" dirty="0"/>
                        <a:t>XXX</a:t>
                      </a:r>
                    </a:p>
                  </a:txBody>
                  <a:tcPr marL="91441" marR="91441"/>
                </a:tc>
                <a:tc>
                  <a:txBody>
                    <a:bodyPr/>
                    <a:lstStyle/>
                    <a:p>
                      <a:r>
                        <a:rPr lang="en-GB" dirty="0"/>
                        <a:t>CCC</a:t>
                      </a:r>
                    </a:p>
                  </a:txBody>
                  <a:tcPr marL="91441" marR="91441"/>
                </a:tc>
                <a:extLst>
                  <a:ext uri="{0D108BD9-81ED-4DB2-BD59-A6C34878D82A}">
                    <a16:rowId xmlns:a16="http://schemas.microsoft.com/office/drawing/2014/main" val="10004"/>
                  </a:ext>
                </a:extLst>
              </a:tr>
              <a:tr h="288032">
                <a:tc>
                  <a:txBody>
                    <a:bodyPr/>
                    <a:lstStyle/>
                    <a:p>
                      <a:r>
                        <a:rPr lang="en-GB" dirty="0"/>
                        <a:t>4</a:t>
                      </a:r>
                    </a:p>
                  </a:txBody>
                  <a:tcPr marL="91441" marR="91441"/>
                </a:tc>
                <a:tc>
                  <a:txBody>
                    <a:bodyPr/>
                    <a:lstStyle/>
                    <a:p>
                      <a:r>
                        <a:rPr lang="en-GB" dirty="0"/>
                        <a:t>IV</a:t>
                      </a:r>
                    </a:p>
                  </a:txBody>
                  <a:tcPr marL="91441" marR="91441"/>
                </a:tc>
                <a:tc>
                  <a:txBody>
                    <a:bodyPr/>
                    <a:lstStyle/>
                    <a:p>
                      <a:r>
                        <a:rPr lang="en-GB" dirty="0"/>
                        <a:t>XL</a:t>
                      </a:r>
                    </a:p>
                  </a:txBody>
                  <a:tcPr marL="91441" marR="91441"/>
                </a:tc>
                <a:tc>
                  <a:txBody>
                    <a:bodyPr/>
                    <a:lstStyle/>
                    <a:p>
                      <a:r>
                        <a:rPr lang="en-GB" dirty="0"/>
                        <a:t>CD</a:t>
                      </a:r>
                    </a:p>
                  </a:txBody>
                  <a:tcPr marL="91441" marR="91441"/>
                </a:tc>
                <a:extLst>
                  <a:ext uri="{0D108BD9-81ED-4DB2-BD59-A6C34878D82A}">
                    <a16:rowId xmlns:a16="http://schemas.microsoft.com/office/drawing/2014/main" val="10005"/>
                  </a:ext>
                </a:extLst>
              </a:tr>
              <a:tr h="288032">
                <a:tc>
                  <a:txBody>
                    <a:bodyPr/>
                    <a:lstStyle/>
                    <a:p>
                      <a:r>
                        <a:rPr lang="en-GB" dirty="0"/>
                        <a:t>5</a:t>
                      </a:r>
                    </a:p>
                  </a:txBody>
                  <a:tcPr marL="91441" marR="91441"/>
                </a:tc>
                <a:tc>
                  <a:txBody>
                    <a:bodyPr/>
                    <a:lstStyle/>
                    <a:p>
                      <a:r>
                        <a:rPr lang="en-GB" dirty="0"/>
                        <a:t>V</a:t>
                      </a:r>
                    </a:p>
                  </a:txBody>
                  <a:tcPr marL="91441" marR="91441"/>
                </a:tc>
                <a:tc>
                  <a:txBody>
                    <a:bodyPr/>
                    <a:lstStyle/>
                    <a:p>
                      <a:r>
                        <a:rPr lang="en-GB" dirty="0"/>
                        <a:t>L</a:t>
                      </a:r>
                    </a:p>
                  </a:txBody>
                  <a:tcPr marL="91441" marR="91441"/>
                </a:tc>
                <a:tc>
                  <a:txBody>
                    <a:bodyPr/>
                    <a:lstStyle/>
                    <a:p>
                      <a:r>
                        <a:rPr lang="en-GB" dirty="0"/>
                        <a:t>D</a:t>
                      </a:r>
                    </a:p>
                  </a:txBody>
                  <a:tcPr marL="91441" marR="91441"/>
                </a:tc>
                <a:extLst>
                  <a:ext uri="{0D108BD9-81ED-4DB2-BD59-A6C34878D82A}">
                    <a16:rowId xmlns:a16="http://schemas.microsoft.com/office/drawing/2014/main" val="10006"/>
                  </a:ext>
                </a:extLst>
              </a:tr>
              <a:tr h="288032">
                <a:tc>
                  <a:txBody>
                    <a:bodyPr/>
                    <a:lstStyle/>
                    <a:p>
                      <a:r>
                        <a:rPr lang="en-GB" dirty="0"/>
                        <a:t>6</a:t>
                      </a:r>
                    </a:p>
                  </a:txBody>
                  <a:tcPr marL="91441" marR="91441"/>
                </a:tc>
                <a:tc>
                  <a:txBody>
                    <a:bodyPr/>
                    <a:lstStyle/>
                    <a:p>
                      <a:r>
                        <a:rPr lang="en-GB" dirty="0"/>
                        <a:t>VI</a:t>
                      </a:r>
                    </a:p>
                  </a:txBody>
                  <a:tcPr marL="91441" marR="91441"/>
                </a:tc>
                <a:tc>
                  <a:txBody>
                    <a:bodyPr/>
                    <a:lstStyle/>
                    <a:p>
                      <a:r>
                        <a:rPr lang="en-GB" dirty="0"/>
                        <a:t>LX</a:t>
                      </a:r>
                    </a:p>
                  </a:txBody>
                  <a:tcPr marL="91441" marR="91441"/>
                </a:tc>
                <a:tc>
                  <a:txBody>
                    <a:bodyPr/>
                    <a:lstStyle/>
                    <a:p>
                      <a:r>
                        <a:rPr lang="en-GB" dirty="0"/>
                        <a:t>DC</a:t>
                      </a:r>
                    </a:p>
                  </a:txBody>
                  <a:tcPr marL="91441" marR="91441"/>
                </a:tc>
                <a:extLst>
                  <a:ext uri="{0D108BD9-81ED-4DB2-BD59-A6C34878D82A}">
                    <a16:rowId xmlns:a16="http://schemas.microsoft.com/office/drawing/2014/main" val="10007"/>
                  </a:ext>
                </a:extLst>
              </a:tr>
              <a:tr h="288032">
                <a:tc>
                  <a:txBody>
                    <a:bodyPr/>
                    <a:lstStyle/>
                    <a:p>
                      <a:r>
                        <a:rPr lang="en-GB" dirty="0"/>
                        <a:t>7</a:t>
                      </a:r>
                    </a:p>
                  </a:txBody>
                  <a:tcPr marL="91441" marR="91441"/>
                </a:tc>
                <a:tc>
                  <a:txBody>
                    <a:bodyPr/>
                    <a:lstStyle/>
                    <a:p>
                      <a:r>
                        <a:rPr lang="en-GB" dirty="0"/>
                        <a:t>VII</a:t>
                      </a:r>
                    </a:p>
                  </a:txBody>
                  <a:tcPr marL="91441" marR="91441"/>
                </a:tc>
                <a:tc>
                  <a:txBody>
                    <a:bodyPr/>
                    <a:lstStyle/>
                    <a:p>
                      <a:r>
                        <a:rPr lang="en-GB" dirty="0"/>
                        <a:t>LXX</a:t>
                      </a:r>
                    </a:p>
                  </a:txBody>
                  <a:tcPr marL="91441" marR="91441"/>
                </a:tc>
                <a:tc>
                  <a:txBody>
                    <a:bodyPr/>
                    <a:lstStyle/>
                    <a:p>
                      <a:r>
                        <a:rPr lang="en-GB" dirty="0"/>
                        <a:t>DCC</a:t>
                      </a:r>
                    </a:p>
                  </a:txBody>
                  <a:tcPr marL="91441" marR="91441"/>
                </a:tc>
                <a:extLst>
                  <a:ext uri="{0D108BD9-81ED-4DB2-BD59-A6C34878D82A}">
                    <a16:rowId xmlns:a16="http://schemas.microsoft.com/office/drawing/2014/main" val="10008"/>
                  </a:ext>
                </a:extLst>
              </a:tr>
              <a:tr h="288032">
                <a:tc>
                  <a:txBody>
                    <a:bodyPr/>
                    <a:lstStyle/>
                    <a:p>
                      <a:r>
                        <a:rPr lang="en-GB" dirty="0"/>
                        <a:t>8</a:t>
                      </a:r>
                    </a:p>
                  </a:txBody>
                  <a:tcPr marL="91441" marR="91441"/>
                </a:tc>
                <a:tc>
                  <a:txBody>
                    <a:bodyPr/>
                    <a:lstStyle/>
                    <a:p>
                      <a:r>
                        <a:rPr lang="en-GB" dirty="0"/>
                        <a:t>VIII</a:t>
                      </a:r>
                    </a:p>
                  </a:txBody>
                  <a:tcPr marL="91441" marR="91441"/>
                </a:tc>
                <a:tc>
                  <a:txBody>
                    <a:bodyPr/>
                    <a:lstStyle/>
                    <a:p>
                      <a:r>
                        <a:rPr lang="en-GB" dirty="0"/>
                        <a:t>LXXX</a:t>
                      </a:r>
                    </a:p>
                  </a:txBody>
                  <a:tcPr marL="91441" marR="91441"/>
                </a:tc>
                <a:tc>
                  <a:txBody>
                    <a:bodyPr/>
                    <a:lstStyle/>
                    <a:p>
                      <a:r>
                        <a:rPr lang="en-GB" dirty="0"/>
                        <a:t>DCCC</a:t>
                      </a:r>
                    </a:p>
                  </a:txBody>
                  <a:tcPr marL="91441" marR="91441"/>
                </a:tc>
                <a:extLst>
                  <a:ext uri="{0D108BD9-81ED-4DB2-BD59-A6C34878D82A}">
                    <a16:rowId xmlns:a16="http://schemas.microsoft.com/office/drawing/2014/main" val="10009"/>
                  </a:ext>
                </a:extLst>
              </a:tr>
              <a:tr h="288032">
                <a:tc>
                  <a:txBody>
                    <a:bodyPr/>
                    <a:lstStyle/>
                    <a:p>
                      <a:r>
                        <a:rPr lang="en-GB" dirty="0"/>
                        <a:t>9</a:t>
                      </a:r>
                    </a:p>
                  </a:txBody>
                  <a:tcPr marL="91441" marR="91441"/>
                </a:tc>
                <a:tc>
                  <a:txBody>
                    <a:bodyPr/>
                    <a:lstStyle/>
                    <a:p>
                      <a:r>
                        <a:rPr lang="en-GB" dirty="0"/>
                        <a:t>IX</a:t>
                      </a:r>
                    </a:p>
                  </a:txBody>
                  <a:tcPr marL="91441" marR="91441"/>
                </a:tc>
                <a:tc>
                  <a:txBody>
                    <a:bodyPr/>
                    <a:lstStyle/>
                    <a:p>
                      <a:r>
                        <a:rPr lang="en-GB" dirty="0"/>
                        <a:t>XC</a:t>
                      </a:r>
                    </a:p>
                  </a:txBody>
                  <a:tcPr marL="91441" marR="91441"/>
                </a:tc>
                <a:tc>
                  <a:txBody>
                    <a:bodyPr/>
                    <a:lstStyle/>
                    <a:p>
                      <a:r>
                        <a:rPr lang="en-GB" dirty="0"/>
                        <a:t>CM</a:t>
                      </a:r>
                    </a:p>
                  </a:txBody>
                  <a:tcPr marL="91441" marR="91441"/>
                </a:tc>
                <a:extLst>
                  <a:ext uri="{0D108BD9-81ED-4DB2-BD59-A6C34878D82A}">
                    <a16:rowId xmlns:a16="http://schemas.microsoft.com/office/drawing/2014/main" val="10010"/>
                  </a:ext>
                </a:extLst>
              </a:tr>
            </a:tbl>
          </a:graphicData>
        </a:graphic>
      </p:graphicFrame>
      <p:pic>
        <p:nvPicPr>
          <p:cNvPr id="13" name="Picture 8" descr="D:\Users\aa6164\AppData\Local\Microsoft\Windows\Temporary Internet Files\Content.IE5\W0MNIWGT\MC90014942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133864"/>
            <a:ext cx="762000" cy="1408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8228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688</TotalTime>
  <Words>1412</Words>
  <Application>Microsoft Office PowerPoint</Application>
  <PresentationFormat>On-screen Show (4:3)</PresentationFormat>
  <Paragraphs>217</Paragraphs>
  <Slides>16</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Calibri</vt:lpstr>
      <vt:lpstr>Courier New</vt:lpstr>
      <vt:lpstr>Office Theme</vt:lpstr>
      <vt:lpstr>1_Office Theme</vt:lpstr>
      <vt:lpstr>205SE Programming for Engineers</vt:lpstr>
      <vt:lpstr>Last week</vt:lpstr>
      <vt:lpstr>Today</vt:lpstr>
      <vt:lpstr>Starting the Tutorial Work</vt:lpstr>
      <vt:lpstr>Roman numeral challenge</vt:lpstr>
      <vt:lpstr>How to tackle it</vt:lpstr>
      <vt:lpstr>Console diagram</vt:lpstr>
      <vt:lpstr>Pseudocode</vt:lpstr>
      <vt:lpstr>Lookup table</vt:lpstr>
      <vt:lpstr>Activity 2 – Try using the switch-case statement instead of the if-else</vt:lpstr>
      <vt:lpstr>Activity 3 – Explore the Deitel exercises</vt:lpstr>
      <vt:lpstr>Pseudo-random number generators (PRNG)</vt:lpstr>
      <vt:lpstr>Activity 4 – Pseudo-random number generators (PRNG)</vt:lpstr>
      <vt:lpstr>CodinGame Activity 5</vt:lpstr>
      <vt:lpstr>CodinGame Activity 5</vt:lpstr>
      <vt:lpstr>Homework 1 – Bracketing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205SE Programming for Engineers</dc:title>
  <dc:creator>Chris Bass</dc:creator>
  <cp:lastModifiedBy>Chris Bass</cp:lastModifiedBy>
  <cp:revision>164</cp:revision>
  <dcterms:created xsi:type="dcterms:W3CDTF">2006-08-16T00:00:00Z</dcterms:created>
  <dcterms:modified xsi:type="dcterms:W3CDTF">2019-09-05T14:46:42Z</dcterms:modified>
</cp:coreProperties>
</file>