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3" r:id="rId3"/>
    <p:sldId id="258" r:id="rId4"/>
    <p:sldId id="259" r:id="rId5"/>
    <p:sldId id="264" r:id="rId6"/>
    <p:sldId id="275" r:id="rId7"/>
    <p:sldId id="273" r:id="rId8"/>
    <p:sldId id="265" r:id="rId9"/>
    <p:sldId id="274" r:id="rId10"/>
    <p:sldId id="288" r:id="rId11"/>
    <p:sldId id="266" r:id="rId12"/>
    <p:sldId id="270" r:id="rId13"/>
    <p:sldId id="282" r:id="rId14"/>
    <p:sldId id="284" r:id="rId15"/>
    <p:sldId id="283" r:id="rId16"/>
    <p:sldId id="271" r:id="rId17"/>
    <p:sldId id="272" r:id="rId18"/>
    <p:sldId id="267" r:id="rId19"/>
    <p:sldId id="268" r:id="rId20"/>
    <p:sldId id="269" r:id="rId21"/>
    <p:sldId id="287" r:id="rId22"/>
    <p:sldId id="280" r:id="rId23"/>
    <p:sldId id="276" r:id="rId24"/>
    <p:sldId id="277" r:id="rId25"/>
    <p:sldId id="278" r:id="rId26"/>
    <p:sldId id="286"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528ED-48BF-417D-B5C2-6D7E49DAC029}" v="7" dt="2019-09-06T07:42:11.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p:normalViewPr>
  <p:slideViewPr>
    <p:cSldViewPr>
      <p:cViewPr varScale="1">
        <p:scale>
          <a:sx n="80" d="100"/>
          <a:sy n="80" d="100"/>
        </p:scale>
        <p:origin x="102" y="7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ass" userId="76639ff7-4519-4960-996a-f3d044468889" providerId="ADAL" clId="{330528ED-48BF-417D-B5C2-6D7E49DAC029}"/>
    <pc:docChg chg="custSel addSld delSld modSld">
      <pc:chgData name="Chris Bass" userId="76639ff7-4519-4960-996a-f3d044468889" providerId="ADAL" clId="{330528ED-48BF-417D-B5C2-6D7E49DAC029}" dt="2019-09-06T07:41:58.612" v="153"/>
      <pc:docMkLst>
        <pc:docMk/>
      </pc:docMkLst>
      <pc:sldChg chg="modSp add">
        <pc:chgData name="Chris Bass" userId="76639ff7-4519-4960-996a-f3d044468889" providerId="ADAL" clId="{330528ED-48BF-417D-B5C2-6D7E49DAC029}" dt="2019-09-06T07:41:58.612" v="153"/>
        <pc:sldMkLst>
          <pc:docMk/>
          <pc:sldMk cId="4228017202" sldId="280"/>
        </pc:sldMkLst>
        <pc:spChg chg="mod">
          <ac:chgData name="Chris Bass" userId="76639ff7-4519-4960-996a-f3d044468889" providerId="ADAL" clId="{330528ED-48BF-417D-B5C2-6D7E49DAC029}" dt="2019-09-05T13:50:33.821" v="4" actId="20577"/>
          <ac:spMkLst>
            <pc:docMk/>
            <pc:sldMk cId="4228017202" sldId="280"/>
            <ac:spMk id="4" creationId="{9718D3B5-FB14-4DEC-8857-E8454F2E5E1B}"/>
          </ac:spMkLst>
        </pc:spChg>
        <pc:spChg chg="mod">
          <ac:chgData name="Chris Bass" userId="76639ff7-4519-4960-996a-f3d044468889" providerId="ADAL" clId="{330528ED-48BF-417D-B5C2-6D7E49DAC029}" dt="2019-09-06T07:41:58.612" v="153"/>
          <ac:spMkLst>
            <pc:docMk/>
            <pc:sldMk cId="4228017202" sldId="280"/>
            <ac:spMk id="5" creationId="{7030FE8D-9089-43B7-BF74-968DE0625629}"/>
          </ac:spMkLst>
        </pc:spChg>
      </pc:sldChg>
      <pc:sldChg chg="add del">
        <pc:chgData name="Chris Bass" userId="76639ff7-4519-4960-996a-f3d044468889" providerId="ADAL" clId="{330528ED-48BF-417D-B5C2-6D7E49DAC029}" dt="2019-09-05T13:50:25.606" v="2" actId="2696"/>
        <pc:sldMkLst>
          <pc:docMk/>
          <pc:sldMk cId="2097492169" sldId="288"/>
        </pc:sldMkLst>
      </pc:sldChg>
      <pc:sldChg chg="modSp add">
        <pc:chgData name="Chris Bass" userId="76639ff7-4519-4960-996a-f3d044468889" providerId="ADAL" clId="{330528ED-48BF-417D-B5C2-6D7E49DAC029}" dt="2019-09-05T14:47:52.783" v="151" actId="20577"/>
        <pc:sldMkLst>
          <pc:docMk/>
          <pc:sldMk cId="4150169306" sldId="288"/>
        </pc:sldMkLst>
        <pc:spChg chg="mod">
          <ac:chgData name="Chris Bass" userId="76639ff7-4519-4960-996a-f3d044468889" providerId="ADAL" clId="{330528ED-48BF-417D-B5C2-6D7E49DAC029}" dt="2019-09-05T14:47:52.783" v="151" actId="20577"/>
          <ac:spMkLst>
            <pc:docMk/>
            <pc:sldMk cId="4150169306" sldId="288"/>
            <ac:spMk id="5" creationId="{1842C555-A7A8-421E-B82F-15C6429AA6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24EEB5-E956-4529-933C-2A77A08EFD1B}" type="datetimeFigureOut">
              <a:rPr lang="en-GB" smtClean="0"/>
              <a:t>05/09/2019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CD3C83-B1CE-4DED-B04B-C930553FFC49}" type="slidenum">
              <a:rPr lang="en-GB" smtClean="0"/>
              <a:t>‹#›</a:t>
            </a:fld>
            <a:endParaRPr lang="en-GB"/>
          </a:p>
        </p:txBody>
      </p:sp>
    </p:spTree>
    <p:extLst>
      <p:ext uri="{BB962C8B-B14F-4D97-AF65-F5344CB8AC3E}">
        <p14:creationId xmlns:p14="http://schemas.microsoft.com/office/powerpoint/2010/main" val="108489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CD3C83-B1CE-4DED-B04B-C930553FFC49}" type="slidenum">
              <a:rPr lang="en-GB" smtClean="0"/>
              <a:t>15</a:t>
            </a:fld>
            <a:endParaRPr lang="en-GB"/>
          </a:p>
        </p:txBody>
      </p:sp>
    </p:spTree>
    <p:extLst>
      <p:ext uri="{BB962C8B-B14F-4D97-AF65-F5344CB8AC3E}">
        <p14:creationId xmlns:p14="http://schemas.microsoft.com/office/powerpoint/2010/main" val="213053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CD3C83-B1CE-4DED-B04B-C930553FFC49}" type="slidenum">
              <a:rPr lang="en-GB" smtClean="0"/>
              <a:t>20</a:t>
            </a:fld>
            <a:endParaRPr lang="en-GB"/>
          </a:p>
        </p:txBody>
      </p:sp>
    </p:spTree>
    <p:extLst>
      <p:ext uri="{BB962C8B-B14F-4D97-AF65-F5344CB8AC3E}">
        <p14:creationId xmlns:p14="http://schemas.microsoft.com/office/powerpoint/2010/main" val="2815167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CD3C83-B1CE-4DED-B04B-C930553FFC49}" type="slidenum">
              <a:rPr lang="en-GB" smtClean="0"/>
              <a:t>27</a:t>
            </a:fld>
            <a:endParaRPr lang="en-GB"/>
          </a:p>
        </p:txBody>
      </p:sp>
    </p:spTree>
    <p:extLst>
      <p:ext uri="{BB962C8B-B14F-4D97-AF65-F5344CB8AC3E}">
        <p14:creationId xmlns:p14="http://schemas.microsoft.com/office/powerpoint/2010/main" val="2130535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EB4CB1-B2E9-4B49-AA13-0A59EBFCC54B}" type="datetime1">
              <a:rPr lang="en-US" smtClean="0"/>
              <a:t>9/5/2019</a:t>
            </a:fld>
            <a:endParaRPr lang="en-US"/>
          </a:p>
        </p:txBody>
      </p:sp>
      <p:sp>
        <p:nvSpPr>
          <p:cNvPr id="5" name="Footer Placeholder 4"/>
          <p:cNvSpPr>
            <a:spLocks noGrp="1"/>
          </p:cNvSpPr>
          <p:nvPr>
            <p:ph type="ftr" sz="quarter" idx="11"/>
          </p:nvPr>
        </p:nvSpPr>
        <p:spPr/>
        <p:txBody>
          <a:bodyPr/>
          <a:lstStyle/>
          <a:p>
            <a:r>
              <a:rPr lang="en-GB"/>
              <a:t>Tutorial 6 – Functions and Files – 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5D7CE-C38F-4406-ACBE-FDD6F9D74D31}" type="datetime1">
              <a:rPr lang="en-US" smtClean="0"/>
              <a:t>9/5/2019</a:t>
            </a:fld>
            <a:endParaRPr lang="en-US"/>
          </a:p>
        </p:txBody>
      </p:sp>
      <p:sp>
        <p:nvSpPr>
          <p:cNvPr id="5" name="Footer Placeholder 4"/>
          <p:cNvSpPr>
            <a:spLocks noGrp="1"/>
          </p:cNvSpPr>
          <p:nvPr>
            <p:ph type="ftr" sz="quarter" idx="11"/>
          </p:nvPr>
        </p:nvSpPr>
        <p:spPr/>
        <p:txBody>
          <a:bodyPr/>
          <a:lstStyle/>
          <a:p>
            <a:r>
              <a:rPr lang="en-GB"/>
              <a:t>Tutorial 6 – Functions and Files – 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275FC7-43C2-4C38-90F4-C88DC56D0452}" type="datetime1">
              <a:rPr lang="en-US" smtClean="0"/>
              <a:t>9/5/2019</a:t>
            </a:fld>
            <a:endParaRPr lang="en-US"/>
          </a:p>
        </p:txBody>
      </p:sp>
      <p:sp>
        <p:nvSpPr>
          <p:cNvPr id="5" name="Footer Placeholder 4"/>
          <p:cNvSpPr>
            <a:spLocks noGrp="1"/>
          </p:cNvSpPr>
          <p:nvPr>
            <p:ph type="ftr" sz="quarter" idx="11"/>
          </p:nvPr>
        </p:nvSpPr>
        <p:spPr/>
        <p:txBody>
          <a:bodyPr/>
          <a:lstStyle/>
          <a:p>
            <a:r>
              <a:rPr lang="en-GB"/>
              <a:t>Tutorial 6 – Functions and Files – 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3540C-DA89-4710-9FB3-91F39715F923}" type="datetime1">
              <a:rPr lang="en-US" smtClean="0"/>
              <a:t>9/5/2019</a:t>
            </a:fld>
            <a:endParaRPr lang="en-US"/>
          </a:p>
        </p:txBody>
      </p:sp>
      <p:sp>
        <p:nvSpPr>
          <p:cNvPr id="5" name="Footer Placeholder 4"/>
          <p:cNvSpPr>
            <a:spLocks noGrp="1"/>
          </p:cNvSpPr>
          <p:nvPr>
            <p:ph type="ftr" sz="quarter" idx="11"/>
          </p:nvPr>
        </p:nvSpPr>
        <p:spPr/>
        <p:txBody>
          <a:bodyPr/>
          <a:lstStyle/>
          <a:p>
            <a:r>
              <a:rPr lang="en-GB"/>
              <a:t>Tutorial 6 – Functions and Files – 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B6DB2-33EF-49C2-B12B-73F0088E7DBB}" type="datetime1">
              <a:rPr lang="en-US" smtClean="0"/>
              <a:t>9/5/2019</a:t>
            </a:fld>
            <a:endParaRPr lang="en-US"/>
          </a:p>
        </p:txBody>
      </p:sp>
      <p:sp>
        <p:nvSpPr>
          <p:cNvPr id="5" name="Footer Placeholder 4"/>
          <p:cNvSpPr>
            <a:spLocks noGrp="1"/>
          </p:cNvSpPr>
          <p:nvPr>
            <p:ph type="ftr" sz="quarter" idx="11"/>
          </p:nvPr>
        </p:nvSpPr>
        <p:spPr/>
        <p:txBody>
          <a:bodyPr/>
          <a:lstStyle/>
          <a:p>
            <a:r>
              <a:rPr lang="en-GB"/>
              <a:t>Tutorial 6 – Functions and Files – 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68DFBD-BF3B-40E9-879F-AC8210A15099}" type="datetime1">
              <a:rPr lang="en-US" smtClean="0"/>
              <a:t>9/5/2019</a:t>
            </a:fld>
            <a:endParaRPr lang="en-US"/>
          </a:p>
        </p:txBody>
      </p:sp>
      <p:sp>
        <p:nvSpPr>
          <p:cNvPr id="6" name="Footer Placeholder 5"/>
          <p:cNvSpPr>
            <a:spLocks noGrp="1"/>
          </p:cNvSpPr>
          <p:nvPr>
            <p:ph type="ftr" sz="quarter" idx="11"/>
          </p:nvPr>
        </p:nvSpPr>
        <p:spPr/>
        <p:txBody>
          <a:bodyPr/>
          <a:lstStyle/>
          <a:p>
            <a:r>
              <a:rPr lang="en-GB"/>
              <a:t>Tutorial 6 – Functions and Files – Chris Bass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AF4F57-230E-4C09-81A7-77CB36951489}" type="datetime1">
              <a:rPr lang="en-US" smtClean="0"/>
              <a:t>9/5/2019</a:t>
            </a:fld>
            <a:endParaRPr lang="en-US"/>
          </a:p>
        </p:txBody>
      </p:sp>
      <p:sp>
        <p:nvSpPr>
          <p:cNvPr id="8" name="Footer Placeholder 7"/>
          <p:cNvSpPr>
            <a:spLocks noGrp="1"/>
          </p:cNvSpPr>
          <p:nvPr>
            <p:ph type="ftr" sz="quarter" idx="11"/>
          </p:nvPr>
        </p:nvSpPr>
        <p:spPr/>
        <p:txBody>
          <a:bodyPr/>
          <a:lstStyle/>
          <a:p>
            <a:r>
              <a:rPr lang="en-GB"/>
              <a:t>Tutorial 6 – Functions and Files – Chris Bass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2B3E77-0C80-4C1F-8228-EBE308CF31E2}" type="datetime1">
              <a:rPr lang="en-US" smtClean="0"/>
              <a:t>9/5/2019</a:t>
            </a:fld>
            <a:endParaRPr lang="en-US"/>
          </a:p>
        </p:txBody>
      </p:sp>
      <p:sp>
        <p:nvSpPr>
          <p:cNvPr id="4" name="Footer Placeholder 3"/>
          <p:cNvSpPr>
            <a:spLocks noGrp="1"/>
          </p:cNvSpPr>
          <p:nvPr>
            <p:ph type="ftr" sz="quarter" idx="11"/>
          </p:nvPr>
        </p:nvSpPr>
        <p:spPr/>
        <p:txBody>
          <a:bodyPr/>
          <a:lstStyle/>
          <a:p>
            <a:r>
              <a:rPr lang="en-GB"/>
              <a:t>Tutorial 6 – Functions and Files – 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1E7A4-742B-4D23-A9A8-65BBE1440F5D}" type="datetime1">
              <a:rPr lang="en-US" smtClean="0"/>
              <a:t>9/5/2019</a:t>
            </a:fld>
            <a:endParaRPr lang="en-US"/>
          </a:p>
        </p:txBody>
      </p:sp>
      <p:sp>
        <p:nvSpPr>
          <p:cNvPr id="3" name="Footer Placeholder 2"/>
          <p:cNvSpPr>
            <a:spLocks noGrp="1"/>
          </p:cNvSpPr>
          <p:nvPr>
            <p:ph type="ftr" sz="quarter" idx="11"/>
          </p:nvPr>
        </p:nvSpPr>
        <p:spPr/>
        <p:txBody>
          <a:bodyPr/>
          <a:lstStyle/>
          <a:p>
            <a:r>
              <a:rPr lang="en-GB"/>
              <a:t>Tutorial 6 – Functions and Files – Chris Bass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5C014-7973-4E60-B44D-67581A7D6FF6}" type="datetime1">
              <a:rPr lang="en-US" smtClean="0"/>
              <a:t>9/5/2019</a:t>
            </a:fld>
            <a:endParaRPr lang="en-US"/>
          </a:p>
        </p:txBody>
      </p:sp>
      <p:sp>
        <p:nvSpPr>
          <p:cNvPr id="6" name="Footer Placeholder 5"/>
          <p:cNvSpPr>
            <a:spLocks noGrp="1"/>
          </p:cNvSpPr>
          <p:nvPr>
            <p:ph type="ftr" sz="quarter" idx="11"/>
          </p:nvPr>
        </p:nvSpPr>
        <p:spPr/>
        <p:txBody>
          <a:bodyPr/>
          <a:lstStyle/>
          <a:p>
            <a:r>
              <a:rPr lang="en-GB"/>
              <a:t>Tutorial 6 – Functions and Files – Chris Bass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9AEF90-706D-46F9-B172-91402D495F06}" type="datetime1">
              <a:rPr lang="en-US" smtClean="0"/>
              <a:t>9/5/2019</a:t>
            </a:fld>
            <a:endParaRPr lang="en-US"/>
          </a:p>
        </p:txBody>
      </p:sp>
      <p:sp>
        <p:nvSpPr>
          <p:cNvPr id="6" name="Footer Placeholder 5"/>
          <p:cNvSpPr>
            <a:spLocks noGrp="1"/>
          </p:cNvSpPr>
          <p:nvPr>
            <p:ph type="ftr" sz="quarter" idx="11"/>
          </p:nvPr>
        </p:nvSpPr>
        <p:spPr/>
        <p:txBody>
          <a:bodyPr/>
          <a:lstStyle/>
          <a:p>
            <a:r>
              <a:rPr lang="en-GB"/>
              <a:t>Tutorial 6 – Functions and Files – Chris Bass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716CA-5856-4864-9493-B3D9F7F07CDE}" type="datetime1">
              <a:rPr lang="en-US" smtClean="0"/>
              <a:t>9/5/2019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Tutorial 6 – Functions and Files – Chris Bass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ventry.ac.uk/205SE-1920SEPJA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codingame.com/ide/puzzle/mars-lander-episode-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205SE</a:t>
            </a:r>
            <a:br>
              <a:rPr lang="en-GB" dirty="0"/>
            </a:br>
            <a:r>
              <a:rPr lang="en-GB" dirty="0"/>
              <a:t>Programming for Engineers</a:t>
            </a:r>
          </a:p>
        </p:txBody>
      </p:sp>
      <p:sp>
        <p:nvSpPr>
          <p:cNvPr id="3" name="Subtitle 2"/>
          <p:cNvSpPr>
            <a:spLocks noGrp="1"/>
          </p:cNvSpPr>
          <p:nvPr>
            <p:ph type="subTitle" idx="1"/>
          </p:nvPr>
        </p:nvSpPr>
        <p:spPr/>
        <p:txBody>
          <a:bodyPr/>
          <a:lstStyle/>
          <a:p>
            <a:r>
              <a:rPr lang="en-GB" dirty="0"/>
              <a:t>Tutorial 6</a:t>
            </a:r>
          </a:p>
          <a:p>
            <a:r>
              <a:rPr lang="en-GB" dirty="0"/>
              <a:t>Functions and File Structure</a:t>
            </a:r>
          </a:p>
        </p:txBody>
      </p:sp>
      <p:sp>
        <p:nvSpPr>
          <p:cNvPr id="4" name="Footer Placeholder 3"/>
          <p:cNvSpPr>
            <a:spLocks noGrp="1"/>
          </p:cNvSpPr>
          <p:nvPr>
            <p:ph type="ftr" sz="quarter" idx="11"/>
          </p:nvPr>
        </p:nvSpPr>
        <p:spPr/>
        <p:txBody>
          <a:bodyPr/>
          <a:lstStyle/>
          <a:p>
            <a:r>
              <a:rPr lang="en-GB" dirty="0"/>
              <a:t>Tutorial 6 – Functions and Files – Chris Bass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941687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68F945-EA07-4888-96CC-6B460EAEABAD}"/>
              </a:ext>
            </a:extLst>
          </p:cNvPr>
          <p:cNvSpPr>
            <a:spLocks noGrp="1"/>
          </p:cNvSpPr>
          <p:nvPr>
            <p:ph type="title"/>
          </p:nvPr>
        </p:nvSpPr>
        <p:spPr>
          <a:xfrm>
            <a:off x="457200" y="274638"/>
            <a:ext cx="8229600" cy="1143000"/>
          </a:xfrm>
        </p:spPr>
        <p:txBody>
          <a:bodyPr/>
          <a:lstStyle/>
          <a:p>
            <a:r>
              <a:rPr lang="en-GB" altLang="en-US" dirty="0"/>
              <a:t>Starting the Tutorial Work</a:t>
            </a:r>
            <a:endParaRPr lang="en-GB" dirty="0"/>
          </a:p>
        </p:txBody>
      </p:sp>
      <p:sp>
        <p:nvSpPr>
          <p:cNvPr id="5" name="Content Placeholder 4">
            <a:extLst>
              <a:ext uri="{FF2B5EF4-FFF2-40B4-BE49-F238E27FC236}">
                <a16:creationId xmlns:a16="http://schemas.microsoft.com/office/drawing/2014/main" id="{1842C555-A7A8-421E-B82F-15C6429AA6B1}"/>
              </a:ext>
            </a:extLst>
          </p:cNvPr>
          <p:cNvSpPr>
            <a:spLocks noGrp="1"/>
          </p:cNvSpPr>
          <p:nvPr>
            <p:ph idx="1"/>
          </p:nvPr>
        </p:nvSpPr>
        <p:spPr>
          <a:xfrm>
            <a:off x="457200" y="1600200"/>
            <a:ext cx="8229600" cy="4525963"/>
          </a:xfrm>
        </p:spPr>
        <p:txBody>
          <a:bodyPr>
            <a:normAutofit lnSpcReduction="10000"/>
          </a:bodyPr>
          <a:lstStyle/>
          <a:p>
            <a:r>
              <a:rPr lang="en-GB" dirty="0"/>
              <a:t>If on a new PC, </a:t>
            </a:r>
            <a:r>
              <a:rPr lang="en-GB" b="1" dirty="0"/>
              <a:t>clone </a:t>
            </a:r>
            <a:r>
              <a:rPr lang="en-GB" dirty="0"/>
              <a:t>your remote source repository from last time:</a:t>
            </a:r>
          </a:p>
          <a:p>
            <a:pPr lvl="1"/>
            <a:r>
              <a:rPr lang="en-GB" altLang="en-US" dirty="0">
                <a:hlinkClick r:id="rId2"/>
              </a:rPr>
              <a:t>https://github.coventry.ac.uk/205SE-1920SEPJAN</a:t>
            </a:r>
            <a:r>
              <a:rPr lang="en-GB" altLang="en-US" dirty="0"/>
              <a:t> /&lt;your username&gt;-tutorialwork</a:t>
            </a:r>
          </a:p>
          <a:p>
            <a:r>
              <a:rPr lang="en-GB" dirty="0"/>
              <a:t>Open the cloned repo in Visual Studio</a:t>
            </a:r>
          </a:p>
          <a:p>
            <a:r>
              <a:rPr lang="en-GB" dirty="0"/>
              <a:t>Create a new solution ‘T6-FunctionsFiles’</a:t>
            </a:r>
          </a:p>
          <a:p>
            <a:r>
              <a:rPr lang="en-GB" dirty="0"/>
              <a:t>Commit changes</a:t>
            </a:r>
          </a:p>
          <a:p>
            <a:r>
              <a:rPr lang="en-GB" dirty="0"/>
              <a:t>Push commits to remote</a:t>
            </a:r>
          </a:p>
          <a:p>
            <a:r>
              <a:rPr lang="en-GB" dirty="0"/>
              <a:t>Begin working on Activity 1</a:t>
            </a:r>
          </a:p>
        </p:txBody>
      </p:sp>
      <p:sp>
        <p:nvSpPr>
          <p:cNvPr id="2" name="Footer Placeholder 1">
            <a:extLst>
              <a:ext uri="{FF2B5EF4-FFF2-40B4-BE49-F238E27FC236}">
                <a16:creationId xmlns:a16="http://schemas.microsoft.com/office/drawing/2014/main" id="{669BBEF0-410A-476A-9EF2-5C561B6DA55A}"/>
              </a:ext>
            </a:extLst>
          </p:cNvPr>
          <p:cNvSpPr>
            <a:spLocks noGrp="1"/>
          </p:cNvSpPr>
          <p:nvPr>
            <p:ph type="ftr" sz="quarter" idx="11"/>
          </p:nvPr>
        </p:nvSpPr>
        <p:spPr>
          <a:xfrm>
            <a:off x="3124200" y="6356350"/>
            <a:ext cx="2895600" cy="365125"/>
          </a:xfrm>
        </p:spPr>
        <p:txBody>
          <a:bodyPr/>
          <a:lstStyle/>
          <a:p>
            <a:r>
              <a:rPr lang="en-GB"/>
              <a:t>Chris Bass</a:t>
            </a:r>
            <a:endParaRPr lang="en-US"/>
          </a:p>
        </p:txBody>
      </p:sp>
      <p:sp>
        <p:nvSpPr>
          <p:cNvPr id="3" name="Slide Number Placeholder 2">
            <a:extLst>
              <a:ext uri="{FF2B5EF4-FFF2-40B4-BE49-F238E27FC236}">
                <a16:creationId xmlns:a16="http://schemas.microsoft.com/office/drawing/2014/main" id="{9AE0D664-9788-45D1-85C0-4FCBAE147221}"/>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10</a:t>
            </a:fld>
            <a:endParaRPr lang="en-US"/>
          </a:p>
        </p:txBody>
      </p:sp>
      <p:pic>
        <p:nvPicPr>
          <p:cNvPr id="6" name="Picture 2" descr="Image result for github">
            <a:extLst>
              <a:ext uri="{FF2B5EF4-FFF2-40B4-BE49-F238E27FC236}">
                <a16:creationId xmlns:a16="http://schemas.microsoft.com/office/drawing/2014/main" id="{81EC27F8-38AC-4CF4-8EB9-AC07CF743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5143500"/>
            <a:ext cx="1001712"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016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ln>
            <a:miter lim="800000"/>
            <a:headEnd/>
            <a:tailEnd/>
          </a:ln>
        </p:spPr>
        <p:txBody>
          <a:bodyPr/>
          <a:lstStyle/>
          <a:p>
            <a:pPr>
              <a:defRPr/>
            </a:pPr>
            <a:r>
              <a:rPr lang="en-GB"/>
              <a:t>Tutorial 6 – Functions and Files – Chris Bass</a:t>
            </a:r>
          </a:p>
        </p:txBody>
      </p:sp>
      <p:sp>
        <p:nvSpPr>
          <p:cNvPr id="5" name="Slide Number Placeholder 5"/>
          <p:cNvSpPr>
            <a:spLocks noGrp="1"/>
          </p:cNvSpPr>
          <p:nvPr>
            <p:ph type="sldNum" sz="quarter" idx="12"/>
          </p:nvPr>
        </p:nvSpPr>
        <p:spPr/>
        <p:txBody>
          <a:bodyPr/>
          <a:lstStyle/>
          <a:p>
            <a:pPr>
              <a:defRPr/>
            </a:pPr>
            <a:fld id="{3A6B6FE9-EC79-4E20-8DA0-58684FE3FA4C}" type="slidenum">
              <a:rPr lang="en-US"/>
              <a:pPr>
                <a:defRPr/>
              </a:pPr>
              <a:t>11</a:t>
            </a:fld>
            <a:endParaRPr lang="en-US"/>
          </a:p>
        </p:txBody>
      </p:sp>
      <p:sp>
        <p:nvSpPr>
          <p:cNvPr id="7172" name="Title 1"/>
          <p:cNvSpPr>
            <a:spLocks noGrp="1"/>
          </p:cNvSpPr>
          <p:nvPr>
            <p:ph type="title" idx="4294967295"/>
          </p:nvPr>
        </p:nvSpPr>
        <p:spPr/>
        <p:txBody>
          <a:bodyPr/>
          <a:lstStyle/>
          <a:p>
            <a:r>
              <a:rPr lang="en-GB" dirty="0"/>
              <a:t>Activity 1</a:t>
            </a:r>
            <a:endParaRPr lang="en-US" dirty="0"/>
          </a:p>
        </p:txBody>
      </p:sp>
      <p:sp>
        <p:nvSpPr>
          <p:cNvPr id="7173" name="Content Placeholder 2"/>
          <p:cNvSpPr>
            <a:spLocks noGrp="1"/>
          </p:cNvSpPr>
          <p:nvPr>
            <p:ph idx="4294967295"/>
          </p:nvPr>
        </p:nvSpPr>
        <p:spPr/>
        <p:txBody>
          <a:bodyPr/>
          <a:lstStyle/>
          <a:p>
            <a:pPr marL="514350" indent="-514350">
              <a:buFont typeface="+mj-lt"/>
              <a:buAutoNum type="arabicPeriod"/>
            </a:pPr>
            <a:r>
              <a:rPr lang="en-GB" dirty="0"/>
              <a:t>Declare a function called helloWorld which returns void and takes no input parameters</a:t>
            </a:r>
          </a:p>
          <a:p>
            <a:pPr marL="514350" indent="-514350">
              <a:buFont typeface="+mj-lt"/>
              <a:buAutoNum type="arabicPeriod"/>
            </a:pPr>
            <a:r>
              <a:rPr lang="en-GB" dirty="0"/>
              <a:t>Call the function from the main</a:t>
            </a:r>
          </a:p>
          <a:p>
            <a:pPr marL="514350" indent="-514350">
              <a:buFont typeface="+mj-lt"/>
              <a:buAutoNum type="arabicPeriod"/>
            </a:pPr>
            <a:r>
              <a:rPr lang="en-GB" dirty="0"/>
              <a:t>Define the function so that when called it will display “hello world!” in the console window</a:t>
            </a:r>
          </a:p>
        </p:txBody>
      </p:sp>
      <p:pic>
        <p:nvPicPr>
          <p:cNvPr id="7174" name="Picture 3" descr="D:\Users\aa6164\AppData\Local\Microsoft\Windows\Temporary Internet Files\Content.IE5\TOYWN9P7\MP9004373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3988"/>
            <a:ext cx="12922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Users\aa6164\AppData\Local\Microsoft\Windows\Temporary Internet Files\Content.IE5\TOYWN9P7\MC90043705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51816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22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ln>
            <a:miter lim="800000"/>
            <a:headEnd/>
            <a:tailEnd/>
          </a:ln>
        </p:spPr>
        <p:txBody>
          <a:bodyPr/>
          <a:lstStyle/>
          <a:p>
            <a:pPr>
              <a:defRPr/>
            </a:pPr>
            <a:r>
              <a:rPr lang="en-GB"/>
              <a:t>Tutorial 6 – Functions and Files – Chris Bass</a:t>
            </a:r>
          </a:p>
        </p:txBody>
      </p:sp>
      <p:sp>
        <p:nvSpPr>
          <p:cNvPr id="5" name="Slide Number Placeholder 5"/>
          <p:cNvSpPr>
            <a:spLocks noGrp="1"/>
          </p:cNvSpPr>
          <p:nvPr>
            <p:ph type="sldNum" sz="quarter" idx="12"/>
          </p:nvPr>
        </p:nvSpPr>
        <p:spPr/>
        <p:txBody>
          <a:bodyPr/>
          <a:lstStyle/>
          <a:p>
            <a:pPr>
              <a:defRPr/>
            </a:pPr>
            <a:fld id="{3A6B6FE9-EC79-4E20-8DA0-58684FE3FA4C}" type="slidenum">
              <a:rPr lang="en-US"/>
              <a:pPr>
                <a:defRPr/>
              </a:pPr>
              <a:t>12</a:t>
            </a:fld>
            <a:endParaRPr lang="en-US"/>
          </a:p>
        </p:txBody>
      </p:sp>
      <p:sp>
        <p:nvSpPr>
          <p:cNvPr id="7172" name="Title 1"/>
          <p:cNvSpPr>
            <a:spLocks noGrp="1"/>
          </p:cNvSpPr>
          <p:nvPr>
            <p:ph type="title" idx="4294967295"/>
          </p:nvPr>
        </p:nvSpPr>
        <p:spPr/>
        <p:txBody>
          <a:bodyPr/>
          <a:lstStyle/>
          <a:p>
            <a:r>
              <a:rPr lang="en-GB" dirty="0"/>
              <a:t>Activity 2</a:t>
            </a:r>
            <a:endParaRPr lang="en-US" dirty="0"/>
          </a:p>
        </p:txBody>
      </p:sp>
      <p:sp>
        <p:nvSpPr>
          <p:cNvPr id="7173" name="Content Placeholder 2"/>
          <p:cNvSpPr>
            <a:spLocks noGrp="1"/>
          </p:cNvSpPr>
          <p:nvPr>
            <p:ph idx="4294967295"/>
          </p:nvPr>
        </p:nvSpPr>
        <p:spPr/>
        <p:txBody>
          <a:bodyPr>
            <a:normAutofit/>
          </a:bodyPr>
          <a:lstStyle/>
          <a:p>
            <a:r>
              <a:rPr lang="en-GB" dirty="0"/>
              <a:t>Modify your function so that it will return your favourite integer value back to where it was called from</a:t>
            </a:r>
          </a:p>
          <a:p>
            <a:r>
              <a:rPr lang="en-GB" dirty="0"/>
              <a:t>Test the operation by using cout inside of the main to display the value you passed back from the function</a:t>
            </a:r>
          </a:p>
          <a:p>
            <a:r>
              <a:rPr lang="en-GB" dirty="0"/>
              <a:t>Hint:  you need to change the return type and use the keyword return</a:t>
            </a:r>
          </a:p>
        </p:txBody>
      </p:sp>
      <p:pic>
        <p:nvPicPr>
          <p:cNvPr id="7174" name="Picture 3" descr="D:\Users\aa6164\AppData\Local\Microsoft\Windows\Temporary Internet Files\Content.IE5\TOYWN9P7\MP9004373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3988"/>
            <a:ext cx="12922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Users\aa6164\AppData\Local\Microsoft\Windows\Temporary Internet Files\Content.IE5\8LWQV6FE\MC90043705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51816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475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b="1" dirty="0"/>
              <a:t>Declaring</a:t>
            </a:r>
            <a:r>
              <a:rPr lang="en-GB" dirty="0"/>
              <a:t> Function Prototypes Extra</a:t>
            </a:r>
          </a:p>
        </p:txBody>
      </p:sp>
      <p:sp>
        <p:nvSpPr>
          <p:cNvPr id="6" name="Content Placeholder 5"/>
          <p:cNvSpPr>
            <a:spLocks noGrp="1"/>
          </p:cNvSpPr>
          <p:nvPr>
            <p:ph idx="1"/>
          </p:nvPr>
        </p:nvSpPr>
        <p:spPr/>
        <p:txBody>
          <a:bodyPr/>
          <a:lstStyle/>
          <a:p>
            <a:pPr marL="0" indent="0">
              <a:buNone/>
            </a:pPr>
            <a:r>
              <a:rPr lang="en-GB" dirty="0">
                <a:latin typeface="Courier New" pitchFamily="49" charset="0"/>
                <a:cs typeface="Courier New" pitchFamily="49" charset="0"/>
              </a:rPr>
              <a:t>int functionAdd(int x, int y);</a:t>
            </a:r>
            <a:endParaRPr lang="en-GB" dirty="0"/>
          </a:p>
        </p:txBody>
      </p:sp>
      <p:sp>
        <p:nvSpPr>
          <p:cNvPr id="2" name="Footer Placeholder 1"/>
          <p:cNvSpPr>
            <a:spLocks noGrp="1"/>
          </p:cNvSpPr>
          <p:nvPr>
            <p:ph type="ftr" sz="quarter" idx="11"/>
          </p:nvPr>
        </p:nvSpPr>
        <p:spPr/>
        <p:txBody>
          <a:bodyPr/>
          <a:lstStyle/>
          <a:p>
            <a:r>
              <a:rPr lang="en-GB"/>
              <a:t>Tutorial 6 – Functions and Files – Chris Bass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249382" y="2479625"/>
            <a:ext cx="1960418" cy="1341656"/>
          </a:xfrm>
          <a:prstGeom prst="wedgeEllipseCallout">
            <a:avLst>
              <a:gd name="adj1" fmla="val -14361"/>
              <a:gd name="adj2" fmla="val -75088"/>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Return Type</a:t>
            </a:r>
          </a:p>
        </p:txBody>
      </p:sp>
      <p:sp>
        <p:nvSpPr>
          <p:cNvPr id="8" name="TextBox 7"/>
          <p:cNvSpPr txBox="1"/>
          <p:nvPr/>
        </p:nvSpPr>
        <p:spPr>
          <a:xfrm>
            <a:off x="1905000" y="2514600"/>
            <a:ext cx="2286000" cy="1341656"/>
          </a:xfrm>
          <a:prstGeom prst="wedgeEllipseCallout">
            <a:avLst>
              <a:gd name="adj1" fmla="val 29"/>
              <a:gd name="adj2" fmla="val -81010"/>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Function Identifier</a:t>
            </a:r>
          </a:p>
        </p:txBody>
      </p:sp>
      <p:sp>
        <p:nvSpPr>
          <p:cNvPr id="9" name="TextBox 8"/>
          <p:cNvSpPr txBox="1"/>
          <p:nvPr/>
        </p:nvSpPr>
        <p:spPr>
          <a:xfrm>
            <a:off x="4214501" y="3763744"/>
            <a:ext cx="4419600" cy="1341656"/>
          </a:xfrm>
          <a:prstGeom prst="wedgeEllipseCallout">
            <a:avLst>
              <a:gd name="adj1" fmla="val -13227"/>
              <a:gd name="adj2" fmla="val -168152"/>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b="1" dirty="0"/>
              <a:t>Parameter List </a:t>
            </a:r>
            <a:r>
              <a:rPr lang="en-GB" sz="2800" dirty="0"/>
              <a:t>(comma separated)</a:t>
            </a:r>
          </a:p>
        </p:txBody>
      </p:sp>
      <p:sp>
        <p:nvSpPr>
          <p:cNvPr id="10" name="TextBox 9"/>
          <p:cNvSpPr txBox="1"/>
          <p:nvPr/>
        </p:nvSpPr>
        <p:spPr>
          <a:xfrm>
            <a:off x="4181742" y="2590800"/>
            <a:ext cx="2447658" cy="1341656"/>
          </a:xfrm>
          <a:prstGeom prst="wedgeEllipseCallout">
            <a:avLst>
              <a:gd name="adj1" fmla="val 3008"/>
              <a:gd name="adj2" fmla="val -8471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1</a:t>
            </a:r>
            <a:r>
              <a:rPr lang="en-GB" sz="2800" baseline="30000" dirty="0"/>
              <a:t>st</a:t>
            </a:r>
            <a:r>
              <a:rPr lang="en-GB" sz="2800" dirty="0"/>
              <a:t> </a:t>
            </a:r>
            <a:r>
              <a:rPr lang="en-GB" sz="2800" b="1" dirty="0"/>
              <a:t>Parameter</a:t>
            </a:r>
          </a:p>
        </p:txBody>
      </p:sp>
      <p:sp>
        <p:nvSpPr>
          <p:cNvPr id="11" name="TextBox 10"/>
          <p:cNvSpPr txBox="1"/>
          <p:nvPr/>
        </p:nvSpPr>
        <p:spPr>
          <a:xfrm>
            <a:off x="6248400" y="2590800"/>
            <a:ext cx="2514600" cy="1341656"/>
          </a:xfrm>
          <a:prstGeom prst="wedgeEllipseCallout">
            <a:avLst>
              <a:gd name="adj1" fmla="val -8435"/>
              <a:gd name="adj2" fmla="val -8216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2</a:t>
            </a:r>
            <a:r>
              <a:rPr lang="en-GB" sz="2800" baseline="30000" dirty="0"/>
              <a:t>nd </a:t>
            </a:r>
            <a:r>
              <a:rPr lang="en-GB" sz="2800" b="1" dirty="0"/>
              <a:t>Parameter</a:t>
            </a:r>
          </a:p>
        </p:txBody>
      </p:sp>
      <p:pic>
        <p:nvPicPr>
          <p:cNvPr id="12" name="Picture 2" descr="C:\Users\aa6164\AppData\Local\Microsoft\Windows\Temporary Internet Files\Content.IE5\YVII454G\MC90005621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246" y="4953000"/>
            <a:ext cx="1520537" cy="1584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4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Calling</a:t>
            </a:r>
            <a:r>
              <a:rPr lang="en-GB" dirty="0"/>
              <a:t> Functions Extra</a:t>
            </a:r>
          </a:p>
        </p:txBody>
      </p:sp>
      <p:sp>
        <p:nvSpPr>
          <p:cNvPr id="3" name="Content Placeholder 2"/>
          <p:cNvSpPr>
            <a:spLocks noGrp="1"/>
          </p:cNvSpPr>
          <p:nvPr>
            <p:ph idx="1"/>
          </p:nvPr>
        </p:nvSpPr>
        <p:spPr/>
        <p:txBody>
          <a:bodyPr/>
          <a:lstStyle/>
          <a:p>
            <a:pPr>
              <a:buNone/>
              <a:defRPr/>
            </a:pPr>
            <a:endParaRPr lang="en-GB" dirty="0">
              <a:latin typeface="Courier New" pitchFamily="49" charset="0"/>
              <a:cs typeface="Courier New" pitchFamily="49" charset="0"/>
            </a:endParaRPr>
          </a:p>
          <a:p>
            <a:pPr>
              <a:buNone/>
              <a:defRPr/>
            </a:pPr>
            <a:endParaRPr lang="en-GB" dirty="0">
              <a:latin typeface="Courier New" pitchFamily="49" charset="0"/>
              <a:cs typeface="Courier New" pitchFamily="49" charset="0"/>
            </a:endParaRPr>
          </a:p>
          <a:p>
            <a:pPr>
              <a:buNone/>
              <a:defRPr/>
            </a:pPr>
            <a:endParaRPr lang="en-GB" dirty="0">
              <a:latin typeface="Courier New" pitchFamily="49" charset="0"/>
              <a:cs typeface="Courier New" pitchFamily="49" charset="0"/>
            </a:endParaRPr>
          </a:p>
          <a:p>
            <a:pPr>
              <a:buNone/>
              <a:defRPr/>
            </a:pPr>
            <a:r>
              <a:rPr lang="en-GB" dirty="0">
                <a:latin typeface="Courier New" pitchFamily="49" charset="0"/>
                <a:cs typeface="Courier New" pitchFamily="49" charset="0"/>
              </a:rPr>
              <a:t>functionAdd(1, 2);</a:t>
            </a:r>
          </a:p>
          <a:p>
            <a:pPr>
              <a:buNone/>
              <a:defRPr/>
            </a:pPr>
            <a:r>
              <a:rPr lang="en-GB" dirty="0">
                <a:latin typeface="Courier New" pitchFamily="49" charset="0"/>
                <a:cs typeface="Courier New" pitchFamily="49" charset="0"/>
              </a:rPr>
              <a:t>int result = functionAdd(3, 4);</a:t>
            </a:r>
          </a:p>
          <a:p>
            <a:endParaRPr lang="en-GB" dirty="0"/>
          </a:p>
        </p:txBody>
      </p:sp>
      <p:sp>
        <p:nvSpPr>
          <p:cNvPr id="4" name="Footer Placeholder 3"/>
          <p:cNvSpPr>
            <a:spLocks noGrp="1"/>
          </p:cNvSpPr>
          <p:nvPr>
            <p:ph type="ftr" sz="quarter" idx="11"/>
          </p:nvPr>
        </p:nvSpPr>
        <p:spPr/>
        <p:txBody>
          <a:bodyPr/>
          <a:lstStyle/>
          <a:p>
            <a:r>
              <a:rPr lang="en-GB"/>
              <a:t>Tutorial 6 – Functions and Files – 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descr="C:\Users\aa6164\AppData\Local\Microsoft\Windows\Temporary Internet Files\Content.IE5\RW4QLUQV\MC90044213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47800" cy="1447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447800"/>
            <a:ext cx="2438400" cy="1341656"/>
          </a:xfrm>
          <a:prstGeom prst="wedgeEllipseCallout">
            <a:avLst>
              <a:gd name="adj1" fmla="val 20607"/>
              <a:gd name="adj2" fmla="val 9503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Function Identifier</a:t>
            </a:r>
          </a:p>
        </p:txBody>
      </p:sp>
      <p:sp>
        <p:nvSpPr>
          <p:cNvPr id="8" name="TextBox 7"/>
          <p:cNvSpPr txBox="1"/>
          <p:nvPr/>
        </p:nvSpPr>
        <p:spPr>
          <a:xfrm>
            <a:off x="4724400" y="5105400"/>
            <a:ext cx="4267200" cy="1341656"/>
          </a:xfrm>
          <a:prstGeom prst="wedgeEllipseCallout">
            <a:avLst>
              <a:gd name="adj1" fmla="val 3753"/>
              <a:gd name="adj2" fmla="val -9490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b="1" dirty="0"/>
              <a:t>Arguments List </a:t>
            </a:r>
            <a:r>
              <a:rPr lang="en-GB" sz="2800" dirty="0"/>
              <a:t>(comma separated)</a:t>
            </a:r>
          </a:p>
        </p:txBody>
      </p:sp>
      <p:sp>
        <p:nvSpPr>
          <p:cNvPr id="9" name="TextBox 8"/>
          <p:cNvSpPr txBox="1"/>
          <p:nvPr/>
        </p:nvSpPr>
        <p:spPr>
          <a:xfrm>
            <a:off x="2501781" y="1750754"/>
            <a:ext cx="2209800" cy="735747"/>
          </a:xfrm>
          <a:prstGeom prst="wedgeEllipseCallout">
            <a:avLst>
              <a:gd name="adj1" fmla="val -9791"/>
              <a:gd name="adj2" fmla="val 166264"/>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1</a:t>
            </a:r>
            <a:r>
              <a:rPr lang="en-GB" sz="2800" baseline="30000" dirty="0"/>
              <a:t>st</a:t>
            </a:r>
            <a:r>
              <a:rPr lang="en-GB" sz="2800" dirty="0"/>
              <a:t> Call</a:t>
            </a:r>
          </a:p>
        </p:txBody>
      </p:sp>
      <p:sp>
        <p:nvSpPr>
          <p:cNvPr id="10" name="TextBox 9"/>
          <p:cNvSpPr txBox="1"/>
          <p:nvPr/>
        </p:nvSpPr>
        <p:spPr>
          <a:xfrm>
            <a:off x="3505200" y="4826853"/>
            <a:ext cx="2286000" cy="735747"/>
          </a:xfrm>
          <a:prstGeom prst="wedgeEllipseCallout">
            <a:avLst>
              <a:gd name="adj1" fmla="val 59905"/>
              <a:gd name="adj2" fmla="val -94776"/>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2</a:t>
            </a:r>
            <a:r>
              <a:rPr lang="en-GB" sz="2800" baseline="30000" dirty="0"/>
              <a:t>nd</a:t>
            </a:r>
            <a:r>
              <a:rPr lang="en-GB" sz="2800" dirty="0"/>
              <a:t> Call</a:t>
            </a:r>
          </a:p>
        </p:txBody>
      </p:sp>
      <p:sp>
        <p:nvSpPr>
          <p:cNvPr id="12" name="TextBox 11"/>
          <p:cNvSpPr txBox="1"/>
          <p:nvPr/>
        </p:nvSpPr>
        <p:spPr>
          <a:xfrm>
            <a:off x="5910129" y="2286000"/>
            <a:ext cx="3267342" cy="735747"/>
          </a:xfrm>
          <a:prstGeom prst="wedgeEllipseCallout">
            <a:avLst>
              <a:gd name="adj1" fmla="val -1043"/>
              <a:gd name="adj2" fmla="val 174684"/>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2</a:t>
            </a:r>
            <a:r>
              <a:rPr lang="en-GB" sz="2800" baseline="30000" dirty="0"/>
              <a:t>nd </a:t>
            </a:r>
            <a:r>
              <a:rPr lang="en-GB" sz="2800" b="1" dirty="0"/>
              <a:t>Argument</a:t>
            </a:r>
          </a:p>
        </p:txBody>
      </p:sp>
      <p:sp>
        <p:nvSpPr>
          <p:cNvPr id="11" name="TextBox 10"/>
          <p:cNvSpPr txBox="1"/>
          <p:nvPr/>
        </p:nvSpPr>
        <p:spPr>
          <a:xfrm>
            <a:off x="4410342" y="2789456"/>
            <a:ext cx="3133458" cy="735747"/>
          </a:xfrm>
          <a:prstGeom prst="wedgeEllipseCallout">
            <a:avLst>
              <a:gd name="adj1" fmla="val 23190"/>
              <a:gd name="adj2" fmla="val 105103"/>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1</a:t>
            </a:r>
            <a:r>
              <a:rPr lang="en-GB" sz="2800" baseline="30000" dirty="0"/>
              <a:t>st</a:t>
            </a:r>
            <a:r>
              <a:rPr lang="en-GB" sz="2800" dirty="0"/>
              <a:t> </a:t>
            </a:r>
            <a:r>
              <a:rPr lang="en-GB" sz="2800" b="1" dirty="0"/>
              <a:t>Argument</a:t>
            </a:r>
          </a:p>
        </p:txBody>
      </p:sp>
      <p:sp>
        <p:nvSpPr>
          <p:cNvPr id="13" name="TextBox 12"/>
          <p:cNvSpPr txBox="1"/>
          <p:nvPr/>
        </p:nvSpPr>
        <p:spPr>
          <a:xfrm>
            <a:off x="316907" y="4588817"/>
            <a:ext cx="3395529" cy="1947565"/>
          </a:xfrm>
          <a:prstGeom prst="wedgeEllipseCallout">
            <a:avLst>
              <a:gd name="adj1" fmla="val 37218"/>
              <a:gd name="adj2" fmla="val -56792"/>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Assigning return value to a variable</a:t>
            </a:r>
          </a:p>
        </p:txBody>
      </p:sp>
    </p:spTree>
    <p:extLst>
      <p:ext uri="{BB962C8B-B14F-4D97-AF65-F5344CB8AC3E}">
        <p14:creationId xmlns:p14="http://schemas.microsoft.com/office/powerpoint/2010/main" val="13877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D:\Users\aa6164\AppData\Local\Microsoft\Windows\Temporary Internet Files\Content.IE5\7LZ3GW7H\MC90044145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52400"/>
            <a:ext cx="198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GB" b="1" dirty="0"/>
              <a:t>Defining</a:t>
            </a:r>
            <a:r>
              <a:rPr lang="en-GB" dirty="0"/>
              <a:t> Functions Extra</a:t>
            </a:r>
          </a:p>
        </p:txBody>
      </p:sp>
      <p:sp>
        <p:nvSpPr>
          <p:cNvPr id="4" name="Footer Placeholder 3"/>
          <p:cNvSpPr>
            <a:spLocks noGrp="1"/>
          </p:cNvSpPr>
          <p:nvPr>
            <p:ph type="ftr" sz="quarter" idx="11"/>
          </p:nvPr>
        </p:nvSpPr>
        <p:spPr/>
        <p:txBody>
          <a:bodyPr/>
          <a:lstStyle/>
          <a:p>
            <a:r>
              <a:rPr lang="en-GB"/>
              <a:t>Tutorial 6 – Functions and Files – 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14" name="Content Placeholder 2"/>
          <p:cNvSpPr>
            <a:spLocks noGrp="1"/>
          </p:cNvSpPr>
          <p:nvPr>
            <p:ph idx="4294967295"/>
          </p:nvPr>
        </p:nvSpPr>
        <p:spPr>
          <a:xfrm>
            <a:off x="457200" y="2971800"/>
            <a:ext cx="8229600" cy="2895600"/>
          </a:xfrm>
        </p:spPr>
        <p:txBody>
          <a:bodyPr rtlCol="0">
            <a:noAutofit/>
          </a:bodyPr>
          <a:lstStyle/>
          <a:p>
            <a:pPr>
              <a:buNone/>
              <a:defRPr/>
            </a:pPr>
            <a:r>
              <a:rPr lang="en-GB" dirty="0">
                <a:latin typeface="Courier New" pitchFamily="49" charset="0"/>
                <a:cs typeface="Courier New" pitchFamily="49" charset="0"/>
              </a:rPr>
              <a:t>int functionAdd(int x, int y)</a:t>
            </a:r>
          </a:p>
          <a:p>
            <a:pPr fontAlgn="auto">
              <a:spcAft>
                <a:spcPts val="0"/>
              </a:spcAft>
              <a:buFont typeface="Arial" pitchFamily="34" charset="0"/>
              <a:buNone/>
              <a:defRPr/>
            </a:pPr>
            <a:r>
              <a:rPr lang="en-GB" dirty="0">
                <a:latin typeface="Courier New" pitchFamily="49" charset="0"/>
                <a:cs typeface="Courier New" pitchFamily="49" charset="0"/>
              </a:rPr>
              <a:t>{</a:t>
            </a:r>
          </a:p>
          <a:p>
            <a:pPr lvl="1">
              <a:buNone/>
              <a:defRPr/>
            </a:pPr>
            <a:r>
              <a:rPr lang="en-GB" sz="3200" dirty="0">
                <a:latin typeface="Courier New" pitchFamily="49" charset="0"/>
                <a:cs typeface="Courier New" pitchFamily="49" charset="0"/>
              </a:rPr>
              <a:t>int answer = x + y;</a:t>
            </a:r>
          </a:p>
          <a:p>
            <a:pPr lvl="1">
              <a:buNone/>
              <a:defRPr/>
            </a:pPr>
            <a:r>
              <a:rPr lang="en-GB" sz="3200" dirty="0">
                <a:latin typeface="Courier New" pitchFamily="49" charset="0"/>
                <a:cs typeface="Courier New" pitchFamily="49" charset="0"/>
              </a:rPr>
              <a:t>return answer;</a:t>
            </a:r>
          </a:p>
          <a:p>
            <a:pPr lvl="1">
              <a:buNone/>
              <a:defRPr/>
            </a:pPr>
            <a:r>
              <a:rPr lang="en-GB" sz="3200" dirty="0">
                <a:latin typeface="Courier New" pitchFamily="49" charset="0"/>
                <a:cs typeface="Courier New" pitchFamily="49" charset="0"/>
              </a:rPr>
              <a:t>cout &lt;&lt; "never";</a:t>
            </a:r>
          </a:p>
          <a:p>
            <a:pPr>
              <a:buNone/>
              <a:defRPr/>
            </a:pPr>
            <a:r>
              <a:rPr lang="en-GB" dirty="0">
                <a:latin typeface="Courier New" pitchFamily="49" charset="0"/>
                <a:cs typeface="Courier New" pitchFamily="49" charset="0"/>
              </a:rPr>
              <a:t>}</a:t>
            </a:r>
          </a:p>
        </p:txBody>
      </p:sp>
      <p:sp>
        <p:nvSpPr>
          <p:cNvPr id="15" name="TextBox 14"/>
          <p:cNvSpPr txBox="1"/>
          <p:nvPr/>
        </p:nvSpPr>
        <p:spPr>
          <a:xfrm>
            <a:off x="304800" y="1641634"/>
            <a:ext cx="1676400" cy="995422"/>
          </a:xfrm>
          <a:prstGeom prst="wedgeEllipseCallout">
            <a:avLst>
              <a:gd name="adj1" fmla="val -12601"/>
              <a:gd name="adj2" fmla="val 7258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Return Type</a:t>
            </a:r>
          </a:p>
        </p:txBody>
      </p:sp>
      <p:sp>
        <p:nvSpPr>
          <p:cNvPr id="16" name="TextBox 15"/>
          <p:cNvSpPr txBox="1"/>
          <p:nvPr/>
        </p:nvSpPr>
        <p:spPr>
          <a:xfrm>
            <a:off x="1752600" y="1747778"/>
            <a:ext cx="2157101" cy="995422"/>
          </a:xfrm>
          <a:prstGeom prst="wedgeEllipseCallout">
            <a:avLst>
              <a:gd name="adj1" fmla="val -23860"/>
              <a:gd name="adj2" fmla="val 67845"/>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Function Identifier</a:t>
            </a:r>
          </a:p>
        </p:txBody>
      </p:sp>
      <p:sp>
        <p:nvSpPr>
          <p:cNvPr id="19" name="TextBox 18"/>
          <p:cNvSpPr txBox="1"/>
          <p:nvPr/>
        </p:nvSpPr>
        <p:spPr>
          <a:xfrm>
            <a:off x="1024978" y="5814685"/>
            <a:ext cx="3166022" cy="562630"/>
          </a:xfrm>
          <a:prstGeom prst="wedgeEllipseCallout">
            <a:avLst>
              <a:gd name="adj1" fmla="val -23505"/>
              <a:gd name="adj2" fmla="val -57204"/>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Never gets here!</a:t>
            </a:r>
          </a:p>
        </p:txBody>
      </p:sp>
      <p:sp>
        <p:nvSpPr>
          <p:cNvPr id="21" name="TextBox 20"/>
          <p:cNvSpPr txBox="1"/>
          <p:nvPr/>
        </p:nvSpPr>
        <p:spPr>
          <a:xfrm>
            <a:off x="4191000" y="1295400"/>
            <a:ext cx="4419600" cy="995422"/>
          </a:xfrm>
          <a:prstGeom prst="wedgeEllipseCallout">
            <a:avLst>
              <a:gd name="adj1" fmla="val -11429"/>
              <a:gd name="adj2" fmla="val 128258"/>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Parameter List (comma separated)</a:t>
            </a:r>
          </a:p>
        </p:txBody>
      </p:sp>
      <p:sp>
        <p:nvSpPr>
          <p:cNvPr id="22" name="TextBox 21"/>
          <p:cNvSpPr txBox="1"/>
          <p:nvPr/>
        </p:nvSpPr>
        <p:spPr>
          <a:xfrm>
            <a:off x="3886200" y="2133600"/>
            <a:ext cx="2447658" cy="562630"/>
          </a:xfrm>
          <a:prstGeom prst="wedgeEllipseCallout">
            <a:avLst>
              <a:gd name="adj1" fmla="val 18021"/>
              <a:gd name="adj2" fmla="val 120733"/>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1</a:t>
            </a:r>
            <a:r>
              <a:rPr lang="en-GB" sz="2000" baseline="30000" dirty="0"/>
              <a:t>st</a:t>
            </a:r>
            <a:r>
              <a:rPr lang="en-GB" sz="2000" dirty="0"/>
              <a:t> Parameter</a:t>
            </a:r>
          </a:p>
        </p:txBody>
      </p:sp>
      <p:sp>
        <p:nvSpPr>
          <p:cNvPr id="23" name="TextBox 22"/>
          <p:cNvSpPr txBox="1"/>
          <p:nvPr/>
        </p:nvSpPr>
        <p:spPr>
          <a:xfrm>
            <a:off x="6520441" y="2154366"/>
            <a:ext cx="2438400" cy="562630"/>
          </a:xfrm>
          <a:prstGeom prst="wedgeEllipseCallout">
            <a:avLst>
              <a:gd name="adj1" fmla="val -17600"/>
              <a:gd name="adj2" fmla="val 117403"/>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2</a:t>
            </a:r>
            <a:r>
              <a:rPr lang="en-GB" sz="2000" baseline="30000" dirty="0"/>
              <a:t>nd </a:t>
            </a:r>
            <a:r>
              <a:rPr lang="en-GB" sz="2000" dirty="0"/>
              <a:t>Parameter</a:t>
            </a:r>
          </a:p>
        </p:txBody>
      </p:sp>
      <p:sp>
        <p:nvSpPr>
          <p:cNvPr id="25" name="TextBox 24"/>
          <p:cNvSpPr txBox="1"/>
          <p:nvPr/>
        </p:nvSpPr>
        <p:spPr>
          <a:xfrm>
            <a:off x="5562600" y="3505200"/>
            <a:ext cx="3581400" cy="995422"/>
          </a:xfrm>
          <a:prstGeom prst="wedgeEllipseCallout">
            <a:avLst>
              <a:gd name="adj1" fmla="val -109085"/>
              <a:gd name="adj2" fmla="val 30913"/>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Local variable (matches return type)</a:t>
            </a:r>
          </a:p>
        </p:txBody>
      </p:sp>
      <p:sp>
        <p:nvSpPr>
          <p:cNvPr id="26" name="TextBox 25"/>
          <p:cNvSpPr txBox="1"/>
          <p:nvPr/>
        </p:nvSpPr>
        <p:spPr>
          <a:xfrm>
            <a:off x="5110028" y="4667786"/>
            <a:ext cx="3957771" cy="1428214"/>
          </a:xfrm>
          <a:prstGeom prst="wedgeEllipseCallout">
            <a:avLst>
              <a:gd name="adj1" fmla="val -63065"/>
              <a:gd name="adj2" fmla="val -23852"/>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return keyword </a:t>
            </a:r>
            <a:r>
              <a:rPr lang="en-GB" sz="2000" b="1" dirty="0"/>
              <a:t>ends the function</a:t>
            </a:r>
            <a:r>
              <a:rPr lang="en-GB" sz="2000" dirty="0"/>
              <a:t> and passes back data as per return type</a:t>
            </a:r>
          </a:p>
        </p:txBody>
      </p:sp>
    </p:spTree>
    <p:extLst>
      <p:ext uri="{BB962C8B-B14F-4D97-AF65-F5344CB8AC3E}">
        <p14:creationId xmlns:p14="http://schemas.microsoft.com/office/powerpoint/2010/main" val="183085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ln>
            <a:miter lim="800000"/>
            <a:headEnd/>
            <a:tailEnd/>
          </a:ln>
        </p:spPr>
        <p:txBody>
          <a:bodyPr/>
          <a:lstStyle/>
          <a:p>
            <a:pPr>
              <a:defRPr/>
            </a:pPr>
            <a:r>
              <a:rPr lang="en-GB"/>
              <a:t>Tutorial 6 – Functions and Files – Chris Bass</a:t>
            </a:r>
          </a:p>
        </p:txBody>
      </p:sp>
      <p:sp>
        <p:nvSpPr>
          <p:cNvPr id="5" name="Slide Number Placeholder 5"/>
          <p:cNvSpPr>
            <a:spLocks noGrp="1"/>
          </p:cNvSpPr>
          <p:nvPr>
            <p:ph type="sldNum" sz="quarter" idx="12"/>
          </p:nvPr>
        </p:nvSpPr>
        <p:spPr/>
        <p:txBody>
          <a:bodyPr/>
          <a:lstStyle/>
          <a:p>
            <a:pPr>
              <a:defRPr/>
            </a:pPr>
            <a:fld id="{3A6B6FE9-EC79-4E20-8DA0-58684FE3FA4C}" type="slidenum">
              <a:rPr lang="en-US"/>
              <a:pPr>
                <a:defRPr/>
              </a:pPr>
              <a:t>16</a:t>
            </a:fld>
            <a:endParaRPr lang="en-US"/>
          </a:p>
        </p:txBody>
      </p:sp>
      <p:sp>
        <p:nvSpPr>
          <p:cNvPr id="7172" name="Title 1"/>
          <p:cNvSpPr>
            <a:spLocks noGrp="1"/>
          </p:cNvSpPr>
          <p:nvPr>
            <p:ph type="title" idx="4294967295"/>
          </p:nvPr>
        </p:nvSpPr>
        <p:spPr/>
        <p:txBody>
          <a:bodyPr/>
          <a:lstStyle/>
          <a:p>
            <a:r>
              <a:rPr lang="en-GB" dirty="0"/>
              <a:t>Activity 3</a:t>
            </a:r>
            <a:endParaRPr lang="en-US" dirty="0"/>
          </a:p>
        </p:txBody>
      </p:sp>
      <p:sp>
        <p:nvSpPr>
          <p:cNvPr id="7173" name="Content Placeholder 2"/>
          <p:cNvSpPr>
            <a:spLocks noGrp="1"/>
          </p:cNvSpPr>
          <p:nvPr>
            <p:ph idx="4294967295"/>
          </p:nvPr>
        </p:nvSpPr>
        <p:spPr/>
        <p:txBody>
          <a:bodyPr/>
          <a:lstStyle/>
          <a:p>
            <a:r>
              <a:rPr lang="en-GB" dirty="0"/>
              <a:t>Modify your function so that it will accept two integer type parameters as input, subtract one from another and then return the result</a:t>
            </a:r>
          </a:p>
          <a:p>
            <a:r>
              <a:rPr lang="en-GB" dirty="0"/>
              <a:t>Notice that you will need to pass input arguments from the main when calling this function</a:t>
            </a:r>
          </a:p>
        </p:txBody>
      </p:sp>
      <p:pic>
        <p:nvPicPr>
          <p:cNvPr id="7174" name="Picture 3" descr="D:\Users\aa6164\AppData\Local\Microsoft\Windows\Temporary Internet Files\Content.IE5\TOYWN9P7\MP9004373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3988"/>
            <a:ext cx="12922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Users\aa6164\AppData\Local\Microsoft\Windows\Temporary Internet Files\Content.IE5\7LZ3GW7H\MC90043705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51816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4708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ln>
            <a:miter lim="800000"/>
            <a:headEnd/>
            <a:tailEnd/>
          </a:ln>
        </p:spPr>
        <p:txBody>
          <a:bodyPr/>
          <a:lstStyle/>
          <a:p>
            <a:pPr>
              <a:defRPr/>
            </a:pPr>
            <a:r>
              <a:rPr lang="en-GB"/>
              <a:t>Tutorial 6 – Functions and Files – Chris Bass</a:t>
            </a:r>
          </a:p>
        </p:txBody>
      </p:sp>
      <p:sp>
        <p:nvSpPr>
          <p:cNvPr id="5" name="Slide Number Placeholder 5"/>
          <p:cNvSpPr>
            <a:spLocks noGrp="1"/>
          </p:cNvSpPr>
          <p:nvPr>
            <p:ph type="sldNum" sz="quarter" idx="12"/>
          </p:nvPr>
        </p:nvSpPr>
        <p:spPr/>
        <p:txBody>
          <a:bodyPr/>
          <a:lstStyle/>
          <a:p>
            <a:pPr>
              <a:defRPr/>
            </a:pPr>
            <a:fld id="{3A6B6FE9-EC79-4E20-8DA0-58684FE3FA4C}" type="slidenum">
              <a:rPr lang="en-US"/>
              <a:pPr>
                <a:defRPr/>
              </a:pPr>
              <a:t>17</a:t>
            </a:fld>
            <a:endParaRPr lang="en-US"/>
          </a:p>
        </p:txBody>
      </p:sp>
      <p:sp>
        <p:nvSpPr>
          <p:cNvPr id="7172" name="Title 1"/>
          <p:cNvSpPr>
            <a:spLocks noGrp="1"/>
          </p:cNvSpPr>
          <p:nvPr>
            <p:ph type="title" idx="4294967295"/>
          </p:nvPr>
        </p:nvSpPr>
        <p:spPr/>
        <p:txBody>
          <a:bodyPr/>
          <a:lstStyle/>
          <a:p>
            <a:r>
              <a:rPr lang="en-GB" dirty="0"/>
              <a:t>Activity 4</a:t>
            </a:r>
            <a:endParaRPr lang="en-US" dirty="0"/>
          </a:p>
        </p:txBody>
      </p:sp>
      <p:sp>
        <p:nvSpPr>
          <p:cNvPr id="7173" name="Content Placeholder 2"/>
          <p:cNvSpPr>
            <a:spLocks noGrp="1"/>
          </p:cNvSpPr>
          <p:nvPr>
            <p:ph idx="4294967295"/>
          </p:nvPr>
        </p:nvSpPr>
        <p:spPr/>
        <p:txBody>
          <a:bodyPr/>
          <a:lstStyle/>
          <a:p>
            <a:r>
              <a:rPr lang="en-GB" dirty="0"/>
              <a:t>Create a function which will calculate the surface area of a cuboid and return the answer back to the main</a:t>
            </a:r>
          </a:p>
          <a:p>
            <a:r>
              <a:rPr lang="en-GB" dirty="0"/>
              <a:t>Call this function from the main 3 times for different cuboids and output the results:</a:t>
            </a:r>
          </a:p>
          <a:p>
            <a:r>
              <a:rPr lang="en-GB" dirty="0"/>
              <a:t>9.7 by 5.8 by 4.2</a:t>
            </a:r>
          </a:p>
          <a:p>
            <a:r>
              <a:rPr lang="en-GB" dirty="0"/>
              <a:t>1.1 by 3.1 by 7.4</a:t>
            </a:r>
          </a:p>
          <a:p>
            <a:r>
              <a:rPr lang="en-GB" dirty="0"/>
              <a:t>3.3 by 8.6 by 2.9</a:t>
            </a:r>
          </a:p>
        </p:txBody>
      </p:sp>
      <p:pic>
        <p:nvPicPr>
          <p:cNvPr id="7174" name="Picture 3" descr="D:\Users\aa6164\AppData\Local\Microsoft\Windows\Temporary Internet Files\Content.IE5\TOYWN9P7\MP9004373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3988"/>
            <a:ext cx="129222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C:\Users\aa6164\AppData\Local\Microsoft\Windows\Temporary Internet Files\Content.IE5\RW4QLUQV\MC90043705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5181600"/>
            <a:ext cx="14478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13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ln>
            <a:miter lim="800000"/>
            <a:headEnd/>
            <a:tailEnd/>
          </a:ln>
        </p:spPr>
        <p:txBody>
          <a:bodyPr/>
          <a:lstStyle/>
          <a:p>
            <a:pPr>
              <a:defRPr/>
            </a:pPr>
            <a:r>
              <a:rPr lang="en-GB"/>
              <a:t>Tutorial 6 – Functions and Files – Chris Bass</a:t>
            </a:r>
          </a:p>
        </p:txBody>
      </p:sp>
      <p:sp>
        <p:nvSpPr>
          <p:cNvPr id="5" name="Slide Number Placeholder 5"/>
          <p:cNvSpPr>
            <a:spLocks noGrp="1"/>
          </p:cNvSpPr>
          <p:nvPr>
            <p:ph type="sldNum" sz="quarter" idx="12"/>
          </p:nvPr>
        </p:nvSpPr>
        <p:spPr/>
        <p:txBody>
          <a:bodyPr/>
          <a:lstStyle/>
          <a:p>
            <a:pPr>
              <a:defRPr/>
            </a:pPr>
            <a:fld id="{D78DDBBD-34C5-4DE5-81D0-CC175BF79C8C}" type="slidenum">
              <a:rPr lang="en-US"/>
              <a:pPr>
                <a:defRPr/>
              </a:pPr>
              <a:t>18</a:t>
            </a:fld>
            <a:endParaRPr lang="en-US"/>
          </a:p>
        </p:txBody>
      </p:sp>
      <p:sp>
        <p:nvSpPr>
          <p:cNvPr id="8196" name="Title 1"/>
          <p:cNvSpPr>
            <a:spLocks noGrp="1"/>
          </p:cNvSpPr>
          <p:nvPr>
            <p:ph type="title" idx="4294967295"/>
          </p:nvPr>
        </p:nvSpPr>
        <p:spPr>
          <a:xfrm>
            <a:off x="457200" y="76200"/>
            <a:ext cx="7924800" cy="1143000"/>
          </a:xfrm>
        </p:spPr>
        <p:txBody>
          <a:bodyPr/>
          <a:lstStyle/>
          <a:p>
            <a:r>
              <a:rPr lang="en-GB" dirty="0"/>
              <a:t>Why Separate Files?</a:t>
            </a:r>
            <a:endParaRPr lang="en-US" dirty="0"/>
          </a:p>
        </p:txBody>
      </p:sp>
      <p:sp>
        <p:nvSpPr>
          <p:cNvPr id="16389" name="Content Placeholder 2"/>
          <p:cNvSpPr>
            <a:spLocks noGrp="1"/>
          </p:cNvSpPr>
          <p:nvPr>
            <p:ph idx="4294967295"/>
          </p:nvPr>
        </p:nvSpPr>
        <p:spPr>
          <a:xfrm>
            <a:off x="457200" y="1143000"/>
            <a:ext cx="8229600" cy="5059363"/>
          </a:xfrm>
        </p:spPr>
        <p:txBody>
          <a:bodyPr>
            <a:normAutofit lnSpcReduction="10000"/>
          </a:bodyPr>
          <a:lstStyle/>
          <a:p>
            <a:r>
              <a:rPr lang="en-GB" sz="2200"/>
              <a:t>Program organisation and structure</a:t>
            </a:r>
          </a:p>
          <a:p>
            <a:pPr lvl="1"/>
            <a:r>
              <a:rPr lang="en-GB" sz="2200"/>
              <a:t>Group similar/related source code into files</a:t>
            </a:r>
          </a:p>
          <a:p>
            <a:pPr lvl="1"/>
            <a:r>
              <a:rPr lang="en-GB" sz="2200"/>
              <a:t>Top-down problem solving (divide and conquer)</a:t>
            </a:r>
          </a:p>
          <a:p>
            <a:r>
              <a:rPr lang="en-GB" sz="2200"/>
              <a:t>Code reuse</a:t>
            </a:r>
          </a:p>
          <a:p>
            <a:pPr lvl="1"/>
            <a:r>
              <a:rPr lang="en-GB" sz="2200"/>
              <a:t>Separate files of code can be shared between multiple projects (for example #include &lt;iostream&gt;)</a:t>
            </a:r>
          </a:p>
          <a:p>
            <a:r>
              <a:rPr lang="en-GB" sz="2200"/>
              <a:t>Speed up compilation for file changes</a:t>
            </a:r>
          </a:p>
          <a:p>
            <a:pPr lvl="1"/>
            <a:r>
              <a:rPr lang="en-GB" sz="2200"/>
              <a:t>Recompiling 20,000 lines 1 of 1 file vs.</a:t>
            </a:r>
          </a:p>
          <a:p>
            <a:pPr lvl="1"/>
            <a:r>
              <a:rPr lang="en-GB" sz="2200"/>
              <a:t>Recompiling 2,000 lines 1 of 10 files</a:t>
            </a:r>
          </a:p>
          <a:p>
            <a:r>
              <a:rPr lang="en-GB" sz="2200"/>
              <a:t>Multiple programmers working on the same project</a:t>
            </a:r>
          </a:p>
          <a:p>
            <a:pPr lvl="1"/>
            <a:r>
              <a:rPr lang="en-GB" sz="2200"/>
              <a:t>Team management systems and version control systems</a:t>
            </a:r>
          </a:p>
          <a:p>
            <a:r>
              <a:rPr lang="en-GB" sz="2200"/>
              <a:t>Increase program modularity</a:t>
            </a:r>
          </a:p>
          <a:p>
            <a:pPr lvl="1"/>
            <a:r>
              <a:rPr lang="en-GB" sz="2200"/>
              <a:t>Key concept in both block-structured and object-oriented programming</a:t>
            </a:r>
          </a:p>
        </p:txBody>
      </p:sp>
      <p:pic>
        <p:nvPicPr>
          <p:cNvPr id="8198" name="Picture 11" descr="D:\Users\aa6164\AppData\Local\Microsoft\Windows\Temporary Internet Files\Content.IE5\TOYWN9P7\MC90028217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352425"/>
            <a:ext cx="819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6692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8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ln>
            <a:miter lim="800000"/>
            <a:headEnd/>
            <a:tailEnd/>
          </a:ln>
        </p:spPr>
        <p:txBody>
          <a:bodyPr/>
          <a:lstStyle/>
          <a:p>
            <a:pPr>
              <a:defRPr/>
            </a:pPr>
            <a:r>
              <a:rPr lang="en-GB"/>
              <a:t>Tutorial 6 – Functions and Files – Chris Bass</a:t>
            </a:r>
          </a:p>
        </p:txBody>
      </p:sp>
      <p:sp>
        <p:nvSpPr>
          <p:cNvPr id="5" name="Slide Number Placeholder 5"/>
          <p:cNvSpPr>
            <a:spLocks noGrp="1"/>
          </p:cNvSpPr>
          <p:nvPr>
            <p:ph type="sldNum" sz="quarter" idx="12"/>
          </p:nvPr>
        </p:nvSpPr>
        <p:spPr/>
        <p:txBody>
          <a:bodyPr/>
          <a:lstStyle/>
          <a:p>
            <a:pPr>
              <a:defRPr/>
            </a:pPr>
            <a:fld id="{F316133C-97C2-41EB-AC9F-F8EDEDA2042E}" type="slidenum">
              <a:rPr lang="en-US"/>
              <a:pPr>
                <a:defRPr/>
              </a:pPr>
              <a:t>19</a:t>
            </a:fld>
            <a:endParaRPr lang="en-US"/>
          </a:p>
        </p:txBody>
      </p:sp>
      <p:sp>
        <p:nvSpPr>
          <p:cNvPr id="9220" name="Title 1"/>
          <p:cNvSpPr>
            <a:spLocks noGrp="1"/>
          </p:cNvSpPr>
          <p:nvPr>
            <p:ph type="title" idx="4294967295"/>
          </p:nvPr>
        </p:nvSpPr>
        <p:spPr>
          <a:xfrm>
            <a:off x="457200" y="76200"/>
            <a:ext cx="8229600" cy="1143000"/>
          </a:xfrm>
        </p:spPr>
        <p:txBody>
          <a:bodyPr/>
          <a:lstStyle/>
          <a:p>
            <a:r>
              <a:rPr lang="en-GB" dirty="0"/>
              <a:t>File Structure</a:t>
            </a:r>
            <a:endParaRPr lang="en-US" dirty="0"/>
          </a:p>
        </p:txBody>
      </p:sp>
      <p:sp>
        <p:nvSpPr>
          <p:cNvPr id="9221" name="Content Placeholder 2"/>
          <p:cNvSpPr>
            <a:spLocks noGrp="1"/>
          </p:cNvSpPr>
          <p:nvPr>
            <p:ph idx="4294967295"/>
          </p:nvPr>
        </p:nvSpPr>
        <p:spPr>
          <a:xfrm>
            <a:off x="152400" y="990600"/>
            <a:ext cx="8839200" cy="5380036"/>
          </a:xfrm>
        </p:spPr>
        <p:txBody>
          <a:bodyPr>
            <a:noAutofit/>
          </a:bodyPr>
          <a:lstStyle/>
          <a:p>
            <a:pPr marL="457200" indent="-457200"/>
            <a:r>
              <a:rPr lang="en-GB" sz="2400" dirty="0"/>
              <a:t>Header Files (.h) – Overall Design</a:t>
            </a:r>
          </a:p>
          <a:p>
            <a:pPr marL="857250" lvl="1" indent="-457200"/>
            <a:r>
              <a:rPr lang="en-GB" sz="2400" dirty="0"/>
              <a:t>Usually for function declarations/prototypes</a:t>
            </a:r>
          </a:p>
          <a:p>
            <a:pPr marL="857250" lvl="1" indent="-457200"/>
            <a:r>
              <a:rPr lang="en-GB" sz="2400" dirty="0"/>
              <a:t>Declarations contain the essential information that we need to know in order to use the functions (return type, identifier, parameter list)</a:t>
            </a:r>
          </a:p>
          <a:p>
            <a:pPr marL="857250" lvl="1" indent="-457200"/>
            <a:r>
              <a:rPr lang="en-GB" sz="2400" dirty="0"/>
              <a:t>The header file is often the first place to look for information about the contained functions</a:t>
            </a:r>
          </a:p>
          <a:p>
            <a:pPr marL="457200" indent="-457200"/>
            <a:r>
              <a:rPr lang="en-GB" sz="2400" dirty="0"/>
              <a:t>Source Files C++ File (.cpp) – Detail</a:t>
            </a:r>
          </a:p>
          <a:p>
            <a:pPr marL="857250" lvl="1" indent="-457200"/>
            <a:r>
              <a:rPr lang="en-GB" sz="2400" dirty="0"/>
              <a:t>Usually for function definitions and behaviour details</a:t>
            </a:r>
          </a:p>
          <a:p>
            <a:pPr marL="857250" lvl="1" indent="-457200"/>
            <a:r>
              <a:rPr lang="en-GB" sz="2400" dirty="0"/>
              <a:t>For defining the body/behaviour of a function</a:t>
            </a:r>
          </a:p>
          <a:p>
            <a:pPr marL="457200" indent="-457200"/>
            <a:r>
              <a:rPr lang="en-GB" sz="2400" dirty="0"/>
              <a:t>In block-structured programming we would usually have one header file (.h) for each source file (.cpp)</a:t>
            </a:r>
          </a:p>
          <a:p>
            <a:pPr marL="857250" lvl="1" indent="-457200"/>
            <a:r>
              <a:rPr lang="en-GB" sz="2400" dirty="0"/>
              <a:t>Similar names (myFormulas.h and myFormulas.cpp)</a:t>
            </a:r>
          </a:p>
        </p:txBody>
      </p:sp>
      <p:pic>
        <p:nvPicPr>
          <p:cNvPr id="9222" name="Picture 12" descr="D:\Users\aa6164\AppData\Local\Microsoft\Windows\Temporary Internet Files\Content.IE5\TOYWN9P7\MC90043982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9200"/>
            <a:ext cx="1447200" cy="144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406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GB" dirty="0"/>
              <a:t>Recap on Last Week</a:t>
            </a:r>
          </a:p>
        </p:txBody>
      </p:sp>
      <p:sp>
        <p:nvSpPr>
          <p:cNvPr id="3" name="Content Placeholder 2"/>
          <p:cNvSpPr>
            <a:spLocks noGrp="1"/>
          </p:cNvSpPr>
          <p:nvPr>
            <p:ph idx="1"/>
          </p:nvPr>
        </p:nvSpPr>
        <p:spPr>
          <a:xfrm>
            <a:off x="-8238" y="868364"/>
            <a:ext cx="9144000" cy="5989636"/>
          </a:xfrm>
        </p:spPr>
        <p:txBody>
          <a:bodyPr>
            <a:normAutofit fontScale="77500" lnSpcReduction="20000"/>
          </a:bodyPr>
          <a:lstStyle/>
          <a:p>
            <a:pPr marL="0" indent="0">
              <a:buNone/>
            </a:pPr>
            <a:r>
              <a:rPr lang="en-GB" sz="2600" b="1" dirty="0">
                <a:latin typeface="Courier New" panose="02070309020205020404" pitchFamily="49" charset="0"/>
                <a:cs typeface="Courier New" panose="02070309020205020404" pitchFamily="49" charset="0"/>
              </a:rPr>
              <a:t>cout &lt;&lt; "Please enter an integer: " &lt;&lt; endl;</a:t>
            </a:r>
          </a:p>
          <a:p>
            <a:pPr marL="0" indent="0">
              <a:buNone/>
            </a:pPr>
            <a:r>
              <a:rPr lang="en-GB" sz="2600" b="1" dirty="0">
                <a:latin typeface="Courier New" panose="02070309020205020404" pitchFamily="49" charset="0"/>
                <a:cs typeface="Courier New" panose="02070309020205020404" pitchFamily="49" charset="0"/>
              </a:rPr>
              <a:t>int userInput;</a:t>
            </a:r>
          </a:p>
          <a:p>
            <a:pPr marL="0" indent="0">
              <a:buNone/>
            </a:pPr>
            <a:r>
              <a:rPr lang="en-GB" sz="2600" b="1" dirty="0">
                <a:latin typeface="Courier New" panose="02070309020205020404" pitchFamily="49" charset="0"/>
                <a:cs typeface="Courier New" panose="02070309020205020404" pitchFamily="49" charset="0"/>
              </a:rPr>
              <a:t>cin &gt;&gt; userInput; // e.g. 3976</a:t>
            </a:r>
          </a:p>
          <a:p>
            <a:pPr marL="0" indent="0">
              <a:buNone/>
            </a:pPr>
            <a:r>
              <a:rPr lang="en-GB" sz="2600" b="1" dirty="0">
                <a:latin typeface="Courier New" panose="02070309020205020404" pitchFamily="49" charset="0"/>
                <a:cs typeface="Courier New" panose="02070309020205020404" pitchFamily="49" charset="0"/>
              </a:rPr>
              <a:t>int thousands = userInput / 1000;</a:t>
            </a:r>
          </a:p>
          <a:p>
            <a:pPr marL="0" indent="0">
              <a:buNone/>
            </a:pPr>
            <a:r>
              <a:rPr lang="en-GB" sz="2600" b="1" dirty="0">
                <a:latin typeface="Courier New" panose="02070309020205020404" pitchFamily="49" charset="0"/>
                <a:cs typeface="Courier New" panose="02070309020205020404" pitchFamily="49" charset="0"/>
              </a:rPr>
              <a:t>int hundreds = userInput % 1000 / 100;</a:t>
            </a:r>
          </a:p>
          <a:p>
            <a:pPr marL="0" indent="0">
              <a:buNone/>
            </a:pPr>
            <a:r>
              <a:rPr lang="en-GB" sz="2600" b="1" dirty="0">
                <a:latin typeface="Courier New" panose="02070309020205020404" pitchFamily="49" charset="0"/>
                <a:cs typeface="Courier New" panose="02070309020205020404" pitchFamily="49" charset="0"/>
              </a:rPr>
              <a:t>cout &lt;&lt; "Thousands: " &lt;&lt; thousands &lt;&lt; endl;</a:t>
            </a:r>
          </a:p>
          <a:p>
            <a:pPr marL="0" indent="0">
              <a:buNone/>
            </a:pPr>
            <a:r>
              <a:rPr lang="en-GB" sz="2600" b="1" dirty="0">
                <a:latin typeface="Courier New" panose="02070309020205020404" pitchFamily="49" charset="0"/>
                <a:cs typeface="Courier New" panose="02070309020205020404" pitchFamily="49" charset="0"/>
              </a:rPr>
              <a:t>cout &lt;&lt; "Hundreds: " &lt;&lt; hundreds &lt;&lt; endl;</a:t>
            </a:r>
          </a:p>
          <a:p>
            <a:pPr marL="0" indent="0">
              <a:buNone/>
            </a:pPr>
            <a:r>
              <a:rPr lang="en-GB" sz="2600" b="1" dirty="0">
                <a:latin typeface="Courier New" panose="02070309020205020404" pitchFamily="49" charset="0"/>
                <a:cs typeface="Courier New" panose="02070309020205020404" pitchFamily="49" charset="0"/>
              </a:rPr>
              <a:t>switch ( thousands )</a:t>
            </a:r>
          </a:p>
          <a:p>
            <a:pPr marL="0" indent="0">
              <a:buNone/>
            </a:pPr>
            <a:r>
              <a:rPr lang="en-GB" sz="2600" b="1" dirty="0">
                <a:latin typeface="Courier New" panose="02070309020205020404" pitchFamily="49" charset="0"/>
                <a:cs typeface="Courier New" panose="02070309020205020404" pitchFamily="49" charset="0"/>
              </a:rPr>
              <a:t>{</a:t>
            </a:r>
          </a:p>
          <a:p>
            <a:pPr marL="0" indent="0">
              <a:buNone/>
            </a:pPr>
            <a:r>
              <a:rPr lang="en-GB" sz="2600" b="1" dirty="0">
                <a:latin typeface="Courier New" panose="02070309020205020404" pitchFamily="49" charset="0"/>
                <a:cs typeface="Courier New" panose="02070309020205020404" pitchFamily="49" charset="0"/>
              </a:rPr>
              <a:t>	case 3:</a:t>
            </a:r>
          </a:p>
          <a:p>
            <a:pPr marL="0" indent="0">
              <a:buNone/>
            </a:pPr>
            <a:r>
              <a:rPr lang="en-GB" sz="2600" b="1" dirty="0">
                <a:latin typeface="Courier New" panose="02070309020205020404" pitchFamily="49" charset="0"/>
                <a:cs typeface="Courier New" panose="02070309020205020404" pitchFamily="49" charset="0"/>
              </a:rPr>
              <a:t>	cout &lt;&lt; "MMM";</a:t>
            </a:r>
          </a:p>
          <a:p>
            <a:pPr marL="0" indent="0">
              <a:buNone/>
            </a:pPr>
            <a:r>
              <a:rPr lang="en-GB" sz="2600" b="1" dirty="0">
                <a:latin typeface="Courier New" panose="02070309020205020404" pitchFamily="49" charset="0"/>
                <a:cs typeface="Courier New" panose="02070309020205020404" pitchFamily="49" charset="0"/>
              </a:rPr>
              <a:t>	break;</a:t>
            </a:r>
          </a:p>
          <a:p>
            <a:pPr marL="0" indent="0">
              <a:buNone/>
            </a:pPr>
            <a:r>
              <a:rPr lang="en-GB" sz="2600" b="1" dirty="0">
                <a:latin typeface="Courier New" panose="02070309020205020404" pitchFamily="49" charset="0"/>
                <a:cs typeface="Courier New" panose="02070309020205020404" pitchFamily="49" charset="0"/>
              </a:rPr>
              <a:t>}</a:t>
            </a:r>
          </a:p>
          <a:p>
            <a:pPr marL="0" indent="0">
              <a:buNone/>
            </a:pPr>
            <a:r>
              <a:rPr lang="en-GB" sz="2600" b="1" dirty="0">
                <a:latin typeface="Courier New" panose="02070309020205020404" pitchFamily="49" charset="0"/>
                <a:cs typeface="Courier New" panose="02070309020205020404" pitchFamily="49" charset="0"/>
              </a:rPr>
              <a:t>switch ( hundreds )</a:t>
            </a:r>
          </a:p>
          <a:p>
            <a:pPr marL="0" indent="0">
              <a:buNone/>
            </a:pPr>
            <a:r>
              <a:rPr lang="en-GB" sz="2600" b="1" dirty="0">
                <a:latin typeface="Courier New" panose="02070309020205020404" pitchFamily="49" charset="0"/>
                <a:cs typeface="Courier New" panose="02070309020205020404" pitchFamily="49" charset="0"/>
              </a:rPr>
              <a:t>{</a:t>
            </a:r>
          </a:p>
          <a:p>
            <a:pPr marL="0" indent="0">
              <a:buNone/>
            </a:pPr>
            <a:r>
              <a:rPr lang="en-GB" sz="2600" b="1" dirty="0">
                <a:latin typeface="Courier New" panose="02070309020205020404" pitchFamily="49" charset="0"/>
                <a:cs typeface="Courier New" panose="02070309020205020404" pitchFamily="49" charset="0"/>
              </a:rPr>
              <a:t>	case 9:</a:t>
            </a:r>
          </a:p>
          <a:p>
            <a:pPr marL="0" indent="0">
              <a:buNone/>
            </a:pPr>
            <a:r>
              <a:rPr lang="en-GB" sz="2600" b="1" dirty="0">
                <a:latin typeface="Courier New" panose="02070309020205020404" pitchFamily="49" charset="0"/>
                <a:cs typeface="Courier New" panose="02070309020205020404" pitchFamily="49" charset="0"/>
              </a:rPr>
              <a:t>	cout &lt;&lt; "CM";</a:t>
            </a:r>
          </a:p>
          <a:p>
            <a:pPr marL="0" indent="0">
              <a:buNone/>
            </a:pPr>
            <a:r>
              <a:rPr lang="en-GB" sz="2600" b="1" dirty="0">
                <a:latin typeface="Courier New" panose="02070309020205020404" pitchFamily="49" charset="0"/>
                <a:cs typeface="Courier New" panose="02070309020205020404" pitchFamily="49" charset="0"/>
              </a:rPr>
              <a:t>	break;</a:t>
            </a:r>
          </a:p>
          <a:p>
            <a:pPr marL="0" indent="0">
              <a:buNone/>
            </a:pPr>
            <a:r>
              <a:rPr lang="en-GB" sz="2600"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GB"/>
              <a:t>Tutorial 6 – Functions and Files – 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4" descr="C:\Users\aa6164\AppData\Local\Microsoft\Windows\Temporary Internet Files\Content.IE5\DZIRPBB7\MC90014942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444945" y="3594042"/>
            <a:ext cx="1394255" cy="25781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28999" y="3943290"/>
            <a:ext cx="2757617"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000" dirty="0"/>
              <a:t>Have a case for 1 to 9</a:t>
            </a:r>
          </a:p>
        </p:txBody>
      </p:sp>
      <p:sp>
        <p:nvSpPr>
          <p:cNvPr id="8" name="TextBox 7"/>
          <p:cNvSpPr txBox="1"/>
          <p:nvPr/>
        </p:nvSpPr>
        <p:spPr>
          <a:xfrm>
            <a:off x="3429000" y="4829575"/>
            <a:ext cx="34290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000" dirty="0"/>
              <a:t>Have a switch for thousands, hundreds, tens and units</a:t>
            </a:r>
          </a:p>
        </p:txBody>
      </p:sp>
      <p:sp>
        <p:nvSpPr>
          <p:cNvPr id="9" name="TextBox 8"/>
          <p:cNvSpPr txBox="1"/>
          <p:nvPr/>
        </p:nvSpPr>
        <p:spPr>
          <a:xfrm>
            <a:off x="6186617" y="1371600"/>
            <a:ext cx="2903838"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000" dirty="0"/>
              <a:t>Use integer division and modulus operators to find the thousands, hundreds, tens and units</a:t>
            </a:r>
          </a:p>
        </p:txBody>
      </p:sp>
      <p:sp>
        <p:nvSpPr>
          <p:cNvPr id="10" name="TextBox 9"/>
          <p:cNvSpPr txBox="1"/>
          <p:nvPr/>
        </p:nvSpPr>
        <p:spPr>
          <a:xfrm>
            <a:off x="3429000" y="3048000"/>
            <a:ext cx="50292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000" dirty="0"/>
              <a:t>Working from the most significant digit, use a switch-case or alternatively an if-else chain</a:t>
            </a:r>
          </a:p>
        </p:txBody>
      </p:sp>
    </p:spTree>
    <p:extLst>
      <p:ext uri="{BB962C8B-B14F-4D97-AF65-F5344CB8AC3E}">
        <p14:creationId xmlns:p14="http://schemas.microsoft.com/office/powerpoint/2010/main" val="244047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ln>
            <a:miter lim="800000"/>
            <a:headEnd/>
            <a:tailEnd/>
          </a:ln>
        </p:spPr>
        <p:txBody>
          <a:bodyPr/>
          <a:lstStyle/>
          <a:p>
            <a:pPr>
              <a:defRPr/>
            </a:pPr>
            <a:r>
              <a:rPr lang="en-GB"/>
              <a:t>Tutorial 6 – Functions and Files – Chris Bass</a:t>
            </a:r>
          </a:p>
        </p:txBody>
      </p:sp>
      <p:sp>
        <p:nvSpPr>
          <p:cNvPr id="5" name="Slide Number Placeholder 5"/>
          <p:cNvSpPr>
            <a:spLocks noGrp="1"/>
          </p:cNvSpPr>
          <p:nvPr>
            <p:ph type="sldNum" sz="quarter" idx="12"/>
          </p:nvPr>
        </p:nvSpPr>
        <p:spPr/>
        <p:txBody>
          <a:bodyPr/>
          <a:lstStyle/>
          <a:p>
            <a:pPr>
              <a:defRPr/>
            </a:pPr>
            <a:fld id="{2B8D686F-DA63-4496-8BBA-E1176BB1DB2B}" type="slidenum">
              <a:rPr lang="en-US"/>
              <a:pPr>
                <a:defRPr/>
              </a:pPr>
              <a:t>20</a:t>
            </a:fld>
            <a:endParaRPr lang="en-US"/>
          </a:p>
        </p:txBody>
      </p:sp>
      <p:sp>
        <p:nvSpPr>
          <p:cNvPr id="10244" name="Title 1"/>
          <p:cNvSpPr>
            <a:spLocks noGrp="1"/>
          </p:cNvSpPr>
          <p:nvPr>
            <p:ph type="title" idx="4294967295"/>
          </p:nvPr>
        </p:nvSpPr>
        <p:spPr>
          <a:xfrm>
            <a:off x="457200" y="76200"/>
            <a:ext cx="8229600" cy="1143000"/>
          </a:xfrm>
        </p:spPr>
        <p:txBody>
          <a:bodyPr/>
          <a:lstStyle/>
          <a:p>
            <a:r>
              <a:rPr lang="en-GB" dirty="0"/>
              <a:t>Activity 5</a:t>
            </a:r>
            <a:endParaRPr lang="en-US" dirty="0"/>
          </a:p>
        </p:txBody>
      </p:sp>
      <p:sp>
        <p:nvSpPr>
          <p:cNvPr id="10245" name="Content Placeholder 2"/>
          <p:cNvSpPr>
            <a:spLocks noGrp="1"/>
          </p:cNvSpPr>
          <p:nvPr>
            <p:ph idx="4294967295"/>
          </p:nvPr>
        </p:nvSpPr>
        <p:spPr>
          <a:xfrm>
            <a:off x="152400" y="1219200"/>
            <a:ext cx="8839200" cy="5075236"/>
          </a:xfrm>
        </p:spPr>
        <p:txBody>
          <a:bodyPr>
            <a:noAutofit/>
          </a:bodyPr>
          <a:lstStyle/>
          <a:p>
            <a:pPr marL="0" indent="0">
              <a:buNone/>
            </a:pPr>
            <a:r>
              <a:rPr lang="en-GB" sz="2800" dirty="0"/>
              <a:t>Separate your program into 3 files:</a:t>
            </a:r>
          </a:p>
          <a:p>
            <a:pPr marL="457200" indent="-457200"/>
            <a:r>
              <a:rPr lang="en-GB" sz="2800" dirty="0"/>
              <a:t>main.cpp – for your main function</a:t>
            </a:r>
          </a:p>
          <a:p>
            <a:pPr marL="457200" indent="-457200"/>
            <a:r>
              <a:rPr lang="en-GB" sz="2800" dirty="0"/>
              <a:t>myFormulas.h – for your function declarations</a:t>
            </a:r>
          </a:p>
          <a:p>
            <a:pPr marL="457200" indent="-457200"/>
            <a:r>
              <a:rPr lang="en-GB" sz="2800" dirty="0"/>
              <a:t>myFormulas.cpp – for your function definitions</a:t>
            </a:r>
          </a:p>
          <a:p>
            <a:pPr marL="457200" indent="-457200"/>
            <a:r>
              <a:rPr lang="en-GB" sz="2800" dirty="0"/>
              <a:t>Right Click Source Files &gt; Add &gt; New &gt; C++ File (.cpp)</a:t>
            </a:r>
          </a:p>
          <a:p>
            <a:pPr marL="457200" indent="-457200"/>
            <a:r>
              <a:rPr lang="en-GB" sz="2800" dirty="0"/>
              <a:t>Right Click Header Files &gt; Add &gt; New &gt; Header File (.h)</a:t>
            </a:r>
          </a:p>
          <a:p>
            <a:pPr marL="457200" indent="-457200"/>
            <a:r>
              <a:rPr lang="en-GB" sz="2800" dirty="0"/>
              <a:t>Remember to use #include "myFormulas.h" for including your function prototypes in the main.cpp</a:t>
            </a:r>
          </a:p>
          <a:p>
            <a:pPr marL="457200" indent="-457200"/>
            <a:r>
              <a:rPr lang="en-GB" sz="2800" dirty="0"/>
              <a:t>Test operation by trying to call a function declared and defined in the separate files from main</a:t>
            </a:r>
          </a:p>
        </p:txBody>
      </p:sp>
      <p:pic>
        <p:nvPicPr>
          <p:cNvPr id="10246" name="Picture 3" descr="D:\Users\aa6164\AppData\Local\Microsoft\Windows\Temporary Internet Files\Content.IE5\TOYWN9P7\MP90043731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10906"/>
            <a:ext cx="835025" cy="83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C:\Users\aa6164\AppData\Local\Microsoft\Windows\Temporary Internet Files\Content.IE5\DZIRPBB7\MC90043705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000" y="304800"/>
            <a:ext cx="1447200" cy="144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169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Activity 6</a:t>
            </a:r>
          </a:p>
        </p:txBody>
      </p:sp>
      <p:sp>
        <p:nvSpPr>
          <p:cNvPr id="5" name="Content Placeholder 4"/>
          <p:cNvSpPr>
            <a:spLocks noGrp="1"/>
          </p:cNvSpPr>
          <p:nvPr>
            <p:ph idx="1"/>
          </p:nvPr>
        </p:nvSpPr>
        <p:spPr/>
        <p:txBody>
          <a:bodyPr>
            <a:normAutofit fontScale="85000" lnSpcReduction="20000"/>
          </a:bodyPr>
          <a:lstStyle/>
          <a:p>
            <a:r>
              <a:rPr lang="en-GB" dirty="0"/>
              <a:t>In Visual Studio:</a:t>
            </a:r>
          </a:p>
          <a:p>
            <a:pPr lvl="1"/>
            <a:r>
              <a:rPr lang="en-GB" dirty="0"/>
              <a:t>Place a breakpoint in your main, just before you call your function</a:t>
            </a:r>
          </a:p>
          <a:p>
            <a:pPr lvl="1"/>
            <a:r>
              <a:rPr lang="en-GB" dirty="0"/>
              <a:t>Run your program in debug mode to pause at the breakpoint</a:t>
            </a:r>
          </a:p>
          <a:p>
            <a:r>
              <a:rPr lang="en-GB" dirty="0"/>
              <a:t>While in debug mode, open the call stack window</a:t>
            </a:r>
          </a:p>
          <a:p>
            <a:pPr lvl="1"/>
            <a:r>
              <a:rPr lang="en-GB" dirty="0"/>
              <a:t>Debug </a:t>
            </a:r>
            <a:r>
              <a:rPr lang="en-GB" dirty="0">
                <a:sym typeface="Wingdings" pitchFamily="2" charset="2"/>
              </a:rPr>
              <a:t> Windows  Call Stack</a:t>
            </a:r>
          </a:p>
          <a:p>
            <a:r>
              <a:rPr lang="en-GB" dirty="0"/>
              <a:t>Use the ‘step into’ command to step into your function and watch what happens to the call stack</a:t>
            </a:r>
          </a:p>
          <a:p>
            <a:r>
              <a:rPr lang="en-GB" dirty="0"/>
              <a:t>Use the ‘step over’ or ‘step out’ to leave a function</a:t>
            </a:r>
          </a:p>
          <a:p>
            <a:r>
              <a:rPr lang="en-GB" dirty="0"/>
              <a:t>Explain what is happening and the purpose of the call stack and the call stack viewer in Visual Studio (Deitel)</a:t>
            </a:r>
          </a:p>
        </p:txBody>
      </p:sp>
      <p:sp>
        <p:nvSpPr>
          <p:cNvPr id="2" name="Footer Placeholder 1"/>
          <p:cNvSpPr>
            <a:spLocks noGrp="1"/>
          </p:cNvSpPr>
          <p:nvPr>
            <p:ph type="ftr" sz="quarter" idx="11"/>
          </p:nvPr>
        </p:nvSpPr>
        <p:spPr/>
        <p:txBody>
          <a:bodyPr/>
          <a:lstStyle/>
          <a:p>
            <a:r>
              <a:rPr lang="en-GB"/>
              <a:t>Tutorial 6 – Functions and Files – Chris Bass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3" descr="D:\Users\aa6164\AppData\Local\Microsoft\Windows\Temporary Internet Files\Content.IE5\TOYWN9P7\MP9004373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10906"/>
            <a:ext cx="835025" cy="83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2" descr="Image result for call stack visual studi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855667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8D3B5-FB14-4DEC-8857-E8454F2E5E1B}"/>
              </a:ext>
            </a:extLst>
          </p:cNvPr>
          <p:cNvSpPr>
            <a:spLocks noGrp="1"/>
          </p:cNvSpPr>
          <p:nvPr>
            <p:ph type="title"/>
          </p:nvPr>
        </p:nvSpPr>
        <p:spPr/>
        <p:txBody>
          <a:bodyPr/>
          <a:lstStyle/>
          <a:p>
            <a:r>
              <a:rPr lang="en-GB" altLang="en-US" dirty="0"/>
              <a:t>CodinGame Activity 7</a:t>
            </a:r>
            <a:endParaRPr lang="en-GB" dirty="0"/>
          </a:p>
        </p:txBody>
      </p:sp>
      <p:sp>
        <p:nvSpPr>
          <p:cNvPr id="5" name="Content Placeholder 4">
            <a:extLst>
              <a:ext uri="{FF2B5EF4-FFF2-40B4-BE49-F238E27FC236}">
                <a16:creationId xmlns:a16="http://schemas.microsoft.com/office/drawing/2014/main" id="{7030FE8D-9089-43B7-BF74-968DE0625629}"/>
              </a:ext>
            </a:extLst>
          </p:cNvPr>
          <p:cNvSpPr>
            <a:spLocks noGrp="1"/>
          </p:cNvSpPr>
          <p:nvPr>
            <p:ph idx="1"/>
          </p:nvPr>
        </p:nvSpPr>
        <p:spPr/>
        <p:txBody>
          <a:bodyPr>
            <a:normAutofit/>
          </a:bodyPr>
          <a:lstStyle/>
          <a:p>
            <a:r>
              <a:rPr lang="en-GB" altLang="en-US" sz="2400" dirty="0"/>
              <a:t>Break into mini competition groups (desk of 6?)</a:t>
            </a:r>
          </a:p>
          <a:p>
            <a:r>
              <a:rPr lang="en-GB" altLang="en-US" sz="2400" dirty="0"/>
              <a:t>With everyone on your desk/group starting at the same time, (wait/help the rest of the group to complete the previous task first), see who can solve the following CodinGame puzzle first:</a:t>
            </a:r>
          </a:p>
          <a:p>
            <a:endParaRPr lang="en-GB" altLang="en-US" sz="2400" dirty="0"/>
          </a:p>
          <a:p>
            <a:r>
              <a:rPr lang="en-GB" altLang="en-US" sz="2400" dirty="0"/>
              <a:t>Mars lander – episode 2:</a:t>
            </a:r>
          </a:p>
          <a:p>
            <a:pPr lvl="1"/>
            <a:r>
              <a:rPr lang="en-GB" sz="2000" dirty="0">
                <a:hlinkClick r:id="rId2"/>
              </a:rPr>
              <a:t>https://www.codingame.com/ide/puzzle/mars-lander-episode-2</a:t>
            </a:r>
            <a:endParaRPr lang="en-GB" sz="2000" dirty="0"/>
          </a:p>
          <a:p>
            <a:pPr lvl="1"/>
            <a:endParaRPr lang="en-GB" altLang="en-US" sz="2400" dirty="0"/>
          </a:p>
          <a:p>
            <a:r>
              <a:rPr lang="en-GB" altLang="en-US" sz="2400" dirty="0"/>
              <a:t>This one might give you new ideas how to get better at the Coders Strike Back!</a:t>
            </a:r>
          </a:p>
        </p:txBody>
      </p:sp>
      <p:sp>
        <p:nvSpPr>
          <p:cNvPr id="2" name="Footer Placeholder 1">
            <a:extLst>
              <a:ext uri="{FF2B5EF4-FFF2-40B4-BE49-F238E27FC236}">
                <a16:creationId xmlns:a16="http://schemas.microsoft.com/office/drawing/2014/main" id="{210E4FA8-89C2-4B3B-B9F0-C074794A639F}"/>
              </a:ext>
            </a:extLst>
          </p:cNvPr>
          <p:cNvSpPr>
            <a:spLocks noGrp="1"/>
          </p:cNvSpPr>
          <p:nvPr>
            <p:ph type="ftr" sz="quarter" idx="11"/>
          </p:nvPr>
        </p:nvSpPr>
        <p:spPr/>
        <p:txBody>
          <a:bodyPr/>
          <a:lstStyle/>
          <a:p>
            <a:r>
              <a:rPr lang="en-GB"/>
              <a:t>Chris Bass</a:t>
            </a:r>
            <a:endParaRPr lang="en-US"/>
          </a:p>
        </p:txBody>
      </p:sp>
      <p:sp>
        <p:nvSpPr>
          <p:cNvPr id="3" name="Slide Number Placeholder 2">
            <a:extLst>
              <a:ext uri="{FF2B5EF4-FFF2-40B4-BE49-F238E27FC236}">
                <a16:creationId xmlns:a16="http://schemas.microsoft.com/office/drawing/2014/main" id="{7309318D-5E6A-4FDA-BF89-D1543BD32F3E}"/>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Picture 6">
            <a:extLst>
              <a:ext uri="{FF2B5EF4-FFF2-40B4-BE49-F238E27FC236}">
                <a16:creationId xmlns:a16="http://schemas.microsoft.com/office/drawing/2014/main" id="{A8E6E84A-032C-4B98-AA26-DCB652BBE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4175"/>
            <a:ext cx="9255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8017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Homework 1 – </a:t>
            </a:r>
            <a:r>
              <a:rPr lang="en-GB" b="1" dirty="0"/>
              <a:t>Fun Functions</a:t>
            </a:r>
            <a:endParaRPr lang="en-GB" dirty="0"/>
          </a:p>
        </p:txBody>
      </p:sp>
      <p:sp>
        <p:nvSpPr>
          <p:cNvPr id="6" name="Content Placeholder 5"/>
          <p:cNvSpPr>
            <a:spLocks noGrp="1"/>
          </p:cNvSpPr>
          <p:nvPr>
            <p:ph idx="1"/>
          </p:nvPr>
        </p:nvSpPr>
        <p:spPr>
          <a:xfrm>
            <a:off x="457200" y="1477963"/>
            <a:ext cx="8229600" cy="4770438"/>
          </a:xfrm>
        </p:spPr>
        <p:txBody>
          <a:bodyPr>
            <a:normAutofit fontScale="55000" lnSpcReduction="20000"/>
          </a:bodyPr>
          <a:lstStyle/>
          <a:p>
            <a:r>
              <a:rPr lang="en-GB" dirty="0"/>
              <a:t>Write a function titled sayHello() that outputs to the screen “Hello”.</a:t>
            </a:r>
          </a:p>
          <a:p>
            <a:endParaRPr lang="en-GB" dirty="0"/>
          </a:p>
          <a:p>
            <a:r>
              <a:rPr lang="en-GB" dirty="0"/>
              <a:t>Easy ★ Modify the function so that it takes an integer argument and says hello a number of times equal to the value passed to it.</a:t>
            </a:r>
          </a:p>
          <a:p>
            <a:endParaRPr lang="en-GB" dirty="0"/>
          </a:p>
          <a:p>
            <a:r>
              <a:rPr lang="en-GB" dirty="0"/>
              <a:t>Medium ★★ Make another function that takes two integers arguments and then returns an integer that is the product of the two integers.</a:t>
            </a:r>
            <a:br>
              <a:rPr lang="en-GB" dirty="0"/>
            </a:br>
            <a:r>
              <a:rPr lang="en-GB" dirty="0"/>
              <a:t>(i.e., integerA: 4, integerB: 5  (4*5 =) returns: 20)</a:t>
            </a:r>
          </a:p>
          <a:p>
            <a:endParaRPr lang="en-GB" dirty="0"/>
          </a:p>
          <a:p>
            <a:r>
              <a:rPr lang="en-GB" dirty="0"/>
              <a:t>Hard ★★★ Make a function called half() that takes an integer argument.  The function must print the number it received to the screen, then the program should divide that number by two to make a new number.  If the new number is greater than zero the function then calls the function half() passing it the new number as its argument.  If the number is zero or less than the function exits.</a:t>
            </a:r>
          </a:p>
          <a:p>
            <a:r>
              <a:rPr lang="en-GB" dirty="0"/>
              <a:t>Call the function half() with an argument of 100, the screen output should be</a:t>
            </a:r>
            <a:br>
              <a:rPr lang="en-GB" dirty="0"/>
            </a:br>
            <a:r>
              <a:rPr lang="en-GB" dirty="0"/>
              <a:t>100, 50, 25, …, …, 1.</a:t>
            </a:r>
          </a:p>
          <a:p>
            <a:r>
              <a:rPr lang="en-GB" dirty="0"/>
              <a:t>Try using recursion for this.  i.e. make the half function call itself.  Careful not to get stuck in an infinite loop and get a stack overflow error!</a:t>
            </a:r>
          </a:p>
        </p:txBody>
      </p:sp>
      <p:sp>
        <p:nvSpPr>
          <p:cNvPr id="2" name="Footer Placeholder 1"/>
          <p:cNvSpPr>
            <a:spLocks noGrp="1"/>
          </p:cNvSpPr>
          <p:nvPr>
            <p:ph type="ftr" sz="quarter" idx="11"/>
          </p:nvPr>
        </p:nvSpPr>
        <p:spPr/>
        <p:txBody>
          <a:bodyPr/>
          <a:lstStyle/>
          <a:p>
            <a:r>
              <a:rPr lang="en-GB"/>
              <a:t>Tutorial 6 – Functions and Files – Chris Bass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pic>
        <p:nvPicPr>
          <p:cNvPr id="7" name="Picture 2" descr="Image result for homework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938919"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579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 2 – </a:t>
            </a:r>
            <a:r>
              <a:rPr lang="en-GB" b="1" dirty="0"/>
              <a:t>Function Lingo</a:t>
            </a:r>
          </a:p>
        </p:txBody>
      </p:sp>
      <p:sp>
        <p:nvSpPr>
          <p:cNvPr id="3" name="Content Placeholder 2"/>
          <p:cNvSpPr>
            <a:spLocks noGrp="1"/>
          </p:cNvSpPr>
          <p:nvPr>
            <p:ph idx="1"/>
          </p:nvPr>
        </p:nvSpPr>
        <p:spPr/>
        <p:txBody>
          <a:bodyPr>
            <a:normAutofit fontScale="70000" lnSpcReduction="20000"/>
          </a:bodyPr>
          <a:lstStyle/>
          <a:p>
            <a:r>
              <a:rPr lang="en-GB" dirty="0"/>
              <a:t>From memory recall the technical terminology which we use when talking about Functions in different contexts.</a:t>
            </a:r>
          </a:p>
          <a:p>
            <a:endParaRPr lang="en-GB" dirty="0"/>
          </a:p>
          <a:p>
            <a:r>
              <a:rPr lang="en-GB" dirty="0"/>
              <a:t>For the next 3 slides:</a:t>
            </a:r>
          </a:p>
          <a:p>
            <a:endParaRPr lang="en-GB" dirty="0"/>
          </a:p>
          <a:p>
            <a:r>
              <a:rPr lang="en-GB" dirty="0"/>
              <a:t>Easy ★ Fill in the title …… spaces of each slide with the correct programming lingo.</a:t>
            </a:r>
          </a:p>
          <a:p>
            <a:endParaRPr lang="en-GB" dirty="0"/>
          </a:p>
          <a:p>
            <a:r>
              <a:rPr lang="en-GB" dirty="0"/>
              <a:t>Medium ★★ Fill in the blue box …… spaces with the correct programming lingo.</a:t>
            </a:r>
          </a:p>
          <a:p>
            <a:endParaRPr lang="en-GB" dirty="0"/>
          </a:p>
          <a:p>
            <a:r>
              <a:rPr lang="en-GB" dirty="0"/>
              <a:t>Hard ★★★ Write an explanation of the purpose of each snippet of code and give an example where you would expect to find them when separating the code into multiple files.</a:t>
            </a:r>
          </a:p>
        </p:txBody>
      </p:sp>
      <p:sp>
        <p:nvSpPr>
          <p:cNvPr id="4" name="Footer Placeholder 3"/>
          <p:cNvSpPr>
            <a:spLocks noGrp="1"/>
          </p:cNvSpPr>
          <p:nvPr>
            <p:ph type="ftr" sz="quarter" idx="11"/>
          </p:nvPr>
        </p:nvSpPr>
        <p:spPr/>
        <p:txBody>
          <a:bodyPr/>
          <a:lstStyle/>
          <a:p>
            <a:r>
              <a:rPr lang="en-GB"/>
              <a:t>Tutorial 6 – Functions and Files – 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Picture 2" descr="Image result for homework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938919"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96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ln>
            <a:miter lim="800000"/>
            <a:headEnd/>
            <a:tailEnd/>
          </a:ln>
        </p:spPr>
        <p:txBody>
          <a:bodyPr/>
          <a:lstStyle/>
          <a:p>
            <a:pPr>
              <a:defRPr/>
            </a:pPr>
            <a:r>
              <a:rPr lang="en-GB"/>
              <a:t>Tutorial 6 – Functions and Files – Chris Bass</a:t>
            </a:r>
          </a:p>
        </p:txBody>
      </p:sp>
      <p:sp>
        <p:nvSpPr>
          <p:cNvPr id="5" name="Slide Number Placeholder 5"/>
          <p:cNvSpPr>
            <a:spLocks noGrp="1"/>
          </p:cNvSpPr>
          <p:nvPr>
            <p:ph type="sldNum" sz="quarter" idx="12"/>
          </p:nvPr>
        </p:nvSpPr>
        <p:spPr/>
        <p:txBody>
          <a:bodyPr/>
          <a:lstStyle/>
          <a:p>
            <a:pPr>
              <a:defRPr/>
            </a:pPr>
            <a:fld id="{74A0B797-5B16-4DF1-87EF-72B6D2923887}" type="slidenum">
              <a:rPr lang="en-US"/>
              <a:pPr>
                <a:defRPr/>
              </a:pPr>
              <a:t>25</a:t>
            </a:fld>
            <a:endParaRPr lang="en-US"/>
          </a:p>
        </p:txBody>
      </p:sp>
      <p:sp>
        <p:nvSpPr>
          <p:cNvPr id="16389" name="Content Placeholder 2"/>
          <p:cNvSpPr>
            <a:spLocks noGrp="1"/>
          </p:cNvSpPr>
          <p:nvPr>
            <p:ph idx="4294967295"/>
          </p:nvPr>
        </p:nvSpPr>
        <p:spPr>
          <a:xfrm>
            <a:off x="457200" y="1295400"/>
            <a:ext cx="8229600" cy="5181600"/>
          </a:xfrm>
        </p:spPr>
        <p:txBody>
          <a:bodyPr rtlCol="0">
            <a:normAutofit/>
          </a:bodyPr>
          <a:lstStyle/>
          <a:p>
            <a:pPr fontAlgn="auto">
              <a:spcAft>
                <a:spcPts val="0"/>
              </a:spcAft>
              <a:buFont typeface="Arial" pitchFamily="34" charset="0"/>
              <a:buNone/>
              <a:defRPr/>
            </a:pPr>
            <a:endParaRPr lang="en-GB" sz="2800" dirty="0">
              <a:latin typeface="Courier New" pitchFamily="49" charset="0"/>
              <a:cs typeface="Courier New" pitchFamily="49" charset="0"/>
            </a:endParaRPr>
          </a:p>
          <a:p>
            <a:pPr fontAlgn="auto">
              <a:spcAft>
                <a:spcPts val="0"/>
              </a:spcAft>
              <a:buFont typeface="Arial" pitchFamily="34" charset="0"/>
              <a:buNone/>
              <a:defRPr/>
            </a:pPr>
            <a:r>
              <a:rPr lang="en-GB" sz="2800" dirty="0">
                <a:latin typeface="Courier New" pitchFamily="49" charset="0"/>
                <a:cs typeface="Courier New" pitchFamily="49" charset="0"/>
              </a:rPr>
              <a:t>int doSomethingAmazing(int, int);</a:t>
            </a:r>
          </a:p>
        </p:txBody>
      </p:sp>
      <p:sp>
        <p:nvSpPr>
          <p:cNvPr id="2" name="TextBox 1"/>
          <p:cNvSpPr txBox="1"/>
          <p:nvPr/>
        </p:nvSpPr>
        <p:spPr>
          <a:xfrm>
            <a:off x="249382" y="2667000"/>
            <a:ext cx="2362200" cy="1341656"/>
          </a:xfrm>
          <a:prstGeom prst="wedgeEllipseCallout">
            <a:avLst>
              <a:gd name="adj1" fmla="val -14361"/>
              <a:gd name="adj2" fmla="val -75088"/>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 Type</a:t>
            </a:r>
          </a:p>
        </p:txBody>
      </p:sp>
      <p:sp>
        <p:nvSpPr>
          <p:cNvPr id="8" name="TextBox 7"/>
          <p:cNvSpPr txBox="1"/>
          <p:nvPr/>
        </p:nvSpPr>
        <p:spPr>
          <a:xfrm>
            <a:off x="2438400" y="2808119"/>
            <a:ext cx="4059382" cy="1341656"/>
          </a:xfrm>
          <a:prstGeom prst="wedgeEllipseCallout">
            <a:avLst>
              <a:gd name="adj1" fmla="val -40344"/>
              <a:gd name="adj2" fmla="val -82922"/>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Function …………..…..</a:t>
            </a:r>
          </a:p>
        </p:txBody>
      </p:sp>
      <p:sp>
        <p:nvSpPr>
          <p:cNvPr id="9" name="TextBox 8"/>
          <p:cNvSpPr txBox="1"/>
          <p:nvPr/>
        </p:nvSpPr>
        <p:spPr>
          <a:xfrm>
            <a:off x="6248400" y="2667000"/>
            <a:ext cx="2725882" cy="1341656"/>
          </a:xfrm>
          <a:prstGeom prst="wedgeEllipseCallout">
            <a:avLst>
              <a:gd name="adj1" fmla="val -37299"/>
              <a:gd name="adj2" fmla="val -74518"/>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 List</a:t>
            </a:r>
          </a:p>
        </p:txBody>
      </p:sp>
      <p:pic>
        <p:nvPicPr>
          <p:cNvPr id="10" name="Picture 2" descr="Image result for homework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938919" cy="1080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 Function P…………</a:t>
            </a:r>
            <a:endParaRPr lang="en-GB" b="1" dirty="0"/>
          </a:p>
        </p:txBody>
      </p:sp>
    </p:spTree>
    <p:extLst>
      <p:ext uri="{BB962C8B-B14F-4D97-AF65-F5344CB8AC3E}">
        <p14:creationId xmlns:p14="http://schemas.microsoft.com/office/powerpoint/2010/main" val="3022258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r>
              <a:rPr lang="en-GB" b="1" dirty="0"/>
              <a:t> </a:t>
            </a:r>
            <a:r>
              <a:rPr lang="en-GB" dirty="0"/>
              <a:t>Functions</a:t>
            </a:r>
          </a:p>
        </p:txBody>
      </p:sp>
      <p:sp>
        <p:nvSpPr>
          <p:cNvPr id="3" name="Content Placeholder 2"/>
          <p:cNvSpPr>
            <a:spLocks noGrp="1"/>
          </p:cNvSpPr>
          <p:nvPr>
            <p:ph idx="1"/>
          </p:nvPr>
        </p:nvSpPr>
        <p:spPr>
          <a:xfrm>
            <a:off x="304800" y="1600200"/>
            <a:ext cx="8534400" cy="4525963"/>
          </a:xfrm>
        </p:spPr>
        <p:txBody>
          <a:bodyPr>
            <a:normAutofit/>
          </a:bodyPr>
          <a:lstStyle/>
          <a:p>
            <a:pPr>
              <a:buNone/>
              <a:defRPr/>
            </a:pPr>
            <a:endParaRPr lang="en-GB" sz="2800" dirty="0">
              <a:latin typeface="Courier New" pitchFamily="49" charset="0"/>
              <a:cs typeface="Courier New" pitchFamily="49" charset="0"/>
            </a:endParaRPr>
          </a:p>
          <a:p>
            <a:pPr>
              <a:buNone/>
              <a:defRPr/>
            </a:pPr>
            <a:endParaRPr lang="en-GB" sz="2800" dirty="0">
              <a:latin typeface="Courier New" pitchFamily="49" charset="0"/>
              <a:cs typeface="Courier New" pitchFamily="49" charset="0"/>
            </a:endParaRPr>
          </a:p>
          <a:p>
            <a:pPr>
              <a:buNone/>
              <a:defRPr/>
            </a:pPr>
            <a:endParaRPr lang="en-GB" sz="2800" dirty="0">
              <a:latin typeface="Courier New" pitchFamily="49" charset="0"/>
              <a:cs typeface="Courier New" pitchFamily="49" charset="0"/>
            </a:endParaRPr>
          </a:p>
          <a:p>
            <a:pPr>
              <a:buNone/>
              <a:defRPr/>
            </a:pPr>
            <a:r>
              <a:rPr lang="en-GB" sz="2800" dirty="0">
                <a:latin typeface="Courier New" pitchFamily="49" charset="0"/>
                <a:cs typeface="Courier New" pitchFamily="49" charset="0"/>
              </a:rPr>
              <a:t>doSomethingAmazing(9, 1);</a:t>
            </a:r>
          </a:p>
          <a:p>
            <a:pPr>
              <a:buNone/>
              <a:defRPr/>
            </a:pPr>
            <a:r>
              <a:rPr lang="en-GB" sz="2800" dirty="0">
                <a:latin typeface="Courier New" pitchFamily="49" charset="0"/>
                <a:cs typeface="Courier New" pitchFamily="49" charset="0"/>
              </a:rPr>
              <a:t>int result = doSomethingAmazing(7, 2);</a:t>
            </a:r>
          </a:p>
          <a:p>
            <a:endParaRPr lang="en-GB" sz="2800" dirty="0"/>
          </a:p>
        </p:txBody>
      </p:sp>
      <p:sp>
        <p:nvSpPr>
          <p:cNvPr id="4" name="Footer Placeholder 3"/>
          <p:cNvSpPr>
            <a:spLocks noGrp="1"/>
          </p:cNvSpPr>
          <p:nvPr>
            <p:ph type="ftr" sz="quarter" idx="11"/>
          </p:nvPr>
        </p:nvSpPr>
        <p:spPr/>
        <p:txBody>
          <a:bodyPr/>
          <a:lstStyle/>
          <a:p>
            <a:r>
              <a:rPr lang="en-GB"/>
              <a:t>Tutorial 6 – Functions and Files – 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7" name="TextBox 6"/>
          <p:cNvSpPr txBox="1"/>
          <p:nvPr/>
        </p:nvSpPr>
        <p:spPr>
          <a:xfrm>
            <a:off x="228600" y="1447800"/>
            <a:ext cx="2438400" cy="1168539"/>
          </a:xfrm>
          <a:prstGeom prst="wedgeEllipseCallout">
            <a:avLst>
              <a:gd name="adj1" fmla="val 20607"/>
              <a:gd name="adj2" fmla="val 9503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dirty="0"/>
              <a:t>Function …………</a:t>
            </a:r>
          </a:p>
        </p:txBody>
      </p:sp>
      <p:sp>
        <p:nvSpPr>
          <p:cNvPr id="8" name="TextBox 7"/>
          <p:cNvSpPr txBox="1"/>
          <p:nvPr/>
        </p:nvSpPr>
        <p:spPr>
          <a:xfrm>
            <a:off x="4876800" y="4648200"/>
            <a:ext cx="4200258" cy="1168539"/>
          </a:xfrm>
          <a:prstGeom prst="wedgeEllipseCallout">
            <a:avLst>
              <a:gd name="adj1" fmla="val 11006"/>
              <a:gd name="adj2" fmla="val -92636"/>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dirty="0"/>
              <a:t>………… List (comma separated)</a:t>
            </a:r>
          </a:p>
        </p:txBody>
      </p:sp>
      <p:sp>
        <p:nvSpPr>
          <p:cNvPr id="9" name="TextBox 8"/>
          <p:cNvSpPr txBox="1"/>
          <p:nvPr/>
        </p:nvSpPr>
        <p:spPr>
          <a:xfrm>
            <a:off x="2743200" y="1605913"/>
            <a:ext cx="2362200" cy="1168539"/>
          </a:xfrm>
          <a:prstGeom prst="wedgeEllipseCallout">
            <a:avLst>
              <a:gd name="adj1" fmla="val -18299"/>
              <a:gd name="adj2" fmla="val 82887"/>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dirty="0"/>
              <a:t>1</a:t>
            </a:r>
            <a:r>
              <a:rPr lang="en-GB" sz="2400" baseline="30000" dirty="0"/>
              <a:t>st</a:t>
            </a:r>
            <a:r>
              <a:rPr lang="en-GB" sz="2400" dirty="0"/>
              <a:t> Function ………</a:t>
            </a:r>
          </a:p>
        </p:txBody>
      </p:sp>
      <p:sp>
        <p:nvSpPr>
          <p:cNvPr id="12" name="TextBox 11"/>
          <p:cNvSpPr txBox="1"/>
          <p:nvPr/>
        </p:nvSpPr>
        <p:spPr>
          <a:xfrm>
            <a:off x="6858000" y="2212213"/>
            <a:ext cx="2133600" cy="649188"/>
          </a:xfrm>
          <a:prstGeom prst="wedgeEllipseCallout">
            <a:avLst>
              <a:gd name="adj1" fmla="val 1114"/>
              <a:gd name="adj2" fmla="val 17924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dirty="0"/>
              <a:t>2</a:t>
            </a:r>
            <a:r>
              <a:rPr lang="en-GB" sz="2400" baseline="30000" dirty="0"/>
              <a:t>nd </a:t>
            </a:r>
            <a:r>
              <a:rPr lang="en-GB" sz="2400" dirty="0"/>
              <a:t>…………</a:t>
            </a:r>
          </a:p>
        </p:txBody>
      </p:sp>
      <p:sp>
        <p:nvSpPr>
          <p:cNvPr id="11" name="TextBox 10"/>
          <p:cNvSpPr txBox="1"/>
          <p:nvPr/>
        </p:nvSpPr>
        <p:spPr>
          <a:xfrm>
            <a:off x="5791200" y="2703612"/>
            <a:ext cx="2057400" cy="649188"/>
          </a:xfrm>
          <a:prstGeom prst="wedgeEllipseCallout">
            <a:avLst>
              <a:gd name="adj1" fmla="val 23190"/>
              <a:gd name="adj2" fmla="val 105103"/>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dirty="0"/>
              <a:t>1</a:t>
            </a:r>
            <a:r>
              <a:rPr lang="en-GB" sz="2400" baseline="30000" dirty="0"/>
              <a:t>st</a:t>
            </a:r>
            <a:r>
              <a:rPr lang="en-GB" sz="2400" dirty="0"/>
              <a:t> …………</a:t>
            </a:r>
          </a:p>
        </p:txBody>
      </p:sp>
      <p:sp>
        <p:nvSpPr>
          <p:cNvPr id="13" name="TextBox 12"/>
          <p:cNvSpPr txBox="1"/>
          <p:nvPr/>
        </p:nvSpPr>
        <p:spPr>
          <a:xfrm>
            <a:off x="393107" y="4546461"/>
            <a:ext cx="2350093" cy="1168539"/>
          </a:xfrm>
          <a:prstGeom prst="wedgeEllipseCallout">
            <a:avLst>
              <a:gd name="adj1" fmla="val 50397"/>
              <a:gd name="adj2" fmla="val -93652"/>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dirty="0"/>
              <a:t>Assigning ……………</a:t>
            </a:r>
          </a:p>
        </p:txBody>
      </p:sp>
      <p:pic>
        <p:nvPicPr>
          <p:cNvPr id="14" name="Picture 2" descr="Image result for homework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938919" cy="1080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667000" y="4470261"/>
            <a:ext cx="2438400" cy="1168539"/>
          </a:xfrm>
          <a:prstGeom prst="wedgeEllipseCallout">
            <a:avLst>
              <a:gd name="adj1" fmla="val 12252"/>
              <a:gd name="adj2" fmla="val -83664"/>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dirty="0"/>
              <a:t>2</a:t>
            </a:r>
            <a:r>
              <a:rPr lang="en-GB" sz="2400" baseline="30000" dirty="0"/>
              <a:t>nd</a:t>
            </a:r>
            <a:r>
              <a:rPr lang="en-GB" sz="2400" dirty="0"/>
              <a:t> Function ………</a:t>
            </a:r>
          </a:p>
        </p:txBody>
      </p:sp>
    </p:spTree>
    <p:extLst>
      <p:ext uri="{BB962C8B-B14F-4D97-AF65-F5344CB8AC3E}">
        <p14:creationId xmlns:p14="http://schemas.microsoft.com/office/powerpoint/2010/main" val="2200647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Functions</a:t>
            </a:r>
          </a:p>
        </p:txBody>
      </p:sp>
      <p:sp>
        <p:nvSpPr>
          <p:cNvPr id="4" name="Footer Placeholder 3"/>
          <p:cNvSpPr>
            <a:spLocks noGrp="1"/>
          </p:cNvSpPr>
          <p:nvPr>
            <p:ph type="ftr" sz="quarter" idx="11"/>
          </p:nvPr>
        </p:nvSpPr>
        <p:spPr/>
        <p:txBody>
          <a:bodyPr/>
          <a:lstStyle/>
          <a:p>
            <a:r>
              <a:rPr lang="en-GB"/>
              <a:t>Tutorial 6 – Functions and Files – 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14" name="Content Placeholder 2"/>
          <p:cNvSpPr>
            <a:spLocks noGrp="1"/>
          </p:cNvSpPr>
          <p:nvPr>
            <p:ph idx="4294967295"/>
          </p:nvPr>
        </p:nvSpPr>
        <p:spPr>
          <a:xfrm>
            <a:off x="457200" y="2971800"/>
            <a:ext cx="8229600" cy="2895600"/>
          </a:xfrm>
        </p:spPr>
        <p:txBody>
          <a:bodyPr rtlCol="0">
            <a:noAutofit/>
          </a:bodyPr>
          <a:lstStyle/>
          <a:p>
            <a:pPr>
              <a:buNone/>
              <a:defRPr/>
            </a:pPr>
            <a:r>
              <a:rPr lang="en-GB" sz="2800" dirty="0">
                <a:latin typeface="Courier New" pitchFamily="49" charset="0"/>
                <a:cs typeface="Courier New" pitchFamily="49" charset="0"/>
              </a:rPr>
              <a:t>int doSomethingAmazing(int x, int y)</a:t>
            </a:r>
          </a:p>
          <a:p>
            <a:pPr fontAlgn="auto">
              <a:spcAft>
                <a:spcPts val="0"/>
              </a:spcAft>
              <a:buFont typeface="Arial" pitchFamily="34" charset="0"/>
              <a:buNone/>
              <a:defRPr/>
            </a:pPr>
            <a:r>
              <a:rPr lang="en-GB" sz="2800" dirty="0">
                <a:latin typeface="Courier New" pitchFamily="49" charset="0"/>
                <a:cs typeface="Courier New" pitchFamily="49" charset="0"/>
              </a:rPr>
              <a:t>{</a:t>
            </a:r>
          </a:p>
          <a:p>
            <a:pPr lvl="1">
              <a:buNone/>
              <a:defRPr/>
            </a:pPr>
            <a:r>
              <a:rPr lang="en-GB" dirty="0">
                <a:latin typeface="Courier New" pitchFamily="49" charset="0"/>
                <a:cs typeface="Courier New" pitchFamily="49" charset="0"/>
              </a:rPr>
              <a:t>int answer = (x * y) / (x + y);</a:t>
            </a:r>
          </a:p>
          <a:p>
            <a:pPr lvl="1">
              <a:buNone/>
              <a:defRPr/>
            </a:pPr>
            <a:r>
              <a:rPr lang="en-GB" dirty="0">
                <a:latin typeface="Courier New" pitchFamily="49" charset="0"/>
                <a:cs typeface="Courier New" pitchFamily="49" charset="0"/>
              </a:rPr>
              <a:t>return answer;</a:t>
            </a:r>
          </a:p>
          <a:p>
            <a:pPr>
              <a:buNone/>
              <a:defRPr/>
            </a:pPr>
            <a:r>
              <a:rPr lang="en-GB" sz="2800" dirty="0">
                <a:latin typeface="Courier New" pitchFamily="49" charset="0"/>
                <a:cs typeface="Courier New" pitchFamily="49" charset="0"/>
              </a:rPr>
              <a:t>}</a:t>
            </a:r>
          </a:p>
        </p:txBody>
      </p:sp>
      <p:sp>
        <p:nvSpPr>
          <p:cNvPr id="15" name="TextBox 14"/>
          <p:cNvSpPr txBox="1"/>
          <p:nvPr/>
        </p:nvSpPr>
        <p:spPr>
          <a:xfrm>
            <a:off x="304800" y="1641634"/>
            <a:ext cx="1676400" cy="995422"/>
          </a:xfrm>
          <a:prstGeom prst="wedgeEllipseCallout">
            <a:avLst>
              <a:gd name="adj1" fmla="val -12601"/>
              <a:gd name="adj2" fmla="val 7258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 Type</a:t>
            </a:r>
          </a:p>
        </p:txBody>
      </p:sp>
      <p:sp>
        <p:nvSpPr>
          <p:cNvPr id="16" name="TextBox 15"/>
          <p:cNvSpPr txBox="1"/>
          <p:nvPr/>
        </p:nvSpPr>
        <p:spPr>
          <a:xfrm>
            <a:off x="1752600" y="1747778"/>
            <a:ext cx="2157101" cy="995422"/>
          </a:xfrm>
          <a:prstGeom prst="wedgeEllipseCallout">
            <a:avLst>
              <a:gd name="adj1" fmla="val -23860"/>
              <a:gd name="adj2" fmla="val 67845"/>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Function …………</a:t>
            </a:r>
          </a:p>
        </p:txBody>
      </p:sp>
      <p:sp>
        <p:nvSpPr>
          <p:cNvPr id="21" name="TextBox 20"/>
          <p:cNvSpPr txBox="1"/>
          <p:nvPr/>
        </p:nvSpPr>
        <p:spPr>
          <a:xfrm>
            <a:off x="4191000" y="1295400"/>
            <a:ext cx="4419600" cy="995422"/>
          </a:xfrm>
          <a:prstGeom prst="wedgeEllipseCallout">
            <a:avLst>
              <a:gd name="adj1" fmla="val 4040"/>
              <a:gd name="adj2" fmla="val 12053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 List (comma separated)</a:t>
            </a:r>
          </a:p>
        </p:txBody>
      </p:sp>
      <p:sp>
        <p:nvSpPr>
          <p:cNvPr id="22" name="TextBox 21"/>
          <p:cNvSpPr txBox="1"/>
          <p:nvPr/>
        </p:nvSpPr>
        <p:spPr>
          <a:xfrm>
            <a:off x="4029342" y="2104370"/>
            <a:ext cx="2447658" cy="562630"/>
          </a:xfrm>
          <a:prstGeom prst="wedgeEllipseCallout">
            <a:avLst>
              <a:gd name="adj1" fmla="val 40366"/>
              <a:gd name="adj2" fmla="val 128327"/>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1</a:t>
            </a:r>
            <a:r>
              <a:rPr lang="en-GB" sz="2000" baseline="30000" dirty="0"/>
              <a:t>st</a:t>
            </a:r>
            <a:r>
              <a:rPr lang="en-GB" sz="2000" dirty="0"/>
              <a:t> …………</a:t>
            </a:r>
          </a:p>
        </p:txBody>
      </p:sp>
      <p:sp>
        <p:nvSpPr>
          <p:cNvPr id="23" name="TextBox 22"/>
          <p:cNvSpPr txBox="1"/>
          <p:nvPr/>
        </p:nvSpPr>
        <p:spPr>
          <a:xfrm>
            <a:off x="6520441" y="2154366"/>
            <a:ext cx="2438400" cy="562630"/>
          </a:xfrm>
          <a:prstGeom prst="wedgeEllipseCallout">
            <a:avLst>
              <a:gd name="adj1" fmla="val 4830"/>
              <a:gd name="adj2" fmla="val 10677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2</a:t>
            </a:r>
            <a:r>
              <a:rPr lang="en-GB" sz="2000" baseline="30000" dirty="0"/>
              <a:t>nd </a:t>
            </a:r>
            <a:r>
              <a:rPr lang="en-GB" sz="2000" dirty="0"/>
              <a:t>…………</a:t>
            </a:r>
          </a:p>
        </p:txBody>
      </p:sp>
      <p:sp>
        <p:nvSpPr>
          <p:cNvPr id="26" name="TextBox 25"/>
          <p:cNvSpPr txBox="1"/>
          <p:nvPr/>
        </p:nvSpPr>
        <p:spPr>
          <a:xfrm>
            <a:off x="1371600" y="5234689"/>
            <a:ext cx="3957771" cy="562630"/>
          </a:xfrm>
          <a:prstGeom prst="wedgeEllipseCallout">
            <a:avLst>
              <a:gd name="adj1" fmla="val -35211"/>
              <a:gd name="adj2" fmla="val -9372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return ……………</a:t>
            </a:r>
          </a:p>
        </p:txBody>
      </p:sp>
      <p:pic>
        <p:nvPicPr>
          <p:cNvPr id="17" name="Picture 2" descr="Image result for homework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88640"/>
            <a:ext cx="938919" cy="10800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768929" y="4800600"/>
            <a:ext cx="3193473" cy="562630"/>
          </a:xfrm>
          <a:prstGeom prst="wedgeEllipseCallout">
            <a:avLst>
              <a:gd name="adj1" fmla="val -126514"/>
              <a:gd name="adj2" fmla="val -109115"/>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000" dirty="0"/>
              <a:t>………… Variable</a:t>
            </a:r>
          </a:p>
        </p:txBody>
      </p:sp>
    </p:spTree>
    <p:extLst>
      <p:ext uri="{BB962C8B-B14F-4D97-AF65-F5344CB8AC3E}">
        <p14:creationId xmlns:p14="http://schemas.microsoft.com/office/powerpoint/2010/main" val="177665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Today’s Objectives</a:t>
            </a:r>
          </a:p>
        </p:txBody>
      </p:sp>
      <p:sp>
        <p:nvSpPr>
          <p:cNvPr id="3" name="Content Placeholder 2"/>
          <p:cNvSpPr>
            <a:spLocks noGrp="1"/>
          </p:cNvSpPr>
          <p:nvPr>
            <p:ph idx="1"/>
          </p:nvPr>
        </p:nvSpPr>
        <p:spPr/>
        <p:txBody>
          <a:bodyPr>
            <a:normAutofit lnSpcReduction="10000"/>
          </a:bodyPr>
          <a:lstStyle/>
          <a:p>
            <a:r>
              <a:rPr lang="en-GB" dirty="0"/>
              <a:t>Block-Structured Programming</a:t>
            </a:r>
          </a:p>
          <a:p>
            <a:r>
              <a:rPr lang="en-GB" dirty="0"/>
              <a:t>Functions (Subroutines)</a:t>
            </a:r>
          </a:p>
          <a:p>
            <a:endParaRPr lang="en-GB" dirty="0"/>
          </a:p>
          <a:p>
            <a:r>
              <a:rPr lang="en-GB" dirty="0"/>
              <a:t>File Structure</a:t>
            </a:r>
          </a:p>
          <a:p>
            <a:r>
              <a:rPr lang="en-GB" dirty="0"/>
              <a:t>Source Files (.cpp)</a:t>
            </a:r>
          </a:p>
          <a:p>
            <a:r>
              <a:rPr lang="en-GB" dirty="0"/>
              <a:t>Header Files (.h)</a:t>
            </a:r>
          </a:p>
          <a:p>
            <a:endParaRPr lang="en-GB" dirty="0"/>
          </a:p>
          <a:p>
            <a:r>
              <a:rPr lang="en-GB" dirty="0"/>
              <a:t>Next Week Object-Oriented Programming</a:t>
            </a:r>
          </a:p>
        </p:txBody>
      </p:sp>
      <p:sp>
        <p:nvSpPr>
          <p:cNvPr id="4" name="Footer Placeholder 3"/>
          <p:cNvSpPr>
            <a:spLocks noGrp="1"/>
          </p:cNvSpPr>
          <p:nvPr>
            <p:ph type="ftr" sz="quarter" idx="11"/>
          </p:nvPr>
        </p:nvSpPr>
        <p:spPr/>
        <p:txBody>
          <a:bodyPr/>
          <a:lstStyle/>
          <a:p>
            <a:r>
              <a:rPr lang="en-GB"/>
              <a:t>Tutorial 6 – Functions and Files – 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6" name="Picture 2051" descr="D:\Users\aa6164\AppData\Local\Microsoft\Windows\Temporary Internet Files\Content.IE5\PHCKW372\MC90044040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112713"/>
            <a:ext cx="18034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69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Functions?</a:t>
            </a:r>
          </a:p>
        </p:txBody>
      </p:sp>
      <p:sp>
        <p:nvSpPr>
          <p:cNvPr id="3" name="Content Placeholder 2"/>
          <p:cNvSpPr>
            <a:spLocks noGrp="1"/>
          </p:cNvSpPr>
          <p:nvPr>
            <p:ph idx="1"/>
          </p:nvPr>
        </p:nvSpPr>
        <p:spPr>
          <a:xfrm>
            <a:off x="228600" y="1401763"/>
            <a:ext cx="8686800" cy="4922838"/>
          </a:xfrm>
        </p:spPr>
        <p:txBody>
          <a:bodyPr>
            <a:normAutofit/>
          </a:bodyPr>
          <a:lstStyle/>
          <a:p>
            <a:r>
              <a:rPr lang="en-GB" dirty="0"/>
              <a:t>Imagine you are reading a book…</a:t>
            </a:r>
          </a:p>
          <a:p>
            <a:r>
              <a:rPr lang="en-GB" dirty="0"/>
              <a:t>Suddenly the door bell goes and you need to answer it</a:t>
            </a:r>
          </a:p>
          <a:p>
            <a:r>
              <a:rPr lang="en-GB" dirty="0"/>
              <a:t>So you put a bookmark in the book you are reading</a:t>
            </a:r>
          </a:p>
          <a:p>
            <a:r>
              <a:rPr lang="en-GB" dirty="0"/>
              <a:t>Then go and answer the door to collect a parcel</a:t>
            </a:r>
          </a:p>
          <a:p>
            <a:r>
              <a:rPr lang="en-GB" dirty="0"/>
              <a:t>After collecting and signing for the parcel you return back to reading your book at the same position you left off in</a:t>
            </a:r>
          </a:p>
        </p:txBody>
      </p:sp>
      <p:sp>
        <p:nvSpPr>
          <p:cNvPr id="4" name="Footer Placeholder 3"/>
          <p:cNvSpPr>
            <a:spLocks noGrp="1"/>
          </p:cNvSpPr>
          <p:nvPr>
            <p:ph type="ftr" sz="quarter" idx="11"/>
          </p:nvPr>
        </p:nvSpPr>
        <p:spPr/>
        <p:txBody>
          <a:bodyPr/>
          <a:lstStyle/>
          <a:p>
            <a:r>
              <a:rPr lang="en-GB"/>
              <a:t>Tutorial 6 – Functions and Files – 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11" descr="D:\Users\aa6164\AppData\Local\Microsoft\Windows\Temporary Internet Files\Content.IE5\TOYWN9P7\MC90028217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352425"/>
            <a:ext cx="819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10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ln>
            <a:miter lim="800000"/>
            <a:headEnd/>
            <a:tailEnd/>
          </a:ln>
        </p:spPr>
        <p:txBody>
          <a:bodyPr/>
          <a:lstStyle/>
          <a:p>
            <a:pPr>
              <a:defRPr/>
            </a:pPr>
            <a:r>
              <a:rPr lang="en-GB"/>
              <a:t>Tutorial 6 – Functions and Files – Chris Bass</a:t>
            </a:r>
          </a:p>
        </p:txBody>
      </p:sp>
      <p:sp>
        <p:nvSpPr>
          <p:cNvPr id="5" name="Slide Number Placeholder 5"/>
          <p:cNvSpPr>
            <a:spLocks noGrp="1"/>
          </p:cNvSpPr>
          <p:nvPr>
            <p:ph type="sldNum" sz="quarter" idx="12"/>
          </p:nvPr>
        </p:nvSpPr>
        <p:spPr/>
        <p:txBody>
          <a:bodyPr/>
          <a:lstStyle/>
          <a:p>
            <a:pPr>
              <a:defRPr/>
            </a:pPr>
            <a:fld id="{4A2A14CE-B2E0-4EDF-BAEF-B5653466D150}" type="slidenum">
              <a:rPr lang="en-US"/>
              <a:pPr>
                <a:defRPr/>
              </a:pPr>
              <a:t>5</a:t>
            </a:fld>
            <a:endParaRPr lang="en-US"/>
          </a:p>
        </p:txBody>
      </p:sp>
      <p:sp>
        <p:nvSpPr>
          <p:cNvPr id="5124" name="Title 1"/>
          <p:cNvSpPr>
            <a:spLocks noGrp="1"/>
          </p:cNvSpPr>
          <p:nvPr>
            <p:ph type="title" idx="4294967295"/>
          </p:nvPr>
        </p:nvSpPr>
        <p:spPr>
          <a:xfrm>
            <a:off x="457200" y="274638"/>
            <a:ext cx="7924800" cy="1143000"/>
          </a:xfrm>
        </p:spPr>
        <p:txBody>
          <a:bodyPr/>
          <a:lstStyle/>
          <a:p>
            <a:r>
              <a:rPr lang="en-GB" dirty="0"/>
              <a:t>Why Functions/Subroutines?</a:t>
            </a:r>
            <a:endParaRPr lang="en-US" dirty="0"/>
          </a:p>
        </p:txBody>
      </p:sp>
      <p:sp>
        <p:nvSpPr>
          <p:cNvPr id="16389" name="Content Placeholder 2"/>
          <p:cNvSpPr>
            <a:spLocks noGrp="1"/>
          </p:cNvSpPr>
          <p:nvPr>
            <p:ph idx="4294967295"/>
          </p:nvPr>
        </p:nvSpPr>
        <p:spPr/>
        <p:txBody>
          <a:bodyPr>
            <a:normAutofit lnSpcReduction="10000"/>
          </a:bodyPr>
          <a:lstStyle/>
          <a:p>
            <a:r>
              <a:rPr lang="en-GB"/>
              <a:t>Program organisation and structure</a:t>
            </a:r>
          </a:p>
          <a:p>
            <a:pPr lvl="1"/>
            <a:r>
              <a:rPr lang="en-GB" sz="3200"/>
              <a:t>Block-structured programming paradigm</a:t>
            </a:r>
          </a:p>
          <a:p>
            <a:pPr lvl="1"/>
            <a:r>
              <a:rPr lang="en-GB" sz="3200"/>
              <a:t>Activities can map to functions</a:t>
            </a:r>
          </a:p>
          <a:p>
            <a:pPr lvl="1"/>
            <a:r>
              <a:rPr lang="en-GB" sz="3200"/>
              <a:t>Top-down problem solving (divide and conquer)</a:t>
            </a:r>
          </a:p>
          <a:p>
            <a:r>
              <a:rPr lang="en-GB"/>
              <a:t>Code reuse</a:t>
            </a:r>
          </a:p>
          <a:p>
            <a:pPr lvl="1"/>
            <a:r>
              <a:rPr lang="en-GB" sz="3200"/>
              <a:t>Call a function whenever we need it</a:t>
            </a:r>
          </a:p>
          <a:p>
            <a:pPr lvl="1"/>
            <a:r>
              <a:rPr lang="en-GB" sz="3200"/>
              <a:t>Smaller programs</a:t>
            </a:r>
          </a:p>
        </p:txBody>
      </p:sp>
      <p:pic>
        <p:nvPicPr>
          <p:cNvPr id="5126" name="Picture 11" descr="D:\Users\aa6164\AppData\Local\Microsoft\Windows\Temporary Internet Files\Content.IE5\TOYWN9P7\MC90028217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352425"/>
            <a:ext cx="819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071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Tutorial 6 – Functions and Files – Chris Bass</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Title 1"/>
          <p:cNvSpPr txBox="1">
            <a:spLocks/>
          </p:cNvSpPr>
          <p:nvPr/>
        </p:nvSpPr>
        <p:spPr>
          <a:xfrm>
            <a:off x="457200" y="274638"/>
            <a:ext cx="65532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GB" dirty="0"/>
              <a:t>Programming Functions</a:t>
            </a:r>
            <a:endParaRPr lang="en-US" dirty="0"/>
          </a:p>
        </p:txBody>
      </p:sp>
      <p:sp>
        <p:nvSpPr>
          <p:cNvPr id="5" name="Content Placeholder 2"/>
          <p:cNvSpPr txBox="1">
            <a:spLocks/>
          </p:cNvSpPr>
          <p:nvPr/>
        </p:nvSpPr>
        <p:spPr>
          <a:xfrm>
            <a:off x="1401026" y="1219200"/>
            <a:ext cx="7742974" cy="518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GB" sz="2800" b="1" dirty="0"/>
              <a:t>Declare</a:t>
            </a:r>
          </a:p>
          <a:p>
            <a:pPr lvl="1">
              <a:defRPr/>
            </a:pPr>
            <a:r>
              <a:rPr lang="en-GB" sz="2400" dirty="0"/>
              <a:t>We must declare the function prototype before calling</a:t>
            </a:r>
          </a:p>
          <a:p>
            <a:pPr lvl="1">
              <a:defRPr/>
            </a:pPr>
            <a:r>
              <a:rPr lang="en-GB" sz="2400" dirty="0"/>
              <a:t>This is in a similar manner to variables, the identifier must exist before we can talk about it</a:t>
            </a:r>
          </a:p>
          <a:p>
            <a:pPr>
              <a:defRPr/>
            </a:pPr>
            <a:r>
              <a:rPr lang="en-GB" sz="2800" b="1" dirty="0"/>
              <a:t>Call</a:t>
            </a:r>
          </a:p>
          <a:p>
            <a:pPr lvl="1">
              <a:defRPr/>
            </a:pPr>
            <a:r>
              <a:rPr lang="en-GB" sz="2400" dirty="0"/>
              <a:t>To run the code inside a function we must call it</a:t>
            </a:r>
          </a:p>
          <a:p>
            <a:pPr lvl="1">
              <a:defRPr/>
            </a:pPr>
            <a:r>
              <a:rPr lang="en-GB" sz="2400" dirty="0"/>
              <a:t>We can call a function from inside any other function e.g. from inside the main function</a:t>
            </a:r>
          </a:p>
          <a:p>
            <a:pPr>
              <a:defRPr/>
            </a:pPr>
            <a:r>
              <a:rPr lang="en-GB" sz="2800" b="1" dirty="0"/>
              <a:t>Define</a:t>
            </a:r>
          </a:p>
          <a:p>
            <a:pPr lvl="1">
              <a:defRPr/>
            </a:pPr>
            <a:r>
              <a:rPr lang="en-GB" sz="2400" dirty="0"/>
              <a:t>We must define a function after declaring it</a:t>
            </a:r>
          </a:p>
          <a:p>
            <a:pPr lvl="1">
              <a:defRPr/>
            </a:pPr>
            <a:r>
              <a:rPr lang="en-GB" sz="2400" dirty="0"/>
              <a:t>Defining what a function does when it is called</a:t>
            </a:r>
          </a:p>
        </p:txBody>
      </p:sp>
      <p:pic>
        <p:nvPicPr>
          <p:cNvPr id="3074" name="Picture 2" descr="C:\Users\aa6164\AppData\Local\Microsoft\Windows\Temporary Internet Files\Content.IE5\YVII454G\MC9002643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7999" y="353595"/>
            <a:ext cx="2052879" cy="9712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a6164\AppData\Local\Microsoft\Windows\Temporary Internet Files\Content.IE5\YVII454G\MC90005621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442041"/>
            <a:ext cx="1248626" cy="13011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D:\Users\aa6164\AppData\Local\Microsoft\Windows\Temporary Internet Files\Content.IE5\7LZ3GW7H\MC90044145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 y="48768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C:\Users\aa6164\AppData\Local\Microsoft\Windows\Temporary Internet Files\Content.IE5\RW4QLUQV\MC90044213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567" y="3200400"/>
            <a:ext cx="1248627" cy="124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83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ln>
            <a:miter lim="800000"/>
            <a:headEnd/>
            <a:tailEnd/>
          </a:ln>
        </p:spPr>
        <p:txBody>
          <a:bodyPr/>
          <a:lstStyle/>
          <a:p>
            <a:pPr>
              <a:defRPr/>
            </a:pPr>
            <a:r>
              <a:rPr lang="en-GB"/>
              <a:t>Tutorial 6 – Functions and Files – Chris Bass</a:t>
            </a:r>
          </a:p>
        </p:txBody>
      </p:sp>
      <p:sp>
        <p:nvSpPr>
          <p:cNvPr id="5" name="Slide Number Placeholder 5"/>
          <p:cNvSpPr>
            <a:spLocks noGrp="1"/>
          </p:cNvSpPr>
          <p:nvPr>
            <p:ph type="sldNum" sz="quarter" idx="12"/>
          </p:nvPr>
        </p:nvSpPr>
        <p:spPr/>
        <p:txBody>
          <a:bodyPr/>
          <a:lstStyle/>
          <a:p>
            <a:pPr>
              <a:defRPr/>
            </a:pPr>
            <a:fld id="{74A0B797-5B16-4DF1-87EF-72B6D2923887}" type="slidenum">
              <a:rPr lang="en-US"/>
              <a:pPr>
                <a:defRPr/>
              </a:pPr>
              <a:t>7</a:t>
            </a:fld>
            <a:endParaRPr lang="en-US"/>
          </a:p>
        </p:txBody>
      </p:sp>
      <p:sp>
        <p:nvSpPr>
          <p:cNvPr id="8196" name="Title 1"/>
          <p:cNvSpPr>
            <a:spLocks noGrp="1"/>
          </p:cNvSpPr>
          <p:nvPr>
            <p:ph type="title" idx="4294967295"/>
          </p:nvPr>
        </p:nvSpPr>
        <p:spPr/>
        <p:txBody>
          <a:bodyPr rtlCol="0">
            <a:normAutofit/>
          </a:bodyPr>
          <a:lstStyle/>
          <a:p>
            <a:pPr fontAlgn="auto">
              <a:spcAft>
                <a:spcPts val="0"/>
              </a:spcAft>
              <a:defRPr/>
            </a:pPr>
            <a:r>
              <a:rPr lang="en-GB" b="1" dirty="0"/>
              <a:t>Declaring</a:t>
            </a:r>
            <a:r>
              <a:rPr lang="en-GB" dirty="0"/>
              <a:t> Function Prototypes</a:t>
            </a:r>
            <a:endParaRPr lang="en-US" dirty="0"/>
          </a:p>
        </p:txBody>
      </p:sp>
      <p:sp>
        <p:nvSpPr>
          <p:cNvPr id="16389" name="Content Placeholder 2"/>
          <p:cNvSpPr>
            <a:spLocks noGrp="1"/>
          </p:cNvSpPr>
          <p:nvPr>
            <p:ph idx="4294967295"/>
          </p:nvPr>
        </p:nvSpPr>
        <p:spPr>
          <a:xfrm>
            <a:off x="457200" y="1295400"/>
            <a:ext cx="8229600" cy="5181600"/>
          </a:xfrm>
        </p:spPr>
        <p:txBody>
          <a:bodyPr rtlCol="0">
            <a:normAutofit/>
          </a:bodyPr>
          <a:lstStyle/>
          <a:p>
            <a:pPr fontAlgn="auto">
              <a:spcAft>
                <a:spcPts val="0"/>
              </a:spcAft>
              <a:buFont typeface="Arial" pitchFamily="34" charset="0"/>
              <a:buChar char="•"/>
              <a:defRPr/>
            </a:pPr>
            <a:r>
              <a:rPr lang="en-GB" sz="2600" dirty="0"/>
              <a:t>We should use </a:t>
            </a:r>
            <a:r>
              <a:rPr lang="en-GB" sz="2600" b="1" dirty="0"/>
              <a:t>lowerCamelCase</a:t>
            </a:r>
            <a:r>
              <a:rPr lang="en-GB" sz="2600" dirty="0"/>
              <a:t> for Function Identifiers</a:t>
            </a:r>
          </a:p>
          <a:p>
            <a:pPr fontAlgn="auto">
              <a:spcAft>
                <a:spcPts val="0"/>
              </a:spcAft>
              <a:buFont typeface="Arial" pitchFamily="34" charset="0"/>
              <a:buChar char="•"/>
              <a:defRPr/>
            </a:pPr>
            <a:r>
              <a:rPr lang="en-GB" sz="2600" dirty="0"/>
              <a:t>Like variables we must </a:t>
            </a:r>
            <a:r>
              <a:rPr lang="en-GB" sz="2600" b="1" dirty="0"/>
              <a:t>declare</a:t>
            </a:r>
            <a:r>
              <a:rPr lang="en-GB" sz="2600" dirty="0"/>
              <a:t> our functions </a:t>
            </a:r>
            <a:r>
              <a:rPr lang="en-GB" sz="2600" b="1" dirty="0"/>
              <a:t>before using</a:t>
            </a:r>
            <a:r>
              <a:rPr lang="en-GB" sz="2600" dirty="0"/>
              <a:t> them.  So function declarations (prototypes) usually appear above the main function and then the definitions can appear afterwards.</a:t>
            </a:r>
          </a:p>
          <a:p>
            <a:pPr fontAlgn="auto">
              <a:spcAft>
                <a:spcPts val="0"/>
              </a:spcAft>
              <a:buFont typeface="Arial" pitchFamily="34" charset="0"/>
              <a:buChar char="•"/>
              <a:defRPr/>
            </a:pPr>
            <a:endParaRPr lang="en-GB" sz="2400" b="1" dirty="0"/>
          </a:p>
          <a:p>
            <a:pPr fontAlgn="auto">
              <a:spcAft>
                <a:spcPts val="0"/>
              </a:spcAft>
              <a:buFont typeface="Arial" pitchFamily="34" charset="0"/>
              <a:buNone/>
              <a:defRPr/>
            </a:pPr>
            <a:r>
              <a:rPr lang="en-GB" sz="2800" dirty="0">
                <a:latin typeface="Courier New" pitchFamily="49" charset="0"/>
                <a:cs typeface="Courier New" pitchFamily="49" charset="0"/>
              </a:rPr>
              <a:t>void myFunctionName ( );</a:t>
            </a:r>
          </a:p>
        </p:txBody>
      </p:sp>
      <p:sp>
        <p:nvSpPr>
          <p:cNvPr id="2" name="TextBox 1"/>
          <p:cNvSpPr txBox="1"/>
          <p:nvPr/>
        </p:nvSpPr>
        <p:spPr>
          <a:xfrm>
            <a:off x="249382" y="4876800"/>
            <a:ext cx="2362200" cy="1341656"/>
          </a:xfrm>
          <a:prstGeom prst="wedgeEllipseCallout">
            <a:avLst>
              <a:gd name="adj1" fmla="val -14361"/>
              <a:gd name="adj2" fmla="val -75088"/>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Return Type</a:t>
            </a:r>
          </a:p>
        </p:txBody>
      </p:sp>
      <p:sp>
        <p:nvSpPr>
          <p:cNvPr id="8" name="TextBox 7"/>
          <p:cNvSpPr txBox="1"/>
          <p:nvPr/>
        </p:nvSpPr>
        <p:spPr>
          <a:xfrm>
            <a:off x="2438400" y="5017919"/>
            <a:ext cx="4059382" cy="1341656"/>
          </a:xfrm>
          <a:prstGeom prst="wedgeEllipseCallout">
            <a:avLst>
              <a:gd name="adj1" fmla="val -40344"/>
              <a:gd name="adj2" fmla="val -82922"/>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Function Identifier/Name</a:t>
            </a:r>
          </a:p>
        </p:txBody>
      </p:sp>
      <p:sp>
        <p:nvSpPr>
          <p:cNvPr id="9" name="TextBox 8"/>
          <p:cNvSpPr txBox="1"/>
          <p:nvPr/>
        </p:nvSpPr>
        <p:spPr>
          <a:xfrm>
            <a:off x="6248400" y="4876800"/>
            <a:ext cx="2725882" cy="1341656"/>
          </a:xfrm>
          <a:prstGeom prst="wedgeEllipseCallout">
            <a:avLst>
              <a:gd name="adj1" fmla="val -90595"/>
              <a:gd name="adj2" fmla="val -8025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Parameter List</a:t>
            </a:r>
          </a:p>
        </p:txBody>
      </p:sp>
      <p:pic>
        <p:nvPicPr>
          <p:cNvPr id="1026" name="Picture 2" descr="C:\Users\aa6164\AppData\Local\Microsoft\Windows\Temporary Internet Files\Content.IE5\YVII454G\MC90005621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4863" y="3050546"/>
            <a:ext cx="1520537" cy="1584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64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bwMode="auto">
          <a:ln>
            <a:miter lim="800000"/>
            <a:headEnd/>
            <a:tailEnd/>
          </a:ln>
        </p:spPr>
        <p:txBody>
          <a:bodyPr/>
          <a:lstStyle/>
          <a:p>
            <a:pPr>
              <a:defRPr/>
            </a:pPr>
            <a:r>
              <a:rPr lang="en-GB"/>
              <a:t>Tutorial 6 – Functions and Files – Chris Bass</a:t>
            </a:r>
          </a:p>
        </p:txBody>
      </p:sp>
      <p:sp>
        <p:nvSpPr>
          <p:cNvPr id="5" name="Slide Number Placeholder 5"/>
          <p:cNvSpPr>
            <a:spLocks noGrp="1"/>
          </p:cNvSpPr>
          <p:nvPr>
            <p:ph type="sldNum" sz="quarter" idx="12"/>
          </p:nvPr>
        </p:nvSpPr>
        <p:spPr/>
        <p:txBody>
          <a:bodyPr/>
          <a:lstStyle/>
          <a:p>
            <a:pPr>
              <a:defRPr/>
            </a:pPr>
            <a:fld id="{74A0B797-5B16-4DF1-87EF-72B6D2923887}" type="slidenum">
              <a:rPr lang="en-US"/>
              <a:pPr>
                <a:defRPr/>
              </a:pPr>
              <a:t>8</a:t>
            </a:fld>
            <a:endParaRPr lang="en-US"/>
          </a:p>
        </p:txBody>
      </p:sp>
      <p:sp>
        <p:nvSpPr>
          <p:cNvPr id="8196" name="Title 1"/>
          <p:cNvSpPr>
            <a:spLocks noGrp="1"/>
          </p:cNvSpPr>
          <p:nvPr>
            <p:ph type="title" idx="4294967295"/>
          </p:nvPr>
        </p:nvSpPr>
        <p:spPr/>
        <p:txBody>
          <a:bodyPr rtlCol="0">
            <a:normAutofit/>
          </a:bodyPr>
          <a:lstStyle/>
          <a:p>
            <a:pPr fontAlgn="auto">
              <a:spcAft>
                <a:spcPts val="0"/>
              </a:spcAft>
              <a:defRPr/>
            </a:pPr>
            <a:r>
              <a:rPr lang="en-GB" b="1" dirty="0"/>
              <a:t>Calling</a:t>
            </a:r>
            <a:r>
              <a:rPr lang="en-GB" dirty="0"/>
              <a:t> Functions</a:t>
            </a:r>
            <a:endParaRPr lang="en-US" dirty="0"/>
          </a:p>
        </p:txBody>
      </p:sp>
      <p:sp>
        <p:nvSpPr>
          <p:cNvPr id="16389" name="Content Placeholder 2"/>
          <p:cNvSpPr>
            <a:spLocks noGrp="1"/>
          </p:cNvSpPr>
          <p:nvPr>
            <p:ph idx="4294967295"/>
          </p:nvPr>
        </p:nvSpPr>
        <p:spPr>
          <a:xfrm>
            <a:off x="457200" y="1600200"/>
            <a:ext cx="8229600" cy="4876800"/>
          </a:xfrm>
        </p:spPr>
        <p:txBody>
          <a:bodyPr rtlCol="0">
            <a:normAutofit/>
          </a:bodyPr>
          <a:lstStyle/>
          <a:p>
            <a:pPr fontAlgn="auto">
              <a:spcAft>
                <a:spcPts val="0"/>
              </a:spcAft>
              <a:buFont typeface="Arial" pitchFamily="34" charset="0"/>
              <a:buChar char="•"/>
              <a:defRPr/>
            </a:pPr>
            <a:r>
              <a:rPr lang="en-GB" sz="2400" dirty="0"/>
              <a:t>We can call a function from any other function, whenever we need that behaviour</a:t>
            </a:r>
          </a:p>
          <a:p>
            <a:pPr fontAlgn="auto">
              <a:spcAft>
                <a:spcPts val="0"/>
              </a:spcAft>
              <a:buFont typeface="Arial" pitchFamily="34" charset="0"/>
              <a:buChar char="•"/>
              <a:defRPr/>
            </a:pPr>
            <a:r>
              <a:rPr lang="en-GB" sz="2400" dirty="0"/>
              <a:t>Once the function completes it’s task then the program flow continues from where wee left off</a:t>
            </a:r>
          </a:p>
          <a:p>
            <a:pPr fontAlgn="auto">
              <a:spcAft>
                <a:spcPts val="0"/>
              </a:spcAft>
              <a:buFont typeface="Arial" pitchFamily="34" charset="0"/>
              <a:buNone/>
              <a:defRPr/>
            </a:pPr>
            <a:endParaRPr lang="en-GB" sz="2400" dirty="0">
              <a:latin typeface="Courier New" pitchFamily="49" charset="0"/>
              <a:cs typeface="Courier New" pitchFamily="49" charset="0"/>
            </a:endParaRPr>
          </a:p>
          <a:p>
            <a:pPr>
              <a:buNone/>
              <a:defRPr/>
            </a:pPr>
            <a:r>
              <a:rPr lang="en-GB" sz="2400" dirty="0">
                <a:latin typeface="Courier New" pitchFamily="49" charset="0"/>
                <a:cs typeface="Courier New" pitchFamily="49" charset="0"/>
              </a:rPr>
              <a:t>myFunctionName ( );</a:t>
            </a:r>
          </a:p>
          <a:p>
            <a:pPr>
              <a:buNone/>
              <a:defRPr/>
            </a:pPr>
            <a:r>
              <a:rPr lang="en-GB" sz="2400" dirty="0">
                <a:latin typeface="Courier New" pitchFamily="49" charset="0"/>
                <a:cs typeface="Courier New" pitchFamily="49" charset="0"/>
              </a:rPr>
              <a:t>myFunctionName ( );</a:t>
            </a:r>
          </a:p>
          <a:p>
            <a:pPr fontAlgn="auto">
              <a:spcAft>
                <a:spcPts val="0"/>
              </a:spcAft>
              <a:buFont typeface="Arial" pitchFamily="34" charset="0"/>
              <a:buNone/>
              <a:defRPr/>
            </a:pPr>
            <a:endParaRPr lang="en-GB" sz="2400" dirty="0">
              <a:latin typeface="Courier New" pitchFamily="49" charset="0"/>
              <a:cs typeface="Courier New" pitchFamily="49" charset="0"/>
            </a:endParaRPr>
          </a:p>
        </p:txBody>
      </p:sp>
      <p:pic>
        <p:nvPicPr>
          <p:cNvPr id="2053" name="Picture 5" descr="C:\Users\aa6164\AppData\Local\Microsoft\Windows\Temporary Internet Files\Content.IE5\RW4QLUQV\MC90044213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aa6164\AppData\Local\Microsoft\Windows\Temporary Internet Files\Content.IE5\HHEFPOYB\MC90044213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836" y="4998729"/>
            <a:ext cx="1641764" cy="163067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48145" y="4953000"/>
            <a:ext cx="2438400" cy="1341656"/>
          </a:xfrm>
          <a:prstGeom prst="wedgeEllipseCallout">
            <a:avLst>
              <a:gd name="adj1" fmla="val -5678"/>
              <a:gd name="adj2" fmla="val -83954"/>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Function Identifier</a:t>
            </a:r>
          </a:p>
        </p:txBody>
      </p:sp>
      <p:sp>
        <p:nvSpPr>
          <p:cNvPr id="13" name="TextBox 12"/>
          <p:cNvSpPr txBox="1"/>
          <p:nvPr/>
        </p:nvSpPr>
        <p:spPr>
          <a:xfrm>
            <a:off x="2895600" y="4953000"/>
            <a:ext cx="2844512" cy="1341656"/>
          </a:xfrm>
          <a:prstGeom prst="wedgeEllipseCallout">
            <a:avLst>
              <a:gd name="adj1" fmla="val -21681"/>
              <a:gd name="adj2" fmla="val -80250"/>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Arguments List</a:t>
            </a:r>
          </a:p>
        </p:txBody>
      </p:sp>
      <p:sp>
        <p:nvSpPr>
          <p:cNvPr id="14" name="TextBox 13"/>
          <p:cNvSpPr txBox="1"/>
          <p:nvPr/>
        </p:nvSpPr>
        <p:spPr>
          <a:xfrm>
            <a:off x="4533900" y="3200400"/>
            <a:ext cx="3733800" cy="735747"/>
          </a:xfrm>
          <a:prstGeom prst="wedgeEllipseCallout">
            <a:avLst>
              <a:gd name="adj1" fmla="val -60838"/>
              <a:gd name="adj2" fmla="val 39659"/>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1</a:t>
            </a:r>
            <a:r>
              <a:rPr lang="en-GB" sz="2800" baseline="30000" dirty="0"/>
              <a:t>st</a:t>
            </a:r>
            <a:r>
              <a:rPr lang="en-GB" sz="2800" dirty="0"/>
              <a:t> Function Call</a:t>
            </a:r>
          </a:p>
        </p:txBody>
      </p:sp>
      <p:sp>
        <p:nvSpPr>
          <p:cNvPr id="15" name="TextBox 14"/>
          <p:cNvSpPr txBox="1"/>
          <p:nvPr/>
        </p:nvSpPr>
        <p:spPr>
          <a:xfrm>
            <a:off x="4495800" y="4217253"/>
            <a:ext cx="3733800" cy="735747"/>
          </a:xfrm>
          <a:prstGeom prst="wedgeEllipseCallout">
            <a:avLst>
              <a:gd name="adj1" fmla="val -60096"/>
              <a:gd name="adj2" fmla="val -26247"/>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2</a:t>
            </a:r>
            <a:r>
              <a:rPr lang="en-GB" sz="2800" baseline="30000" dirty="0"/>
              <a:t>nd</a:t>
            </a:r>
            <a:r>
              <a:rPr lang="en-GB" sz="2800" dirty="0"/>
              <a:t> Function Call</a:t>
            </a:r>
          </a:p>
        </p:txBody>
      </p:sp>
    </p:spTree>
    <p:extLst>
      <p:ext uri="{BB962C8B-B14F-4D97-AF65-F5344CB8AC3E}">
        <p14:creationId xmlns:p14="http://schemas.microsoft.com/office/powerpoint/2010/main" val="157206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7" descr="D:\Users\aa6164\AppData\Local\Microsoft\Windows\Temporary Internet Files\Content.IE5\7LZ3GW7H\MC90044145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52400"/>
            <a:ext cx="198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Footer Placeholder 4"/>
          <p:cNvSpPr>
            <a:spLocks noGrp="1"/>
          </p:cNvSpPr>
          <p:nvPr>
            <p:ph type="ftr" sz="quarter" idx="11"/>
          </p:nvPr>
        </p:nvSpPr>
        <p:spPr bwMode="auto">
          <a:ln>
            <a:miter lim="800000"/>
            <a:headEnd/>
            <a:tailEnd/>
          </a:ln>
        </p:spPr>
        <p:txBody>
          <a:bodyPr/>
          <a:lstStyle/>
          <a:p>
            <a:pPr>
              <a:defRPr/>
            </a:pPr>
            <a:r>
              <a:rPr lang="en-GB"/>
              <a:t>Tutorial 6 – Functions and Files – Chris Bass</a:t>
            </a:r>
          </a:p>
        </p:txBody>
      </p:sp>
      <p:sp>
        <p:nvSpPr>
          <p:cNvPr id="5" name="Slide Number Placeholder 5"/>
          <p:cNvSpPr>
            <a:spLocks noGrp="1"/>
          </p:cNvSpPr>
          <p:nvPr>
            <p:ph type="sldNum" sz="quarter" idx="12"/>
          </p:nvPr>
        </p:nvSpPr>
        <p:spPr/>
        <p:txBody>
          <a:bodyPr/>
          <a:lstStyle/>
          <a:p>
            <a:pPr>
              <a:defRPr/>
            </a:pPr>
            <a:fld id="{74A0B797-5B16-4DF1-87EF-72B6D2923887}" type="slidenum">
              <a:rPr lang="en-US"/>
              <a:pPr>
                <a:defRPr/>
              </a:pPr>
              <a:t>9</a:t>
            </a:fld>
            <a:endParaRPr lang="en-US"/>
          </a:p>
        </p:txBody>
      </p:sp>
      <p:sp>
        <p:nvSpPr>
          <p:cNvPr id="8196" name="Title 1"/>
          <p:cNvSpPr>
            <a:spLocks noGrp="1"/>
          </p:cNvSpPr>
          <p:nvPr>
            <p:ph type="title" idx="4294967295"/>
          </p:nvPr>
        </p:nvSpPr>
        <p:spPr/>
        <p:txBody>
          <a:bodyPr rtlCol="0">
            <a:normAutofit/>
          </a:bodyPr>
          <a:lstStyle/>
          <a:p>
            <a:pPr fontAlgn="auto">
              <a:spcAft>
                <a:spcPts val="0"/>
              </a:spcAft>
              <a:defRPr/>
            </a:pPr>
            <a:r>
              <a:rPr lang="en-GB" b="1" dirty="0"/>
              <a:t>Defining</a:t>
            </a:r>
            <a:r>
              <a:rPr lang="en-GB" dirty="0"/>
              <a:t> Functions</a:t>
            </a:r>
            <a:endParaRPr lang="en-US" dirty="0"/>
          </a:p>
        </p:txBody>
      </p:sp>
      <p:sp>
        <p:nvSpPr>
          <p:cNvPr id="16389" name="Content Placeholder 2"/>
          <p:cNvSpPr>
            <a:spLocks noGrp="1"/>
          </p:cNvSpPr>
          <p:nvPr>
            <p:ph idx="4294967295"/>
          </p:nvPr>
        </p:nvSpPr>
        <p:spPr>
          <a:xfrm>
            <a:off x="457200" y="2895600"/>
            <a:ext cx="8229600" cy="2286000"/>
          </a:xfrm>
        </p:spPr>
        <p:txBody>
          <a:bodyPr rtlCol="0">
            <a:normAutofit/>
          </a:bodyPr>
          <a:lstStyle/>
          <a:p>
            <a:pPr>
              <a:buNone/>
              <a:defRPr/>
            </a:pPr>
            <a:r>
              <a:rPr lang="en-GB" sz="2800" dirty="0">
                <a:latin typeface="Courier New" pitchFamily="49" charset="0"/>
                <a:cs typeface="Courier New" pitchFamily="49" charset="0"/>
              </a:rPr>
              <a:t>void myFunctionName ( )</a:t>
            </a:r>
          </a:p>
          <a:p>
            <a:pPr fontAlgn="auto">
              <a:spcAft>
                <a:spcPts val="0"/>
              </a:spcAft>
              <a:buFont typeface="Arial" pitchFamily="34" charset="0"/>
              <a:buNone/>
              <a:defRPr/>
            </a:pPr>
            <a:r>
              <a:rPr lang="en-GB" sz="2800" dirty="0">
                <a:latin typeface="Courier New" pitchFamily="49" charset="0"/>
                <a:cs typeface="Courier New" pitchFamily="49" charset="0"/>
              </a:rPr>
              <a:t>{</a:t>
            </a:r>
          </a:p>
          <a:p>
            <a:pPr lvl="1">
              <a:buNone/>
              <a:defRPr/>
            </a:pPr>
            <a:r>
              <a:rPr lang="en-GB" dirty="0">
                <a:latin typeface="Courier New" pitchFamily="49" charset="0"/>
                <a:cs typeface="Courier New" pitchFamily="49" charset="0"/>
              </a:rPr>
              <a:t>cout &lt;&lt; "HelloWorld";</a:t>
            </a:r>
          </a:p>
          <a:p>
            <a:pPr>
              <a:buNone/>
              <a:defRPr/>
            </a:pPr>
            <a:r>
              <a:rPr lang="en-GB" sz="2800" dirty="0">
                <a:latin typeface="Courier New" pitchFamily="49" charset="0"/>
                <a:cs typeface="Courier New" pitchFamily="49" charset="0"/>
              </a:rPr>
              <a:t>} // end of myFunctionName</a:t>
            </a:r>
          </a:p>
        </p:txBody>
      </p:sp>
      <p:sp>
        <p:nvSpPr>
          <p:cNvPr id="7" name="TextBox 6"/>
          <p:cNvSpPr txBox="1"/>
          <p:nvPr/>
        </p:nvSpPr>
        <p:spPr>
          <a:xfrm>
            <a:off x="304800" y="1295400"/>
            <a:ext cx="2362200" cy="1341656"/>
          </a:xfrm>
          <a:prstGeom prst="wedgeEllipseCallout">
            <a:avLst>
              <a:gd name="adj1" fmla="val -12601"/>
              <a:gd name="adj2" fmla="val 72581"/>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Return Type</a:t>
            </a:r>
          </a:p>
        </p:txBody>
      </p:sp>
      <p:sp>
        <p:nvSpPr>
          <p:cNvPr id="8" name="TextBox 7"/>
          <p:cNvSpPr txBox="1"/>
          <p:nvPr/>
        </p:nvSpPr>
        <p:spPr>
          <a:xfrm>
            <a:off x="2438400" y="1316182"/>
            <a:ext cx="2438400" cy="1341656"/>
          </a:xfrm>
          <a:prstGeom prst="wedgeEllipseCallout">
            <a:avLst>
              <a:gd name="adj1" fmla="val -23860"/>
              <a:gd name="adj2" fmla="val 67845"/>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Function Identifier</a:t>
            </a:r>
          </a:p>
        </p:txBody>
      </p:sp>
      <p:sp>
        <p:nvSpPr>
          <p:cNvPr id="9" name="TextBox 8"/>
          <p:cNvSpPr txBox="1"/>
          <p:nvPr/>
        </p:nvSpPr>
        <p:spPr>
          <a:xfrm>
            <a:off x="4674177" y="1462772"/>
            <a:ext cx="2488623" cy="1341656"/>
          </a:xfrm>
          <a:prstGeom prst="wedgeEllipseCallout">
            <a:avLst>
              <a:gd name="adj1" fmla="val -30935"/>
              <a:gd name="adj2" fmla="val 63288"/>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Parameter List</a:t>
            </a:r>
          </a:p>
        </p:txBody>
      </p:sp>
      <p:sp>
        <p:nvSpPr>
          <p:cNvPr id="10" name="TextBox 9"/>
          <p:cNvSpPr txBox="1"/>
          <p:nvPr/>
        </p:nvSpPr>
        <p:spPr>
          <a:xfrm>
            <a:off x="322117" y="5181600"/>
            <a:ext cx="3259283" cy="1341656"/>
          </a:xfrm>
          <a:prstGeom prst="wedgeEllipseCallout">
            <a:avLst>
              <a:gd name="adj1" fmla="val -35287"/>
              <a:gd name="adj2" fmla="val -71989"/>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End of Function Body</a:t>
            </a:r>
          </a:p>
        </p:txBody>
      </p:sp>
      <p:sp>
        <p:nvSpPr>
          <p:cNvPr id="11" name="TextBox 10"/>
          <p:cNvSpPr txBox="1"/>
          <p:nvPr/>
        </p:nvSpPr>
        <p:spPr>
          <a:xfrm>
            <a:off x="6463146" y="4144744"/>
            <a:ext cx="2292927" cy="1341656"/>
          </a:xfrm>
          <a:prstGeom prst="wedgeEllipseCallout">
            <a:avLst>
              <a:gd name="adj1" fmla="val -78292"/>
              <a:gd name="adj2" fmla="val -34024"/>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Function Body</a:t>
            </a:r>
          </a:p>
        </p:txBody>
      </p:sp>
      <p:sp>
        <p:nvSpPr>
          <p:cNvPr id="12" name="TextBox 11"/>
          <p:cNvSpPr txBox="1"/>
          <p:nvPr/>
        </p:nvSpPr>
        <p:spPr>
          <a:xfrm>
            <a:off x="5874327" y="2849344"/>
            <a:ext cx="3193473" cy="1341656"/>
          </a:xfrm>
          <a:prstGeom prst="wedgeEllipseCallout">
            <a:avLst>
              <a:gd name="adj1" fmla="val -117148"/>
              <a:gd name="adj2" fmla="val 9349"/>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800" dirty="0"/>
              <a:t>Start of Function Body</a:t>
            </a:r>
          </a:p>
        </p:txBody>
      </p:sp>
    </p:spTree>
    <p:extLst>
      <p:ext uri="{BB962C8B-B14F-4D97-AF65-F5344CB8AC3E}">
        <p14:creationId xmlns:p14="http://schemas.microsoft.com/office/powerpoint/2010/main" val="33746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1435</TotalTime>
  <Words>1868</Words>
  <Application>Microsoft Office PowerPoint</Application>
  <PresentationFormat>On-screen Show (4:3)</PresentationFormat>
  <Paragraphs>307</Paragraphs>
  <Slides>27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Courier New</vt:lpstr>
      <vt:lpstr>Office Theme</vt:lpstr>
      <vt:lpstr>205SE Programming for Engineers</vt:lpstr>
      <vt:lpstr>Recap on Last Week</vt:lpstr>
      <vt:lpstr>Today’s Objectives</vt:lpstr>
      <vt:lpstr>What are Functions?</vt:lpstr>
      <vt:lpstr>Why Functions/Subroutines?</vt:lpstr>
      <vt:lpstr>PowerPoint Presentation</vt:lpstr>
      <vt:lpstr>Declaring Function Prototypes</vt:lpstr>
      <vt:lpstr>Calling Functions</vt:lpstr>
      <vt:lpstr>Defining Functions</vt:lpstr>
      <vt:lpstr>Starting the Tutorial Work</vt:lpstr>
      <vt:lpstr>Activity 1</vt:lpstr>
      <vt:lpstr>Activity 2</vt:lpstr>
      <vt:lpstr>Declaring Function Prototypes Extra</vt:lpstr>
      <vt:lpstr>Calling Functions Extra</vt:lpstr>
      <vt:lpstr>Defining Functions Extra</vt:lpstr>
      <vt:lpstr>Activity 3</vt:lpstr>
      <vt:lpstr>Activity 4</vt:lpstr>
      <vt:lpstr>Why Separate Files?</vt:lpstr>
      <vt:lpstr>File Structure</vt:lpstr>
      <vt:lpstr>Activity 5</vt:lpstr>
      <vt:lpstr>Activity 6</vt:lpstr>
      <vt:lpstr>CodinGame Activity 7</vt:lpstr>
      <vt:lpstr>Homework 1 – Fun Functions</vt:lpstr>
      <vt:lpstr>Homework 2 – Function Lingo</vt:lpstr>
      <vt:lpstr>PowerPoint Presentation</vt:lpstr>
      <vt:lpstr>………… Functions</vt:lpstr>
      <vt:lpstr>…………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205SE Programming for Engineers</dc:title>
  <dc:creator>Chris Bass</dc:creator>
  <cp:lastModifiedBy>Chris Bass</cp:lastModifiedBy>
  <cp:revision>139</cp:revision>
  <dcterms:created xsi:type="dcterms:W3CDTF">2006-08-16T00:00:00Z</dcterms:created>
  <dcterms:modified xsi:type="dcterms:W3CDTF">2019-09-06T07:42:20Z</dcterms:modified>
</cp:coreProperties>
</file>