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5" r:id="rId5"/>
    <p:sldId id="263" r:id="rId6"/>
    <p:sldId id="266" r:id="rId7"/>
    <p:sldId id="259" r:id="rId8"/>
    <p:sldId id="285" r:id="rId9"/>
    <p:sldId id="280" r:id="rId10"/>
    <p:sldId id="284" r:id="rId11"/>
    <p:sldId id="267" r:id="rId12"/>
    <p:sldId id="268" r:id="rId13"/>
    <p:sldId id="279" r:id="rId14"/>
    <p:sldId id="274" r:id="rId15"/>
    <p:sldId id="269" r:id="rId16"/>
    <p:sldId id="276" r:id="rId17"/>
    <p:sldId id="282" r:id="rId18"/>
    <p:sldId id="281" r:id="rId19"/>
    <p:sldId id="278" r:id="rId20"/>
    <p:sldId id="283" r:id="rId21"/>
    <p:sldId id="286" r:id="rId22"/>
    <p:sldId id="287"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0C9B2-2DFF-41A1-945D-74E735F3CEC7}" v="21" dt="2019-09-06T08:21:55.8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59" autoAdjust="0"/>
  </p:normalViewPr>
  <p:slideViewPr>
    <p:cSldViewPr>
      <p:cViewPr varScale="1">
        <p:scale>
          <a:sx n="79" d="100"/>
          <a:sy n="79" d="100"/>
        </p:scale>
        <p:origin x="108" y="6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Bass" userId="76639ff7-4519-4960-996a-f3d044468889" providerId="ADAL" clId="{0070C9B2-2DFF-41A1-945D-74E735F3CEC7}"/>
    <pc:docChg chg="undo redo custSel addSld delSld modSld">
      <pc:chgData name="Chris Bass" userId="76639ff7-4519-4960-996a-f3d044468889" providerId="ADAL" clId="{0070C9B2-2DFF-41A1-945D-74E735F3CEC7}" dt="2019-09-06T08:26:06.541" v="1038" actId="2696"/>
      <pc:docMkLst>
        <pc:docMk/>
      </pc:docMkLst>
      <pc:sldChg chg="del">
        <pc:chgData name="Chris Bass" userId="76639ff7-4519-4960-996a-f3d044468889" providerId="ADAL" clId="{0070C9B2-2DFF-41A1-945D-74E735F3CEC7}" dt="2019-09-06T08:26:06.506" v="1036" actId="2696"/>
        <pc:sldMkLst>
          <pc:docMk/>
          <pc:sldMk cId="797414142" sldId="270"/>
        </pc:sldMkLst>
      </pc:sldChg>
      <pc:sldChg chg="del">
        <pc:chgData name="Chris Bass" userId="76639ff7-4519-4960-996a-f3d044468889" providerId="ADAL" clId="{0070C9B2-2DFF-41A1-945D-74E735F3CEC7}" dt="2019-09-06T08:26:06.541" v="1038" actId="2696"/>
        <pc:sldMkLst>
          <pc:docMk/>
          <pc:sldMk cId="3661153462" sldId="271"/>
        </pc:sldMkLst>
      </pc:sldChg>
      <pc:sldChg chg="del">
        <pc:chgData name="Chris Bass" userId="76639ff7-4519-4960-996a-f3d044468889" providerId="ADAL" clId="{0070C9B2-2DFF-41A1-945D-74E735F3CEC7}" dt="2019-09-06T08:26:06.515" v="1037" actId="2696"/>
        <pc:sldMkLst>
          <pc:docMk/>
          <pc:sldMk cId="3349579803" sldId="273"/>
        </pc:sldMkLst>
      </pc:sldChg>
      <pc:sldChg chg="modSp add">
        <pc:chgData name="Chris Bass" userId="76639ff7-4519-4960-996a-f3d044468889" providerId="ADAL" clId="{0070C9B2-2DFF-41A1-945D-74E735F3CEC7}" dt="2019-09-05T14:49:15.963" v="27" actId="6549"/>
        <pc:sldMkLst>
          <pc:docMk/>
          <pc:sldMk cId="4150169306" sldId="285"/>
        </pc:sldMkLst>
        <pc:spChg chg="mod">
          <ac:chgData name="Chris Bass" userId="76639ff7-4519-4960-996a-f3d044468889" providerId="ADAL" clId="{0070C9B2-2DFF-41A1-945D-74E735F3CEC7}" dt="2019-09-05T14:49:15.963" v="27" actId="6549"/>
          <ac:spMkLst>
            <pc:docMk/>
            <pc:sldMk cId="4150169306" sldId="285"/>
            <ac:spMk id="5" creationId="{1842C555-A7A8-421E-B82F-15C6429AA6B1}"/>
          </ac:spMkLst>
        </pc:spChg>
      </pc:sldChg>
      <pc:sldChg chg="modSp add">
        <pc:chgData name="Chris Bass" userId="76639ff7-4519-4960-996a-f3d044468889" providerId="ADAL" clId="{0070C9B2-2DFF-41A1-945D-74E735F3CEC7}" dt="2019-09-06T07:44:29.927" v="30" actId="20577"/>
        <pc:sldMkLst>
          <pc:docMk/>
          <pc:sldMk cId="3663456967" sldId="286"/>
        </pc:sldMkLst>
        <pc:spChg chg="mod">
          <ac:chgData name="Chris Bass" userId="76639ff7-4519-4960-996a-f3d044468889" providerId="ADAL" clId="{0070C9B2-2DFF-41A1-945D-74E735F3CEC7}" dt="2019-09-06T07:44:29.927" v="30" actId="20577"/>
          <ac:spMkLst>
            <pc:docMk/>
            <pc:sldMk cId="3663456967" sldId="286"/>
            <ac:spMk id="2" creationId="{13A33783-2CBE-497D-B790-CD4407315565}"/>
          </ac:spMkLst>
        </pc:spChg>
      </pc:sldChg>
      <pc:sldChg chg="modSp add">
        <pc:chgData name="Chris Bass" userId="76639ff7-4519-4960-996a-f3d044468889" providerId="ADAL" clId="{0070C9B2-2DFF-41A1-945D-74E735F3CEC7}" dt="2019-09-06T08:22:20.861" v="1035" actId="20577"/>
        <pc:sldMkLst>
          <pc:docMk/>
          <pc:sldMk cId="2587174458" sldId="287"/>
        </pc:sldMkLst>
        <pc:spChg chg="mod">
          <ac:chgData name="Chris Bass" userId="76639ff7-4519-4960-996a-f3d044468889" providerId="ADAL" clId="{0070C9B2-2DFF-41A1-945D-74E735F3CEC7}" dt="2019-09-06T07:44:34.679" v="32" actId="20577"/>
          <ac:spMkLst>
            <pc:docMk/>
            <pc:sldMk cId="2587174458" sldId="287"/>
            <ac:spMk id="4" creationId="{9718D3B5-FB14-4DEC-8857-E8454F2E5E1B}"/>
          </ac:spMkLst>
        </pc:spChg>
        <pc:spChg chg="mod">
          <ac:chgData name="Chris Bass" userId="76639ff7-4519-4960-996a-f3d044468889" providerId="ADAL" clId="{0070C9B2-2DFF-41A1-945D-74E735F3CEC7}" dt="2019-09-06T08:22:20.861" v="1035" actId="20577"/>
          <ac:spMkLst>
            <pc:docMk/>
            <pc:sldMk cId="2587174458" sldId="287"/>
            <ac:spMk id="5" creationId="{7030FE8D-9089-43B7-BF74-968DE06256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F69085-2AEC-4D41-AD2F-0D18FB1929A0}" type="datetimeFigureOut">
              <a:rPr lang="en-GB" smtClean="0"/>
              <a:t>05/09/2019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BCC0C7-191D-4534-BDC9-6A56411BB66B}" type="slidenum">
              <a:rPr lang="en-GB" smtClean="0"/>
              <a:t>‹#›</a:t>
            </a:fld>
            <a:endParaRPr lang="en-GB"/>
          </a:p>
        </p:txBody>
      </p:sp>
    </p:spTree>
    <p:extLst>
      <p:ext uri="{BB962C8B-B14F-4D97-AF65-F5344CB8AC3E}">
        <p14:creationId xmlns:p14="http://schemas.microsoft.com/office/powerpoint/2010/main" val="57772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BCC0C7-191D-4534-BDC9-6A56411BB66B}" type="slidenum">
              <a:rPr lang="en-GB" smtClean="0"/>
              <a:t>6</a:t>
            </a:fld>
            <a:endParaRPr lang="en-GB"/>
          </a:p>
        </p:txBody>
      </p:sp>
    </p:spTree>
    <p:extLst>
      <p:ext uri="{BB962C8B-B14F-4D97-AF65-F5344CB8AC3E}">
        <p14:creationId xmlns:p14="http://schemas.microsoft.com/office/powerpoint/2010/main" val="3926828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14F2F6-4AA7-4237-835E-CD1DFC31094B}" type="datetime1">
              <a:rPr lang="en-US" smtClean="0"/>
              <a:t>9/5/2019</a:t>
            </a:fld>
            <a:endParaRPr lang="en-US"/>
          </a:p>
        </p:txBody>
      </p:sp>
      <p:sp>
        <p:nvSpPr>
          <p:cNvPr id="5" name="Footer Placeholder 4"/>
          <p:cNvSpPr>
            <a:spLocks noGrp="1"/>
          </p:cNvSpPr>
          <p:nvPr>
            <p:ph type="ftr" sz="quarter" idx="11"/>
          </p:nvPr>
        </p:nvSpPr>
        <p:spPr/>
        <p:txBody>
          <a:bodyPr/>
          <a:lstStyle/>
          <a:p>
            <a:r>
              <a:rPr lang="en-GB"/>
              <a:t>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84B5AC-58EC-43E5-B7C8-2C43BFCD3459}" type="datetime1">
              <a:rPr lang="en-US" smtClean="0"/>
              <a:t>9/5/2019</a:t>
            </a:fld>
            <a:endParaRPr lang="en-US"/>
          </a:p>
        </p:txBody>
      </p:sp>
      <p:sp>
        <p:nvSpPr>
          <p:cNvPr id="5" name="Footer Placeholder 4"/>
          <p:cNvSpPr>
            <a:spLocks noGrp="1"/>
          </p:cNvSpPr>
          <p:nvPr>
            <p:ph type="ftr" sz="quarter" idx="11"/>
          </p:nvPr>
        </p:nvSpPr>
        <p:spPr/>
        <p:txBody>
          <a:bodyPr/>
          <a:lstStyle/>
          <a:p>
            <a:r>
              <a:rPr lang="en-GB"/>
              <a:t>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6075BD-450B-4AE6-9B0E-496CDA870F03}" type="datetime1">
              <a:rPr lang="en-US" smtClean="0"/>
              <a:t>9/5/2019</a:t>
            </a:fld>
            <a:endParaRPr lang="en-US"/>
          </a:p>
        </p:txBody>
      </p:sp>
      <p:sp>
        <p:nvSpPr>
          <p:cNvPr id="5" name="Footer Placeholder 4"/>
          <p:cNvSpPr>
            <a:spLocks noGrp="1"/>
          </p:cNvSpPr>
          <p:nvPr>
            <p:ph type="ftr" sz="quarter" idx="11"/>
          </p:nvPr>
        </p:nvSpPr>
        <p:spPr/>
        <p:txBody>
          <a:bodyPr/>
          <a:lstStyle/>
          <a:p>
            <a:r>
              <a:rPr lang="en-GB"/>
              <a:t>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4DA0C6-36BF-45B4-9309-92C9A4445E84}" type="datetime1">
              <a:rPr lang="en-US" smtClean="0"/>
              <a:t>9/5/2019</a:t>
            </a:fld>
            <a:endParaRPr lang="en-US"/>
          </a:p>
        </p:txBody>
      </p:sp>
      <p:sp>
        <p:nvSpPr>
          <p:cNvPr id="5" name="Footer Placeholder 4"/>
          <p:cNvSpPr>
            <a:spLocks noGrp="1"/>
          </p:cNvSpPr>
          <p:nvPr>
            <p:ph type="ftr" sz="quarter" idx="11"/>
          </p:nvPr>
        </p:nvSpPr>
        <p:spPr/>
        <p:txBody>
          <a:bodyPr/>
          <a:lstStyle/>
          <a:p>
            <a:r>
              <a:rPr lang="en-GB"/>
              <a:t>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9F99B9-788D-4F59-A482-9374863CD624}" type="datetime1">
              <a:rPr lang="en-US" smtClean="0"/>
              <a:t>9/5/2019</a:t>
            </a:fld>
            <a:endParaRPr lang="en-US"/>
          </a:p>
        </p:txBody>
      </p:sp>
      <p:sp>
        <p:nvSpPr>
          <p:cNvPr id="5" name="Footer Placeholder 4"/>
          <p:cNvSpPr>
            <a:spLocks noGrp="1"/>
          </p:cNvSpPr>
          <p:nvPr>
            <p:ph type="ftr" sz="quarter" idx="11"/>
          </p:nvPr>
        </p:nvSpPr>
        <p:spPr/>
        <p:txBody>
          <a:bodyPr/>
          <a:lstStyle/>
          <a:p>
            <a:r>
              <a:rPr lang="en-GB"/>
              <a:t>Chris Bass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780ACA-4B1F-443D-A3CF-E5F846FB3CB1}" type="datetime1">
              <a:rPr lang="en-US" smtClean="0"/>
              <a:t>9/5/2019</a:t>
            </a:fld>
            <a:endParaRPr lang="en-US"/>
          </a:p>
        </p:txBody>
      </p:sp>
      <p:sp>
        <p:nvSpPr>
          <p:cNvPr id="6" name="Footer Placeholder 5"/>
          <p:cNvSpPr>
            <a:spLocks noGrp="1"/>
          </p:cNvSpPr>
          <p:nvPr>
            <p:ph type="ftr" sz="quarter" idx="11"/>
          </p:nvPr>
        </p:nvSpPr>
        <p:spPr/>
        <p:txBody>
          <a:bodyPr/>
          <a:lstStyle/>
          <a:p>
            <a:r>
              <a:rPr lang="en-GB"/>
              <a:t>Chris Bass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48A02C-39F3-4514-8C1A-D50DDABAC8E8}" type="datetime1">
              <a:rPr lang="en-US" smtClean="0"/>
              <a:t>9/5/2019</a:t>
            </a:fld>
            <a:endParaRPr lang="en-US"/>
          </a:p>
        </p:txBody>
      </p:sp>
      <p:sp>
        <p:nvSpPr>
          <p:cNvPr id="8" name="Footer Placeholder 7"/>
          <p:cNvSpPr>
            <a:spLocks noGrp="1"/>
          </p:cNvSpPr>
          <p:nvPr>
            <p:ph type="ftr" sz="quarter" idx="11"/>
          </p:nvPr>
        </p:nvSpPr>
        <p:spPr/>
        <p:txBody>
          <a:bodyPr/>
          <a:lstStyle/>
          <a:p>
            <a:r>
              <a:rPr lang="en-GB"/>
              <a:t>Chris Bass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A6CF58-FC74-4933-B65A-5CE87DBEA5B5}" type="datetime1">
              <a:rPr lang="en-US" smtClean="0"/>
              <a:t>9/5/2019</a:t>
            </a:fld>
            <a:endParaRPr lang="en-US"/>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D806E-5EC0-4E07-ACC6-9289FAFA3CFD}" type="datetime1">
              <a:rPr lang="en-US" smtClean="0"/>
              <a:t>9/5/2019</a:t>
            </a:fld>
            <a:endParaRPr lang="en-US"/>
          </a:p>
        </p:txBody>
      </p:sp>
      <p:sp>
        <p:nvSpPr>
          <p:cNvPr id="3" name="Footer Placeholder 2"/>
          <p:cNvSpPr>
            <a:spLocks noGrp="1"/>
          </p:cNvSpPr>
          <p:nvPr>
            <p:ph type="ftr" sz="quarter" idx="11"/>
          </p:nvPr>
        </p:nvSpPr>
        <p:spPr/>
        <p:txBody>
          <a:bodyPr/>
          <a:lstStyle/>
          <a:p>
            <a:r>
              <a:rPr lang="en-GB"/>
              <a:t>Chris Bass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D492DC-8293-4045-976D-8CFE83B0F690}" type="datetime1">
              <a:rPr lang="en-US" smtClean="0"/>
              <a:t>9/5/2019</a:t>
            </a:fld>
            <a:endParaRPr lang="en-US"/>
          </a:p>
        </p:txBody>
      </p:sp>
      <p:sp>
        <p:nvSpPr>
          <p:cNvPr id="6" name="Footer Placeholder 5"/>
          <p:cNvSpPr>
            <a:spLocks noGrp="1"/>
          </p:cNvSpPr>
          <p:nvPr>
            <p:ph type="ftr" sz="quarter" idx="11"/>
          </p:nvPr>
        </p:nvSpPr>
        <p:spPr/>
        <p:txBody>
          <a:bodyPr/>
          <a:lstStyle/>
          <a:p>
            <a:r>
              <a:rPr lang="en-GB"/>
              <a:t>Chris Bass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3B6A61-49BB-4DA1-901F-3888ED8A88E9}" type="datetime1">
              <a:rPr lang="en-US" smtClean="0"/>
              <a:t>9/5/2019</a:t>
            </a:fld>
            <a:endParaRPr lang="en-US"/>
          </a:p>
        </p:txBody>
      </p:sp>
      <p:sp>
        <p:nvSpPr>
          <p:cNvPr id="6" name="Footer Placeholder 5"/>
          <p:cNvSpPr>
            <a:spLocks noGrp="1"/>
          </p:cNvSpPr>
          <p:nvPr>
            <p:ph type="ftr" sz="quarter" idx="11"/>
          </p:nvPr>
        </p:nvSpPr>
        <p:spPr/>
        <p:txBody>
          <a:bodyPr/>
          <a:lstStyle/>
          <a:p>
            <a:r>
              <a:rPr lang="en-GB"/>
              <a:t>Chris Bass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ACFE4-6921-4044-BEE1-B714ADB08C2F}" type="datetime1">
              <a:rPr lang="en-US" smtClean="0"/>
              <a:t>9/5/2019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Chris Bass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codingame.com/multiplayer/bot-programming/coders-strike-bac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ventry.ac.uk/205SE-1920SEPJA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205SE</a:t>
            </a:r>
            <a:br>
              <a:rPr lang="en-GB" dirty="0"/>
            </a:br>
            <a:r>
              <a:rPr lang="en-GB" dirty="0"/>
              <a:t>Programming for Engineers</a:t>
            </a:r>
          </a:p>
        </p:txBody>
      </p:sp>
      <p:sp>
        <p:nvSpPr>
          <p:cNvPr id="3" name="Subtitle 2"/>
          <p:cNvSpPr>
            <a:spLocks noGrp="1"/>
          </p:cNvSpPr>
          <p:nvPr>
            <p:ph type="subTitle" idx="1"/>
          </p:nvPr>
        </p:nvSpPr>
        <p:spPr/>
        <p:txBody>
          <a:bodyPr>
            <a:normAutofit/>
          </a:bodyPr>
          <a:lstStyle/>
          <a:p>
            <a:r>
              <a:rPr lang="en-GB" dirty="0"/>
              <a:t>Tutorial 7</a:t>
            </a:r>
          </a:p>
          <a:p>
            <a:r>
              <a:rPr lang="en-GB" dirty="0"/>
              <a:t>Object-Oriented Programming</a:t>
            </a:r>
          </a:p>
          <a:p>
            <a:r>
              <a:rPr lang="en-GB" dirty="0"/>
              <a:t>Classes and Objects</a:t>
            </a:r>
          </a:p>
        </p:txBody>
      </p:sp>
      <p:sp>
        <p:nvSpPr>
          <p:cNvPr id="4" name="Footer Placeholder 3"/>
          <p:cNvSpPr>
            <a:spLocks noGrp="1"/>
          </p:cNvSpPr>
          <p:nvPr>
            <p:ph type="ftr" sz="quarter" idx="11"/>
          </p:nvPr>
        </p:nvSpPr>
        <p:spPr/>
        <p:txBody>
          <a:bodyPr/>
          <a:lstStyle/>
          <a:p>
            <a:r>
              <a:rPr lang="en-GB"/>
              <a:t>Chris Bass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409551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799"/>
            <a:ext cx="8229600" cy="792000"/>
          </a:xfrm>
        </p:spPr>
        <p:txBody>
          <a:bodyPr>
            <a:normAutofit/>
          </a:bodyPr>
          <a:lstStyle/>
          <a:p>
            <a:r>
              <a:rPr lang="en-GB" sz="3200" b="1" dirty="0"/>
              <a:t>main.cpp</a:t>
            </a:r>
            <a:r>
              <a:rPr lang="en-GB" sz="3200" dirty="0"/>
              <a:t> – Creating and using the Car object(s)</a:t>
            </a:r>
          </a:p>
        </p:txBody>
      </p:sp>
      <p:sp>
        <p:nvSpPr>
          <p:cNvPr id="3" name="Content Placeholder 2"/>
          <p:cNvSpPr>
            <a:spLocks noGrp="1"/>
          </p:cNvSpPr>
          <p:nvPr>
            <p:ph idx="1"/>
          </p:nvPr>
        </p:nvSpPr>
        <p:spPr>
          <a:xfrm>
            <a:off x="228600" y="1143000"/>
            <a:ext cx="8686800" cy="5334001"/>
          </a:xfrm>
        </p:spPr>
        <p:txBody>
          <a:bodyPr>
            <a:noAutofit/>
          </a:bodyPr>
          <a:lstStyle/>
          <a:p>
            <a:pPr marL="0" indent="0">
              <a:buNone/>
            </a:pPr>
            <a:r>
              <a:rPr lang="en-GB" sz="1600" dirty="0">
                <a:solidFill>
                  <a:srgbClr val="808080"/>
                </a:solidFill>
                <a:latin typeface="Consolas" panose="020B0609020204030204" pitchFamily="49" charset="0"/>
              </a:rPr>
              <a:t>#include</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"Car.h"</a:t>
            </a:r>
            <a:endParaRPr lang="en-GB" sz="1600" dirty="0">
              <a:solidFill>
                <a:srgbClr val="000000"/>
              </a:solidFill>
              <a:latin typeface="Consolas" panose="020B0609020204030204" pitchFamily="49" charset="0"/>
            </a:endParaRPr>
          </a:p>
          <a:p>
            <a:pPr marL="0" indent="0">
              <a:buNone/>
            </a:pPr>
            <a:endParaRPr lang="en-GB" sz="1600" dirty="0">
              <a:solidFill>
                <a:srgbClr val="000000"/>
              </a:solidFill>
              <a:latin typeface="Consolas" panose="020B0609020204030204" pitchFamily="49" charset="0"/>
            </a:endParaRPr>
          </a:p>
          <a:p>
            <a:pPr marL="0" indent="0">
              <a:buNone/>
            </a:pPr>
            <a:r>
              <a:rPr lang="en-GB" sz="1600" dirty="0">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main()</a:t>
            </a:r>
          </a:p>
          <a:p>
            <a:pPr marL="0" indent="0">
              <a:buNone/>
            </a:pPr>
            <a:r>
              <a:rPr lang="en-GB" sz="1600" dirty="0">
                <a:solidFill>
                  <a:srgbClr val="000000"/>
                </a:solidFill>
                <a:latin typeface="Consolas" panose="020B0609020204030204" pitchFamily="49" charset="0"/>
              </a:rPr>
              <a:t>{</a:t>
            </a:r>
          </a:p>
          <a:p>
            <a:pPr marL="0" indent="0">
              <a:buNone/>
            </a:pPr>
            <a:r>
              <a:rPr lang="en-GB" sz="1600" dirty="0">
                <a:solidFill>
                  <a:srgbClr val="2B91AF"/>
                </a:solidFill>
                <a:latin typeface="Consolas" panose="020B0609020204030204" pitchFamily="49" charset="0"/>
              </a:rPr>
              <a:t>    Car</a:t>
            </a:r>
            <a:r>
              <a:rPr lang="en-GB" sz="1600" dirty="0">
                <a:solidFill>
                  <a:srgbClr val="000000"/>
                </a:solidFill>
                <a:latin typeface="Consolas" panose="020B0609020204030204" pitchFamily="49" charset="0"/>
              </a:rPr>
              <a:t> myCarObject1;</a:t>
            </a:r>
            <a:r>
              <a:rPr lang="en-GB" sz="1200" dirty="0">
                <a:solidFill>
                  <a:srgbClr val="000000"/>
                </a:solidFill>
                <a:latin typeface="Consolas" panose="020B0609020204030204" pitchFamily="49" charset="0"/>
              </a:rPr>
              <a:t> </a:t>
            </a:r>
            <a:r>
              <a:rPr lang="en-GB" sz="1200" dirty="0">
                <a:solidFill>
                  <a:srgbClr val="008000"/>
                </a:solidFill>
                <a:latin typeface="Consolas" panose="020B0609020204030204" pitchFamily="49" charset="0"/>
              </a:rPr>
              <a:t>// create a car object named myCarObject1 with default constructor.</a:t>
            </a:r>
            <a:endParaRPr lang="en-GB" sz="1600" dirty="0">
              <a:solidFill>
                <a:srgbClr val="000000"/>
              </a:solidFill>
              <a:latin typeface="Consolas" panose="020B0609020204030204" pitchFamily="49" charset="0"/>
            </a:endParaRPr>
          </a:p>
          <a:p>
            <a:pPr marL="0" indent="0">
              <a:buNone/>
            </a:pPr>
            <a:endParaRPr lang="en-GB" sz="1600" dirty="0">
              <a:solidFill>
                <a:srgbClr val="000000"/>
              </a:solidFill>
              <a:latin typeface="Consolas" panose="020B0609020204030204" pitchFamily="49" charset="0"/>
            </a:endParaRPr>
          </a:p>
          <a:p>
            <a:pPr marL="0" indent="0">
              <a:buNone/>
            </a:pPr>
            <a:r>
              <a:rPr lang="en-GB" sz="1600" dirty="0">
                <a:solidFill>
                  <a:srgbClr val="2B91AF"/>
                </a:solidFill>
                <a:latin typeface="Consolas" panose="020B0609020204030204" pitchFamily="49" charset="0"/>
              </a:rPr>
              <a:t>    Car</a:t>
            </a:r>
            <a:r>
              <a:rPr lang="en-GB" sz="1600" dirty="0">
                <a:solidFill>
                  <a:srgbClr val="000000"/>
                </a:solidFill>
                <a:latin typeface="Consolas" panose="020B0609020204030204" pitchFamily="49" charset="0"/>
              </a:rPr>
              <a:t> speedster(</a:t>
            </a:r>
            <a:r>
              <a:rPr lang="en-GB" sz="1600" dirty="0">
                <a:solidFill>
                  <a:srgbClr val="A31515"/>
                </a:solidFill>
                <a:latin typeface="Consolas" panose="020B0609020204030204" pitchFamily="49" charset="0"/>
              </a:rPr>
              <a:t>"speedster"</a:t>
            </a:r>
            <a:r>
              <a:rPr lang="en-GB" sz="1600" dirty="0">
                <a:solidFill>
                  <a:srgbClr val="000000"/>
                </a:solidFill>
                <a:latin typeface="Consolas" panose="020B0609020204030204" pitchFamily="49" charset="0"/>
              </a:rPr>
              <a:t>, 10);</a:t>
            </a:r>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creating a car object named speedster with a different constructor.</a:t>
            </a:r>
            <a:endParaRPr lang="en-GB" sz="1600" dirty="0">
              <a:solidFill>
                <a:srgbClr val="000000"/>
              </a:solidFill>
              <a:latin typeface="Consolas" panose="020B0609020204030204" pitchFamily="49" charset="0"/>
            </a:endParaRPr>
          </a:p>
          <a:p>
            <a:pPr marL="0" indent="0">
              <a:buNone/>
            </a:pPr>
            <a:endParaRPr lang="en-GB" sz="1600" dirty="0">
              <a:solidFill>
                <a:srgbClr val="000000"/>
              </a:solidFill>
              <a:latin typeface="Consolas" panose="020B0609020204030204" pitchFamily="49" charset="0"/>
            </a:endParaRPr>
          </a:p>
          <a:p>
            <a:pPr marL="0" indent="0">
              <a:buNone/>
            </a:pPr>
            <a:r>
              <a:rPr lang="en-GB" sz="1600" dirty="0">
                <a:solidFill>
                  <a:srgbClr val="0000FF"/>
                </a:solidFill>
                <a:latin typeface="Consolas" panose="020B0609020204030204" pitchFamily="49" charset="0"/>
              </a:rPr>
              <a:t>    while</a:t>
            </a:r>
            <a:r>
              <a:rPr lang="en-GB" sz="1600" dirty="0">
                <a:solidFill>
                  <a:srgbClr val="000000"/>
                </a:solidFill>
                <a:latin typeface="Consolas" panose="020B0609020204030204" pitchFamily="49" charset="0"/>
              </a:rPr>
              <a:t> (speedster.hasFuel()) </a:t>
            </a:r>
            <a:r>
              <a:rPr lang="en-GB" sz="1600" dirty="0">
                <a:solidFill>
                  <a:srgbClr val="008000"/>
                </a:solidFill>
                <a:latin typeface="Consolas" panose="020B0609020204030204" pitchFamily="49" charset="0"/>
              </a:rPr>
              <a:t>// while we have fuel,</a:t>
            </a:r>
            <a:endParaRPr lang="en-GB" sz="1600" dirty="0">
              <a:solidFill>
                <a:srgbClr val="000000"/>
              </a:solidFill>
              <a:latin typeface="Consolas" panose="020B0609020204030204" pitchFamily="49" charset="0"/>
            </a:endParaRPr>
          </a:p>
          <a:p>
            <a:pPr marL="0" indent="0">
              <a:buNone/>
            </a:pPr>
            <a:r>
              <a:rPr lang="en-GB" sz="1600" dirty="0">
                <a:solidFill>
                  <a:srgbClr val="000000"/>
                </a:solidFill>
                <a:latin typeface="Consolas" panose="020B0609020204030204" pitchFamily="49" charset="0"/>
              </a:rPr>
              <a:t>    {</a:t>
            </a:r>
          </a:p>
          <a:p>
            <a:pPr marL="0" indent="0">
              <a:buNone/>
            </a:pPr>
            <a:r>
              <a:rPr lang="en-GB" sz="1600" dirty="0">
                <a:solidFill>
                  <a:srgbClr val="000000"/>
                </a:solidFill>
                <a:latin typeface="Consolas" panose="020B0609020204030204" pitchFamily="49" charset="0"/>
              </a:rPr>
              <a:t>        speedster.drive(); </a:t>
            </a:r>
            <a:r>
              <a:rPr lang="en-GB" sz="1600" dirty="0">
                <a:solidFill>
                  <a:srgbClr val="008000"/>
                </a:solidFill>
                <a:latin typeface="Consolas" panose="020B0609020204030204" pitchFamily="49" charset="0"/>
              </a:rPr>
              <a:t>// keep driving!</a:t>
            </a:r>
            <a:endParaRPr lang="en-GB" sz="1600" dirty="0">
              <a:solidFill>
                <a:srgbClr val="000000"/>
              </a:solidFill>
              <a:latin typeface="Consolas" panose="020B0609020204030204" pitchFamily="49" charset="0"/>
            </a:endParaRPr>
          </a:p>
          <a:p>
            <a:pPr marL="0" indent="0">
              <a:buNone/>
            </a:pPr>
            <a:r>
              <a:rPr lang="en-GB" sz="1600" dirty="0">
                <a:solidFill>
                  <a:srgbClr val="000000"/>
                </a:solidFill>
                <a:latin typeface="Consolas" panose="020B0609020204030204" pitchFamily="49" charset="0"/>
              </a:rPr>
              <a:t>    }</a:t>
            </a:r>
          </a:p>
          <a:p>
            <a:pPr marL="0" indent="0">
              <a:buNone/>
            </a:pPr>
            <a:endParaRPr lang="en-GB" sz="1600" dirty="0">
              <a:solidFill>
                <a:srgbClr val="000000"/>
              </a:solidFill>
              <a:latin typeface="Consolas" panose="020B0609020204030204" pitchFamily="49" charset="0"/>
            </a:endParaRPr>
          </a:p>
          <a:p>
            <a:pPr marL="0" indent="0">
              <a:buNone/>
            </a:pPr>
            <a:r>
              <a:rPr lang="en-GB" sz="1600" dirty="0">
                <a:solidFill>
                  <a:srgbClr val="000000"/>
                </a:solidFill>
                <a:latin typeface="Consolas" panose="020B0609020204030204" pitchFamily="49" charset="0"/>
              </a:rPr>
              <a:t>    speedster.drive(); </a:t>
            </a:r>
            <a:r>
              <a:rPr lang="en-GB" sz="1600" dirty="0">
                <a:solidFill>
                  <a:srgbClr val="008000"/>
                </a:solidFill>
                <a:latin typeface="Consolas" panose="020B0609020204030204" pitchFamily="49" charset="0"/>
              </a:rPr>
              <a:t>// can’t drive - ran out of fuel.</a:t>
            </a:r>
            <a:endParaRPr lang="en-GB" sz="1600" dirty="0">
              <a:solidFill>
                <a:srgbClr val="000000"/>
              </a:solidFill>
              <a:latin typeface="Consolas" panose="020B0609020204030204" pitchFamily="49" charset="0"/>
            </a:endParaRPr>
          </a:p>
          <a:p>
            <a:pPr marL="0" indent="0">
              <a:buNone/>
            </a:pPr>
            <a:endParaRPr lang="en-GB" sz="1600" dirty="0">
              <a:solidFill>
                <a:srgbClr val="000000"/>
              </a:solidFill>
              <a:latin typeface="Consolas" panose="020B0609020204030204" pitchFamily="49" charset="0"/>
            </a:endParaRPr>
          </a:p>
          <a:p>
            <a:pPr marL="0" indent="0">
              <a:buNone/>
            </a:pPr>
            <a:r>
              <a:rPr lang="en-GB" sz="1600" dirty="0">
                <a:solidFill>
                  <a:srgbClr val="0000FF"/>
                </a:solidFill>
                <a:latin typeface="Consolas" panose="020B0609020204030204" pitchFamily="49" charset="0"/>
              </a:rPr>
              <a:t>    return</a:t>
            </a:r>
            <a:r>
              <a:rPr lang="en-GB" sz="1600" dirty="0">
                <a:solidFill>
                  <a:srgbClr val="000000"/>
                </a:solidFill>
                <a:latin typeface="Consolas" panose="020B0609020204030204" pitchFamily="49" charset="0"/>
              </a:rPr>
              <a:t> 0;</a:t>
            </a:r>
          </a:p>
          <a:p>
            <a:pPr marL="0" indent="0">
              <a:buNone/>
            </a:pPr>
            <a:r>
              <a:rPr lang="en-GB" sz="1600" dirty="0">
                <a:solidFill>
                  <a:srgbClr val="000000"/>
                </a:solidFill>
                <a:latin typeface="Consolas" panose="020B0609020204030204" pitchFamily="49" charset="0"/>
              </a:rPr>
              <a:t>}</a:t>
            </a:r>
            <a:endParaRPr lang="en-GB" sz="1600" dirty="0">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3077" name="Picture 5" descr="C:\Users\aa6164\AppData\Local\Microsoft\Windows\Temporary Internet Files\Content.IE5\RW4QLUQV\MC900212061[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5168400"/>
            <a:ext cx="131596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58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GB" sz="3600" dirty="0"/>
              <a:t>Car.h – Defining the Car class</a:t>
            </a:r>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pic>
        <p:nvPicPr>
          <p:cNvPr id="1027" name="Picture 3" descr="C:\Users\aa6164\AppData\Local\Microsoft\Windows\Temporary Internet Files\Content.IE5\FWHCKYI2\MC9004403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971817"/>
            <a:ext cx="2514143" cy="146658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228600" y="1143000"/>
            <a:ext cx="8686800" cy="533400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600" dirty="0">
                <a:solidFill>
                  <a:srgbClr val="808080"/>
                </a:solidFill>
                <a:latin typeface="Consolas" panose="020B0609020204030204" pitchFamily="49" charset="0"/>
              </a:rPr>
              <a:t>#ifndef</a:t>
            </a:r>
            <a:r>
              <a:rPr lang="en-GB" sz="1600" dirty="0">
                <a:solidFill>
                  <a:srgbClr val="000000"/>
                </a:solidFill>
                <a:latin typeface="Consolas" panose="020B0609020204030204" pitchFamily="49" charset="0"/>
              </a:rPr>
              <a:t> CAR_H</a:t>
            </a:r>
          </a:p>
          <a:p>
            <a:pPr marL="0" indent="0">
              <a:buNone/>
            </a:pPr>
            <a:r>
              <a:rPr lang="en-GB" sz="1600" dirty="0">
                <a:solidFill>
                  <a:srgbClr val="808080"/>
                </a:solidFill>
                <a:latin typeface="Consolas" panose="020B0609020204030204" pitchFamily="49" charset="0"/>
              </a:rPr>
              <a:t>#define</a:t>
            </a:r>
            <a:r>
              <a:rPr lang="en-GB" sz="1600" dirty="0">
                <a:solidFill>
                  <a:srgbClr val="000000"/>
                </a:solidFill>
                <a:latin typeface="Consolas" panose="020B0609020204030204" pitchFamily="49" charset="0"/>
              </a:rPr>
              <a:t> </a:t>
            </a:r>
            <a:r>
              <a:rPr lang="en-GB" sz="1600" dirty="0">
                <a:solidFill>
                  <a:srgbClr val="6F008A"/>
                </a:solidFill>
                <a:latin typeface="Consolas" panose="020B0609020204030204" pitchFamily="49" charset="0"/>
              </a:rPr>
              <a:t>CAR_H</a:t>
            </a:r>
            <a:endParaRPr lang="en-GB" sz="1600" dirty="0">
              <a:solidFill>
                <a:srgbClr val="000000"/>
              </a:solidFill>
              <a:latin typeface="Consolas" panose="020B0609020204030204" pitchFamily="49" charset="0"/>
            </a:endParaRPr>
          </a:p>
          <a:p>
            <a:pPr marL="0" indent="0">
              <a:buNone/>
            </a:pPr>
            <a:r>
              <a:rPr lang="en-GB" sz="1600" dirty="0">
                <a:solidFill>
                  <a:srgbClr val="808080"/>
                </a:solidFill>
                <a:latin typeface="Consolas" panose="020B0609020204030204" pitchFamily="49" charset="0"/>
              </a:rPr>
              <a:t>#include</a:t>
            </a:r>
            <a:r>
              <a:rPr lang="en-GB" sz="1600" dirty="0">
                <a:solidFill>
                  <a:srgbClr val="000000"/>
                </a:solidFill>
                <a:latin typeface="Consolas" panose="020B0609020204030204" pitchFamily="49" charset="0"/>
              </a:rPr>
              <a:t> </a:t>
            </a:r>
            <a:r>
              <a:rPr lang="en-GB" sz="1600" dirty="0">
                <a:solidFill>
                  <a:srgbClr val="A31515"/>
                </a:solidFill>
                <a:latin typeface="Consolas" panose="020B0609020204030204" pitchFamily="49" charset="0"/>
              </a:rPr>
              <a:t>&lt;string&gt;</a:t>
            </a:r>
            <a:endParaRPr lang="en-GB" sz="1600" dirty="0">
              <a:solidFill>
                <a:srgbClr val="000000"/>
              </a:solidFill>
              <a:latin typeface="Consolas" panose="020B0609020204030204" pitchFamily="49" charset="0"/>
            </a:endParaRPr>
          </a:p>
          <a:p>
            <a:pPr marL="0" indent="0">
              <a:buNone/>
            </a:pPr>
            <a:endParaRPr lang="en-GB" sz="1600" dirty="0">
              <a:solidFill>
                <a:srgbClr val="000000"/>
              </a:solidFill>
              <a:latin typeface="Consolas" panose="020B0609020204030204" pitchFamily="49" charset="0"/>
            </a:endParaRPr>
          </a:p>
          <a:p>
            <a:pPr marL="0" indent="0">
              <a:buNone/>
            </a:pPr>
            <a:r>
              <a:rPr lang="en-GB" sz="1600" dirty="0">
                <a:solidFill>
                  <a:srgbClr val="0000FF"/>
                </a:solidFill>
                <a:latin typeface="Consolas" panose="020B0609020204030204" pitchFamily="49" charset="0"/>
              </a:rPr>
              <a:t>class</a:t>
            </a:r>
            <a:r>
              <a:rPr lang="en-GB" sz="1600" dirty="0">
                <a:solidFill>
                  <a:srgbClr val="000000"/>
                </a:solidFill>
                <a:latin typeface="Consolas" panose="020B0609020204030204" pitchFamily="49" charset="0"/>
              </a:rPr>
              <a:t> </a:t>
            </a:r>
            <a:r>
              <a:rPr lang="en-GB" sz="1600" dirty="0">
                <a:solidFill>
                  <a:srgbClr val="2B91AF"/>
                </a:solidFill>
                <a:latin typeface="Consolas" panose="020B0609020204030204" pitchFamily="49" charset="0"/>
              </a:rPr>
              <a:t>Car</a:t>
            </a:r>
            <a:endParaRPr lang="en-GB" sz="1600" dirty="0">
              <a:solidFill>
                <a:srgbClr val="000000"/>
              </a:solidFill>
              <a:latin typeface="Consolas" panose="020B0609020204030204" pitchFamily="49" charset="0"/>
            </a:endParaRPr>
          </a:p>
          <a:p>
            <a:pPr marL="0" indent="0">
              <a:buNone/>
            </a:pPr>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defining the Car class</a:t>
            </a:r>
            <a:endParaRPr lang="en-GB" sz="1600" dirty="0">
              <a:solidFill>
                <a:srgbClr val="000000"/>
              </a:solidFill>
              <a:latin typeface="Consolas" panose="020B0609020204030204" pitchFamily="49" charset="0"/>
            </a:endParaRPr>
          </a:p>
          <a:p>
            <a:pPr marL="0" indent="0">
              <a:buNone/>
            </a:pPr>
            <a:r>
              <a:rPr lang="en-GB" sz="1600" dirty="0">
                <a:solidFill>
                  <a:srgbClr val="0000FF"/>
                </a:solidFill>
                <a:latin typeface="Consolas" panose="020B0609020204030204" pitchFamily="49" charset="0"/>
              </a:rPr>
              <a:t>private</a:t>
            </a:r>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restricted access, can only access from inside the class.</a:t>
            </a:r>
            <a:endParaRPr lang="en-GB" sz="1600" dirty="0">
              <a:solidFill>
                <a:srgbClr val="000000"/>
              </a:solidFill>
              <a:latin typeface="Consolas" panose="020B0609020204030204" pitchFamily="49" charset="0"/>
            </a:endParaRPr>
          </a:p>
          <a:p>
            <a:pPr marL="0" indent="0">
              <a:buNone/>
            </a:pPr>
            <a:r>
              <a:rPr lang="en-GB" sz="1600" dirty="0">
                <a:solidFill>
                  <a:srgbClr val="000000"/>
                </a:solidFill>
                <a:latin typeface="Consolas" panose="020B0609020204030204" pitchFamily="49" charset="0"/>
              </a:rPr>
              <a:t>    std::</a:t>
            </a:r>
            <a:r>
              <a:rPr lang="en-GB" sz="1600" dirty="0">
                <a:solidFill>
                  <a:srgbClr val="2B91AF"/>
                </a:solidFill>
                <a:latin typeface="Consolas" panose="020B0609020204030204" pitchFamily="49" charset="0"/>
              </a:rPr>
              <a:t>string</a:t>
            </a:r>
            <a:r>
              <a:rPr lang="en-GB" sz="1600" dirty="0">
                <a:solidFill>
                  <a:srgbClr val="000000"/>
                </a:solidFill>
                <a:latin typeface="Consolas" panose="020B0609020204030204" pitchFamily="49" charset="0"/>
              </a:rPr>
              <a:t> name; </a:t>
            </a:r>
            <a:r>
              <a:rPr lang="en-GB" sz="1600" dirty="0">
                <a:solidFill>
                  <a:srgbClr val="008000"/>
                </a:solidFill>
                <a:latin typeface="Consolas" panose="020B0609020204030204" pitchFamily="49" charset="0"/>
              </a:rPr>
              <a:t>// class member variable.</a:t>
            </a:r>
            <a:endParaRPr lang="en-GB" sz="1600" dirty="0">
              <a:solidFill>
                <a:srgbClr val="000000"/>
              </a:solidFill>
              <a:latin typeface="Consolas" panose="020B0609020204030204" pitchFamily="49" charset="0"/>
            </a:endParaRPr>
          </a:p>
          <a:p>
            <a:pPr marL="0" indent="0">
              <a:buNone/>
            </a:pPr>
            <a:r>
              <a:rPr lang="en-GB" sz="1600" dirty="0">
                <a:solidFill>
                  <a:srgbClr val="0000FF"/>
                </a:solidFill>
                <a:latin typeface="Consolas" panose="020B0609020204030204" pitchFamily="49" charset="0"/>
              </a:rPr>
              <a:t>    int</a:t>
            </a:r>
            <a:r>
              <a:rPr lang="en-GB" sz="1600" dirty="0">
                <a:solidFill>
                  <a:srgbClr val="000000"/>
                </a:solidFill>
                <a:latin typeface="Consolas" panose="020B0609020204030204" pitchFamily="49" charset="0"/>
              </a:rPr>
              <a:t> fuelLeft; </a:t>
            </a:r>
            <a:r>
              <a:rPr lang="en-GB" sz="1600" dirty="0">
                <a:solidFill>
                  <a:srgbClr val="008000"/>
                </a:solidFill>
                <a:latin typeface="Consolas" panose="020B0609020204030204" pitchFamily="49" charset="0"/>
              </a:rPr>
              <a:t>// class member variable.</a:t>
            </a:r>
            <a:endParaRPr lang="en-GB" sz="1600" dirty="0">
              <a:solidFill>
                <a:srgbClr val="000000"/>
              </a:solidFill>
              <a:latin typeface="Consolas" panose="020B0609020204030204" pitchFamily="49" charset="0"/>
            </a:endParaRPr>
          </a:p>
          <a:p>
            <a:pPr marL="0" indent="0">
              <a:buNone/>
            </a:pPr>
            <a:endParaRPr lang="en-GB" sz="1600" dirty="0">
              <a:solidFill>
                <a:srgbClr val="000000"/>
              </a:solidFill>
              <a:latin typeface="Consolas" panose="020B0609020204030204" pitchFamily="49" charset="0"/>
            </a:endParaRPr>
          </a:p>
          <a:p>
            <a:pPr marL="0" indent="0">
              <a:buNone/>
            </a:pPr>
            <a:r>
              <a:rPr lang="en-GB" sz="1600" dirty="0">
                <a:solidFill>
                  <a:srgbClr val="0000FF"/>
                </a:solidFill>
                <a:latin typeface="Consolas" panose="020B0609020204030204" pitchFamily="49" charset="0"/>
              </a:rPr>
              <a:t>public</a:t>
            </a:r>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open access, can access from outside the class (e.g. main).</a:t>
            </a:r>
            <a:endParaRPr lang="en-GB" sz="1600" dirty="0">
              <a:solidFill>
                <a:srgbClr val="000000"/>
              </a:solidFill>
              <a:latin typeface="Consolas" panose="020B0609020204030204" pitchFamily="49" charset="0"/>
            </a:endParaRPr>
          </a:p>
          <a:p>
            <a:pPr marL="0" indent="0">
              <a:buNone/>
            </a:pPr>
            <a:r>
              <a:rPr lang="en-GB" sz="1600" dirty="0">
                <a:solidFill>
                  <a:srgbClr val="000000"/>
                </a:solidFill>
                <a:latin typeface="Consolas" panose="020B0609020204030204" pitchFamily="49" charset="0"/>
              </a:rPr>
              <a:t>    Car(); </a:t>
            </a:r>
            <a:r>
              <a:rPr lang="en-GB" sz="1600" dirty="0">
                <a:solidFill>
                  <a:srgbClr val="008000"/>
                </a:solidFill>
                <a:latin typeface="Consolas" panose="020B0609020204030204" pitchFamily="49" charset="0"/>
              </a:rPr>
              <a:t>// default constructor, has no input parameters.</a:t>
            </a:r>
            <a:endParaRPr lang="en-GB" sz="1600" dirty="0">
              <a:solidFill>
                <a:srgbClr val="000000"/>
              </a:solidFill>
              <a:latin typeface="Consolas" panose="020B0609020204030204" pitchFamily="49" charset="0"/>
            </a:endParaRPr>
          </a:p>
          <a:p>
            <a:pPr marL="0" indent="0">
              <a:buNone/>
            </a:pPr>
            <a:r>
              <a:rPr lang="en-GB" sz="1600" dirty="0">
                <a:solidFill>
                  <a:srgbClr val="000000"/>
                </a:solidFill>
                <a:latin typeface="Consolas" panose="020B0609020204030204" pitchFamily="49" charset="0"/>
              </a:rPr>
              <a:t>    Car(std::</a:t>
            </a:r>
            <a:r>
              <a:rPr lang="en-GB" sz="1600" dirty="0">
                <a:solidFill>
                  <a:srgbClr val="2B91AF"/>
                </a:solidFill>
                <a:latin typeface="Consolas" panose="020B0609020204030204" pitchFamily="49" charset="0"/>
              </a:rPr>
              <a:t>string</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nameOfCar</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int</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startingFuel</a:t>
            </a:r>
            <a:r>
              <a:rPr lang="en-GB" sz="1600" dirty="0">
                <a:solidFill>
                  <a:srgbClr val="000000"/>
                </a:solidFill>
                <a:latin typeface="Consolas" panose="020B0609020204030204" pitchFamily="49" charset="0"/>
              </a:rPr>
              <a:t>);</a:t>
            </a:r>
            <a:r>
              <a:rPr lang="en-GB" sz="1000" dirty="0">
                <a:solidFill>
                  <a:srgbClr val="000000"/>
                </a:solidFill>
                <a:latin typeface="Consolas" panose="020B0609020204030204" pitchFamily="49" charset="0"/>
              </a:rPr>
              <a:t> </a:t>
            </a:r>
            <a:r>
              <a:rPr lang="en-GB" sz="1000" dirty="0">
                <a:solidFill>
                  <a:srgbClr val="008000"/>
                </a:solidFill>
                <a:latin typeface="Consolas" panose="020B0609020204030204" pitchFamily="49" charset="0"/>
              </a:rPr>
              <a:t>// another constructor, has 2 parameters.</a:t>
            </a:r>
            <a:endParaRPr lang="en-GB" sz="1600" dirty="0">
              <a:solidFill>
                <a:srgbClr val="000000"/>
              </a:solidFill>
              <a:latin typeface="Consolas" panose="020B0609020204030204" pitchFamily="49" charset="0"/>
            </a:endParaRPr>
          </a:p>
          <a:p>
            <a:pPr marL="0" indent="0">
              <a:buNone/>
            </a:pPr>
            <a:r>
              <a:rPr lang="en-GB" sz="1600" dirty="0">
                <a:solidFill>
                  <a:srgbClr val="000000"/>
                </a:solidFill>
                <a:latin typeface="Consolas" panose="020B0609020204030204" pitchFamily="49" charset="0"/>
              </a:rPr>
              <a:t>    ~Car(); </a:t>
            </a:r>
            <a:r>
              <a:rPr lang="en-GB" sz="1600" dirty="0">
                <a:solidFill>
                  <a:srgbClr val="008000"/>
                </a:solidFill>
                <a:latin typeface="Consolas" panose="020B0609020204030204" pitchFamily="49" charset="0"/>
              </a:rPr>
              <a:t>// destructor, called when car objects are destroyed.</a:t>
            </a:r>
            <a:endParaRPr lang="en-GB" sz="1600" dirty="0">
              <a:solidFill>
                <a:srgbClr val="000000"/>
              </a:solidFill>
              <a:latin typeface="Consolas" panose="020B0609020204030204" pitchFamily="49" charset="0"/>
            </a:endParaRPr>
          </a:p>
          <a:p>
            <a:pPr marL="0" indent="0">
              <a:buNone/>
            </a:pPr>
            <a:endParaRPr lang="en-GB" sz="1600" dirty="0">
              <a:solidFill>
                <a:srgbClr val="000000"/>
              </a:solidFill>
              <a:latin typeface="Consolas" panose="020B0609020204030204" pitchFamily="49" charset="0"/>
            </a:endParaRPr>
          </a:p>
          <a:p>
            <a:pPr marL="0" indent="0">
              <a:buNone/>
            </a:pPr>
            <a:r>
              <a:rPr lang="en-GB" sz="1600" dirty="0">
                <a:solidFill>
                  <a:srgbClr val="0000FF"/>
                </a:solidFill>
                <a:latin typeface="Consolas" panose="020B0609020204030204" pitchFamily="49" charset="0"/>
              </a:rPr>
              <a:t>    void</a:t>
            </a:r>
            <a:r>
              <a:rPr lang="en-GB" sz="1600" dirty="0">
                <a:solidFill>
                  <a:srgbClr val="000000"/>
                </a:solidFill>
                <a:latin typeface="Consolas" panose="020B0609020204030204" pitchFamily="49" charset="0"/>
              </a:rPr>
              <a:t> drive(); </a:t>
            </a:r>
            <a:r>
              <a:rPr lang="en-GB" sz="1600" dirty="0">
                <a:solidFill>
                  <a:srgbClr val="008000"/>
                </a:solidFill>
                <a:latin typeface="Consolas" panose="020B0609020204030204" pitchFamily="49" charset="0"/>
              </a:rPr>
              <a:t>// class member function.</a:t>
            </a:r>
            <a:endParaRPr lang="en-GB" sz="1600" dirty="0">
              <a:solidFill>
                <a:srgbClr val="000000"/>
              </a:solidFill>
              <a:latin typeface="Consolas" panose="020B0609020204030204" pitchFamily="49" charset="0"/>
            </a:endParaRPr>
          </a:p>
          <a:p>
            <a:pPr marL="0" indent="0">
              <a:buNone/>
            </a:pPr>
            <a:r>
              <a:rPr lang="en-GB" sz="1600" dirty="0">
                <a:solidFill>
                  <a:srgbClr val="0000FF"/>
                </a:solidFill>
                <a:latin typeface="Consolas" panose="020B0609020204030204" pitchFamily="49" charset="0"/>
              </a:rPr>
              <a:t>    bool</a:t>
            </a:r>
            <a:r>
              <a:rPr lang="en-GB" sz="1600" dirty="0">
                <a:solidFill>
                  <a:srgbClr val="000000"/>
                </a:solidFill>
                <a:latin typeface="Consolas" panose="020B0609020204030204" pitchFamily="49" charset="0"/>
              </a:rPr>
              <a:t> hasFuel(); </a:t>
            </a:r>
            <a:r>
              <a:rPr lang="en-GB" sz="1600" dirty="0">
                <a:solidFill>
                  <a:srgbClr val="008000"/>
                </a:solidFill>
                <a:latin typeface="Consolas" panose="020B0609020204030204" pitchFamily="49" charset="0"/>
              </a:rPr>
              <a:t>// class member function.</a:t>
            </a:r>
            <a:endParaRPr lang="en-GB" sz="1600" dirty="0">
              <a:solidFill>
                <a:srgbClr val="000000"/>
              </a:solidFill>
              <a:latin typeface="Consolas" panose="020B0609020204030204" pitchFamily="49" charset="0"/>
            </a:endParaRPr>
          </a:p>
          <a:p>
            <a:pPr marL="0" indent="0">
              <a:buNone/>
            </a:pPr>
            <a:r>
              <a:rPr lang="en-GB" sz="1600" dirty="0">
                <a:solidFill>
                  <a:srgbClr val="000000"/>
                </a:solidFill>
                <a:latin typeface="Consolas" panose="020B0609020204030204" pitchFamily="49" charset="0"/>
              </a:rPr>
              <a:t>};</a:t>
            </a:r>
          </a:p>
          <a:p>
            <a:pPr marL="0" indent="0">
              <a:buNone/>
            </a:pPr>
            <a:r>
              <a:rPr lang="en-GB" sz="1600" dirty="0">
                <a:solidFill>
                  <a:srgbClr val="808080"/>
                </a:solidFill>
                <a:latin typeface="Consolas" panose="020B0609020204030204" pitchFamily="49" charset="0"/>
              </a:rPr>
              <a:t>#endif</a:t>
            </a:r>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CAR_H</a:t>
            </a:r>
            <a:endParaRPr lang="en-GB"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77378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792000"/>
          </a:xfrm>
        </p:spPr>
        <p:txBody>
          <a:bodyPr>
            <a:normAutofit/>
          </a:bodyPr>
          <a:lstStyle/>
          <a:p>
            <a:r>
              <a:rPr lang="en-GB" sz="3600" dirty="0"/>
              <a:t>Car.cpp – Defining methods in Car</a:t>
            </a:r>
          </a:p>
        </p:txBody>
      </p:sp>
      <p:sp>
        <p:nvSpPr>
          <p:cNvPr id="3" name="Content Placeholder 2"/>
          <p:cNvSpPr>
            <a:spLocks noGrp="1"/>
          </p:cNvSpPr>
          <p:nvPr>
            <p:ph idx="1"/>
          </p:nvPr>
        </p:nvSpPr>
        <p:spPr>
          <a:xfrm>
            <a:off x="457200" y="762002"/>
            <a:ext cx="8229600" cy="5867398"/>
          </a:xfrm>
        </p:spPr>
        <p:txBody>
          <a:bodyPr>
            <a:noAutofit/>
          </a:bodyPr>
          <a:lstStyle/>
          <a:p>
            <a:pPr marL="0" indent="0">
              <a:buNone/>
            </a:pPr>
            <a:r>
              <a:rPr lang="en-GB" sz="900" dirty="0">
                <a:solidFill>
                  <a:srgbClr val="808080"/>
                </a:solidFill>
                <a:latin typeface="Consolas" panose="020B0609020204030204" pitchFamily="49" charset="0"/>
              </a:rPr>
              <a:t>#include</a:t>
            </a:r>
            <a:r>
              <a:rPr lang="en-GB" sz="900" dirty="0">
                <a:solidFill>
                  <a:srgbClr val="000000"/>
                </a:solidFill>
                <a:latin typeface="Consolas" panose="020B0609020204030204" pitchFamily="49" charset="0"/>
              </a:rPr>
              <a:t> </a:t>
            </a:r>
            <a:r>
              <a:rPr lang="en-GB" sz="900" dirty="0">
                <a:solidFill>
                  <a:srgbClr val="A31515"/>
                </a:solidFill>
                <a:latin typeface="Consolas" panose="020B0609020204030204" pitchFamily="49" charset="0"/>
              </a:rPr>
              <a:t>&lt;iostream&gt;</a:t>
            </a:r>
            <a:endParaRPr lang="en-GB" sz="900" dirty="0">
              <a:solidFill>
                <a:srgbClr val="000000"/>
              </a:solidFill>
              <a:latin typeface="Consolas" panose="020B0609020204030204" pitchFamily="49" charset="0"/>
            </a:endParaRPr>
          </a:p>
          <a:p>
            <a:pPr marL="0" indent="0">
              <a:buNone/>
            </a:pPr>
            <a:r>
              <a:rPr lang="en-GB" sz="900" dirty="0">
                <a:solidFill>
                  <a:srgbClr val="808080"/>
                </a:solidFill>
                <a:latin typeface="Consolas" panose="020B0609020204030204" pitchFamily="49" charset="0"/>
              </a:rPr>
              <a:t>#include</a:t>
            </a:r>
            <a:r>
              <a:rPr lang="en-GB" sz="900" dirty="0">
                <a:solidFill>
                  <a:srgbClr val="000000"/>
                </a:solidFill>
                <a:latin typeface="Consolas" panose="020B0609020204030204" pitchFamily="49" charset="0"/>
              </a:rPr>
              <a:t> </a:t>
            </a:r>
            <a:r>
              <a:rPr lang="en-GB" sz="900" dirty="0">
                <a:solidFill>
                  <a:srgbClr val="A31515"/>
                </a:solidFill>
                <a:latin typeface="Consolas" panose="020B0609020204030204" pitchFamily="49" charset="0"/>
              </a:rPr>
              <a:t>"Car.h"</a:t>
            </a:r>
            <a:endParaRPr lang="en-GB" sz="900" dirty="0">
              <a:solidFill>
                <a:srgbClr val="000000"/>
              </a:solidFill>
              <a:latin typeface="Consolas" panose="020B0609020204030204" pitchFamily="49" charset="0"/>
            </a:endParaRPr>
          </a:p>
          <a:p>
            <a:pPr marL="0" indent="0">
              <a:buNone/>
            </a:pPr>
            <a:r>
              <a:rPr lang="en-GB" sz="900" dirty="0">
                <a:solidFill>
                  <a:srgbClr val="0000FF"/>
                </a:solidFill>
                <a:latin typeface="Consolas" panose="020B0609020204030204" pitchFamily="49" charset="0"/>
              </a:rPr>
              <a:t>using</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namespace</a:t>
            </a:r>
            <a:r>
              <a:rPr lang="en-GB" sz="900" dirty="0">
                <a:solidFill>
                  <a:srgbClr val="000000"/>
                </a:solidFill>
                <a:latin typeface="Consolas" panose="020B0609020204030204" pitchFamily="49" charset="0"/>
              </a:rPr>
              <a:t> std;</a:t>
            </a:r>
          </a:p>
          <a:p>
            <a:pPr marL="0" indent="0">
              <a:buNone/>
            </a:pPr>
            <a:endParaRPr lang="en-GB" sz="900" dirty="0">
              <a:solidFill>
                <a:srgbClr val="000000"/>
              </a:solidFill>
              <a:latin typeface="Consolas" panose="020B0609020204030204" pitchFamily="49" charset="0"/>
            </a:endParaRPr>
          </a:p>
          <a:p>
            <a:pPr marL="0" indent="0">
              <a:buNone/>
            </a:pPr>
            <a:r>
              <a:rPr lang="en-GB" sz="900" dirty="0">
                <a:solidFill>
                  <a:srgbClr val="2B91AF"/>
                </a:solidFill>
                <a:latin typeface="Consolas" panose="020B0609020204030204" pitchFamily="49" charset="0"/>
              </a:rPr>
              <a:t>Car</a:t>
            </a:r>
            <a:r>
              <a:rPr lang="en-GB" sz="900" dirty="0">
                <a:solidFill>
                  <a:srgbClr val="000000"/>
                </a:solidFill>
                <a:latin typeface="Consolas" panose="020B0609020204030204" pitchFamily="49" charset="0"/>
              </a:rPr>
              <a:t>::Car() {  </a:t>
            </a:r>
            <a:r>
              <a:rPr lang="en-GB" sz="900" dirty="0">
                <a:solidFill>
                  <a:srgbClr val="008000"/>
                </a:solidFill>
                <a:latin typeface="Consolas" panose="020B0609020204030204" pitchFamily="49" charset="0"/>
              </a:rPr>
              <a:t>// defining default constructor.</a:t>
            </a:r>
            <a:endParaRPr lang="en-GB" sz="900" dirty="0">
              <a:solidFill>
                <a:srgbClr val="000000"/>
              </a:solidFill>
              <a:latin typeface="Consolas" panose="020B0609020204030204" pitchFamily="49" charset="0"/>
            </a:endParaRPr>
          </a:p>
          <a:p>
            <a:pPr marL="0" indent="0">
              <a:buNone/>
            </a:pPr>
            <a:r>
              <a:rPr lang="en-GB" sz="900" dirty="0">
                <a:solidFill>
                  <a:srgbClr val="000000"/>
                </a:solidFill>
                <a:latin typeface="Consolas" panose="020B0609020204030204" pitchFamily="49" charset="0"/>
              </a:rPr>
              <a:t>    fuelLeft = 5; </a:t>
            </a:r>
            <a:r>
              <a:rPr lang="en-GB" sz="900" dirty="0">
                <a:solidFill>
                  <a:srgbClr val="008000"/>
                </a:solidFill>
                <a:latin typeface="Consolas" panose="020B0609020204030204" pitchFamily="49" charset="0"/>
              </a:rPr>
              <a:t>// typical to initialise class member variables.</a:t>
            </a:r>
            <a:endParaRPr lang="en-GB" sz="900" dirty="0">
              <a:solidFill>
                <a:srgbClr val="000000"/>
              </a:solidFill>
              <a:latin typeface="Consolas" panose="020B0609020204030204" pitchFamily="49" charset="0"/>
            </a:endParaRPr>
          </a:p>
          <a:p>
            <a:pPr marL="0" indent="0">
              <a:buNone/>
            </a:pPr>
            <a:r>
              <a:rPr lang="en-GB" sz="900" dirty="0">
                <a:solidFill>
                  <a:srgbClr val="000000"/>
                </a:solidFill>
                <a:latin typeface="Consolas" panose="020B0609020204030204" pitchFamily="49" charset="0"/>
              </a:rPr>
              <a:t>    name </a:t>
            </a:r>
            <a:r>
              <a:rPr lang="en-GB" sz="900" dirty="0">
                <a:solidFill>
                  <a:srgbClr val="008080"/>
                </a:solidFill>
                <a:latin typeface="Consolas" panose="020B0609020204030204" pitchFamily="49" charset="0"/>
              </a:rPr>
              <a:t>=</a:t>
            </a:r>
            <a:r>
              <a:rPr lang="en-GB" sz="900" dirty="0">
                <a:solidFill>
                  <a:srgbClr val="000000"/>
                </a:solidFill>
                <a:latin typeface="Consolas" panose="020B0609020204030204" pitchFamily="49" charset="0"/>
              </a:rPr>
              <a:t> </a:t>
            </a:r>
            <a:r>
              <a:rPr lang="en-GB" sz="900" dirty="0">
                <a:solidFill>
                  <a:srgbClr val="A31515"/>
                </a:solidFill>
                <a:latin typeface="Consolas" panose="020B0609020204030204" pitchFamily="49" charset="0"/>
              </a:rPr>
              <a:t>"default car"</a:t>
            </a:r>
            <a:r>
              <a:rPr lang="en-GB" sz="900" dirty="0">
                <a:solidFill>
                  <a:srgbClr val="000000"/>
                </a:solidFill>
                <a:latin typeface="Consolas" panose="020B0609020204030204" pitchFamily="49" charset="0"/>
              </a:rPr>
              <a:t>;</a:t>
            </a:r>
          </a:p>
          <a:p>
            <a:pPr marL="0" indent="0">
              <a:buNone/>
            </a:pPr>
            <a:r>
              <a:rPr lang="en-GB" sz="900" dirty="0">
                <a:solidFill>
                  <a:srgbClr val="000000"/>
                </a:solidFill>
                <a:latin typeface="Consolas" panose="020B0609020204030204" pitchFamily="49" charset="0"/>
              </a:rPr>
              <a:t>    cout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a:t>
            </a:r>
            <a:r>
              <a:rPr lang="en-GB" sz="900" dirty="0">
                <a:solidFill>
                  <a:srgbClr val="A31515"/>
                </a:solidFill>
                <a:latin typeface="Consolas" panose="020B0609020204030204" pitchFamily="49" charset="0"/>
              </a:rPr>
              <a:t>"inside default constructor for "</a:t>
            </a:r>
            <a:r>
              <a:rPr lang="en-GB" sz="900" dirty="0">
                <a:solidFill>
                  <a:srgbClr val="000000"/>
                </a:solidFill>
                <a:latin typeface="Consolas" panose="020B0609020204030204" pitchFamily="49" charset="0"/>
              </a:rPr>
              <a:t>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name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endl;</a:t>
            </a:r>
          </a:p>
          <a:p>
            <a:pPr marL="0" indent="0">
              <a:buNone/>
            </a:pPr>
            <a:r>
              <a:rPr lang="en-GB" sz="900" dirty="0">
                <a:solidFill>
                  <a:srgbClr val="000000"/>
                </a:solidFill>
                <a:latin typeface="Consolas" panose="020B0609020204030204" pitchFamily="49" charset="0"/>
              </a:rPr>
              <a:t>}</a:t>
            </a:r>
          </a:p>
          <a:p>
            <a:pPr marL="0" indent="0">
              <a:buNone/>
            </a:pPr>
            <a:endParaRPr lang="en-GB" sz="900" dirty="0">
              <a:solidFill>
                <a:srgbClr val="000000"/>
              </a:solidFill>
              <a:latin typeface="Consolas" panose="020B0609020204030204" pitchFamily="49" charset="0"/>
            </a:endParaRPr>
          </a:p>
          <a:p>
            <a:pPr marL="0" indent="0">
              <a:buNone/>
            </a:pPr>
            <a:r>
              <a:rPr lang="en-GB" sz="900" dirty="0">
                <a:solidFill>
                  <a:srgbClr val="2B91AF"/>
                </a:solidFill>
                <a:latin typeface="Consolas" panose="020B0609020204030204" pitchFamily="49" charset="0"/>
              </a:rPr>
              <a:t>Car</a:t>
            </a:r>
            <a:r>
              <a:rPr lang="en-GB" sz="900" dirty="0">
                <a:solidFill>
                  <a:srgbClr val="000000"/>
                </a:solidFill>
                <a:latin typeface="Consolas" panose="020B0609020204030204" pitchFamily="49" charset="0"/>
              </a:rPr>
              <a:t>::Car(std::</a:t>
            </a:r>
            <a:r>
              <a:rPr lang="en-GB" sz="900" dirty="0">
                <a:solidFill>
                  <a:srgbClr val="2B91AF"/>
                </a:solidFill>
                <a:latin typeface="Consolas" panose="020B0609020204030204" pitchFamily="49" charset="0"/>
              </a:rPr>
              <a:t>string</a:t>
            </a:r>
            <a:r>
              <a:rPr lang="en-GB" sz="900" dirty="0">
                <a:solidFill>
                  <a:srgbClr val="000000"/>
                </a:solidFill>
                <a:latin typeface="Consolas" panose="020B0609020204030204" pitchFamily="49" charset="0"/>
              </a:rPr>
              <a:t> </a:t>
            </a:r>
            <a:r>
              <a:rPr lang="en-GB" sz="900" dirty="0">
                <a:solidFill>
                  <a:srgbClr val="808080"/>
                </a:solidFill>
                <a:latin typeface="Consolas" panose="020B0609020204030204" pitchFamily="49" charset="0"/>
              </a:rPr>
              <a:t>nameOfCar</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int</a:t>
            </a:r>
            <a:r>
              <a:rPr lang="en-GB" sz="900" dirty="0">
                <a:solidFill>
                  <a:srgbClr val="000000"/>
                </a:solidFill>
                <a:latin typeface="Consolas" panose="020B0609020204030204" pitchFamily="49" charset="0"/>
              </a:rPr>
              <a:t> </a:t>
            </a:r>
            <a:r>
              <a:rPr lang="en-GB" sz="900" dirty="0">
                <a:solidFill>
                  <a:srgbClr val="808080"/>
                </a:solidFill>
                <a:latin typeface="Consolas" panose="020B0609020204030204" pitchFamily="49" charset="0"/>
              </a:rPr>
              <a:t>startingFuel</a:t>
            </a:r>
            <a:r>
              <a:rPr lang="en-GB" sz="900" dirty="0">
                <a:solidFill>
                  <a:srgbClr val="000000"/>
                </a:solidFill>
                <a:latin typeface="Consolas" panose="020B0609020204030204" pitchFamily="49" charset="0"/>
              </a:rPr>
              <a:t>) { </a:t>
            </a:r>
            <a:r>
              <a:rPr lang="en-GB" sz="900" dirty="0">
                <a:solidFill>
                  <a:srgbClr val="008000"/>
                </a:solidFill>
                <a:latin typeface="Consolas" panose="020B0609020204030204" pitchFamily="49" charset="0"/>
              </a:rPr>
              <a:t>// defining another constructor.</a:t>
            </a:r>
            <a:endParaRPr lang="en-GB" sz="900" dirty="0">
              <a:solidFill>
                <a:srgbClr val="000000"/>
              </a:solidFill>
              <a:latin typeface="Consolas" panose="020B0609020204030204" pitchFamily="49" charset="0"/>
            </a:endParaRPr>
          </a:p>
          <a:p>
            <a:pPr marL="0" indent="0">
              <a:buNone/>
            </a:pPr>
            <a:r>
              <a:rPr lang="en-GB" sz="900" dirty="0">
                <a:solidFill>
                  <a:srgbClr val="000000"/>
                </a:solidFill>
                <a:latin typeface="Consolas" panose="020B0609020204030204" pitchFamily="49" charset="0"/>
              </a:rPr>
              <a:t>    fuelLeft = </a:t>
            </a:r>
            <a:r>
              <a:rPr lang="en-GB" sz="900" dirty="0">
                <a:solidFill>
                  <a:srgbClr val="808080"/>
                </a:solidFill>
                <a:latin typeface="Consolas" panose="020B0609020204030204" pitchFamily="49" charset="0"/>
              </a:rPr>
              <a:t>startingFuel</a:t>
            </a:r>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typical to initialise class member variables.</a:t>
            </a:r>
            <a:endParaRPr lang="en-GB" sz="900" dirty="0">
              <a:solidFill>
                <a:srgbClr val="000000"/>
              </a:solidFill>
              <a:latin typeface="Consolas" panose="020B0609020204030204" pitchFamily="49" charset="0"/>
            </a:endParaRPr>
          </a:p>
          <a:p>
            <a:pPr marL="0" indent="0">
              <a:buNone/>
            </a:pPr>
            <a:r>
              <a:rPr lang="en-GB" sz="900" dirty="0">
                <a:solidFill>
                  <a:srgbClr val="000000"/>
                </a:solidFill>
                <a:latin typeface="Consolas" panose="020B0609020204030204" pitchFamily="49" charset="0"/>
              </a:rPr>
              <a:t>    name </a:t>
            </a:r>
            <a:r>
              <a:rPr lang="en-GB" sz="900" dirty="0">
                <a:solidFill>
                  <a:srgbClr val="008080"/>
                </a:solidFill>
                <a:latin typeface="Consolas" panose="020B0609020204030204" pitchFamily="49" charset="0"/>
              </a:rPr>
              <a:t>=</a:t>
            </a:r>
            <a:r>
              <a:rPr lang="en-GB" sz="900" dirty="0">
                <a:solidFill>
                  <a:srgbClr val="000000"/>
                </a:solidFill>
                <a:latin typeface="Consolas" panose="020B0609020204030204" pitchFamily="49" charset="0"/>
              </a:rPr>
              <a:t> </a:t>
            </a:r>
            <a:r>
              <a:rPr lang="en-GB" sz="900" dirty="0">
                <a:solidFill>
                  <a:srgbClr val="808080"/>
                </a:solidFill>
                <a:latin typeface="Consolas" panose="020B0609020204030204" pitchFamily="49" charset="0"/>
              </a:rPr>
              <a:t>nameOfCar</a:t>
            </a:r>
            <a:r>
              <a:rPr lang="en-GB" sz="900" dirty="0">
                <a:solidFill>
                  <a:srgbClr val="000000"/>
                </a:solidFill>
                <a:latin typeface="Consolas" panose="020B0609020204030204" pitchFamily="49" charset="0"/>
              </a:rPr>
              <a:t>;</a:t>
            </a:r>
          </a:p>
          <a:p>
            <a:pPr marL="0" indent="0">
              <a:buNone/>
            </a:pPr>
            <a:r>
              <a:rPr lang="en-GB" sz="900" dirty="0">
                <a:solidFill>
                  <a:srgbClr val="000000"/>
                </a:solidFill>
                <a:latin typeface="Consolas" panose="020B0609020204030204" pitchFamily="49" charset="0"/>
              </a:rPr>
              <a:t>    cout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a:t>
            </a:r>
            <a:r>
              <a:rPr lang="en-GB" sz="900" dirty="0">
                <a:solidFill>
                  <a:srgbClr val="A31515"/>
                </a:solidFill>
                <a:latin typeface="Consolas" panose="020B0609020204030204" pitchFamily="49" charset="0"/>
              </a:rPr>
              <a:t>"inside constructor for "</a:t>
            </a:r>
            <a:r>
              <a:rPr lang="en-GB" sz="900" dirty="0">
                <a:solidFill>
                  <a:srgbClr val="000000"/>
                </a:solidFill>
                <a:latin typeface="Consolas" panose="020B0609020204030204" pitchFamily="49" charset="0"/>
              </a:rPr>
              <a:t>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name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endl;</a:t>
            </a:r>
          </a:p>
          <a:p>
            <a:pPr marL="0" indent="0">
              <a:buNone/>
            </a:pPr>
            <a:r>
              <a:rPr lang="en-GB" sz="900" dirty="0">
                <a:solidFill>
                  <a:srgbClr val="000000"/>
                </a:solidFill>
                <a:latin typeface="Consolas" panose="020B0609020204030204" pitchFamily="49" charset="0"/>
              </a:rPr>
              <a:t>}</a:t>
            </a:r>
          </a:p>
          <a:p>
            <a:pPr marL="0" indent="0">
              <a:buNone/>
            </a:pPr>
            <a:endParaRPr lang="en-GB" sz="900" dirty="0">
              <a:solidFill>
                <a:srgbClr val="000000"/>
              </a:solidFill>
              <a:latin typeface="Consolas" panose="020B0609020204030204" pitchFamily="49" charset="0"/>
            </a:endParaRPr>
          </a:p>
          <a:p>
            <a:pPr marL="0" indent="0">
              <a:buNone/>
            </a:pPr>
            <a:r>
              <a:rPr lang="en-GB" sz="900" dirty="0">
                <a:solidFill>
                  <a:srgbClr val="2B91AF"/>
                </a:solidFill>
                <a:latin typeface="Consolas" panose="020B0609020204030204" pitchFamily="49" charset="0"/>
              </a:rPr>
              <a:t>Car</a:t>
            </a:r>
            <a:r>
              <a:rPr lang="en-GB" sz="900" dirty="0">
                <a:solidFill>
                  <a:srgbClr val="000000"/>
                </a:solidFill>
                <a:latin typeface="Consolas" panose="020B0609020204030204" pitchFamily="49" charset="0"/>
              </a:rPr>
              <a:t>::~Car() {</a:t>
            </a:r>
          </a:p>
          <a:p>
            <a:pPr marL="0" indent="0">
              <a:buNone/>
            </a:pPr>
            <a:r>
              <a:rPr lang="en-GB" sz="900" dirty="0">
                <a:solidFill>
                  <a:srgbClr val="000000"/>
                </a:solidFill>
                <a:latin typeface="Consolas" panose="020B0609020204030204" pitchFamily="49" charset="0"/>
              </a:rPr>
              <a:t>    cout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a:t>
            </a:r>
            <a:r>
              <a:rPr lang="en-GB" sz="900" dirty="0">
                <a:solidFill>
                  <a:srgbClr val="A31515"/>
                </a:solidFill>
                <a:latin typeface="Consolas" panose="020B0609020204030204" pitchFamily="49" charset="0"/>
              </a:rPr>
              <a:t>"inside destructor for "</a:t>
            </a:r>
            <a:r>
              <a:rPr lang="en-GB" sz="900" dirty="0">
                <a:solidFill>
                  <a:srgbClr val="000000"/>
                </a:solidFill>
                <a:latin typeface="Consolas" panose="020B0609020204030204" pitchFamily="49" charset="0"/>
              </a:rPr>
              <a:t>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name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endl;</a:t>
            </a:r>
          </a:p>
          <a:p>
            <a:pPr marL="0" indent="0">
              <a:buNone/>
            </a:pPr>
            <a:r>
              <a:rPr lang="en-GB" sz="900" dirty="0">
                <a:solidFill>
                  <a:srgbClr val="000000"/>
                </a:solidFill>
                <a:latin typeface="Consolas" panose="020B0609020204030204" pitchFamily="49" charset="0"/>
              </a:rPr>
              <a:t>} </a:t>
            </a:r>
            <a:r>
              <a:rPr lang="en-GB" sz="900" dirty="0">
                <a:solidFill>
                  <a:srgbClr val="008000"/>
                </a:solidFill>
                <a:latin typeface="Consolas" panose="020B0609020204030204" pitchFamily="49" charset="0"/>
              </a:rPr>
              <a:t>// destructor does nothing.</a:t>
            </a:r>
            <a:endParaRPr lang="en-GB" sz="900" dirty="0">
              <a:solidFill>
                <a:srgbClr val="000000"/>
              </a:solidFill>
              <a:latin typeface="Consolas" panose="020B0609020204030204" pitchFamily="49" charset="0"/>
            </a:endParaRPr>
          </a:p>
          <a:p>
            <a:pPr marL="0" indent="0">
              <a:buNone/>
            </a:pPr>
            <a:endParaRPr lang="en-GB" sz="900" dirty="0">
              <a:solidFill>
                <a:srgbClr val="000000"/>
              </a:solidFill>
              <a:latin typeface="Consolas" panose="020B0609020204030204" pitchFamily="49" charset="0"/>
            </a:endParaRPr>
          </a:p>
          <a:p>
            <a:pPr marL="0" indent="0">
              <a:buNone/>
            </a:pPr>
            <a:r>
              <a:rPr lang="en-GB" sz="900" dirty="0">
                <a:solidFill>
                  <a:srgbClr val="0000FF"/>
                </a:solidFill>
                <a:latin typeface="Consolas" panose="020B0609020204030204" pitchFamily="49" charset="0"/>
              </a:rPr>
              <a:t>void</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Car</a:t>
            </a:r>
            <a:r>
              <a:rPr lang="en-GB" sz="900" dirty="0">
                <a:solidFill>
                  <a:srgbClr val="000000"/>
                </a:solidFill>
                <a:latin typeface="Consolas" panose="020B0609020204030204" pitchFamily="49" charset="0"/>
              </a:rPr>
              <a:t>::drive() { </a:t>
            </a:r>
            <a:r>
              <a:rPr lang="en-GB" sz="900" dirty="0">
                <a:solidFill>
                  <a:srgbClr val="008000"/>
                </a:solidFill>
                <a:latin typeface="Consolas" panose="020B0609020204030204" pitchFamily="49" charset="0"/>
              </a:rPr>
              <a:t>// defining a class member function (method).</a:t>
            </a:r>
            <a:endParaRPr lang="en-GB" sz="900" dirty="0">
              <a:solidFill>
                <a:srgbClr val="000000"/>
              </a:solidFill>
              <a:latin typeface="Consolas" panose="020B0609020204030204" pitchFamily="49" charset="0"/>
            </a:endParaRPr>
          </a:p>
          <a:p>
            <a:pPr marL="0" indent="0">
              <a:buNone/>
            </a:pPr>
            <a:r>
              <a:rPr lang="en-GB" sz="900" dirty="0">
                <a:solidFill>
                  <a:srgbClr val="0000FF"/>
                </a:solidFill>
                <a:latin typeface="Consolas" panose="020B0609020204030204" pitchFamily="49" charset="0"/>
              </a:rPr>
              <a:t>    if</a:t>
            </a:r>
            <a:r>
              <a:rPr lang="en-GB" sz="900" dirty="0">
                <a:solidFill>
                  <a:srgbClr val="000000"/>
                </a:solidFill>
                <a:latin typeface="Consolas" panose="020B0609020204030204" pitchFamily="49" charset="0"/>
              </a:rPr>
              <a:t> (fuelLeft &gt; 0)</a:t>
            </a:r>
          </a:p>
          <a:p>
            <a:pPr marL="0" indent="0">
              <a:buNone/>
            </a:pPr>
            <a:r>
              <a:rPr lang="en-GB" sz="900" dirty="0">
                <a:solidFill>
                  <a:srgbClr val="000000"/>
                </a:solidFill>
                <a:latin typeface="Consolas" panose="020B0609020204030204" pitchFamily="49" charset="0"/>
              </a:rPr>
              <a:t>    {</a:t>
            </a:r>
          </a:p>
          <a:p>
            <a:pPr marL="0" indent="0">
              <a:buNone/>
            </a:pPr>
            <a:r>
              <a:rPr lang="en-GB" sz="900" dirty="0">
                <a:solidFill>
                  <a:srgbClr val="000000"/>
                </a:solidFill>
                <a:latin typeface="Consolas" panose="020B0609020204030204" pitchFamily="49" charset="0"/>
              </a:rPr>
              <a:t>        fuelLeft--;</a:t>
            </a:r>
          </a:p>
          <a:p>
            <a:pPr marL="0" indent="0">
              <a:buNone/>
            </a:pPr>
            <a:r>
              <a:rPr lang="en-GB" sz="900" dirty="0">
                <a:solidFill>
                  <a:srgbClr val="000000"/>
                </a:solidFill>
                <a:latin typeface="Consolas" panose="020B0609020204030204" pitchFamily="49" charset="0"/>
              </a:rPr>
              <a:t>        std::cout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a:t>
            </a:r>
            <a:r>
              <a:rPr lang="en-GB" sz="900" dirty="0">
                <a:solidFill>
                  <a:srgbClr val="A31515"/>
                </a:solidFill>
                <a:latin typeface="Consolas" panose="020B0609020204030204" pitchFamily="49" charset="0"/>
              </a:rPr>
              <a:t>"drives "</a:t>
            </a:r>
            <a:r>
              <a:rPr lang="en-GB" sz="900" dirty="0">
                <a:solidFill>
                  <a:srgbClr val="000000"/>
                </a:solidFill>
                <a:latin typeface="Consolas" panose="020B0609020204030204" pitchFamily="49" charset="0"/>
              </a:rPr>
              <a:t>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name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a:t>
            </a:r>
            <a:r>
              <a:rPr lang="en-GB" sz="900" dirty="0">
                <a:solidFill>
                  <a:srgbClr val="A31515"/>
                </a:solidFill>
                <a:latin typeface="Consolas" panose="020B0609020204030204" pitchFamily="49" charset="0"/>
              </a:rPr>
              <a:t>" 1km"</a:t>
            </a:r>
            <a:r>
              <a:rPr lang="en-GB" sz="900" dirty="0">
                <a:solidFill>
                  <a:srgbClr val="000000"/>
                </a:solidFill>
                <a:latin typeface="Consolas" panose="020B0609020204030204" pitchFamily="49" charset="0"/>
              </a:rPr>
              <a:t>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std::endl;</a:t>
            </a:r>
          </a:p>
          <a:p>
            <a:pPr marL="0" indent="0">
              <a:buNone/>
            </a:pPr>
            <a:r>
              <a:rPr lang="en-GB" sz="900" dirty="0">
                <a:solidFill>
                  <a:srgbClr val="000000"/>
                </a:solidFill>
                <a:latin typeface="Consolas" panose="020B0609020204030204" pitchFamily="49" charset="0"/>
              </a:rPr>
              <a:t>    }</a:t>
            </a:r>
          </a:p>
          <a:p>
            <a:pPr marL="0" indent="0">
              <a:buNone/>
            </a:pPr>
            <a:r>
              <a:rPr lang="en-GB" sz="900" dirty="0">
                <a:solidFill>
                  <a:srgbClr val="0000FF"/>
                </a:solidFill>
                <a:latin typeface="Consolas" panose="020B0609020204030204" pitchFamily="49" charset="0"/>
              </a:rPr>
              <a:t>    else</a:t>
            </a:r>
            <a:endParaRPr lang="en-GB" sz="900" dirty="0">
              <a:solidFill>
                <a:srgbClr val="000000"/>
              </a:solidFill>
              <a:latin typeface="Consolas" panose="020B0609020204030204" pitchFamily="49" charset="0"/>
            </a:endParaRPr>
          </a:p>
          <a:p>
            <a:pPr marL="0" indent="0">
              <a:buNone/>
            </a:pPr>
            <a:r>
              <a:rPr lang="en-GB" sz="900" dirty="0">
                <a:solidFill>
                  <a:srgbClr val="000000"/>
                </a:solidFill>
                <a:latin typeface="Consolas" panose="020B0609020204030204" pitchFamily="49" charset="0"/>
              </a:rPr>
              <a:t>        std::cout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a:t>
            </a:r>
            <a:r>
              <a:rPr lang="en-GB" sz="900" dirty="0">
                <a:solidFill>
                  <a:srgbClr val="A31515"/>
                </a:solidFill>
                <a:latin typeface="Consolas" panose="020B0609020204030204" pitchFamily="49" charset="0"/>
              </a:rPr>
              <a:t>"can't drive "</a:t>
            </a:r>
            <a:r>
              <a:rPr lang="en-GB" sz="900" dirty="0">
                <a:solidFill>
                  <a:srgbClr val="000000"/>
                </a:solidFill>
                <a:latin typeface="Consolas" panose="020B0609020204030204" pitchFamily="49" charset="0"/>
              </a:rPr>
              <a:t>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name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a:t>
            </a:r>
            <a:r>
              <a:rPr lang="en-GB" sz="900" dirty="0">
                <a:solidFill>
                  <a:srgbClr val="A31515"/>
                </a:solidFill>
                <a:latin typeface="Consolas" panose="020B0609020204030204" pitchFamily="49" charset="0"/>
              </a:rPr>
              <a:t>", ran out of fuel!"</a:t>
            </a:r>
            <a:r>
              <a:rPr lang="en-GB" sz="900" dirty="0">
                <a:solidFill>
                  <a:srgbClr val="000000"/>
                </a:solidFill>
                <a:latin typeface="Consolas" panose="020B0609020204030204" pitchFamily="49" charset="0"/>
              </a:rPr>
              <a:t> </a:t>
            </a:r>
            <a:r>
              <a:rPr lang="en-GB" sz="900" dirty="0">
                <a:solidFill>
                  <a:srgbClr val="008080"/>
                </a:solidFill>
                <a:latin typeface="Consolas" panose="020B0609020204030204" pitchFamily="49" charset="0"/>
              </a:rPr>
              <a:t>&lt;&lt;</a:t>
            </a:r>
            <a:r>
              <a:rPr lang="en-GB" sz="900" dirty="0">
                <a:solidFill>
                  <a:srgbClr val="000000"/>
                </a:solidFill>
                <a:latin typeface="Consolas" panose="020B0609020204030204" pitchFamily="49" charset="0"/>
              </a:rPr>
              <a:t> std::endl;</a:t>
            </a:r>
          </a:p>
          <a:p>
            <a:pPr marL="0" indent="0">
              <a:buNone/>
            </a:pPr>
            <a:r>
              <a:rPr lang="en-GB" sz="900" dirty="0">
                <a:solidFill>
                  <a:srgbClr val="000000"/>
                </a:solidFill>
                <a:latin typeface="Consolas" panose="020B0609020204030204" pitchFamily="49" charset="0"/>
              </a:rPr>
              <a:t>}</a:t>
            </a:r>
          </a:p>
          <a:p>
            <a:pPr marL="0" indent="0">
              <a:buNone/>
            </a:pPr>
            <a:endParaRPr lang="en-GB" sz="900" dirty="0">
              <a:solidFill>
                <a:srgbClr val="000000"/>
              </a:solidFill>
              <a:latin typeface="Consolas" panose="020B0609020204030204" pitchFamily="49" charset="0"/>
            </a:endParaRPr>
          </a:p>
          <a:p>
            <a:pPr marL="0" indent="0">
              <a:buNone/>
            </a:pPr>
            <a:r>
              <a:rPr lang="en-GB" sz="900" dirty="0">
                <a:solidFill>
                  <a:srgbClr val="0000FF"/>
                </a:solidFill>
                <a:latin typeface="Consolas" panose="020B0609020204030204" pitchFamily="49" charset="0"/>
              </a:rPr>
              <a:t>bool</a:t>
            </a:r>
            <a:r>
              <a:rPr lang="en-GB" sz="900" dirty="0">
                <a:solidFill>
                  <a:srgbClr val="000000"/>
                </a:solidFill>
                <a:latin typeface="Consolas" panose="020B0609020204030204" pitchFamily="49" charset="0"/>
              </a:rPr>
              <a:t> </a:t>
            </a:r>
            <a:r>
              <a:rPr lang="en-GB" sz="900" dirty="0">
                <a:solidFill>
                  <a:srgbClr val="2B91AF"/>
                </a:solidFill>
                <a:latin typeface="Consolas" panose="020B0609020204030204" pitchFamily="49" charset="0"/>
              </a:rPr>
              <a:t>Car</a:t>
            </a:r>
            <a:r>
              <a:rPr lang="en-GB" sz="900" dirty="0">
                <a:solidFill>
                  <a:srgbClr val="000000"/>
                </a:solidFill>
                <a:latin typeface="Consolas" panose="020B0609020204030204" pitchFamily="49" charset="0"/>
              </a:rPr>
              <a:t>::hasFuel() { </a:t>
            </a:r>
            <a:r>
              <a:rPr lang="en-GB" sz="900" dirty="0">
                <a:solidFill>
                  <a:srgbClr val="008000"/>
                </a:solidFill>
                <a:latin typeface="Consolas" panose="020B0609020204030204" pitchFamily="49" charset="0"/>
              </a:rPr>
              <a:t>// defining a class member function (method).</a:t>
            </a:r>
            <a:endParaRPr lang="en-GB" sz="900" dirty="0">
              <a:solidFill>
                <a:srgbClr val="000000"/>
              </a:solidFill>
              <a:latin typeface="Consolas" panose="020B0609020204030204" pitchFamily="49" charset="0"/>
            </a:endParaRPr>
          </a:p>
          <a:p>
            <a:pPr marL="0" indent="0">
              <a:buNone/>
            </a:pPr>
            <a:r>
              <a:rPr lang="en-GB" sz="900" dirty="0">
                <a:solidFill>
                  <a:srgbClr val="0000FF"/>
                </a:solidFill>
                <a:latin typeface="Consolas" panose="020B0609020204030204" pitchFamily="49" charset="0"/>
              </a:rPr>
              <a:t>    if</a:t>
            </a:r>
            <a:r>
              <a:rPr lang="en-GB" sz="900" dirty="0">
                <a:solidFill>
                  <a:srgbClr val="000000"/>
                </a:solidFill>
                <a:latin typeface="Consolas" panose="020B0609020204030204" pitchFamily="49" charset="0"/>
              </a:rPr>
              <a:t> (fuelLeft &gt; 0)</a:t>
            </a:r>
          </a:p>
          <a:p>
            <a:pPr marL="0" indent="0">
              <a:buNone/>
            </a:pPr>
            <a:r>
              <a:rPr lang="en-GB" sz="900" dirty="0">
                <a:solidFill>
                  <a:srgbClr val="0000FF"/>
                </a:solidFill>
                <a:latin typeface="Consolas" panose="020B0609020204030204" pitchFamily="49" charset="0"/>
              </a:rPr>
              <a:t>        return</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true</a:t>
            </a:r>
            <a:r>
              <a:rPr lang="en-GB" sz="900" dirty="0">
                <a:solidFill>
                  <a:srgbClr val="000000"/>
                </a:solidFill>
                <a:latin typeface="Consolas" panose="020B0609020204030204" pitchFamily="49" charset="0"/>
              </a:rPr>
              <a:t>;</a:t>
            </a:r>
          </a:p>
          <a:p>
            <a:pPr marL="0" indent="0">
              <a:buNone/>
            </a:pPr>
            <a:r>
              <a:rPr lang="en-GB" sz="900" dirty="0">
                <a:solidFill>
                  <a:srgbClr val="0000FF"/>
                </a:solidFill>
                <a:latin typeface="Consolas" panose="020B0609020204030204" pitchFamily="49" charset="0"/>
              </a:rPr>
              <a:t>    return</a:t>
            </a:r>
            <a:r>
              <a:rPr lang="en-GB" sz="900" dirty="0">
                <a:solidFill>
                  <a:srgbClr val="000000"/>
                </a:solidFill>
                <a:latin typeface="Consolas" panose="020B0609020204030204" pitchFamily="49" charset="0"/>
              </a:rPr>
              <a:t> </a:t>
            </a:r>
            <a:r>
              <a:rPr lang="en-GB" sz="900" dirty="0">
                <a:solidFill>
                  <a:srgbClr val="0000FF"/>
                </a:solidFill>
                <a:latin typeface="Consolas" panose="020B0609020204030204" pitchFamily="49" charset="0"/>
              </a:rPr>
              <a:t>false</a:t>
            </a:r>
            <a:r>
              <a:rPr lang="en-GB" sz="900" dirty="0">
                <a:solidFill>
                  <a:srgbClr val="000000"/>
                </a:solidFill>
                <a:latin typeface="Consolas" panose="020B0609020204030204" pitchFamily="49" charset="0"/>
              </a:rPr>
              <a:t>;</a:t>
            </a:r>
          </a:p>
          <a:p>
            <a:pPr marL="0" indent="0">
              <a:buNone/>
            </a:pPr>
            <a:r>
              <a:rPr lang="en-GB" sz="900" dirty="0">
                <a:solidFill>
                  <a:srgbClr val="000000"/>
                </a:solidFill>
                <a:latin typeface="Consolas" panose="020B0609020204030204" pitchFamily="49" charset="0"/>
              </a:rPr>
              <a:t>}</a:t>
            </a:r>
          </a:p>
          <a:p>
            <a:pPr marL="0" indent="0">
              <a:buNone/>
            </a:pPr>
            <a:endParaRPr lang="en-GB" sz="900" dirty="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9" name="Picture 3" descr="C:\Users\aa6164\AppData\Local\Microsoft\Windows\Temporary Internet Files\Content.IE5\FWHCKYI2\MC9004403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971817"/>
            <a:ext cx="2514143" cy="1466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53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Activity 1 – Creating and Using Objects</a:t>
            </a:r>
          </a:p>
        </p:txBody>
      </p:sp>
      <p:sp>
        <p:nvSpPr>
          <p:cNvPr id="3" name="Content Placeholder 2"/>
          <p:cNvSpPr>
            <a:spLocks noGrp="1"/>
          </p:cNvSpPr>
          <p:nvPr>
            <p:ph idx="1"/>
          </p:nvPr>
        </p:nvSpPr>
        <p:spPr/>
        <p:txBody>
          <a:bodyPr>
            <a:normAutofit fontScale="70000" lnSpcReduction="20000"/>
          </a:bodyPr>
          <a:lstStyle/>
          <a:p>
            <a:r>
              <a:rPr lang="en-GB" b="1" dirty="0"/>
              <a:t>Run</a:t>
            </a:r>
            <a:r>
              <a:rPr lang="en-GB" dirty="0"/>
              <a:t> the code and check the output.  Do you understand how it works?</a:t>
            </a:r>
          </a:p>
          <a:p>
            <a:r>
              <a:rPr lang="en-GB" dirty="0"/>
              <a:t>Then inside main.cpp, </a:t>
            </a:r>
            <a:r>
              <a:rPr lang="en-GB" b="1" dirty="0"/>
              <a:t>make</a:t>
            </a:r>
            <a:r>
              <a:rPr lang="en-GB" dirty="0"/>
              <a:t> ‘myCarObject1’ </a:t>
            </a:r>
            <a:r>
              <a:rPr lang="en-GB" b="1" dirty="0"/>
              <a:t>drive</a:t>
            </a:r>
            <a:r>
              <a:rPr lang="en-GB" dirty="0"/>
              <a:t> as well.  Why does each Car travel different distances?</a:t>
            </a:r>
          </a:p>
          <a:p>
            <a:r>
              <a:rPr lang="en-GB" dirty="0"/>
              <a:t>What are the </a:t>
            </a:r>
            <a:r>
              <a:rPr lang="en-GB" b="1" dirty="0"/>
              <a:t>constructors </a:t>
            </a:r>
            <a:r>
              <a:rPr lang="en-GB" dirty="0"/>
              <a:t>doing?</a:t>
            </a:r>
          </a:p>
          <a:p>
            <a:endParaRPr lang="en-GB" dirty="0"/>
          </a:p>
          <a:p>
            <a:r>
              <a:rPr lang="en-GB" dirty="0"/>
              <a:t>Notice that </a:t>
            </a:r>
            <a:r>
              <a:rPr lang="en-GB" b="1" dirty="0"/>
              <a:t>both</a:t>
            </a:r>
            <a:r>
              <a:rPr lang="en-GB" dirty="0"/>
              <a:t> ‘myCarObject1’ and ‘speedster’ have their </a:t>
            </a:r>
            <a:r>
              <a:rPr lang="en-GB" b="1" dirty="0"/>
              <a:t>own</a:t>
            </a:r>
            <a:r>
              <a:rPr lang="en-GB" dirty="0"/>
              <a:t> fuel data stored </a:t>
            </a:r>
            <a:r>
              <a:rPr lang="en-GB" b="1" dirty="0"/>
              <a:t>separately</a:t>
            </a:r>
            <a:r>
              <a:rPr lang="en-GB" dirty="0"/>
              <a:t>.  This data is stored in a class member variable (‘fuelLeft’) inside each Car object.</a:t>
            </a:r>
          </a:p>
          <a:p>
            <a:r>
              <a:rPr lang="en-GB" b="1" dirty="0"/>
              <a:t>Each</a:t>
            </a:r>
            <a:r>
              <a:rPr lang="en-GB" dirty="0"/>
              <a:t> Car object can work on its own data </a:t>
            </a:r>
            <a:r>
              <a:rPr lang="en-GB" b="1" dirty="0"/>
              <a:t>independently</a:t>
            </a:r>
            <a:r>
              <a:rPr lang="en-GB" dirty="0"/>
              <a:t>.</a:t>
            </a:r>
          </a:p>
          <a:p>
            <a:endParaRPr lang="en-GB" dirty="0"/>
          </a:p>
          <a:p>
            <a:r>
              <a:rPr lang="en-GB" dirty="0"/>
              <a:t>Also note that because the ‘fuelLeft’ variable is declared as </a:t>
            </a:r>
            <a:r>
              <a:rPr lang="en-GB" b="1" dirty="0"/>
              <a:t>private</a:t>
            </a:r>
            <a:r>
              <a:rPr lang="en-GB" dirty="0"/>
              <a:t> inside Car.h class definition, we </a:t>
            </a:r>
            <a:r>
              <a:rPr lang="en-GB" b="1" dirty="0"/>
              <a:t>cannot access</a:t>
            </a:r>
            <a:r>
              <a:rPr lang="en-GB" dirty="0"/>
              <a:t> it from outside the class (e.g. in the main).  We are now Object-Oriented Programming!</a:t>
            </a:r>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pic>
        <p:nvPicPr>
          <p:cNvPr id="6" name="Picture 3" descr="D:\Users\aa6164\AppData\Local\Microsoft\Windows\Temporary Internet Files\Content.IE5\TOYWN9P7\MP90043731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57200"/>
            <a:ext cx="765222" cy="7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85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Activity 2 – Creating Methods</a:t>
            </a:r>
          </a:p>
        </p:txBody>
      </p:sp>
      <p:sp>
        <p:nvSpPr>
          <p:cNvPr id="3" name="Content Placeholder 2"/>
          <p:cNvSpPr>
            <a:spLocks noGrp="1"/>
          </p:cNvSpPr>
          <p:nvPr>
            <p:ph idx="1"/>
          </p:nvPr>
        </p:nvSpPr>
        <p:spPr/>
        <p:txBody>
          <a:bodyPr>
            <a:normAutofit fontScale="92500" lnSpcReduction="20000"/>
          </a:bodyPr>
          <a:lstStyle/>
          <a:p>
            <a:r>
              <a:rPr lang="en-GB" dirty="0"/>
              <a:t>Add a new class member </a:t>
            </a:r>
            <a:r>
              <a:rPr lang="en-GB" b="1" dirty="0"/>
              <a:t>function (method) </a:t>
            </a:r>
            <a:r>
              <a:rPr lang="en-GB" dirty="0"/>
              <a:t>for refuelling the car:</a:t>
            </a:r>
          </a:p>
          <a:p>
            <a:endParaRPr lang="en-GB" dirty="0"/>
          </a:p>
          <a:p>
            <a:pPr marL="0" indent="0">
              <a:buNone/>
            </a:pPr>
            <a:r>
              <a:rPr lang="en-GB" dirty="0">
                <a:latin typeface="Consolas" pitchFamily="49" charset="0"/>
                <a:cs typeface="Consolas" pitchFamily="49" charset="0"/>
              </a:rPr>
              <a:t>void refuel</a:t>
            </a:r>
            <a:r>
              <a:rPr lang="en-GB" b="1" dirty="0">
                <a:latin typeface="Consolas" pitchFamily="49" charset="0"/>
                <a:cs typeface="Consolas" pitchFamily="49" charset="0"/>
              </a:rPr>
              <a:t>(</a:t>
            </a:r>
            <a:r>
              <a:rPr lang="en-GB" dirty="0">
                <a:latin typeface="Consolas" pitchFamily="49" charset="0"/>
                <a:cs typeface="Consolas" pitchFamily="49" charset="0"/>
              </a:rPr>
              <a:t>int amount</a:t>
            </a:r>
            <a:r>
              <a:rPr lang="en-GB" b="1" dirty="0">
                <a:latin typeface="Consolas" pitchFamily="49" charset="0"/>
                <a:cs typeface="Consolas" pitchFamily="49" charset="0"/>
              </a:rPr>
              <a:t>)</a:t>
            </a:r>
            <a:r>
              <a:rPr lang="en-GB" dirty="0">
                <a:latin typeface="Consolas" pitchFamily="49" charset="0"/>
                <a:cs typeface="Consolas" pitchFamily="49" charset="0"/>
              </a:rPr>
              <a:t>;</a:t>
            </a:r>
          </a:p>
          <a:p>
            <a:endParaRPr lang="en-GB" dirty="0"/>
          </a:p>
          <a:p>
            <a:r>
              <a:rPr lang="en-GB" dirty="0"/>
              <a:t>This method should </a:t>
            </a:r>
            <a:r>
              <a:rPr lang="en-GB" b="1" dirty="0"/>
              <a:t>top up </a:t>
            </a:r>
            <a:r>
              <a:rPr lang="en-GB" dirty="0"/>
              <a:t>the fuel in the car by the amount.</a:t>
            </a:r>
          </a:p>
          <a:p>
            <a:r>
              <a:rPr lang="en-GB" b="1" dirty="0"/>
              <a:t>Test</a:t>
            </a:r>
            <a:r>
              <a:rPr lang="en-GB" dirty="0"/>
              <a:t> your method works by calling the refuel method from the main after the car runs out of fuel, then try driving again.</a:t>
            </a:r>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3" descr="D:\Users\aa6164\AppData\Local\Microsoft\Windows\Temporary Internet Files\Content.IE5\TOYWN9P7\MP90043731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57200"/>
            <a:ext cx="765222" cy="7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096000" y="2514600"/>
            <a:ext cx="2819400" cy="101566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000" dirty="0"/>
              <a:t>Do not forget to:  </a:t>
            </a:r>
            <a:r>
              <a:rPr lang="en-GB" sz="2000" b="1" dirty="0"/>
              <a:t>Declare</a:t>
            </a:r>
            <a:r>
              <a:rPr lang="en-GB" sz="2000" dirty="0"/>
              <a:t>, </a:t>
            </a:r>
            <a:r>
              <a:rPr lang="en-GB" sz="2000" b="1" dirty="0"/>
              <a:t>Call</a:t>
            </a:r>
            <a:r>
              <a:rPr lang="en-GB" sz="2000" dirty="0"/>
              <a:t>, </a:t>
            </a:r>
            <a:r>
              <a:rPr lang="en-GB" sz="2000" b="1" dirty="0"/>
              <a:t>Define</a:t>
            </a:r>
            <a:r>
              <a:rPr lang="en-GB" sz="2000" dirty="0"/>
              <a:t> when creating functions.</a:t>
            </a:r>
          </a:p>
        </p:txBody>
      </p:sp>
    </p:spTree>
    <p:extLst>
      <p:ext uri="{BB962C8B-B14F-4D97-AF65-F5344CB8AC3E}">
        <p14:creationId xmlns:p14="http://schemas.microsoft.com/office/powerpoint/2010/main" val="1419045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Activity 3 – Creating Attributes</a:t>
            </a:r>
          </a:p>
        </p:txBody>
      </p:sp>
      <p:sp>
        <p:nvSpPr>
          <p:cNvPr id="3" name="Content Placeholder 2"/>
          <p:cNvSpPr>
            <a:spLocks noGrp="1"/>
          </p:cNvSpPr>
          <p:nvPr>
            <p:ph idx="1"/>
          </p:nvPr>
        </p:nvSpPr>
        <p:spPr>
          <a:xfrm>
            <a:off x="457200" y="1371601"/>
            <a:ext cx="8229600" cy="4983162"/>
          </a:xfrm>
        </p:spPr>
        <p:txBody>
          <a:bodyPr>
            <a:normAutofit fontScale="77500" lnSpcReduction="20000"/>
          </a:bodyPr>
          <a:lstStyle/>
          <a:p>
            <a:r>
              <a:rPr lang="en-GB" dirty="0"/>
              <a:t>If the Car is broken-down, then we cannot drive it until it is repaired.</a:t>
            </a:r>
          </a:p>
          <a:p>
            <a:r>
              <a:rPr lang="en-GB" dirty="0"/>
              <a:t>Create a new private class member </a:t>
            </a:r>
            <a:r>
              <a:rPr lang="en-GB" b="1" dirty="0"/>
              <a:t>variable (attribute)</a:t>
            </a:r>
            <a:r>
              <a:rPr lang="en-GB" dirty="0"/>
              <a:t> as part of the Car class:</a:t>
            </a:r>
          </a:p>
          <a:p>
            <a:endParaRPr lang="en-GB" dirty="0"/>
          </a:p>
          <a:p>
            <a:pPr marL="0" indent="0">
              <a:buNone/>
            </a:pPr>
            <a:r>
              <a:rPr lang="en-GB" dirty="0">
                <a:latin typeface="Consolas" pitchFamily="49" charset="0"/>
                <a:cs typeface="Consolas" pitchFamily="49" charset="0"/>
              </a:rPr>
              <a:t>bool brokenDown</a:t>
            </a:r>
            <a:r>
              <a:rPr lang="en-GB" b="1" dirty="0">
                <a:latin typeface="Consolas" pitchFamily="49" charset="0"/>
                <a:cs typeface="Consolas" pitchFamily="49" charset="0"/>
              </a:rPr>
              <a:t>;</a:t>
            </a:r>
          </a:p>
          <a:p>
            <a:endParaRPr lang="en-GB" dirty="0"/>
          </a:p>
          <a:p>
            <a:r>
              <a:rPr lang="en-GB" b="1" dirty="0"/>
              <a:t>Initialise</a:t>
            </a:r>
            <a:r>
              <a:rPr lang="en-GB" dirty="0"/>
              <a:t> brokenDown to </a:t>
            </a:r>
            <a:r>
              <a:rPr lang="en-GB" b="1" dirty="0"/>
              <a:t>false</a:t>
            </a:r>
            <a:r>
              <a:rPr lang="en-GB" dirty="0"/>
              <a:t> in </a:t>
            </a:r>
            <a:r>
              <a:rPr lang="en-GB" b="1" dirty="0"/>
              <a:t>both</a:t>
            </a:r>
            <a:r>
              <a:rPr lang="en-GB" dirty="0"/>
              <a:t> constructors.</a:t>
            </a:r>
          </a:p>
          <a:p>
            <a:pPr lvl="1"/>
            <a:r>
              <a:rPr lang="en-GB" dirty="0"/>
              <a:t>(Newly created car objects should not be broken to begin with).</a:t>
            </a:r>
          </a:p>
          <a:p>
            <a:r>
              <a:rPr lang="en-GB" dirty="0"/>
              <a:t>Modify the drive() method so that a car which is brokenDown cannot drive.  Instead the output to console should read: "can't drive &lt;car name&gt;, it has broken down!".</a:t>
            </a:r>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7" name="Picture 3" descr="D:\Users\aa6164\AppData\Local\Microsoft\Windows\Temporary Internet Files\Content.IE5\TOYWN9P7\MP90043731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57200"/>
            <a:ext cx="765222" cy="7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2240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822" y="274638"/>
            <a:ext cx="5864178" cy="1143000"/>
          </a:xfrm>
        </p:spPr>
        <p:txBody>
          <a:bodyPr>
            <a:normAutofit/>
          </a:bodyPr>
          <a:lstStyle/>
          <a:p>
            <a:r>
              <a:rPr lang="en-GB" sz="3600" dirty="0"/>
              <a:t>Activity 4 – breakDownNow()</a:t>
            </a:r>
          </a:p>
        </p:txBody>
      </p:sp>
      <p:sp>
        <p:nvSpPr>
          <p:cNvPr id="3" name="Content Placeholder 2"/>
          <p:cNvSpPr>
            <a:spLocks noGrp="1"/>
          </p:cNvSpPr>
          <p:nvPr>
            <p:ph idx="1"/>
          </p:nvPr>
        </p:nvSpPr>
        <p:spPr/>
        <p:txBody>
          <a:bodyPr>
            <a:normAutofit fontScale="92500" lnSpcReduction="20000"/>
          </a:bodyPr>
          <a:lstStyle/>
          <a:p>
            <a:r>
              <a:rPr lang="en-GB" dirty="0"/>
              <a:t>Add a new </a:t>
            </a:r>
            <a:r>
              <a:rPr lang="en-GB" b="1" dirty="0"/>
              <a:t>method</a:t>
            </a:r>
            <a:r>
              <a:rPr lang="en-GB" dirty="0"/>
              <a:t> (behaviour) to the Car for:</a:t>
            </a:r>
          </a:p>
          <a:p>
            <a:endParaRPr lang="en-GB" dirty="0">
              <a:latin typeface="Consolas" pitchFamily="49" charset="0"/>
              <a:cs typeface="Consolas" pitchFamily="49" charset="0"/>
            </a:endParaRPr>
          </a:p>
          <a:p>
            <a:pPr marL="0" indent="0">
              <a:buNone/>
            </a:pPr>
            <a:r>
              <a:rPr lang="en-GB" dirty="0">
                <a:latin typeface="Consolas" pitchFamily="49" charset="0"/>
                <a:cs typeface="Consolas" pitchFamily="49" charset="0"/>
              </a:rPr>
              <a:t>void breakdownNow</a:t>
            </a:r>
            <a:r>
              <a:rPr lang="en-GB" b="1" dirty="0">
                <a:latin typeface="Consolas" pitchFamily="49" charset="0"/>
                <a:cs typeface="Consolas" pitchFamily="49" charset="0"/>
              </a:rPr>
              <a:t>()</a:t>
            </a:r>
            <a:r>
              <a:rPr lang="en-GB" dirty="0">
                <a:latin typeface="Consolas" pitchFamily="49" charset="0"/>
                <a:cs typeface="Consolas" pitchFamily="49" charset="0"/>
              </a:rPr>
              <a:t>;</a:t>
            </a:r>
          </a:p>
          <a:p>
            <a:pPr marL="0" indent="0">
              <a:buNone/>
            </a:pPr>
            <a:endParaRPr lang="en-GB" dirty="0">
              <a:latin typeface="Consolas" pitchFamily="49" charset="0"/>
              <a:cs typeface="Consolas" pitchFamily="49" charset="0"/>
            </a:endParaRPr>
          </a:p>
          <a:p>
            <a:r>
              <a:rPr lang="en-GB" dirty="0"/>
              <a:t>This method should put the Car object in a state of being brokenDown when called.</a:t>
            </a:r>
          </a:p>
          <a:p>
            <a:endParaRPr lang="en-GB" dirty="0"/>
          </a:p>
          <a:p>
            <a:r>
              <a:rPr lang="en-GB" b="1" dirty="0"/>
              <a:t>Test</a:t>
            </a:r>
            <a:r>
              <a:rPr lang="en-GB" dirty="0"/>
              <a:t> the new method functionality from the main (outside of a loop so you do not get stuck in an infinite loop trying to drive a broken Car).</a:t>
            </a:r>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6" name="Picture 3" descr="D:\Users\aa6164\AppData\Local\Microsoft\Windows\Temporary Internet Files\Content.IE5\TOYWN9P7\MP90043731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57200"/>
            <a:ext cx="765222" cy="7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84406"/>
            <a:ext cx="2133600" cy="1591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2128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5 – repairNow()</a:t>
            </a:r>
          </a:p>
        </p:txBody>
      </p:sp>
      <p:sp>
        <p:nvSpPr>
          <p:cNvPr id="3" name="Content Placeholder 2"/>
          <p:cNvSpPr>
            <a:spLocks noGrp="1"/>
          </p:cNvSpPr>
          <p:nvPr>
            <p:ph idx="1"/>
          </p:nvPr>
        </p:nvSpPr>
        <p:spPr/>
        <p:txBody>
          <a:bodyPr>
            <a:normAutofit fontScale="92500" lnSpcReduction="20000"/>
          </a:bodyPr>
          <a:lstStyle/>
          <a:p>
            <a:r>
              <a:rPr lang="en-GB" dirty="0"/>
              <a:t>Add a new </a:t>
            </a:r>
            <a:r>
              <a:rPr lang="en-GB" b="1" dirty="0"/>
              <a:t>method</a:t>
            </a:r>
            <a:r>
              <a:rPr lang="en-GB" dirty="0"/>
              <a:t> (behaviour) to the Car for:</a:t>
            </a:r>
          </a:p>
          <a:p>
            <a:endParaRPr lang="en-GB" dirty="0">
              <a:latin typeface="Consolas" pitchFamily="49" charset="0"/>
              <a:cs typeface="Consolas" pitchFamily="49" charset="0"/>
            </a:endParaRPr>
          </a:p>
          <a:p>
            <a:pPr marL="0" indent="0">
              <a:buNone/>
            </a:pPr>
            <a:r>
              <a:rPr lang="en-GB" dirty="0">
                <a:latin typeface="Consolas" pitchFamily="49" charset="0"/>
                <a:cs typeface="Consolas" pitchFamily="49" charset="0"/>
              </a:rPr>
              <a:t>void repairNow</a:t>
            </a:r>
            <a:r>
              <a:rPr lang="en-GB" b="1" dirty="0">
                <a:latin typeface="Consolas" pitchFamily="49" charset="0"/>
                <a:cs typeface="Consolas" pitchFamily="49" charset="0"/>
              </a:rPr>
              <a:t>()</a:t>
            </a:r>
            <a:r>
              <a:rPr lang="en-GB" dirty="0">
                <a:latin typeface="Consolas" pitchFamily="49" charset="0"/>
                <a:cs typeface="Consolas" pitchFamily="49" charset="0"/>
              </a:rPr>
              <a:t>;</a:t>
            </a:r>
          </a:p>
          <a:p>
            <a:pPr marL="0" indent="0">
              <a:buNone/>
            </a:pPr>
            <a:endParaRPr lang="en-GB" dirty="0">
              <a:latin typeface="Consolas" pitchFamily="49" charset="0"/>
              <a:cs typeface="Consolas" pitchFamily="49" charset="0"/>
            </a:endParaRPr>
          </a:p>
          <a:p>
            <a:r>
              <a:rPr lang="en-GB" dirty="0"/>
              <a:t>This method should put the Car object in a state of </a:t>
            </a:r>
            <a:r>
              <a:rPr lang="en-GB" b="1" dirty="0"/>
              <a:t>not </a:t>
            </a:r>
            <a:r>
              <a:rPr lang="en-GB" dirty="0"/>
              <a:t>being brokenDown when called.</a:t>
            </a:r>
          </a:p>
          <a:p>
            <a:endParaRPr lang="en-GB" dirty="0"/>
          </a:p>
          <a:p>
            <a:r>
              <a:rPr lang="en-GB" b="1" dirty="0"/>
              <a:t>Test</a:t>
            </a:r>
            <a:r>
              <a:rPr lang="en-GB" dirty="0"/>
              <a:t> the new method functionality from the main.  After repairing a broken Car it should now drive as normal again.</a:t>
            </a:r>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6" name="Picture 3" descr="D:\Users\aa6164\AppData\Local\Microsoft\Windows\Temporary Internet Files\Content.IE5\TOYWN9P7\MP90043731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57200"/>
            <a:ext cx="765222" cy="7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7437" y="148625"/>
            <a:ext cx="1401763" cy="132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201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6 – isBrokenDown()</a:t>
            </a:r>
          </a:p>
        </p:txBody>
      </p:sp>
      <p:sp>
        <p:nvSpPr>
          <p:cNvPr id="3" name="Content Placeholder 2"/>
          <p:cNvSpPr>
            <a:spLocks noGrp="1"/>
          </p:cNvSpPr>
          <p:nvPr>
            <p:ph idx="1"/>
          </p:nvPr>
        </p:nvSpPr>
        <p:spPr/>
        <p:txBody>
          <a:bodyPr>
            <a:normAutofit fontScale="92500" lnSpcReduction="10000"/>
          </a:bodyPr>
          <a:lstStyle/>
          <a:p>
            <a:r>
              <a:rPr lang="en-GB" dirty="0"/>
              <a:t>Add a new </a:t>
            </a:r>
            <a:r>
              <a:rPr lang="en-GB" b="1" dirty="0"/>
              <a:t>method</a:t>
            </a:r>
            <a:r>
              <a:rPr lang="en-GB" dirty="0"/>
              <a:t> (behaviour) to the Car for:</a:t>
            </a:r>
          </a:p>
          <a:p>
            <a:endParaRPr lang="en-GB" dirty="0"/>
          </a:p>
          <a:p>
            <a:pPr marL="0" indent="0">
              <a:buNone/>
            </a:pPr>
            <a:r>
              <a:rPr lang="en-GB" dirty="0">
                <a:latin typeface="Consolas" pitchFamily="49" charset="0"/>
                <a:cs typeface="Consolas" pitchFamily="49" charset="0"/>
              </a:rPr>
              <a:t>bool isBrokenDown</a:t>
            </a:r>
            <a:r>
              <a:rPr lang="en-GB" b="1" dirty="0">
                <a:latin typeface="Consolas" pitchFamily="49" charset="0"/>
                <a:cs typeface="Consolas" pitchFamily="49" charset="0"/>
              </a:rPr>
              <a:t>()</a:t>
            </a:r>
            <a:r>
              <a:rPr lang="en-GB" dirty="0">
                <a:latin typeface="Consolas" pitchFamily="49" charset="0"/>
                <a:cs typeface="Consolas" pitchFamily="49" charset="0"/>
              </a:rPr>
              <a:t>;</a:t>
            </a:r>
          </a:p>
          <a:p>
            <a:pPr marL="0" indent="0">
              <a:buNone/>
            </a:pPr>
            <a:endParaRPr lang="en-GB" dirty="0">
              <a:latin typeface="Consolas" pitchFamily="49" charset="0"/>
              <a:cs typeface="Consolas" pitchFamily="49" charset="0"/>
            </a:endParaRPr>
          </a:p>
          <a:p>
            <a:r>
              <a:rPr lang="en-GB" dirty="0"/>
              <a:t>This method should return the state of the car (whether it is broken or not).</a:t>
            </a:r>
          </a:p>
          <a:p>
            <a:endParaRPr lang="en-GB" dirty="0"/>
          </a:p>
          <a:p>
            <a:r>
              <a:rPr lang="en-GB" dirty="0"/>
              <a:t>From the main, only attempt to drive the car while it has fuel left and is </a:t>
            </a:r>
            <a:r>
              <a:rPr lang="en-GB" b="1" dirty="0"/>
              <a:t>not</a:t>
            </a:r>
            <a:r>
              <a:rPr lang="en-GB" dirty="0"/>
              <a:t> broken down.</a:t>
            </a:r>
          </a:p>
          <a:p>
            <a:endParaRPr lang="en-GB" dirty="0"/>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pic>
        <p:nvPicPr>
          <p:cNvPr id="6" name="Picture 3" descr="D:\Users\aa6164\AppData\Local\Microsoft\Windows\Temporary Internet Files\Content.IE5\TOYWN9P7\MP90043731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57200"/>
            <a:ext cx="765222" cy="7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4768" y="2209800"/>
            <a:ext cx="2430463"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848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Activity 7 – Multiple classes and interacting objects</a:t>
            </a:r>
          </a:p>
        </p:txBody>
      </p:sp>
      <p:sp>
        <p:nvSpPr>
          <p:cNvPr id="3" name="Content Placeholder 2"/>
          <p:cNvSpPr>
            <a:spLocks noGrp="1"/>
          </p:cNvSpPr>
          <p:nvPr>
            <p:ph idx="1"/>
          </p:nvPr>
        </p:nvSpPr>
        <p:spPr/>
        <p:txBody>
          <a:bodyPr>
            <a:normAutofit fontScale="70000" lnSpcReduction="20000"/>
          </a:bodyPr>
          <a:lstStyle/>
          <a:p>
            <a:r>
              <a:rPr lang="en-GB" dirty="0"/>
              <a:t>Create a new Class for a </a:t>
            </a:r>
            <a:r>
              <a:rPr lang="en-GB" b="1" dirty="0"/>
              <a:t>CarMechanic</a:t>
            </a:r>
            <a:r>
              <a:rPr lang="en-GB" dirty="0"/>
              <a:t>.</a:t>
            </a:r>
          </a:p>
          <a:p>
            <a:pPr lvl="1"/>
            <a:r>
              <a:rPr lang="en-GB" dirty="0"/>
              <a:t>CarMechanic.h, CarMechanic.cpp</a:t>
            </a:r>
          </a:p>
          <a:p>
            <a:endParaRPr lang="en-GB" dirty="0"/>
          </a:p>
          <a:p>
            <a:r>
              <a:rPr lang="en-GB" dirty="0"/>
              <a:t>The CarMechanic should have an </a:t>
            </a:r>
            <a:r>
              <a:rPr lang="en-GB" b="1" dirty="0"/>
              <a:t>attribute</a:t>
            </a:r>
            <a:r>
              <a:rPr lang="en-GB" dirty="0"/>
              <a:t> for:</a:t>
            </a:r>
          </a:p>
          <a:p>
            <a:pPr marL="0" indent="0">
              <a:buNone/>
            </a:pPr>
            <a:r>
              <a:rPr lang="en-GB" dirty="0">
                <a:latin typeface="Consolas" pitchFamily="49" charset="0"/>
                <a:cs typeface="Consolas" pitchFamily="49" charset="0"/>
              </a:rPr>
              <a:t>string name</a:t>
            </a:r>
            <a:r>
              <a:rPr lang="en-GB" b="1" dirty="0">
                <a:latin typeface="Consolas" pitchFamily="49" charset="0"/>
                <a:cs typeface="Consolas" pitchFamily="49" charset="0"/>
              </a:rPr>
              <a:t>;</a:t>
            </a:r>
          </a:p>
          <a:p>
            <a:endParaRPr lang="en-GB" dirty="0"/>
          </a:p>
          <a:p>
            <a:r>
              <a:rPr lang="en-GB" dirty="0"/>
              <a:t>The CarMechanic class should have </a:t>
            </a:r>
            <a:r>
              <a:rPr lang="en-GB" b="1" dirty="0"/>
              <a:t>methods</a:t>
            </a:r>
            <a:r>
              <a:rPr lang="en-GB" dirty="0"/>
              <a:t> for:</a:t>
            </a:r>
          </a:p>
          <a:p>
            <a:pPr marL="0" indent="0">
              <a:buNone/>
            </a:pPr>
            <a:r>
              <a:rPr lang="en-GB" dirty="0">
                <a:latin typeface="Consolas" pitchFamily="49" charset="0"/>
                <a:cs typeface="Consolas" pitchFamily="49" charset="0"/>
              </a:rPr>
              <a:t>CarMechanic</a:t>
            </a:r>
            <a:r>
              <a:rPr lang="en-GB" b="1" dirty="0">
                <a:latin typeface="Consolas" pitchFamily="49" charset="0"/>
                <a:cs typeface="Consolas" pitchFamily="49" charset="0"/>
              </a:rPr>
              <a:t>(</a:t>
            </a:r>
            <a:r>
              <a:rPr lang="en-GB" dirty="0">
                <a:latin typeface="Consolas" pitchFamily="49" charset="0"/>
                <a:cs typeface="Consolas" pitchFamily="49" charset="0"/>
              </a:rPr>
              <a:t>string nameOfMechanic</a:t>
            </a:r>
            <a:r>
              <a:rPr lang="en-GB" b="1" dirty="0">
                <a:latin typeface="Consolas" pitchFamily="49" charset="0"/>
                <a:cs typeface="Consolas" pitchFamily="49" charset="0"/>
              </a:rPr>
              <a:t>)</a:t>
            </a:r>
            <a:r>
              <a:rPr lang="en-GB" dirty="0">
                <a:latin typeface="Consolas" pitchFamily="49" charset="0"/>
                <a:cs typeface="Consolas" pitchFamily="49" charset="0"/>
              </a:rPr>
              <a:t>; // constructor</a:t>
            </a:r>
          </a:p>
          <a:p>
            <a:pPr marL="0" indent="0">
              <a:buNone/>
            </a:pPr>
            <a:r>
              <a:rPr lang="en-GB" dirty="0">
                <a:latin typeface="Consolas" pitchFamily="49" charset="0"/>
                <a:cs typeface="Consolas" pitchFamily="49" charset="0"/>
              </a:rPr>
              <a:t>void repairCar</a:t>
            </a:r>
            <a:r>
              <a:rPr lang="en-GB" b="1" dirty="0">
                <a:latin typeface="Consolas" pitchFamily="49" charset="0"/>
                <a:cs typeface="Consolas" pitchFamily="49" charset="0"/>
              </a:rPr>
              <a:t>(</a:t>
            </a:r>
            <a:r>
              <a:rPr lang="en-GB" dirty="0">
                <a:latin typeface="Consolas" pitchFamily="49" charset="0"/>
                <a:cs typeface="Consolas" pitchFamily="49" charset="0"/>
              </a:rPr>
              <a:t>Car carToFix</a:t>
            </a:r>
            <a:r>
              <a:rPr lang="en-GB" b="1" dirty="0">
                <a:latin typeface="Consolas" pitchFamily="49" charset="0"/>
                <a:cs typeface="Consolas" pitchFamily="49" charset="0"/>
              </a:rPr>
              <a:t>)</a:t>
            </a:r>
            <a:r>
              <a:rPr lang="en-GB" dirty="0">
                <a:latin typeface="Consolas" pitchFamily="49" charset="0"/>
                <a:cs typeface="Consolas" pitchFamily="49" charset="0"/>
              </a:rPr>
              <a:t>;</a:t>
            </a:r>
          </a:p>
          <a:p>
            <a:r>
              <a:rPr lang="en-GB" dirty="0"/>
              <a:t>Inside the repairCar method, it should call the repair method on the Car object that was passed in as a parameter.</a:t>
            </a:r>
          </a:p>
          <a:p>
            <a:endParaRPr lang="en-GB" dirty="0"/>
          </a:p>
          <a:p>
            <a:r>
              <a:rPr lang="en-GB" dirty="0"/>
              <a:t>Test in main by creating a CarMechanic object and repairing a Car.</a:t>
            </a:r>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pic>
        <p:nvPicPr>
          <p:cNvPr id="6" name="Picture 3" descr="D:\Users\aa6164\AppData\Local\Microsoft\Windows\Temporary Internet Files\Content.IE5\TOYWN9P7\MP90043731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57200"/>
            <a:ext cx="765222" cy="7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036637"/>
            <a:ext cx="17907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642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553200" cy="1143000"/>
          </a:xfrm>
        </p:spPr>
        <p:txBody>
          <a:bodyPr/>
          <a:lstStyle/>
          <a:p>
            <a:r>
              <a:rPr lang="en-GB" dirty="0"/>
              <a:t>Recap on Last Tutorial</a:t>
            </a:r>
          </a:p>
        </p:txBody>
      </p:sp>
      <p:sp>
        <p:nvSpPr>
          <p:cNvPr id="3" name="Content Placeholder 2"/>
          <p:cNvSpPr>
            <a:spLocks noGrp="1"/>
          </p:cNvSpPr>
          <p:nvPr>
            <p:ph idx="1"/>
          </p:nvPr>
        </p:nvSpPr>
        <p:spPr>
          <a:xfrm>
            <a:off x="457200" y="1325563"/>
            <a:ext cx="8229600" cy="5075238"/>
          </a:xfrm>
        </p:spPr>
        <p:txBody>
          <a:bodyPr>
            <a:normAutofit fontScale="92500" lnSpcReduction="10000"/>
          </a:bodyPr>
          <a:lstStyle/>
          <a:p>
            <a:r>
              <a:rPr lang="en-GB" dirty="0"/>
              <a:t>Functions and File Structure</a:t>
            </a:r>
          </a:p>
          <a:p>
            <a:r>
              <a:rPr lang="en-GB" dirty="0"/>
              <a:t>Functions (Subroutines)</a:t>
            </a:r>
          </a:p>
          <a:p>
            <a:pPr lvl="1"/>
            <a:r>
              <a:rPr lang="en-GB" dirty="0"/>
              <a:t>Declare prototype</a:t>
            </a:r>
          </a:p>
          <a:p>
            <a:pPr lvl="1"/>
            <a:r>
              <a:rPr lang="en-GB" dirty="0"/>
              <a:t>Call</a:t>
            </a:r>
          </a:p>
          <a:p>
            <a:pPr lvl="1"/>
            <a:r>
              <a:rPr lang="en-GB" dirty="0"/>
              <a:t>Define body</a:t>
            </a:r>
          </a:p>
          <a:p>
            <a:pPr lvl="1"/>
            <a:r>
              <a:rPr lang="en-GB" dirty="0"/>
              <a:t>Return Types</a:t>
            </a:r>
          </a:p>
          <a:p>
            <a:pPr lvl="1"/>
            <a:r>
              <a:rPr lang="en-GB" dirty="0"/>
              <a:t>Parameters</a:t>
            </a:r>
          </a:p>
          <a:p>
            <a:pPr lvl="1"/>
            <a:r>
              <a:rPr lang="en-GB" dirty="0"/>
              <a:t>Arguments</a:t>
            </a:r>
          </a:p>
          <a:p>
            <a:r>
              <a:rPr lang="en-GB" dirty="0"/>
              <a:t>File Structure</a:t>
            </a:r>
          </a:p>
          <a:p>
            <a:pPr lvl="1"/>
            <a:r>
              <a:rPr lang="en-GB" dirty="0"/>
              <a:t>Source Files (.cpp)</a:t>
            </a:r>
          </a:p>
          <a:p>
            <a:pPr lvl="1"/>
            <a:r>
              <a:rPr lang="en-GB" dirty="0"/>
              <a:t>Header Files (.h)</a:t>
            </a:r>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6" name="Picture 2" descr="C:\Users\aa6164\AppData\Local\Microsoft\Windows\Temporary Internet Files\Content.IE5\YVII454G\MC90026439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400368"/>
            <a:ext cx="2052879" cy="9712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aa6164\AppData\Local\Microsoft\Windows\Temporary Internet Files\Content.IE5\YVII454G\MC900056215[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319" y="1600200"/>
            <a:ext cx="1248626" cy="13011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D:\Users\aa6164\AppData\Local\Microsoft\Windows\Temporary Internet Files\Content.IE5\7LZ3GW7H\MC900441454[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272959"/>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descr="C:\Users\aa6164\AppData\Local\Microsoft\Windows\Temporary Internet Files\Content.IE5\RW4QLUQV\MC900442135[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7486" y="2983318"/>
            <a:ext cx="1248627" cy="1248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853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Activity 8 – More Practice with</a:t>
            </a:r>
            <a:br>
              <a:rPr lang="en-GB" dirty="0"/>
            </a:br>
            <a:r>
              <a:rPr lang="en-GB" dirty="0"/>
              <a:t>Classes and Objects</a:t>
            </a:r>
          </a:p>
        </p:txBody>
      </p:sp>
      <p:sp>
        <p:nvSpPr>
          <p:cNvPr id="3" name="Content Placeholder 2"/>
          <p:cNvSpPr>
            <a:spLocks noGrp="1"/>
          </p:cNvSpPr>
          <p:nvPr>
            <p:ph idx="1"/>
          </p:nvPr>
        </p:nvSpPr>
        <p:spPr/>
        <p:txBody>
          <a:bodyPr>
            <a:normAutofit/>
          </a:bodyPr>
          <a:lstStyle/>
          <a:p>
            <a:r>
              <a:rPr lang="en-GB" dirty="0"/>
              <a:t>Continue exploring what you can achieve with classes and objects.</a:t>
            </a:r>
          </a:p>
          <a:p>
            <a:r>
              <a:rPr lang="en-GB" dirty="0"/>
              <a:t>For inspiration you can try:</a:t>
            </a:r>
          </a:p>
          <a:p>
            <a:pPr lvl="1"/>
            <a:r>
              <a:rPr lang="en-GB" dirty="0"/>
              <a:t>Have the Car store more </a:t>
            </a:r>
            <a:r>
              <a:rPr lang="en-GB" b="1" dirty="0"/>
              <a:t>attributes</a:t>
            </a:r>
            <a:r>
              <a:rPr lang="en-GB" dirty="0"/>
              <a:t> for:  name of last mechanic that repaired, kilometres travelled, age in years, value, oil quality, colour.</a:t>
            </a:r>
          </a:p>
          <a:p>
            <a:pPr lvl="1"/>
            <a:r>
              <a:rPr lang="en-GB" dirty="0"/>
              <a:t>Have CarMechanic </a:t>
            </a:r>
            <a:r>
              <a:rPr lang="en-GB" b="1" dirty="0"/>
              <a:t>methods</a:t>
            </a:r>
            <a:r>
              <a:rPr lang="en-GB" dirty="0"/>
              <a:t> for:</a:t>
            </a:r>
          </a:p>
          <a:p>
            <a:pPr marL="0" indent="0">
              <a:buNone/>
            </a:pPr>
            <a:r>
              <a:rPr lang="en-GB" sz="2400" b="1" dirty="0">
                <a:latin typeface="Consolas" pitchFamily="49" charset="0"/>
                <a:cs typeface="Consolas" pitchFamily="49" charset="0"/>
              </a:rPr>
              <a:t>oilChange</a:t>
            </a:r>
            <a:r>
              <a:rPr lang="en-GB" sz="2400" dirty="0">
                <a:latin typeface="Consolas" pitchFamily="49" charset="0"/>
                <a:cs typeface="Consolas" pitchFamily="49" charset="0"/>
              </a:rPr>
              <a:t>(Car carToOil);</a:t>
            </a:r>
          </a:p>
          <a:p>
            <a:pPr marL="0" indent="0">
              <a:buNone/>
            </a:pPr>
            <a:r>
              <a:rPr lang="en-GB" sz="2400" b="1" dirty="0">
                <a:latin typeface="Consolas" pitchFamily="49" charset="0"/>
                <a:cs typeface="Consolas" pitchFamily="49" charset="0"/>
              </a:rPr>
              <a:t>resprayCar</a:t>
            </a:r>
            <a:r>
              <a:rPr lang="en-GB" sz="2400" dirty="0">
                <a:latin typeface="Consolas" pitchFamily="49" charset="0"/>
                <a:cs typeface="Consolas" pitchFamily="49" charset="0"/>
              </a:rPr>
              <a:t>(Car carToSpray, string sprayColour);</a:t>
            </a:r>
            <a:endParaRPr lang="en-GB" dirty="0">
              <a:latin typeface="Consolas" pitchFamily="49" charset="0"/>
              <a:cs typeface="Consolas" pitchFamily="49" charset="0"/>
            </a:endParaRPr>
          </a:p>
          <a:p>
            <a:endParaRPr lang="en-GB" dirty="0"/>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pic>
        <p:nvPicPr>
          <p:cNvPr id="6" name="Picture 3" descr="D:\Users\aa6164\AppData\Local\Microsoft\Windows\Temporary Internet Files\Content.IE5\TOYWN9P7\MP90043731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457200"/>
            <a:ext cx="765222" cy="76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0146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3783-2CBE-497D-B790-CD4407315565}"/>
              </a:ext>
            </a:extLst>
          </p:cNvPr>
          <p:cNvSpPr>
            <a:spLocks noGrp="1"/>
          </p:cNvSpPr>
          <p:nvPr>
            <p:ph type="title"/>
          </p:nvPr>
        </p:nvSpPr>
        <p:spPr/>
        <p:txBody>
          <a:bodyPr/>
          <a:lstStyle/>
          <a:p>
            <a:r>
              <a:rPr lang="en-GB" altLang="en-US" dirty="0"/>
              <a:t>CodinGame Activity 9</a:t>
            </a:r>
            <a:endParaRPr lang="en-GB" dirty="0"/>
          </a:p>
        </p:txBody>
      </p:sp>
      <p:sp>
        <p:nvSpPr>
          <p:cNvPr id="4" name="Footer Placeholder 3">
            <a:extLst>
              <a:ext uri="{FF2B5EF4-FFF2-40B4-BE49-F238E27FC236}">
                <a16:creationId xmlns:a16="http://schemas.microsoft.com/office/drawing/2014/main" id="{F50B60AA-76F9-4AFE-AA07-0CDE9B680549}"/>
              </a:ext>
            </a:extLst>
          </p:cNvPr>
          <p:cNvSpPr>
            <a:spLocks noGrp="1"/>
          </p:cNvSpPr>
          <p:nvPr>
            <p:ph type="ftr" sz="quarter" idx="11"/>
          </p:nvPr>
        </p:nvSpPr>
        <p:spPr>
          <a:xfrm>
            <a:off x="3124200" y="6356350"/>
            <a:ext cx="2895600" cy="365125"/>
          </a:xfrm>
        </p:spPr>
        <p:txBody>
          <a:bodyPr/>
          <a:lstStyle/>
          <a:p>
            <a:r>
              <a:rPr lang="fr-FR"/>
              <a:t>Chris Bass</a:t>
            </a:r>
            <a:endParaRPr lang="en-US"/>
          </a:p>
        </p:txBody>
      </p:sp>
      <p:sp>
        <p:nvSpPr>
          <p:cNvPr id="5" name="Slide Number Placeholder 4">
            <a:extLst>
              <a:ext uri="{FF2B5EF4-FFF2-40B4-BE49-F238E27FC236}">
                <a16:creationId xmlns:a16="http://schemas.microsoft.com/office/drawing/2014/main" id="{384CD113-99B3-492D-BFF5-65DAA834A8A2}"/>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21</a:t>
            </a:fld>
            <a:endParaRPr lang="en-US"/>
          </a:p>
        </p:txBody>
      </p:sp>
      <p:pic>
        <p:nvPicPr>
          <p:cNvPr id="1026" name="Picture 2" descr="https://www.codingame.com/blog/wp-content/uploads/2016/03/01-1.jpg">
            <a:extLst>
              <a:ext uri="{FF2B5EF4-FFF2-40B4-BE49-F238E27FC236}">
                <a16:creationId xmlns:a16="http://schemas.microsoft.com/office/drawing/2014/main" id="{DEAA78D2-8B24-4C06-8D31-A1BCE8CB3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0"/>
            <a:ext cx="9144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3E18131-A55C-4C9F-BAC0-6346663BA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4175"/>
            <a:ext cx="9255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3456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8D3B5-FB14-4DEC-8857-E8454F2E5E1B}"/>
              </a:ext>
            </a:extLst>
          </p:cNvPr>
          <p:cNvSpPr>
            <a:spLocks noGrp="1"/>
          </p:cNvSpPr>
          <p:nvPr>
            <p:ph type="title"/>
          </p:nvPr>
        </p:nvSpPr>
        <p:spPr/>
        <p:txBody>
          <a:bodyPr/>
          <a:lstStyle/>
          <a:p>
            <a:r>
              <a:rPr lang="en-GB" altLang="en-US" dirty="0"/>
              <a:t>CodinGame Activity 9</a:t>
            </a:r>
            <a:endParaRPr lang="en-GB" dirty="0"/>
          </a:p>
        </p:txBody>
      </p:sp>
      <p:sp>
        <p:nvSpPr>
          <p:cNvPr id="5" name="Content Placeholder 4">
            <a:extLst>
              <a:ext uri="{FF2B5EF4-FFF2-40B4-BE49-F238E27FC236}">
                <a16:creationId xmlns:a16="http://schemas.microsoft.com/office/drawing/2014/main" id="{7030FE8D-9089-43B7-BF74-968DE0625629}"/>
              </a:ext>
            </a:extLst>
          </p:cNvPr>
          <p:cNvSpPr>
            <a:spLocks noGrp="1"/>
          </p:cNvSpPr>
          <p:nvPr>
            <p:ph idx="1"/>
          </p:nvPr>
        </p:nvSpPr>
        <p:spPr/>
        <p:txBody>
          <a:bodyPr>
            <a:normAutofit fontScale="92500" lnSpcReduction="20000"/>
          </a:bodyPr>
          <a:lstStyle/>
          <a:p>
            <a:r>
              <a:rPr lang="en-GB" altLang="en-US" sz="2400" dirty="0"/>
              <a:t>Coders Strike Back – Bronze or Silver League?</a:t>
            </a:r>
          </a:p>
          <a:p>
            <a:pPr lvl="1"/>
            <a:r>
              <a:rPr lang="en-GB" sz="2400" dirty="0">
                <a:hlinkClick r:id="rId2"/>
              </a:rPr>
              <a:t>https://www.codingame.com/multiplayer/bot-programming/coders-strike-back</a:t>
            </a:r>
            <a:endParaRPr lang="en-GB" sz="2400" dirty="0"/>
          </a:p>
          <a:p>
            <a:endParaRPr lang="en-GB" altLang="en-US" sz="2400" dirty="0"/>
          </a:p>
          <a:p>
            <a:r>
              <a:rPr lang="en-GB" altLang="en-US" sz="2400" dirty="0"/>
              <a:t>Taking ideas from the last CodinGame (Mars Lander ep.2) can we improve our Coders Strike Back AI algorithm to reach Bronze or Silver league?  (specifically working with velocity such as:   targetPoint = nextCheckpoint – velocity * factor).</a:t>
            </a:r>
          </a:p>
          <a:p>
            <a:endParaRPr lang="en-GB" altLang="en-US" sz="2400" dirty="0"/>
          </a:p>
          <a:p>
            <a:r>
              <a:rPr lang="en-GB" altLang="en-US" sz="2400" dirty="0"/>
              <a:t>In order to help with this (and to practice working with C++ classes a little bit) I want you to first create a class called ‘</a:t>
            </a:r>
            <a:r>
              <a:rPr lang="en-GB" altLang="en-US" sz="2400" b="1" dirty="0"/>
              <a:t>Point2D</a:t>
            </a:r>
            <a:r>
              <a:rPr lang="en-GB" altLang="en-US" sz="2400" dirty="0"/>
              <a:t>’ to store and perform calculations between points.</a:t>
            </a:r>
          </a:p>
          <a:p>
            <a:r>
              <a:rPr lang="en-GB" altLang="en-US" sz="2400" dirty="0"/>
              <a:t>Then add a method for returning </a:t>
            </a:r>
            <a:r>
              <a:rPr lang="en-GB" altLang="en-US" sz="2400" b="1" dirty="0"/>
              <a:t>distance</a:t>
            </a:r>
            <a:r>
              <a:rPr lang="en-GB" altLang="en-US" sz="2400" dirty="0"/>
              <a:t> between points and a method for returning a velocity vector (maths) from two points i.e. returns another Point2D.</a:t>
            </a:r>
          </a:p>
        </p:txBody>
      </p:sp>
      <p:sp>
        <p:nvSpPr>
          <p:cNvPr id="2" name="Footer Placeholder 1">
            <a:extLst>
              <a:ext uri="{FF2B5EF4-FFF2-40B4-BE49-F238E27FC236}">
                <a16:creationId xmlns:a16="http://schemas.microsoft.com/office/drawing/2014/main" id="{210E4FA8-89C2-4B3B-B9F0-C074794A639F}"/>
              </a:ext>
            </a:extLst>
          </p:cNvPr>
          <p:cNvSpPr>
            <a:spLocks noGrp="1"/>
          </p:cNvSpPr>
          <p:nvPr>
            <p:ph type="ftr" sz="quarter" idx="11"/>
          </p:nvPr>
        </p:nvSpPr>
        <p:spPr/>
        <p:txBody>
          <a:bodyPr/>
          <a:lstStyle/>
          <a:p>
            <a:r>
              <a:rPr lang="en-GB"/>
              <a:t>Chris Bass</a:t>
            </a:r>
            <a:endParaRPr lang="en-US"/>
          </a:p>
        </p:txBody>
      </p:sp>
      <p:sp>
        <p:nvSpPr>
          <p:cNvPr id="3" name="Slide Number Placeholder 2">
            <a:extLst>
              <a:ext uri="{FF2B5EF4-FFF2-40B4-BE49-F238E27FC236}">
                <a16:creationId xmlns:a16="http://schemas.microsoft.com/office/drawing/2014/main" id="{7309318D-5E6A-4FDA-BF89-D1543BD32F3E}"/>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6" name="Picture 6">
            <a:extLst>
              <a:ext uri="{FF2B5EF4-FFF2-40B4-BE49-F238E27FC236}">
                <a16:creationId xmlns:a16="http://schemas.microsoft.com/office/drawing/2014/main" id="{A8E6E84A-032C-4B98-AA26-DCB652BBE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4175"/>
            <a:ext cx="9255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7174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sz="4000" dirty="0"/>
              <a:t>Homework 1 – </a:t>
            </a:r>
            <a:r>
              <a:rPr lang="en-GB" sz="4000" b="1" dirty="0"/>
              <a:t>Meet and Greet</a:t>
            </a:r>
          </a:p>
        </p:txBody>
      </p:sp>
      <p:sp>
        <p:nvSpPr>
          <p:cNvPr id="5" name="Content Placeholder 4"/>
          <p:cNvSpPr>
            <a:spLocks noGrp="1"/>
          </p:cNvSpPr>
          <p:nvPr>
            <p:ph idx="1"/>
          </p:nvPr>
        </p:nvSpPr>
        <p:spPr/>
        <p:txBody>
          <a:bodyPr>
            <a:noAutofit/>
          </a:bodyPr>
          <a:lstStyle/>
          <a:p>
            <a:r>
              <a:rPr lang="en-GB" sz="1200" dirty="0"/>
              <a:t>In new file called main.cpp, create a main method which instantiates an object of type Student.  With your newly created student object, call the greet() method.</a:t>
            </a:r>
          </a:p>
          <a:p>
            <a:r>
              <a:rPr lang="en-GB" sz="1200" dirty="0"/>
              <a:t>Create a new class called Student with a Student.cpp and a Student.h file.</a:t>
            </a:r>
          </a:p>
          <a:p>
            <a:r>
              <a:rPr lang="en-GB" sz="1200" b="1" dirty="0"/>
              <a:t>In the Student.h file,</a:t>
            </a:r>
            <a:r>
              <a:rPr lang="en-GB" sz="1200" dirty="0"/>
              <a:t> define the Student class so that a student object has a name, an age, and a favourite colour (as private class member variables).  Name and colour can be a string data (object) type (do not forget:  #include &lt;string&gt; library class).</a:t>
            </a:r>
          </a:p>
          <a:p>
            <a:r>
              <a:rPr lang="en-GB" sz="1200" dirty="0"/>
              <a:t>Declare a public </a:t>
            </a:r>
            <a:r>
              <a:rPr lang="en-GB" sz="1200" b="1" dirty="0"/>
              <a:t>default </a:t>
            </a:r>
            <a:r>
              <a:rPr lang="en-GB" sz="1200" dirty="0"/>
              <a:t>constructor for your Student class </a:t>
            </a:r>
            <a:r>
              <a:rPr lang="en-GB" sz="1100" dirty="0"/>
              <a:t>(default – means a constructor which accepts no input arguments).</a:t>
            </a:r>
          </a:p>
          <a:p>
            <a:r>
              <a:rPr lang="en-GB" sz="1200" dirty="0"/>
              <a:t>Declare a public method called greet() with a return type of void and accepts no input arguments.</a:t>
            </a:r>
            <a:endParaRPr lang="en-GB" sz="1200" b="1" dirty="0"/>
          </a:p>
          <a:p>
            <a:r>
              <a:rPr lang="en-GB" sz="1200" b="1" dirty="0"/>
              <a:t>In Student.cpp file,</a:t>
            </a:r>
            <a:r>
              <a:rPr lang="en-GB" sz="1200" dirty="0"/>
              <a:t> define the default constructor for Student so that when a Student object is created, it will randomly set a name, an age, and a favourite colour (you can use a random number generator for this).</a:t>
            </a:r>
          </a:p>
          <a:p>
            <a:r>
              <a:rPr lang="en-GB" sz="1200" dirty="0"/>
              <a:t>Define the greet() method so that when called it will output to the console the name, age, and favourite colour of the Student.  The console output should look like:</a:t>
            </a:r>
          </a:p>
          <a:p>
            <a:pPr marL="0" indent="0">
              <a:buNone/>
            </a:pPr>
            <a:r>
              <a:rPr lang="en-GB" sz="1200" dirty="0">
                <a:latin typeface="Consolas" pitchFamily="49" charset="0"/>
                <a:cs typeface="Consolas" pitchFamily="49" charset="0"/>
              </a:rPr>
              <a:t>Student Bob says:  “Hello.  My name is Bob.  My age is 23.  My favourite colour is Red.”</a:t>
            </a:r>
            <a:endParaRPr lang="en-GB" sz="1200" dirty="0"/>
          </a:p>
          <a:p>
            <a:r>
              <a:rPr lang="en-GB" sz="1200" dirty="0"/>
              <a:t>Easy ★ Create a second and a third student object and have them greet() as well, each student should have different names, ages and favourite colours, and each student object should remember their own data on repeated calls to greet().</a:t>
            </a:r>
          </a:p>
          <a:p>
            <a:r>
              <a:rPr lang="en-GB" sz="1200" dirty="0"/>
              <a:t>Medium ★★ Make it so that the first call to a student object’s greet() method will output the name of the student; the second call, their age; and the third call, their favourite colour.  Every call after that repeat the name, age, and favourite colour again.</a:t>
            </a:r>
          </a:p>
          <a:p>
            <a:r>
              <a:rPr lang="en-GB" sz="1200" dirty="0"/>
              <a:t>Hard ★★★ Create a new method called getName() which returns the name of the student object as a string to the caller.</a:t>
            </a:r>
          </a:p>
          <a:p>
            <a:r>
              <a:rPr lang="en-GB" sz="1200" dirty="0"/>
              <a:t>Create a new method called meet(Student) which accepts a Student object as an input parameter.  The meet method should greet the student that was passed to it by outputting their name to the console.  Output should look like:</a:t>
            </a:r>
          </a:p>
          <a:p>
            <a:pPr marL="0" indent="0">
              <a:buNone/>
            </a:pPr>
            <a:r>
              <a:rPr lang="en-GB" sz="1200" dirty="0">
                <a:latin typeface="Consolas" pitchFamily="49" charset="0"/>
                <a:cs typeface="Consolas" pitchFamily="49" charset="0"/>
              </a:rPr>
              <a:t>Student Bob says:  “Hello David, so nice to meet you.  My name is Bob.”</a:t>
            </a:r>
            <a:endParaRPr lang="en-GB" sz="1200" dirty="0"/>
          </a:p>
          <a:p>
            <a:r>
              <a:rPr lang="en-GB" sz="1200" dirty="0"/>
              <a:t>Very Hard ★★★★ Have the student which was met reply back.</a:t>
            </a:r>
          </a:p>
        </p:txBody>
      </p:sp>
      <p:sp>
        <p:nvSpPr>
          <p:cNvPr id="2" name="Footer Placeholder 1"/>
          <p:cNvSpPr>
            <a:spLocks noGrp="1"/>
          </p:cNvSpPr>
          <p:nvPr>
            <p:ph type="ftr" sz="quarter" idx="11"/>
          </p:nvPr>
        </p:nvSpPr>
        <p:spPr/>
        <p:txBody>
          <a:bodyPr/>
          <a:lstStyle/>
          <a:p>
            <a:r>
              <a:rPr lang="en-GB" dirty="0"/>
              <a:t>Chris Bass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pic>
        <p:nvPicPr>
          <p:cNvPr id="6" name="Picture 2" descr="Image result for homework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938919"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480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Today’s Objectives</a:t>
            </a:r>
          </a:p>
        </p:txBody>
      </p:sp>
      <p:sp>
        <p:nvSpPr>
          <p:cNvPr id="3" name="Content Placeholder 2"/>
          <p:cNvSpPr>
            <a:spLocks noGrp="1"/>
          </p:cNvSpPr>
          <p:nvPr>
            <p:ph idx="1"/>
          </p:nvPr>
        </p:nvSpPr>
        <p:spPr>
          <a:xfrm>
            <a:off x="457200" y="1325563"/>
            <a:ext cx="8229600" cy="5075238"/>
          </a:xfrm>
        </p:spPr>
        <p:txBody>
          <a:bodyPr>
            <a:normAutofit fontScale="77500" lnSpcReduction="20000"/>
          </a:bodyPr>
          <a:lstStyle/>
          <a:p>
            <a:r>
              <a:rPr lang="en-GB" dirty="0"/>
              <a:t>Block-Structured Paradigm vs.</a:t>
            </a:r>
          </a:p>
          <a:p>
            <a:r>
              <a:rPr lang="en-GB" dirty="0"/>
              <a:t>Object-Oriented Programming Paradigm (OOP)</a:t>
            </a:r>
          </a:p>
          <a:p>
            <a:endParaRPr lang="en-GB" dirty="0"/>
          </a:p>
          <a:p>
            <a:r>
              <a:rPr lang="en-GB" dirty="0"/>
              <a:t>File Structure for Classes</a:t>
            </a:r>
          </a:p>
          <a:p>
            <a:r>
              <a:rPr lang="en-GB" dirty="0"/>
              <a:t>Class Definitions</a:t>
            </a:r>
          </a:p>
          <a:p>
            <a:pPr lvl="1"/>
            <a:r>
              <a:rPr lang="en-GB" dirty="0"/>
              <a:t>Attributes (Class Member Variables)</a:t>
            </a:r>
          </a:p>
          <a:p>
            <a:pPr lvl="1"/>
            <a:r>
              <a:rPr lang="en-GB" dirty="0"/>
              <a:t>Methods (Class Member Functions)</a:t>
            </a:r>
          </a:p>
          <a:p>
            <a:pPr lvl="1"/>
            <a:r>
              <a:rPr lang="en-GB" dirty="0"/>
              <a:t>Scope</a:t>
            </a:r>
          </a:p>
          <a:p>
            <a:pPr lvl="1"/>
            <a:r>
              <a:rPr lang="en-GB" dirty="0"/>
              <a:t>Access Specifiers</a:t>
            </a:r>
          </a:p>
          <a:p>
            <a:endParaRPr lang="en-GB" dirty="0"/>
          </a:p>
          <a:p>
            <a:r>
              <a:rPr lang="en-GB" dirty="0"/>
              <a:t>Creating Objects</a:t>
            </a:r>
          </a:p>
          <a:p>
            <a:endParaRPr lang="en-GB" dirty="0"/>
          </a:p>
          <a:p>
            <a:r>
              <a:rPr lang="en-GB" dirty="0"/>
              <a:t>Next Tutorial: File Input and Output &amp; Coursework Support</a:t>
            </a:r>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7" name="Picture 8" descr="C:\Users\aa6164\AppData\Local\Microsoft\Windows\Temporary Internet Files\Content.IE5\0QEVDACV\MC90043259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304800"/>
            <a:ext cx="1755775"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440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Block-Structured Paradigm</a:t>
            </a:r>
          </a:p>
        </p:txBody>
      </p:sp>
      <p:sp>
        <p:nvSpPr>
          <p:cNvPr id="3" name="Content Placeholder 2"/>
          <p:cNvSpPr>
            <a:spLocks noGrp="1"/>
          </p:cNvSpPr>
          <p:nvPr>
            <p:ph idx="1"/>
          </p:nvPr>
        </p:nvSpPr>
        <p:spPr>
          <a:xfrm>
            <a:off x="457200" y="1447800"/>
            <a:ext cx="8229600" cy="4953002"/>
          </a:xfrm>
        </p:spPr>
        <p:txBody>
          <a:bodyPr/>
          <a:lstStyle/>
          <a:p>
            <a:r>
              <a:rPr lang="en-GB" dirty="0"/>
              <a:t>All functions have access to the global data.</a:t>
            </a:r>
          </a:p>
          <a:p>
            <a:r>
              <a:rPr lang="en-GB" dirty="0"/>
              <a:t>Why do you think this is a problem as programs get bigger?</a:t>
            </a:r>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7" name="Rectangle 6"/>
          <p:cNvSpPr/>
          <p:nvPr/>
        </p:nvSpPr>
        <p:spPr>
          <a:xfrm>
            <a:off x="381000" y="3505200"/>
            <a:ext cx="2209800" cy="762000"/>
          </a:xfrm>
          <a:prstGeom prst="rect">
            <a:avLst/>
          </a:prstGeom>
          <a:ln w="762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main()</a:t>
            </a:r>
          </a:p>
        </p:txBody>
      </p:sp>
      <p:sp>
        <p:nvSpPr>
          <p:cNvPr id="8" name="Rectangle 7"/>
          <p:cNvSpPr/>
          <p:nvPr/>
        </p:nvSpPr>
        <p:spPr>
          <a:xfrm>
            <a:off x="381000" y="4509247"/>
            <a:ext cx="2209800" cy="762000"/>
          </a:xfrm>
          <a:prstGeom prst="rect">
            <a:avLst/>
          </a:prstGeom>
          <a:ln w="762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function1()</a:t>
            </a:r>
          </a:p>
        </p:txBody>
      </p:sp>
      <p:sp>
        <p:nvSpPr>
          <p:cNvPr id="9" name="Rectangle 8"/>
          <p:cNvSpPr/>
          <p:nvPr/>
        </p:nvSpPr>
        <p:spPr>
          <a:xfrm>
            <a:off x="381000" y="5486400"/>
            <a:ext cx="2209800" cy="762000"/>
          </a:xfrm>
          <a:prstGeom prst="rect">
            <a:avLst/>
          </a:prstGeom>
          <a:ln w="762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function2()</a:t>
            </a:r>
          </a:p>
        </p:txBody>
      </p:sp>
      <p:sp>
        <p:nvSpPr>
          <p:cNvPr id="13" name="Freeform 12"/>
          <p:cNvSpPr/>
          <p:nvPr/>
        </p:nvSpPr>
        <p:spPr>
          <a:xfrm>
            <a:off x="3299012" y="3590365"/>
            <a:ext cx="2492188" cy="2653554"/>
          </a:xfrm>
          <a:custGeom>
            <a:avLst/>
            <a:gdLst>
              <a:gd name="connsiteX0" fmla="*/ 53788 w 2994212"/>
              <a:gd name="connsiteY0" fmla="*/ 89647 h 2653553"/>
              <a:gd name="connsiteX1" fmla="*/ 143435 w 2994212"/>
              <a:gd name="connsiteY1" fmla="*/ 519953 h 2653553"/>
              <a:gd name="connsiteX2" fmla="*/ 0 w 2994212"/>
              <a:gd name="connsiteY2" fmla="*/ 878541 h 2653553"/>
              <a:gd name="connsiteX3" fmla="*/ 143435 w 2994212"/>
              <a:gd name="connsiteY3" fmla="*/ 1039906 h 2653553"/>
              <a:gd name="connsiteX4" fmla="*/ 17929 w 2994212"/>
              <a:gd name="connsiteY4" fmla="*/ 1183341 h 2653553"/>
              <a:gd name="connsiteX5" fmla="*/ 143435 w 2994212"/>
              <a:gd name="connsiteY5" fmla="*/ 1541929 h 2653553"/>
              <a:gd name="connsiteX6" fmla="*/ 17929 w 2994212"/>
              <a:gd name="connsiteY6" fmla="*/ 1864658 h 2653553"/>
              <a:gd name="connsiteX7" fmla="*/ 125506 w 2994212"/>
              <a:gd name="connsiteY7" fmla="*/ 2169458 h 2653553"/>
              <a:gd name="connsiteX8" fmla="*/ 71718 w 2994212"/>
              <a:gd name="connsiteY8" fmla="*/ 2581835 h 2653553"/>
              <a:gd name="connsiteX9" fmla="*/ 466165 w 2994212"/>
              <a:gd name="connsiteY9" fmla="*/ 2545976 h 2653553"/>
              <a:gd name="connsiteX10" fmla="*/ 788894 w 2994212"/>
              <a:gd name="connsiteY10" fmla="*/ 2617694 h 2653553"/>
              <a:gd name="connsiteX11" fmla="*/ 1201271 w 2994212"/>
              <a:gd name="connsiteY11" fmla="*/ 2563906 h 2653553"/>
              <a:gd name="connsiteX12" fmla="*/ 1631576 w 2994212"/>
              <a:gd name="connsiteY12" fmla="*/ 2653553 h 2653553"/>
              <a:gd name="connsiteX13" fmla="*/ 1864659 w 2994212"/>
              <a:gd name="connsiteY13" fmla="*/ 2545976 h 2653553"/>
              <a:gd name="connsiteX14" fmla="*/ 2061882 w 2994212"/>
              <a:gd name="connsiteY14" fmla="*/ 2635623 h 2653553"/>
              <a:gd name="connsiteX15" fmla="*/ 2384612 w 2994212"/>
              <a:gd name="connsiteY15" fmla="*/ 2510117 h 2653553"/>
              <a:gd name="connsiteX16" fmla="*/ 2886635 w 2994212"/>
              <a:gd name="connsiteY16" fmla="*/ 2635623 h 2653553"/>
              <a:gd name="connsiteX17" fmla="*/ 2814918 w 2994212"/>
              <a:gd name="connsiteY17" fmla="*/ 2348753 h 2653553"/>
              <a:gd name="connsiteX18" fmla="*/ 2886635 w 2994212"/>
              <a:gd name="connsiteY18" fmla="*/ 2151529 h 2653553"/>
              <a:gd name="connsiteX19" fmla="*/ 2850776 w 2994212"/>
              <a:gd name="connsiteY19" fmla="*/ 1972235 h 2653553"/>
              <a:gd name="connsiteX20" fmla="*/ 2940424 w 2994212"/>
              <a:gd name="connsiteY20" fmla="*/ 1721223 h 2653553"/>
              <a:gd name="connsiteX21" fmla="*/ 2832847 w 2994212"/>
              <a:gd name="connsiteY21" fmla="*/ 1434353 h 2653553"/>
              <a:gd name="connsiteX22" fmla="*/ 2976282 w 2994212"/>
              <a:gd name="connsiteY22" fmla="*/ 1147482 h 2653553"/>
              <a:gd name="connsiteX23" fmla="*/ 2814918 w 2994212"/>
              <a:gd name="connsiteY23" fmla="*/ 878541 h 2653553"/>
              <a:gd name="connsiteX24" fmla="*/ 2994212 w 2994212"/>
              <a:gd name="connsiteY24" fmla="*/ 573741 h 2653553"/>
              <a:gd name="connsiteX25" fmla="*/ 2832847 w 2994212"/>
              <a:gd name="connsiteY25" fmla="*/ 394447 h 2653553"/>
              <a:gd name="connsiteX26" fmla="*/ 2904565 w 2994212"/>
              <a:gd name="connsiteY26" fmla="*/ 107576 h 2653553"/>
              <a:gd name="connsiteX27" fmla="*/ 2492188 w 2994212"/>
              <a:gd name="connsiteY27" fmla="*/ 0 h 2653553"/>
              <a:gd name="connsiteX28" fmla="*/ 2097741 w 2994212"/>
              <a:gd name="connsiteY28" fmla="*/ 161364 h 2653553"/>
              <a:gd name="connsiteX29" fmla="*/ 1703294 w 2994212"/>
              <a:gd name="connsiteY29" fmla="*/ 35858 h 2653553"/>
              <a:gd name="connsiteX30" fmla="*/ 1506071 w 2994212"/>
              <a:gd name="connsiteY30" fmla="*/ 179294 h 2653553"/>
              <a:gd name="connsiteX31" fmla="*/ 1434353 w 2994212"/>
              <a:gd name="connsiteY31" fmla="*/ 53788 h 2653553"/>
              <a:gd name="connsiteX32" fmla="*/ 1093694 w 2994212"/>
              <a:gd name="connsiteY32" fmla="*/ 197223 h 2653553"/>
              <a:gd name="connsiteX33" fmla="*/ 806824 w 2994212"/>
              <a:gd name="connsiteY33" fmla="*/ 71717 h 2653553"/>
              <a:gd name="connsiteX34" fmla="*/ 591671 w 2994212"/>
              <a:gd name="connsiteY34" fmla="*/ 179294 h 2653553"/>
              <a:gd name="connsiteX35" fmla="*/ 53788 w 2994212"/>
              <a:gd name="connsiteY35" fmla="*/ 89647 h 26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994212" h="2653553">
                <a:moveTo>
                  <a:pt x="53788" y="89647"/>
                </a:moveTo>
                <a:lnTo>
                  <a:pt x="143435" y="519953"/>
                </a:lnTo>
                <a:lnTo>
                  <a:pt x="0" y="878541"/>
                </a:lnTo>
                <a:lnTo>
                  <a:pt x="143435" y="1039906"/>
                </a:lnTo>
                <a:lnTo>
                  <a:pt x="17929" y="1183341"/>
                </a:lnTo>
                <a:lnTo>
                  <a:pt x="143435" y="1541929"/>
                </a:lnTo>
                <a:lnTo>
                  <a:pt x="17929" y="1864658"/>
                </a:lnTo>
                <a:lnTo>
                  <a:pt x="125506" y="2169458"/>
                </a:lnTo>
                <a:lnTo>
                  <a:pt x="71718" y="2581835"/>
                </a:lnTo>
                <a:lnTo>
                  <a:pt x="466165" y="2545976"/>
                </a:lnTo>
                <a:lnTo>
                  <a:pt x="788894" y="2617694"/>
                </a:lnTo>
                <a:lnTo>
                  <a:pt x="1201271" y="2563906"/>
                </a:lnTo>
                <a:lnTo>
                  <a:pt x="1631576" y="2653553"/>
                </a:lnTo>
                <a:lnTo>
                  <a:pt x="1864659" y="2545976"/>
                </a:lnTo>
                <a:lnTo>
                  <a:pt x="2061882" y="2635623"/>
                </a:lnTo>
                <a:lnTo>
                  <a:pt x="2384612" y="2510117"/>
                </a:lnTo>
                <a:lnTo>
                  <a:pt x="2886635" y="2635623"/>
                </a:lnTo>
                <a:lnTo>
                  <a:pt x="2814918" y="2348753"/>
                </a:lnTo>
                <a:lnTo>
                  <a:pt x="2886635" y="2151529"/>
                </a:lnTo>
                <a:lnTo>
                  <a:pt x="2850776" y="1972235"/>
                </a:lnTo>
                <a:lnTo>
                  <a:pt x="2940424" y="1721223"/>
                </a:lnTo>
                <a:lnTo>
                  <a:pt x="2832847" y="1434353"/>
                </a:lnTo>
                <a:lnTo>
                  <a:pt x="2976282" y="1147482"/>
                </a:lnTo>
                <a:lnTo>
                  <a:pt x="2814918" y="878541"/>
                </a:lnTo>
                <a:lnTo>
                  <a:pt x="2994212" y="573741"/>
                </a:lnTo>
                <a:lnTo>
                  <a:pt x="2832847" y="394447"/>
                </a:lnTo>
                <a:lnTo>
                  <a:pt x="2904565" y="107576"/>
                </a:lnTo>
                <a:lnTo>
                  <a:pt x="2492188" y="0"/>
                </a:lnTo>
                <a:lnTo>
                  <a:pt x="2097741" y="161364"/>
                </a:lnTo>
                <a:lnTo>
                  <a:pt x="1703294" y="35858"/>
                </a:lnTo>
                <a:lnTo>
                  <a:pt x="1506071" y="179294"/>
                </a:lnTo>
                <a:lnTo>
                  <a:pt x="1434353" y="53788"/>
                </a:lnTo>
                <a:lnTo>
                  <a:pt x="1093694" y="197223"/>
                </a:lnTo>
                <a:lnTo>
                  <a:pt x="806824" y="71717"/>
                </a:lnTo>
                <a:lnTo>
                  <a:pt x="591671" y="179294"/>
                </a:lnTo>
                <a:lnTo>
                  <a:pt x="53788" y="89647"/>
                </a:lnTo>
                <a:close/>
              </a:path>
            </a:pathLst>
          </a:cu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3600" dirty="0"/>
              <a:t>Global Data</a:t>
            </a:r>
          </a:p>
        </p:txBody>
      </p:sp>
      <p:sp>
        <p:nvSpPr>
          <p:cNvPr id="14" name="Rectangle 13"/>
          <p:cNvSpPr/>
          <p:nvPr/>
        </p:nvSpPr>
        <p:spPr>
          <a:xfrm>
            <a:off x="6553200" y="3581400"/>
            <a:ext cx="2209800" cy="762000"/>
          </a:xfrm>
          <a:prstGeom prst="rect">
            <a:avLst/>
          </a:prstGeom>
          <a:ln w="762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function3()</a:t>
            </a:r>
          </a:p>
        </p:txBody>
      </p:sp>
      <p:sp>
        <p:nvSpPr>
          <p:cNvPr id="15" name="Rectangle 14"/>
          <p:cNvSpPr/>
          <p:nvPr/>
        </p:nvSpPr>
        <p:spPr>
          <a:xfrm>
            <a:off x="6553200" y="4572000"/>
            <a:ext cx="2209800" cy="762000"/>
          </a:xfrm>
          <a:prstGeom prst="rect">
            <a:avLst/>
          </a:prstGeom>
          <a:ln w="762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function4()</a:t>
            </a:r>
          </a:p>
        </p:txBody>
      </p:sp>
      <p:sp>
        <p:nvSpPr>
          <p:cNvPr id="16" name="Rectangle 15"/>
          <p:cNvSpPr/>
          <p:nvPr/>
        </p:nvSpPr>
        <p:spPr>
          <a:xfrm>
            <a:off x="6553200" y="5562600"/>
            <a:ext cx="2209800" cy="762000"/>
          </a:xfrm>
          <a:prstGeom prst="rect">
            <a:avLst/>
          </a:prstGeom>
          <a:ln w="762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function…()</a:t>
            </a:r>
          </a:p>
        </p:txBody>
      </p:sp>
      <p:cxnSp>
        <p:nvCxnSpPr>
          <p:cNvPr id="18" name="Straight Arrow Connector 17"/>
          <p:cNvCxnSpPr>
            <a:stCxn id="13" idx="1"/>
            <a:endCxn id="7" idx="3"/>
          </p:cNvCxnSpPr>
          <p:nvPr/>
        </p:nvCxnSpPr>
        <p:spPr>
          <a:xfrm flipH="1" flipV="1">
            <a:off x="2590800" y="3886200"/>
            <a:ext cx="827598" cy="224118"/>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3"/>
            <a:endCxn id="13" idx="4"/>
          </p:cNvCxnSpPr>
          <p:nvPr/>
        </p:nvCxnSpPr>
        <p:spPr>
          <a:xfrm flipV="1">
            <a:off x="2590800" y="4773706"/>
            <a:ext cx="723135" cy="116541"/>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3"/>
            <a:endCxn id="13" idx="7"/>
          </p:cNvCxnSpPr>
          <p:nvPr/>
        </p:nvCxnSpPr>
        <p:spPr>
          <a:xfrm flipV="1">
            <a:off x="2590800" y="5759824"/>
            <a:ext cx="812675" cy="107576"/>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4" idx="1"/>
            <a:endCxn id="13" idx="24"/>
          </p:cNvCxnSpPr>
          <p:nvPr/>
        </p:nvCxnSpPr>
        <p:spPr>
          <a:xfrm flipH="1">
            <a:off x="5791200" y="3962400"/>
            <a:ext cx="762000" cy="201706"/>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5" idx="1"/>
            <a:endCxn id="13" idx="22"/>
          </p:cNvCxnSpPr>
          <p:nvPr/>
        </p:nvCxnSpPr>
        <p:spPr>
          <a:xfrm flipH="1" flipV="1">
            <a:off x="5776276" y="4737847"/>
            <a:ext cx="776924" cy="215153"/>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1"/>
            <a:endCxn id="13" idx="18"/>
          </p:cNvCxnSpPr>
          <p:nvPr/>
        </p:nvCxnSpPr>
        <p:spPr>
          <a:xfrm flipH="1" flipV="1">
            <a:off x="5701660" y="5741895"/>
            <a:ext cx="851540" cy="201705"/>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90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5638801"/>
          </a:xfrm>
        </p:spPr>
        <p:txBody>
          <a:bodyPr>
            <a:normAutofit/>
          </a:bodyPr>
          <a:lstStyle/>
          <a:p>
            <a:r>
              <a:rPr lang="en-GB" dirty="0"/>
              <a:t>Object-Oriented Paradigm fixes this by </a:t>
            </a:r>
            <a:r>
              <a:rPr lang="en-GB" b="1" dirty="0"/>
              <a:t>encapsulating</a:t>
            </a:r>
            <a:r>
              <a:rPr lang="en-GB" dirty="0"/>
              <a:t> (OOP Concept) both </a:t>
            </a:r>
            <a:r>
              <a:rPr lang="en-GB" b="1" dirty="0"/>
              <a:t>data</a:t>
            </a:r>
            <a:r>
              <a:rPr lang="en-GB" dirty="0"/>
              <a:t> and functions within a ‘Software Object’.</a:t>
            </a:r>
          </a:p>
          <a:p>
            <a:r>
              <a:rPr lang="en-GB" dirty="0"/>
              <a:t>So a Software Object is an entity that stores both data and functions.</a:t>
            </a:r>
          </a:p>
          <a:p>
            <a:r>
              <a:rPr lang="en-GB" dirty="0"/>
              <a:t>Access to the </a:t>
            </a:r>
            <a:r>
              <a:rPr lang="en-GB" b="1" dirty="0"/>
              <a:t>data</a:t>
            </a:r>
            <a:r>
              <a:rPr lang="en-GB" dirty="0"/>
              <a:t> of an object is </a:t>
            </a:r>
            <a:r>
              <a:rPr lang="en-GB" b="1" dirty="0"/>
              <a:t>controlled.</a:t>
            </a:r>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12" name="Title 1"/>
          <p:cNvSpPr txBox="1">
            <a:spLocks/>
          </p:cNvSpPr>
          <p:nvPr/>
        </p:nvSpPr>
        <p:spPr>
          <a:xfrm>
            <a:off x="457200" y="0"/>
            <a:ext cx="8229600" cy="9445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Object-Oriented Paradigm</a:t>
            </a:r>
          </a:p>
        </p:txBody>
      </p:sp>
      <p:sp>
        <p:nvSpPr>
          <p:cNvPr id="13" name="Cube 12"/>
          <p:cNvSpPr/>
          <p:nvPr/>
        </p:nvSpPr>
        <p:spPr>
          <a:xfrm>
            <a:off x="3124200" y="4191000"/>
            <a:ext cx="2590800" cy="1600200"/>
          </a:xfrm>
          <a:prstGeom prst="cube">
            <a:avLst/>
          </a:prstGeom>
          <a:ln w="762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State and Behaviour</a:t>
            </a:r>
          </a:p>
        </p:txBody>
      </p:sp>
      <p:sp>
        <p:nvSpPr>
          <p:cNvPr id="14" name="Right Arrow 13"/>
          <p:cNvSpPr/>
          <p:nvPr/>
        </p:nvSpPr>
        <p:spPr>
          <a:xfrm>
            <a:off x="685800" y="4419600"/>
            <a:ext cx="2209800" cy="114299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800" dirty="0"/>
              <a:t>Inputs</a:t>
            </a:r>
          </a:p>
        </p:txBody>
      </p:sp>
      <p:sp>
        <p:nvSpPr>
          <p:cNvPr id="15" name="Right Arrow 14"/>
          <p:cNvSpPr/>
          <p:nvPr/>
        </p:nvSpPr>
        <p:spPr>
          <a:xfrm>
            <a:off x="5957047" y="4419600"/>
            <a:ext cx="2196353" cy="114299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800" dirty="0"/>
              <a:t>Outputs</a:t>
            </a:r>
          </a:p>
        </p:txBody>
      </p:sp>
      <p:sp>
        <p:nvSpPr>
          <p:cNvPr id="16" name="Rectangle 15"/>
          <p:cNvSpPr/>
          <p:nvPr/>
        </p:nvSpPr>
        <p:spPr>
          <a:xfrm>
            <a:off x="1600200" y="5943600"/>
            <a:ext cx="5562600" cy="685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2800" dirty="0"/>
              <a:t>A Software Object as a Black Box</a:t>
            </a:r>
          </a:p>
        </p:txBody>
      </p:sp>
    </p:spTree>
    <p:extLst>
      <p:ext uri="{BB962C8B-B14F-4D97-AF65-F5344CB8AC3E}">
        <p14:creationId xmlns:p14="http://schemas.microsoft.com/office/powerpoint/2010/main" val="2773624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944562"/>
          </a:xfrm>
        </p:spPr>
        <p:txBody>
          <a:bodyPr/>
          <a:lstStyle/>
          <a:p>
            <a:r>
              <a:rPr lang="en-GB" dirty="0"/>
              <a:t>Object Communication</a:t>
            </a:r>
          </a:p>
        </p:txBody>
      </p:sp>
      <p:sp>
        <p:nvSpPr>
          <p:cNvPr id="4" name="Footer Placeholder 3"/>
          <p:cNvSpPr>
            <a:spLocks noGrp="1"/>
          </p:cNvSpPr>
          <p:nvPr>
            <p:ph type="ftr" sz="quarter" idx="11"/>
          </p:nvPr>
        </p:nvSpPr>
        <p:spPr/>
        <p:txBody>
          <a:bodyPr/>
          <a:lstStyle/>
          <a:p>
            <a:r>
              <a:rPr lang="en-GB"/>
              <a:t>Chris Bass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8" name="Rectangle 7"/>
          <p:cNvSpPr/>
          <p:nvPr/>
        </p:nvSpPr>
        <p:spPr>
          <a:xfrm>
            <a:off x="533400" y="2546397"/>
            <a:ext cx="2133600" cy="632012"/>
          </a:xfrm>
          <a:prstGeom prst="rect">
            <a:avLst/>
          </a:prstGeom>
          <a:ln w="762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main()</a:t>
            </a:r>
          </a:p>
        </p:txBody>
      </p:sp>
      <p:sp>
        <p:nvSpPr>
          <p:cNvPr id="58" name="Rectangle 57"/>
          <p:cNvSpPr/>
          <p:nvPr/>
        </p:nvSpPr>
        <p:spPr>
          <a:xfrm>
            <a:off x="4611220" y="1224103"/>
            <a:ext cx="4038600" cy="3276600"/>
          </a:xfrm>
          <a:prstGeom prst="rect">
            <a:avLst/>
          </a:prstGeom>
          <a:ln w="76200">
            <a:solidFill>
              <a:schemeClr val="tx1"/>
            </a:solidFill>
            <a:prstDash val="solid"/>
          </a:ln>
        </p:spPr>
        <p:style>
          <a:lnRef idx="1">
            <a:schemeClr val="accent1"/>
          </a:lnRef>
          <a:fillRef idx="2">
            <a:schemeClr val="accent1"/>
          </a:fillRef>
          <a:effectRef idx="1">
            <a:schemeClr val="accent1"/>
          </a:effectRef>
          <a:fontRef idx="minor">
            <a:schemeClr val="dk1"/>
          </a:fontRef>
        </p:style>
        <p:txBody>
          <a:bodyPr rtlCol="0" anchor="t"/>
          <a:lstStyle/>
          <a:p>
            <a:pPr algn="ctr"/>
            <a:r>
              <a:rPr lang="en-GB" sz="2800" dirty="0"/>
              <a:t>object1:  Class1</a:t>
            </a:r>
          </a:p>
        </p:txBody>
      </p:sp>
      <p:sp>
        <p:nvSpPr>
          <p:cNvPr id="59" name="Rectangle 58"/>
          <p:cNvSpPr/>
          <p:nvPr/>
        </p:nvSpPr>
        <p:spPr>
          <a:xfrm>
            <a:off x="4839820" y="1986103"/>
            <a:ext cx="2133600" cy="632012"/>
          </a:xfrm>
          <a:prstGeom prst="rect">
            <a:avLst/>
          </a:prstGeom>
          <a:ln w="762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method1()</a:t>
            </a:r>
          </a:p>
        </p:txBody>
      </p:sp>
      <p:sp>
        <p:nvSpPr>
          <p:cNvPr id="60" name="Rectangle 59"/>
          <p:cNvSpPr/>
          <p:nvPr/>
        </p:nvSpPr>
        <p:spPr>
          <a:xfrm>
            <a:off x="4839820" y="2799089"/>
            <a:ext cx="2133600" cy="632012"/>
          </a:xfrm>
          <a:prstGeom prst="rect">
            <a:avLst/>
          </a:prstGeom>
          <a:ln w="762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method2()</a:t>
            </a:r>
          </a:p>
        </p:txBody>
      </p:sp>
      <p:sp>
        <p:nvSpPr>
          <p:cNvPr id="61" name="Rectangle 60"/>
          <p:cNvSpPr/>
          <p:nvPr/>
        </p:nvSpPr>
        <p:spPr>
          <a:xfrm>
            <a:off x="4839820" y="3604232"/>
            <a:ext cx="2133600" cy="632012"/>
          </a:xfrm>
          <a:prstGeom prst="rect">
            <a:avLst/>
          </a:prstGeom>
          <a:ln w="76200">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method3()</a:t>
            </a:r>
          </a:p>
        </p:txBody>
      </p:sp>
      <p:sp>
        <p:nvSpPr>
          <p:cNvPr id="63" name="Rectangle 62"/>
          <p:cNvSpPr/>
          <p:nvPr/>
        </p:nvSpPr>
        <p:spPr>
          <a:xfrm>
            <a:off x="7430620" y="1986103"/>
            <a:ext cx="991161" cy="2250141"/>
          </a:xfrm>
          <a:prstGeom prst="rect">
            <a:avLst/>
          </a:prstGeom>
          <a:ln w="762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800" dirty="0"/>
              <a:t>data</a:t>
            </a:r>
          </a:p>
        </p:txBody>
      </p:sp>
      <p:cxnSp>
        <p:nvCxnSpPr>
          <p:cNvPr id="64" name="Straight Arrow Connector 63"/>
          <p:cNvCxnSpPr>
            <a:endCxn id="59" idx="3"/>
          </p:cNvCxnSpPr>
          <p:nvPr/>
        </p:nvCxnSpPr>
        <p:spPr>
          <a:xfrm flipH="1" flipV="1">
            <a:off x="6973420" y="2302109"/>
            <a:ext cx="762000" cy="35298"/>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endCxn id="61" idx="3"/>
          </p:cNvCxnSpPr>
          <p:nvPr/>
        </p:nvCxnSpPr>
        <p:spPr>
          <a:xfrm flipH="1">
            <a:off x="6973420" y="3920238"/>
            <a:ext cx="762000" cy="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8" idx="3"/>
            <a:endCxn id="58" idx="1"/>
          </p:cNvCxnSpPr>
          <p:nvPr/>
        </p:nvCxnSpPr>
        <p:spPr>
          <a:xfrm>
            <a:off x="2667000" y="2862403"/>
            <a:ext cx="1944220" cy="0"/>
          </a:xfrm>
          <a:prstGeom prst="straightConnector1">
            <a:avLst/>
          </a:prstGeom>
          <a:ln w="571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1" name="Oval Callout 110"/>
          <p:cNvSpPr/>
          <p:nvPr/>
        </p:nvSpPr>
        <p:spPr>
          <a:xfrm>
            <a:off x="76200" y="1071703"/>
            <a:ext cx="4305300" cy="1214297"/>
          </a:xfrm>
          <a:prstGeom prst="wedgeEllipseCallout">
            <a:avLst>
              <a:gd name="adj1" fmla="val 37278"/>
              <a:gd name="adj2" fmla="val 6960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Communication via an object method</a:t>
            </a:r>
          </a:p>
        </p:txBody>
      </p:sp>
      <p:sp>
        <p:nvSpPr>
          <p:cNvPr id="121" name="Oval Callout 120"/>
          <p:cNvSpPr/>
          <p:nvPr/>
        </p:nvSpPr>
        <p:spPr>
          <a:xfrm>
            <a:off x="4991100" y="4729303"/>
            <a:ext cx="3848100" cy="1900097"/>
          </a:xfrm>
          <a:prstGeom prst="wedgeEllipseCallout">
            <a:avLst>
              <a:gd name="adj1" fmla="val 17765"/>
              <a:gd name="adj2" fmla="val -8705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Object data typically has </a:t>
            </a:r>
            <a:r>
              <a:rPr lang="en-GB" sz="2800" b="1" dirty="0"/>
              <a:t>restricted access (private)</a:t>
            </a:r>
          </a:p>
        </p:txBody>
      </p:sp>
      <p:sp>
        <p:nvSpPr>
          <p:cNvPr id="16" name="Oval Callout 15"/>
          <p:cNvSpPr/>
          <p:nvPr/>
        </p:nvSpPr>
        <p:spPr>
          <a:xfrm>
            <a:off x="1066800" y="4729302"/>
            <a:ext cx="4038600" cy="1900097"/>
          </a:xfrm>
          <a:prstGeom prst="wedgeEllipseCallout">
            <a:avLst>
              <a:gd name="adj1" fmla="val 49236"/>
              <a:gd name="adj2" fmla="val -8157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Object methods typically have </a:t>
            </a:r>
            <a:r>
              <a:rPr lang="en-GB" sz="2800" b="1" dirty="0"/>
              <a:t>open access (public)</a:t>
            </a:r>
          </a:p>
        </p:txBody>
      </p:sp>
      <p:sp>
        <p:nvSpPr>
          <p:cNvPr id="3" name="TextBox 2"/>
          <p:cNvSpPr txBox="1"/>
          <p:nvPr/>
        </p:nvSpPr>
        <p:spPr>
          <a:xfrm>
            <a:off x="304800" y="3635514"/>
            <a:ext cx="3810000"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2000" dirty="0"/>
              <a:t>With OOP, object data can only be accessed from within the object…</a:t>
            </a:r>
          </a:p>
        </p:txBody>
      </p:sp>
    </p:spTree>
    <p:extLst>
      <p:ext uri="{BB962C8B-B14F-4D97-AF65-F5344CB8AC3E}">
        <p14:creationId xmlns:p14="http://schemas.microsoft.com/office/powerpoint/2010/main" val="51212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5448300" y="2362200"/>
            <a:ext cx="3543300" cy="3590365"/>
          </a:xfrm>
          <a:prstGeom prst="rect">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2800" dirty="0"/>
          </a:p>
        </p:txBody>
      </p:sp>
      <p:sp>
        <p:nvSpPr>
          <p:cNvPr id="30" name="Rectangle 29"/>
          <p:cNvSpPr/>
          <p:nvPr/>
        </p:nvSpPr>
        <p:spPr>
          <a:xfrm>
            <a:off x="5295900" y="2514600"/>
            <a:ext cx="3543300" cy="3590365"/>
          </a:xfrm>
          <a:prstGeom prst="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2800" dirty="0"/>
          </a:p>
        </p:txBody>
      </p:sp>
      <p:sp>
        <p:nvSpPr>
          <p:cNvPr id="26" name="Rectangle 25"/>
          <p:cNvSpPr/>
          <p:nvPr/>
        </p:nvSpPr>
        <p:spPr>
          <a:xfrm>
            <a:off x="5143500" y="2667000"/>
            <a:ext cx="3543300" cy="3590365"/>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GB" sz="2800" dirty="0"/>
          </a:p>
        </p:txBody>
      </p:sp>
      <p:sp>
        <p:nvSpPr>
          <p:cNvPr id="2" name="Title 1"/>
          <p:cNvSpPr>
            <a:spLocks noGrp="1"/>
          </p:cNvSpPr>
          <p:nvPr>
            <p:ph type="title"/>
          </p:nvPr>
        </p:nvSpPr>
        <p:spPr>
          <a:xfrm>
            <a:off x="457200" y="152400"/>
            <a:ext cx="8229600" cy="792162"/>
          </a:xfrm>
        </p:spPr>
        <p:txBody>
          <a:bodyPr/>
          <a:lstStyle/>
          <a:p>
            <a:r>
              <a:rPr lang="en-GB" dirty="0"/>
              <a:t>What are Classes?</a:t>
            </a:r>
          </a:p>
        </p:txBody>
      </p:sp>
      <p:sp>
        <p:nvSpPr>
          <p:cNvPr id="3" name="Content Placeholder 2"/>
          <p:cNvSpPr>
            <a:spLocks noGrp="1"/>
          </p:cNvSpPr>
          <p:nvPr>
            <p:ph idx="1"/>
          </p:nvPr>
        </p:nvSpPr>
        <p:spPr>
          <a:xfrm>
            <a:off x="457200" y="1066800"/>
            <a:ext cx="8229600" cy="5313615"/>
          </a:xfrm>
        </p:spPr>
        <p:txBody>
          <a:bodyPr/>
          <a:lstStyle/>
          <a:p>
            <a:r>
              <a:rPr lang="en-GB" dirty="0"/>
              <a:t>Simply a blueprint for making objects.</a:t>
            </a:r>
          </a:p>
          <a:p>
            <a:r>
              <a:rPr lang="en-GB" dirty="0"/>
              <a:t>Defines common data and behaviour.</a:t>
            </a:r>
          </a:p>
        </p:txBody>
      </p:sp>
      <p:sp>
        <p:nvSpPr>
          <p:cNvPr id="4" name="Footer Placeholder 3"/>
          <p:cNvSpPr>
            <a:spLocks noGrp="1"/>
          </p:cNvSpPr>
          <p:nvPr>
            <p:ph type="ftr" sz="quarter" idx="11"/>
          </p:nvPr>
        </p:nvSpPr>
        <p:spPr/>
        <p:txBody>
          <a:bodyPr/>
          <a:lstStyle/>
          <a:p>
            <a:r>
              <a:rPr lang="en-GB"/>
              <a:t>Chris Bass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pic>
        <p:nvPicPr>
          <p:cNvPr id="1028" name="Picture 4" descr="C:\Users\aa6164\AppData\Local\Microsoft\Windows\Temporary Internet Files\Content.IE5\HHEFPOYB\MC90029093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800" y="304800"/>
            <a:ext cx="1149790" cy="17277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991100" y="2819401"/>
            <a:ext cx="3543300" cy="556934"/>
          </a:xfrm>
          <a:prstGeom prst="rect">
            <a:avLst/>
          </a:prstGeom>
          <a:ln/>
        </p:spPr>
        <p:style>
          <a:lnRef idx="1">
            <a:schemeClr val="accent1"/>
          </a:lnRef>
          <a:fillRef idx="2">
            <a:schemeClr val="accent1"/>
          </a:fillRef>
          <a:effectRef idx="1">
            <a:schemeClr val="accent1"/>
          </a:effectRef>
          <a:fontRef idx="minor">
            <a:schemeClr val="dk1"/>
          </a:fontRef>
        </p:style>
        <p:txBody>
          <a:bodyPr rtlCol="0" anchor="t"/>
          <a:lstStyle/>
          <a:p>
            <a:pPr algn="ctr"/>
            <a:r>
              <a:rPr lang="en-GB" sz="2800" u="sng" dirty="0"/>
              <a:t>myCar1: Car (Object)</a:t>
            </a:r>
          </a:p>
        </p:txBody>
      </p:sp>
      <p:sp>
        <p:nvSpPr>
          <p:cNvPr id="14" name="Rectangle 13"/>
          <p:cNvSpPr/>
          <p:nvPr/>
        </p:nvSpPr>
        <p:spPr>
          <a:xfrm>
            <a:off x="4991100" y="5791200"/>
            <a:ext cx="3543299" cy="609600"/>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2800" dirty="0"/>
              <a:t>drive()</a:t>
            </a:r>
          </a:p>
        </p:txBody>
      </p:sp>
      <p:sp>
        <p:nvSpPr>
          <p:cNvPr id="17" name="Rectangle 16"/>
          <p:cNvSpPr/>
          <p:nvPr/>
        </p:nvSpPr>
        <p:spPr>
          <a:xfrm>
            <a:off x="4991100" y="3376334"/>
            <a:ext cx="3543300" cy="2414866"/>
          </a:xfrm>
          <a:prstGeom prst="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2800" dirty="0"/>
              <a:t>colour = “Blue”</a:t>
            </a:r>
          </a:p>
          <a:p>
            <a:r>
              <a:rPr lang="en-GB" sz="2800" dirty="0"/>
              <a:t>manufacturer = “Ford”</a:t>
            </a:r>
          </a:p>
          <a:p>
            <a:r>
              <a:rPr lang="en-GB" sz="2800" dirty="0"/>
              <a:t>model = “Mondeo”</a:t>
            </a:r>
          </a:p>
          <a:p>
            <a:r>
              <a:rPr lang="en-GB" sz="2800" dirty="0"/>
              <a:t>fuelType = “Petrol”</a:t>
            </a:r>
          </a:p>
          <a:p>
            <a:r>
              <a:rPr lang="en-GB" sz="2800" dirty="0"/>
              <a:t>fuelLeft = 0</a:t>
            </a:r>
          </a:p>
          <a:p>
            <a:endParaRPr lang="en-GB" sz="2800" dirty="0"/>
          </a:p>
        </p:txBody>
      </p:sp>
      <p:sp>
        <p:nvSpPr>
          <p:cNvPr id="18" name="Rectangle 17"/>
          <p:cNvSpPr/>
          <p:nvPr/>
        </p:nvSpPr>
        <p:spPr>
          <a:xfrm>
            <a:off x="156652" y="2590800"/>
            <a:ext cx="3245684" cy="588869"/>
          </a:xfrm>
          <a:prstGeom prst="rect">
            <a:avLst/>
          </a:prstGeom>
          <a:ln/>
        </p:spPr>
        <p:style>
          <a:lnRef idx="1">
            <a:schemeClr val="dk1"/>
          </a:lnRef>
          <a:fillRef idx="2">
            <a:schemeClr val="dk1"/>
          </a:fillRef>
          <a:effectRef idx="1">
            <a:schemeClr val="dk1"/>
          </a:effectRef>
          <a:fontRef idx="minor">
            <a:schemeClr val="dk1"/>
          </a:fontRef>
        </p:style>
        <p:txBody>
          <a:bodyPr rtlCol="0" anchor="t"/>
          <a:lstStyle/>
          <a:p>
            <a:pPr algn="ctr"/>
            <a:r>
              <a:rPr lang="en-GB" sz="2800" dirty="0"/>
              <a:t>Car (Class)</a:t>
            </a:r>
          </a:p>
        </p:txBody>
      </p:sp>
      <p:sp>
        <p:nvSpPr>
          <p:cNvPr id="19" name="Rectangle 18"/>
          <p:cNvSpPr/>
          <p:nvPr/>
        </p:nvSpPr>
        <p:spPr>
          <a:xfrm>
            <a:off x="152400" y="5562600"/>
            <a:ext cx="3249936" cy="609600"/>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2800" dirty="0"/>
              <a:t>drive()</a:t>
            </a:r>
          </a:p>
        </p:txBody>
      </p:sp>
      <p:sp>
        <p:nvSpPr>
          <p:cNvPr id="22" name="Rectangle 21"/>
          <p:cNvSpPr/>
          <p:nvPr/>
        </p:nvSpPr>
        <p:spPr>
          <a:xfrm>
            <a:off x="156652" y="3179669"/>
            <a:ext cx="3245684" cy="2382931"/>
          </a:xfrm>
          <a:prstGeom prst="rect">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2800" dirty="0"/>
              <a:t>string colour</a:t>
            </a:r>
          </a:p>
          <a:p>
            <a:r>
              <a:rPr lang="en-GB" sz="2800" dirty="0"/>
              <a:t>string manufacturer</a:t>
            </a:r>
          </a:p>
          <a:p>
            <a:r>
              <a:rPr lang="en-GB" sz="2800" dirty="0"/>
              <a:t>string model</a:t>
            </a:r>
          </a:p>
          <a:p>
            <a:r>
              <a:rPr lang="en-GB" sz="2800" dirty="0"/>
              <a:t>string fuelType</a:t>
            </a:r>
          </a:p>
          <a:p>
            <a:r>
              <a:rPr lang="en-GB" sz="2800" dirty="0"/>
              <a:t>int fuelLeft</a:t>
            </a:r>
          </a:p>
        </p:txBody>
      </p:sp>
      <p:cxnSp>
        <p:nvCxnSpPr>
          <p:cNvPr id="34" name="Straight Arrow Connector 33"/>
          <p:cNvCxnSpPr/>
          <p:nvPr/>
        </p:nvCxnSpPr>
        <p:spPr>
          <a:xfrm>
            <a:off x="3657600" y="2971800"/>
            <a:ext cx="11049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395133" y="2286000"/>
            <a:ext cx="1629833" cy="523220"/>
          </a:xfrm>
          <a:prstGeom prst="rect">
            <a:avLst/>
          </a:prstGeom>
          <a:noFill/>
        </p:spPr>
        <p:txBody>
          <a:bodyPr wrap="square" rtlCol="0">
            <a:spAutoFit/>
          </a:bodyPr>
          <a:lstStyle/>
          <a:p>
            <a:r>
              <a:rPr lang="en-GB" sz="2800" dirty="0"/>
              <a:t>1 to many</a:t>
            </a:r>
          </a:p>
        </p:txBody>
      </p:sp>
    </p:spTree>
    <p:extLst>
      <p:ext uri="{BB962C8B-B14F-4D97-AF65-F5344CB8AC3E}">
        <p14:creationId xmlns:p14="http://schemas.microsoft.com/office/powerpoint/2010/main" val="1564428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68F945-EA07-4888-96CC-6B460EAEABAD}"/>
              </a:ext>
            </a:extLst>
          </p:cNvPr>
          <p:cNvSpPr>
            <a:spLocks noGrp="1"/>
          </p:cNvSpPr>
          <p:nvPr>
            <p:ph type="title"/>
          </p:nvPr>
        </p:nvSpPr>
        <p:spPr>
          <a:xfrm>
            <a:off x="457200" y="274638"/>
            <a:ext cx="8229600" cy="1143000"/>
          </a:xfrm>
        </p:spPr>
        <p:txBody>
          <a:bodyPr/>
          <a:lstStyle/>
          <a:p>
            <a:r>
              <a:rPr lang="en-GB" altLang="en-US" dirty="0"/>
              <a:t>Starting the Tutorial Work</a:t>
            </a:r>
            <a:endParaRPr lang="en-GB" dirty="0"/>
          </a:p>
        </p:txBody>
      </p:sp>
      <p:sp>
        <p:nvSpPr>
          <p:cNvPr id="5" name="Content Placeholder 4">
            <a:extLst>
              <a:ext uri="{FF2B5EF4-FFF2-40B4-BE49-F238E27FC236}">
                <a16:creationId xmlns:a16="http://schemas.microsoft.com/office/drawing/2014/main" id="{1842C555-A7A8-421E-B82F-15C6429AA6B1}"/>
              </a:ext>
            </a:extLst>
          </p:cNvPr>
          <p:cNvSpPr>
            <a:spLocks noGrp="1"/>
          </p:cNvSpPr>
          <p:nvPr>
            <p:ph idx="1"/>
          </p:nvPr>
        </p:nvSpPr>
        <p:spPr>
          <a:xfrm>
            <a:off x="457200" y="1600200"/>
            <a:ext cx="8229600" cy="4525963"/>
          </a:xfrm>
        </p:spPr>
        <p:txBody>
          <a:bodyPr>
            <a:normAutofit fontScale="92500" lnSpcReduction="10000"/>
          </a:bodyPr>
          <a:lstStyle/>
          <a:p>
            <a:r>
              <a:rPr lang="en-GB" dirty="0"/>
              <a:t>If on a new PC, </a:t>
            </a:r>
            <a:r>
              <a:rPr lang="en-GB" b="1" dirty="0"/>
              <a:t>clone </a:t>
            </a:r>
            <a:r>
              <a:rPr lang="en-GB" dirty="0"/>
              <a:t>your remote source repository from last time:</a:t>
            </a:r>
          </a:p>
          <a:p>
            <a:pPr lvl="1"/>
            <a:r>
              <a:rPr lang="en-GB" altLang="en-US" dirty="0">
                <a:hlinkClick r:id="rId2"/>
              </a:rPr>
              <a:t>https://github.coventry.ac.uk/205SE-1920SEPJAN</a:t>
            </a:r>
            <a:r>
              <a:rPr lang="en-GB" altLang="en-US" dirty="0"/>
              <a:t> /&lt;your username&gt;-tutorialwork</a:t>
            </a:r>
          </a:p>
          <a:p>
            <a:r>
              <a:rPr lang="en-GB" dirty="0"/>
              <a:t>Open the cloned repo in Visual Studio</a:t>
            </a:r>
          </a:p>
          <a:p>
            <a:r>
              <a:rPr lang="en-GB" dirty="0"/>
              <a:t>Create a new solution ‘T7-CarClass’</a:t>
            </a:r>
          </a:p>
          <a:p>
            <a:r>
              <a:rPr lang="en-GB" dirty="0"/>
              <a:t>Commit changes</a:t>
            </a:r>
          </a:p>
          <a:p>
            <a:r>
              <a:rPr lang="en-GB" dirty="0"/>
              <a:t>Push commits to remote</a:t>
            </a:r>
          </a:p>
          <a:p>
            <a:r>
              <a:rPr lang="en-GB" dirty="0"/>
              <a:t>Begin working on Activity 1</a:t>
            </a:r>
          </a:p>
        </p:txBody>
      </p:sp>
      <p:sp>
        <p:nvSpPr>
          <p:cNvPr id="2" name="Footer Placeholder 1">
            <a:extLst>
              <a:ext uri="{FF2B5EF4-FFF2-40B4-BE49-F238E27FC236}">
                <a16:creationId xmlns:a16="http://schemas.microsoft.com/office/drawing/2014/main" id="{669BBEF0-410A-476A-9EF2-5C561B6DA55A}"/>
              </a:ext>
            </a:extLst>
          </p:cNvPr>
          <p:cNvSpPr>
            <a:spLocks noGrp="1"/>
          </p:cNvSpPr>
          <p:nvPr>
            <p:ph type="ftr" sz="quarter" idx="11"/>
          </p:nvPr>
        </p:nvSpPr>
        <p:spPr>
          <a:xfrm>
            <a:off x="3124200" y="6356350"/>
            <a:ext cx="2895600" cy="365125"/>
          </a:xfrm>
        </p:spPr>
        <p:txBody>
          <a:bodyPr/>
          <a:lstStyle/>
          <a:p>
            <a:r>
              <a:rPr lang="en-GB"/>
              <a:t>Chris Bass</a:t>
            </a:r>
            <a:endParaRPr lang="en-US"/>
          </a:p>
        </p:txBody>
      </p:sp>
      <p:sp>
        <p:nvSpPr>
          <p:cNvPr id="3" name="Slide Number Placeholder 2">
            <a:extLst>
              <a:ext uri="{FF2B5EF4-FFF2-40B4-BE49-F238E27FC236}">
                <a16:creationId xmlns:a16="http://schemas.microsoft.com/office/drawing/2014/main" id="{9AE0D664-9788-45D1-85C0-4FCBAE147221}"/>
              </a:ext>
            </a:extLst>
          </p:cNvPr>
          <p:cNvSpPr>
            <a:spLocks noGrp="1"/>
          </p:cNvSpPr>
          <p:nvPr>
            <p:ph type="sldNum" sz="quarter" idx="12"/>
          </p:nvPr>
        </p:nvSpPr>
        <p:spPr>
          <a:xfrm>
            <a:off x="6553200" y="6356350"/>
            <a:ext cx="2133600" cy="365125"/>
          </a:xfrm>
        </p:spPr>
        <p:txBody>
          <a:bodyPr/>
          <a:lstStyle/>
          <a:p>
            <a:fld id="{B6F15528-21DE-4FAA-801E-634DDDAF4B2B}" type="slidenum">
              <a:rPr lang="en-US" smtClean="0"/>
              <a:pPr/>
              <a:t>8</a:t>
            </a:fld>
            <a:endParaRPr lang="en-US"/>
          </a:p>
        </p:txBody>
      </p:sp>
      <p:pic>
        <p:nvPicPr>
          <p:cNvPr id="6" name="Picture 2" descr="Image result for github">
            <a:extLst>
              <a:ext uri="{FF2B5EF4-FFF2-40B4-BE49-F238E27FC236}">
                <a16:creationId xmlns:a16="http://schemas.microsoft.com/office/drawing/2014/main" id="{81EC27F8-38AC-4CF4-8EB9-AC07CF743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088" y="5143500"/>
            <a:ext cx="1001712"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016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Making our own Custom Classes</a:t>
            </a:r>
          </a:p>
        </p:txBody>
      </p:sp>
      <p:sp>
        <p:nvSpPr>
          <p:cNvPr id="3" name="Content Placeholder 2"/>
          <p:cNvSpPr>
            <a:spLocks noGrp="1"/>
          </p:cNvSpPr>
          <p:nvPr>
            <p:ph idx="1"/>
          </p:nvPr>
        </p:nvSpPr>
        <p:spPr/>
        <p:txBody>
          <a:bodyPr>
            <a:normAutofit fontScale="92500" lnSpcReduction="10000"/>
          </a:bodyPr>
          <a:lstStyle/>
          <a:p>
            <a:pPr marL="0" indent="0">
              <a:buNone/>
            </a:pPr>
            <a:r>
              <a:rPr lang="en-GB" sz="2800" dirty="0">
                <a:cs typeface="Courier New" pitchFamily="49" charset="0"/>
              </a:rPr>
              <a:t>Okay time for an activity…</a:t>
            </a:r>
          </a:p>
          <a:p>
            <a:pPr marL="0" indent="0">
              <a:buNone/>
            </a:pPr>
            <a:r>
              <a:rPr lang="en-GB" sz="2800" dirty="0">
                <a:cs typeface="Courier New" pitchFamily="49" charset="0"/>
              </a:rPr>
              <a:t>Let’s add a new class for our </a:t>
            </a:r>
            <a:r>
              <a:rPr lang="en-GB" sz="2800" b="1" dirty="0">
                <a:cs typeface="Courier New" pitchFamily="49" charset="0"/>
              </a:rPr>
              <a:t>‘Car’</a:t>
            </a:r>
            <a:r>
              <a:rPr lang="en-GB" sz="2800" dirty="0">
                <a:cs typeface="Courier New" pitchFamily="49" charset="0"/>
              </a:rPr>
              <a:t>:</a:t>
            </a:r>
          </a:p>
          <a:p>
            <a:r>
              <a:rPr lang="en-GB" sz="2800" b="1" dirty="0"/>
              <a:t>In a new project Right-Click &gt; Add &gt; Class… &gt; C++ Class &gt; Add &gt;</a:t>
            </a:r>
          </a:p>
          <a:p>
            <a:r>
              <a:rPr lang="en-GB" sz="2800" dirty="0"/>
              <a:t>Class names (identifiers) should be </a:t>
            </a:r>
            <a:r>
              <a:rPr lang="en-GB" sz="2800" b="1" dirty="0"/>
              <a:t>UpperCamelCase.</a:t>
            </a:r>
          </a:p>
          <a:p>
            <a:r>
              <a:rPr lang="en-GB" sz="2800" dirty="0"/>
              <a:t>The class wizard will automatically create a Car.h and Car.cpp file with the same name for storing our Car class.</a:t>
            </a:r>
          </a:p>
          <a:p>
            <a:endParaRPr lang="en-GB" sz="2800" dirty="0"/>
          </a:p>
          <a:p>
            <a:r>
              <a:rPr lang="en-GB" sz="2800" dirty="0"/>
              <a:t>Now we should have 3 files in our project:</a:t>
            </a:r>
          </a:p>
          <a:p>
            <a:pPr lvl="1"/>
            <a:r>
              <a:rPr lang="en-GB" dirty="0"/>
              <a:t>main.cpp,  Car.h,  Car.cpp</a:t>
            </a:r>
          </a:p>
          <a:p>
            <a:endParaRPr lang="en-GB" dirty="0"/>
          </a:p>
        </p:txBody>
      </p:sp>
      <p:sp>
        <p:nvSpPr>
          <p:cNvPr id="4" name="Footer Placeholder 3"/>
          <p:cNvSpPr>
            <a:spLocks noGrp="1"/>
          </p:cNvSpPr>
          <p:nvPr>
            <p:ph type="ftr" sz="quarter" idx="11"/>
          </p:nvPr>
        </p:nvSpPr>
        <p:spPr/>
        <p:txBody>
          <a:bodyPr/>
          <a:lstStyle/>
          <a:p>
            <a:r>
              <a:rPr lang="en-GB"/>
              <a:t>Chris Bass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40819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2125</TotalTime>
  <Words>2288</Words>
  <Application>Microsoft Office PowerPoint</Application>
  <PresentationFormat>On-screen Show (4:3)</PresentationFormat>
  <Paragraphs>309</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Consolas</vt:lpstr>
      <vt:lpstr>Office Theme</vt:lpstr>
      <vt:lpstr>205SE Programming for Engineers</vt:lpstr>
      <vt:lpstr>Recap on Last Tutorial</vt:lpstr>
      <vt:lpstr>Today’s Objectives</vt:lpstr>
      <vt:lpstr>Block-Structured Paradigm</vt:lpstr>
      <vt:lpstr>PowerPoint Presentation</vt:lpstr>
      <vt:lpstr>Object Communication</vt:lpstr>
      <vt:lpstr>What are Classes?</vt:lpstr>
      <vt:lpstr>Starting the Tutorial Work</vt:lpstr>
      <vt:lpstr>Making our own Custom Classes</vt:lpstr>
      <vt:lpstr>main.cpp – Creating and using the Car object(s)</vt:lpstr>
      <vt:lpstr>Car.h – Defining the Car class</vt:lpstr>
      <vt:lpstr>Car.cpp – Defining methods in Car</vt:lpstr>
      <vt:lpstr>Activity 1 – Creating and Using Objects</vt:lpstr>
      <vt:lpstr>Activity 2 – Creating Methods</vt:lpstr>
      <vt:lpstr>Activity 3 – Creating Attributes</vt:lpstr>
      <vt:lpstr>Activity 4 – breakDownNow()</vt:lpstr>
      <vt:lpstr>Activity 5 – repairNow()</vt:lpstr>
      <vt:lpstr>Activity 6 – isBrokenDown()</vt:lpstr>
      <vt:lpstr>Activity 7 – Multiple classes and interacting objects</vt:lpstr>
      <vt:lpstr>Activity 8 – More Practice with Classes and Objects</vt:lpstr>
      <vt:lpstr>CodinGame Activity 9</vt:lpstr>
      <vt:lpstr>CodinGame Activity 9</vt:lpstr>
      <vt:lpstr>Homework 1 – Meet and Greet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205SE Programming for Engineers</dc:title>
  <dc:creator/>
  <cp:lastModifiedBy>Chris Bass</cp:lastModifiedBy>
  <cp:revision>430</cp:revision>
  <dcterms:created xsi:type="dcterms:W3CDTF">2006-08-16T00:00:00Z</dcterms:created>
  <dcterms:modified xsi:type="dcterms:W3CDTF">2019-09-06T08:26:15Z</dcterms:modified>
</cp:coreProperties>
</file>