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709" r:id="rId6"/>
    <p:sldMasterId id="2147483803" r:id="rId7"/>
  </p:sldMasterIdLst>
  <p:notesMasterIdLst>
    <p:notesMasterId r:id="rId60"/>
  </p:notesMasterIdLst>
  <p:handoutMasterIdLst>
    <p:handoutMasterId r:id="rId61"/>
  </p:handoutMasterIdLst>
  <p:sldIdLst>
    <p:sldId id="264" r:id="rId8"/>
    <p:sldId id="365" r:id="rId9"/>
    <p:sldId id="371" r:id="rId10"/>
    <p:sldId id="287" r:id="rId11"/>
    <p:sldId id="289" r:id="rId12"/>
    <p:sldId id="290" r:id="rId13"/>
    <p:sldId id="291" r:id="rId14"/>
    <p:sldId id="294" r:id="rId15"/>
    <p:sldId id="372" r:id="rId16"/>
    <p:sldId id="295" r:id="rId17"/>
    <p:sldId id="305" r:id="rId18"/>
    <p:sldId id="306" r:id="rId19"/>
    <p:sldId id="307" r:id="rId20"/>
    <p:sldId id="358" r:id="rId21"/>
    <p:sldId id="370" r:id="rId22"/>
    <p:sldId id="359" r:id="rId23"/>
    <p:sldId id="296" r:id="rId24"/>
    <p:sldId id="297" r:id="rId25"/>
    <p:sldId id="298" r:id="rId26"/>
    <p:sldId id="299" r:id="rId27"/>
    <p:sldId id="302" r:id="rId28"/>
    <p:sldId id="304"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2" r:id="rId42"/>
    <p:sldId id="336" r:id="rId43"/>
    <p:sldId id="361" r:id="rId44"/>
    <p:sldId id="340" r:id="rId45"/>
    <p:sldId id="348" r:id="rId46"/>
    <p:sldId id="341" r:id="rId47"/>
    <p:sldId id="357" r:id="rId48"/>
    <p:sldId id="360" r:id="rId49"/>
    <p:sldId id="347" r:id="rId50"/>
    <p:sldId id="351" r:id="rId51"/>
    <p:sldId id="352" r:id="rId52"/>
    <p:sldId id="353" r:id="rId53"/>
    <p:sldId id="356" r:id="rId54"/>
    <p:sldId id="354" r:id="rId55"/>
    <p:sldId id="335" r:id="rId56"/>
    <p:sldId id="329" r:id="rId57"/>
    <p:sldId id="373" r:id="rId58"/>
    <p:sldId id="27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3EEC92-D48F-48F7-9975-CC4338571576}">
          <p14:sldIdLst>
            <p14:sldId id="264"/>
            <p14:sldId id="365"/>
          </p14:sldIdLst>
        </p14:section>
        <p14:section name="Storage Features" id="{DE41A0DE-1F73-43C1-9885-D0B84508B03B}">
          <p14:sldIdLst>
            <p14:sldId id="371"/>
            <p14:sldId id="287"/>
            <p14:sldId id="289"/>
            <p14:sldId id="290"/>
            <p14:sldId id="291"/>
            <p14:sldId id="294"/>
          </p14:sldIdLst>
        </p14:section>
        <p14:section name="Storage Security" id="{5CD0F844-3D59-4522-B582-13840F16FE03}">
          <p14:sldIdLst>
            <p14:sldId id="372"/>
            <p14:sldId id="295"/>
            <p14:sldId id="305"/>
            <p14:sldId id="306"/>
            <p14:sldId id="307"/>
            <p14:sldId id="358"/>
            <p14:sldId id="370"/>
            <p14:sldId id="359"/>
          </p14:sldIdLst>
        </p14:section>
        <p14:section name="Storage-General" id="{1889B0B2-7C97-4639-BD42-6CB9D495AD6A}">
          <p14:sldIdLst>
            <p14:sldId id="296"/>
          </p14:sldIdLst>
        </p14:section>
        <p14:section name="Blob Storage" id="{422007A4-7A1B-47D9-B9F9-F5FFD28A9AC8}">
          <p14:sldIdLst>
            <p14:sldId id="297"/>
            <p14:sldId id="298"/>
            <p14:sldId id="299"/>
            <p14:sldId id="302"/>
            <p14:sldId id="304"/>
          </p14:sldIdLst>
        </p14:section>
        <p14:section name="Table Storage" id="{0B34C03C-A3B0-49C8-A90E-4340A586DE3D}">
          <p14:sldIdLst>
            <p14:sldId id="308"/>
            <p14:sldId id="309"/>
            <p14:sldId id="310"/>
            <p14:sldId id="311"/>
            <p14:sldId id="312"/>
            <p14:sldId id="313"/>
            <p14:sldId id="314"/>
            <p14:sldId id="315"/>
          </p14:sldIdLst>
        </p14:section>
        <p14:section name="Queue Storage" id="{20A25F5B-6CEA-4D65-8D77-A87B53AC03FC}">
          <p14:sldIdLst>
            <p14:sldId id="316"/>
            <p14:sldId id="317"/>
            <p14:sldId id="318"/>
            <p14:sldId id="319"/>
          </p14:sldIdLst>
        </p14:section>
        <p14:section name="Azure Files" id="{8FC0AC93-262A-45A8-BB11-19DEACD251F0}">
          <p14:sldIdLst>
            <p14:sldId id="322"/>
            <p14:sldId id="336"/>
            <p14:sldId id="361"/>
            <p14:sldId id="340"/>
            <p14:sldId id="348"/>
            <p14:sldId id="341"/>
            <p14:sldId id="357"/>
            <p14:sldId id="360"/>
            <p14:sldId id="347"/>
          </p14:sldIdLst>
        </p14:section>
        <p14:section name="Storage - Premium" id="{EB975152-EA20-43BD-A687-D72E5F43193A}">
          <p14:sldIdLst>
            <p14:sldId id="351"/>
            <p14:sldId id="352"/>
            <p14:sldId id="353"/>
            <p14:sldId id="356"/>
            <p14:sldId id="354"/>
          </p14:sldIdLst>
        </p14:section>
        <p14:section name="Storage - CDN" id="{72E7DE08-41A3-47DF-AED4-741EC8E3CC0C}">
          <p14:sldIdLst>
            <p14:sldId id="335"/>
            <p14:sldId id="329"/>
            <p14:sldId id="373"/>
            <p14:sldId id="271"/>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in" initials="ZA" lastIdx="63" clrIdx="0"/>
  <p:cmAuthor id="1" name="TWB_Trevor" initials="TWB_TJC" lastIdx="4" clrIdx="1"/>
  <p:cmAuthor id="2" name="Biju Kumarisadan (Spectrum Consultants India Pvt)" initials="BK(CIP" lastIdx="15" clrIdx="2">
    <p:extLst/>
  </p:cmAuthor>
  <p:cmAuthor id="3" name="v-dimurt" initials="v" lastIdx="1" clrIdx="3">
    <p:extLst/>
  </p:cmAuthor>
  <p:cmAuthor id="4" name="Guy Northee" initials="GN" lastIdx="7"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129038"/>
    <a:srgbClr val="0A5BBA"/>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8519" autoAdjust="0"/>
  </p:normalViewPr>
  <p:slideViewPr>
    <p:cSldViewPr snapToGrid="0">
      <p:cViewPr varScale="1">
        <p:scale>
          <a:sx n="69" d="100"/>
          <a:sy n="69" d="100"/>
        </p:scale>
        <p:origin x="-1157"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presProps" Target="pres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3/22/2021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dirty="0"/>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7"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dirty="0"/>
          </a:p>
        </p:txBody>
      </p:sp>
      <p:sp>
        <p:nvSpPr>
          <p:cNvPr id="9" name="TextBox 8"/>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latin typeface="Segoe UI" pitchFamily="34" charset="0"/>
                <a:cs typeface="Segoe UI" pitchFamily="34" charset="0"/>
              </a:rPr>
              <a:t>© 2015 Microsoft Corporation                                 Microsoft Confidential </a:t>
            </a:r>
          </a:p>
          <a:p>
            <a:pPr algn="l"/>
            <a:endParaRPr lang="en-US" sz="1050" dirty="0">
              <a:latin typeface="Segoe UI" pitchFamily="34" charset="0"/>
              <a:cs typeface="Segoe UI" pitchFamily="34" charset="0"/>
            </a:endParaRPr>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cial.msdn.microsoft.com/Forums/en-US/windowsazure/thread/1e023e8d-0ff9-472e-bcc1-05400a41466c"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blogs.msdn.com/b/usisvde/archive/2010/05/21/best-practices-for-data-storage-security-on-windows-azure.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ee395415.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ee395415.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ee395415.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documentation/articles/storage-client-side-encryp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logs.msdn.com/b/windowsazurestorage/archive/2010/03/28/windows-azure-storage-resources.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dd17936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msdn.microsoft.com/en-us/library/ee395424.aspx"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msdn.microsoft.com/en-us/library/dd573356.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msdn.microsoft.com/en-us/library/dd573356.aspx"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dd573356.aspx"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msdn.microsoft.com/en-us/library/dd179338.aspx"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msdn.microsoft.com/en-us/library/dd573356.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msdn.microsoft.com/en-us/library/cc668784.aspx"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msdn.microsoft.com/en-us/library/dd573356.aspx"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msdn.microsoft.com/en-us/library/dd573356.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blogs.msdn.com/b/windowsazurestorage/archive/2010/05/10/windows-azure-storage-abstractions-and-their-scalability-targets.aspx" TargetMode="External"/><Relationship Id="rId4" Type="http://schemas.openxmlformats.org/officeDocument/2006/relationships/hyperlink" Target="http://blogs.msdn.com/b/windowsazurestorage/archive/2010/05/07/understanding-the-scalability-availability-durability-and-billing-of-windows-azure-storage.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msdn.microsoft.com/en-us/library/dd573356.asp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microsoft.com/windowsazure/Whitepapers/QueueStorag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blogs.msdn.com/b/eugeniop/archive/2010/05/11/windows-azure-guidance-the-get-delete-pattern-for-reading-messages-from-queues.aspx"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blogs.msdn.com/b/windowsazure/archive/2009/11/05/introducing-the-windows-azure-content-delivery-network.aspx"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indows.azure.com/"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s.msdn.com/b/windowsazurestorage/archive/2012/06/08/introducing-locally-redundant-storage-for-windows-azure-storage.aspx"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blogs.msdn.com/b/windowsazurestorage/archive/2012/06/08/new-storage-features-on-the-windows-azure-portal.aspx" TargetMode="External"/><Relationship Id="rId4" Type="http://schemas.openxmlformats.org/officeDocument/2006/relationships/hyperlink" Target="http://blogs.msdn.com/b/windowsazurestorage/archive/2013/12/11/introducing-read-access-geo-replicated-storage-ra-grs-for-windows-azure-storage.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module discusses the following topics:</a:t>
            </a:r>
          </a:p>
          <a:p>
            <a:pPr lvl="1">
              <a:lnSpc>
                <a:spcPct val="150000"/>
              </a:lnSpc>
            </a:pPr>
            <a:r>
              <a:rPr lang="fr-FR" dirty="0" smtClean="0"/>
              <a:t>Section 1: Storage </a:t>
            </a:r>
            <a:r>
              <a:rPr lang="en-US" dirty="0" smtClean="0"/>
              <a:t>Features</a:t>
            </a:r>
          </a:p>
          <a:p>
            <a:pPr lvl="1">
              <a:lnSpc>
                <a:spcPct val="150000"/>
              </a:lnSpc>
            </a:pPr>
            <a:r>
              <a:rPr lang="fr-FR" dirty="0" smtClean="0"/>
              <a:t>Section 2: Storage Security</a:t>
            </a:r>
          </a:p>
          <a:p>
            <a:pPr lvl="1">
              <a:lnSpc>
                <a:spcPct val="150000"/>
              </a:lnSpc>
            </a:pPr>
            <a:r>
              <a:rPr lang="fr-FR" dirty="0" smtClean="0"/>
              <a:t>Section 3: Blob Storage</a:t>
            </a:r>
          </a:p>
          <a:p>
            <a:pPr lvl="1">
              <a:lnSpc>
                <a:spcPct val="150000"/>
              </a:lnSpc>
            </a:pPr>
            <a:r>
              <a:rPr lang="fr-FR" dirty="0" smtClean="0"/>
              <a:t>Section 4: Table Storage</a:t>
            </a:r>
          </a:p>
          <a:p>
            <a:pPr lvl="1">
              <a:lnSpc>
                <a:spcPct val="150000"/>
              </a:lnSpc>
            </a:pPr>
            <a:r>
              <a:rPr lang="fr-FR" dirty="0" smtClean="0"/>
              <a:t>Section 5: Queue Storage</a:t>
            </a:r>
          </a:p>
          <a:p>
            <a:pPr lvl="1">
              <a:lnSpc>
                <a:spcPct val="150000"/>
              </a:lnSpc>
            </a:pPr>
            <a:r>
              <a:rPr lang="fr-FR" dirty="0" smtClean="0"/>
              <a:t>Section 6: Azure Files</a:t>
            </a:r>
          </a:p>
          <a:p>
            <a:pPr lvl="1">
              <a:lnSpc>
                <a:spcPct val="150000"/>
              </a:lnSpc>
            </a:pPr>
            <a:r>
              <a:rPr lang="fr-FR" dirty="0" smtClean="0"/>
              <a:t>Section 7: Premium Storage</a:t>
            </a:r>
          </a:p>
          <a:p>
            <a:pPr lvl="1">
              <a:lnSpc>
                <a:spcPct val="150000"/>
              </a:lnSpc>
            </a:pPr>
            <a:r>
              <a:rPr lang="fr-FR" dirty="0" smtClean="0"/>
              <a:t>Section 8: Content Delivery Network</a:t>
            </a:r>
          </a:p>
          <a:p>
            <a:pPr lvl="1"/>
            <a:endParaRPr lang="en-US" dirty="0" smtClean="0"/>
          </a:p>
          <a:p>
            <a:r>
              <a:rPr lang="en-US" dirty="0" smtClean="0"/>
              <a:t>After this module you will be able to:</a:t>
            </a:r>
          </a:p>
          <a:p>
            <a:pPr lvl="1"/>
            <a:r>
              <a:rPr lang="en-US" dirty="0" smtClean="0"/>
              <a:t>Objective</a:t>
            </a:r>
          </a:p>
          <a:p>
            <a:pPr lvl="1"/>
            <a:r>
              <a:rPr lang="en-US" dirty="0" smtClean="0"/>
              <a:t>Objective</a:t>
            </a:r>
          </a:p>
          <a:p>
            <a:pPr lvl="1"/>
            <a:r>
              <a:rPr lang="en-US" dirty="0" smtClean="0"/>
              <a:t>Objective</a:t>
            </a:r>
          </a:p>
          <a:p>
            <a:endParaRPr lang="en-US" dirty="0" smtClean="0"/>
          </a:p>
          <a:p>
            <a:pPr marL="0" indent="0">
              <a:buNone/>
            </a:pPr>
            <a:r>
              <a:rPr lang="en-US" dirty="0" smtClean="0"/>
              <a:t>Slide Objectives</a:t>
            </a:r>
          </a:p>
          <a:p>
            <a:pPr lvl="1"/>
            <a:r>
              <a:rPr lang="en-US" dirty="0" smtClean="0"/>
              <a:t>Introduce the topics that will be covered in this session</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
        <p:nvSpPr>
          <p:cNvPr id="5" name="Rectangle 4"/>
          <p:cNvSpPr/>
          <p:nvPr/>
        </p:nvSpPr>
        <p:spPr>
          <a:xfrm>
            <a:off x="-3302000" y="4524828"/>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Zain</a:t>
            </a:r>
            <a:r>
              <a:rPr lang="en-US" sz="1100" dirty="0">
                <a:latin typeface="Calibri"/>
              </a:rPr>
              <a:t>:</a:t>
            </a:r>
          </a:p>
          <a:p>
            <a:r>
              <a:rPr lang="en-US" sz="1100" i="1" dirty="0" smtClean="0">
                <a:latin typeface="Calibri"/>
              </a:rPr>
              <a:t>Wednesday, January 29, 2014
</a:t>
            </a:r>
            <a:r>
              <a:rPr lang="en-US" sz="1100" dirty="0" smtClean="0">
                <a:latin typeface="Calibri"/>
              </a:rPr>
              <a:t>Please validate the lesson listing.</a:t>
            </a:r>
            <a:endParaRPr lang="en-US" sz="1100" dirty="0">
              <a:latin typeface="Calibri"/>
            </a:endParaRPr>
          </a:p>
        </p:txBody>
      </p:sp>
      <p:sp>
        <p:nvSpPr>
          <p:cNvPr id="8" name="Slide Image Placeholder 7"/>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687199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Describe security principles</a:t>
            </a:r>
          </a:p>
          <a:p>
            <a:pPr marL="0" indent="0">
              <a:buNone/>
            </a:pPr>
            <a:r>
              <a:rPr lang="en-US" b="1" dirty="0"/>
              <a:t>Speaker Notes</a:t>
            </a:r>
            <a:endParaRPr lang="en-US" dirty="0"/>
          </a:p>
          <a:p>
            <a:pPr lvl="0"/>
            <a:r>
              <a:rPr lang="en-US" dirty="0"/>
              <a:t>Simple shared secret security</a:t>
            </a:r>
          </a:p>
          <a:p>
            <a:pPr lvl="0"/>
            <a:r>
              <a:rPr lang="en-US" dirty="0"/>
              <a:t>Can use HTTP or HTTPS to access</a:t>
            </a:r>
          </a:p>
          <a:p>
            <a:pPr lvl="1"/>
            <a:r>
              <a:rPr lang="en-US" dirty="0"/>
              <a:t>Use HTTP for public content</a:t>
            </a:r>
          </a:p>
          <a:p>
            <a:pPr lvl="1"/>
            <a:r>
              <a:rPr lang="en-US" dirty="0"/>
              <a:t>Use HTTPS for secure content </a:t>
            </a:r>
            <a:r>
              <a:rPr lang="en-US" dirty="0" smtClean="0"/>
              <a:t>(that is to say, </a:t>
            </a:r>
            <a:r>
              <a:rPr lang="en-US" dirty="0"/>
              <a:t>where using </a:t>
            </a:r>
            <a:r>
              <a:rPr lang="en-US" dirty="0">
                <a:solidFill>
                  <a:srgbClr val="FF0000"/>
                </a:solidFill>
              </a:rPr>
              <a:t>es</a:t>
            </a:r>
            <a:r>
              <a:rPr lang="en-US" sz="700" dirty="0"/>
              <a:t> </a:t>
            </a:r>
            <a:r>
              <a:rPr lang="en-US" dirty="0"/>
              <a:t> or SAS)</a:t>
            </a:r>
          </a:p>
          <a:p>
            <a:pPr lvl="0"/>
            <a:r>
              <a:rPr lang="en-US" dirty="0"/>
              <a:t>Two 512 bit keys</a:t>
            </a:r>
          </a:p>
          <a:p>
            <a:pPr lvl="1"/>
            <a:r>
              <a:rPr lang="en-US" dirty="0"/>
              <a:t>Keys used to sign private requests</a:t>
            </a:r>
          </a:p>
          <a:p>
            <a:pPr lvl="1"/>
            <a:r>
              <a:rPr lang="en-US" dirty="0"/>
              <a:t>Two keys supports rolling of keys</a:t>
            </a:r>
          </a:p>
          <a:p>
            <a:pPr lvl="2"/>
            <a:r>
              <a:rPr lang="en-US" dirty="0"/>
              <a:t>E.g., if one key is compromised, you can use the second key while first is regenerated</a:t>
            </a:r>
          </a:p>
          <a:p>
            <a:pPr lvl="0"/>
            <a:r>
              <a:rPr lang="en-US" dirty="0"/>
              <a:t>More on SASs later in this </a:t>
            </a:r>
            <a:r>
              <a:rPr lang="en-US" dirty="0" smtClean="0"/>
              <a:t>module</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1" name="Rectangle 10"/>
          <p:cNvSpPr/>
          <p:nvPr/>
        </p:nvSpPr>
        <p:spPr>
          <a:xfrm>
            <a:off x="7209972" y="4949371"/>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Zain</a:t>
            </a:r>
            <a:r>
              <a:rPr lang="en-US" sz="1100" dirty="0">
                <a:latin typeface="Calibri"/>
              </a:rPr>
              <a:t>:</a:t>
            </a:r>
          </a:p>
          <a:p>
            <a:r>
              <a:rPr lang="en-US" sz="1100" i="1" dirty="0" smtClean="0">
                <a:latin typeface="Calibri"/>
              </a:rPr>
              <a:t>Friday, January 31, 2014
</a:t>
            </a:r>
            <a:endParaRPr lang="en-US" sz="1100" dirty="0"/>
          </a:p>
          <a:p>
            <a:r>
              <a:rPr lang="en-US" sz="1100" dirty="0"/>
              <a:t>Not sure what ‘es’ is. Kindly clarify.</a:t>
            </a:r>
          </a:p>
        </p:txBody>
      </p:sp>
      <p:sp>
        <p:nvSpPr>
          <p:cNvPr id="12" name="Rectangle 11"/>
          <p:cNvSpPr/>
          <p:nvPr/>
        </p:nvSpPr>
        <p:spPr>
          <a:xfrm>
            <a:off x="603250" y="6846038"/>
            <a:ext cx="5080000" cy="92970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 </a:t>
            </a:r>
            <a:r>
              <a:rPr lang="en-US" sz="1050" dirty="0">
                <a:solidFill>
                  <a:schemeClr val="tx1"/>
                </a:solidFill>
                <a:latin typeface="Segoe UI" panose="020B0502040204020203" pitchFamily="34" charset="0"/>
                <a:cs typeface="Segoe UI" panose="020B0502040204020203" pitchFamily="34" charset="0"/>
              </a:rPr>
              <a:t>on Security on day three, see:</a:t>
            </a:r>
          </a:p>
          <a:p>
            <a:pPr marL="171450" lvl="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3"/>
              </a:rPr>
              <a:t>http://social.msdn.microsoft.com/Forums/en-US/windowsazure/thread/1e023e8d-0ff9-472e-bcc1-05400a41466c</a:t>
            </a:r>
            <a:endParaRPr lang="en-US" sz="1050" dirty="0">
              <a:solidFill>
                <a:schemeClr val="tx1"/>
              </a:solidFill>
              <a:latin typeface="Segoe UI" panose="020B0502040204020203" pitchFamily="34" charset="0"/>
              <a:cs typeface="Segoe UI" panose="020B0502040204020203" pitchFamily="34" charset="0"/>
            </a:endParaRPr>
          </a:p>
          <a:p>
            <a:pPr marL="171450" lvl="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4"/>
              </a:rPr>
              <a:t>http://blogs.msdn.com/b/usisvde/archive/2010/05/21/best-practices-for-data-storage-security-on-windows-azure.aspx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052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Introduce SAS</a:t>
            </a:r>
          </a:p>
          <a:p>
            <a:pPr marL="0" indent="0">
              <a:buNone/>
            </a:pPr>
            <a:r>
              <a:rPr lang="en-US" b="1" dirty="0"/>
              <a:t>Speaker Notes</a:t>
            </a:r>
            <a:endParaRPr lang="en-US" dirty="0"/>
          </a:p>
          <a:p>
            <a:pPr lvl="0"/>
            <a:r>
              <a:rPr lang="en-NZ" dirty="0"/>
              <a:t>SAS provide access rights to containers and blobs at a more granular level than by simply setting a container’s permissions</a:t>
            </a:r>
            <a:endParaRPr lang="en-US" dirty="0"/>
          </a:p>
          <a:p>
            <a:pPr lvl="1"/>
            <a:r>
              <a:rPr lang="en-NZ" dirty="0"/>
              <a:t>Grant users access to a specific blob or to any blob within a specified container for a specified period of time</a:t>
            </a:r>
            <a:endParaRPr lang="en-US" dirty="0"/>
          </a:p>
          <a:p>
            <a:pPr lvl="1"/>
            <a:r>
              <a:rPr lang="en-NZ" dirty="0"/>
              <a:t>Specify what operations a user may perform on a blob that is accessible via a SAS</a:t>
            </a:r>
            <a:endParaRPr lang="en-US" dirty="0"/>
          </a:p>
          <a:p>
            <a:pPr lvl="0"/>
            <a:r>
              <a:rPr lang="en-NZ" dirty="0"/>
              <a:t>Use HTTPS to protect the signature (it is like a short dated password)</a:t>
            </a:r>
            <a:endParaRPr lang="en-US" dirty="0"/>
          </a:p>
          <a:p>
            <a:pPr lvl="0"/>
            <a:r>
              <a:rPr lang="en-NZ" dirty="0"/>
              <a:t>Two approaches:</a:t>
            </a:r>
            <a:endParaRPr lang="en-US" dirty="0"/>
          </a:p>
          <a:p>
            <a:pPr lvl="1"/>
            <a:r>
              <a:rPr lang="en-NZ" dirty="0"/>
              <a:t>Ad hoc—Use for very short dated single use scenarios</a:t>
            </a:r>
            <a:endParaRPr lang="en-US" dirty="0"/>
          </a:p>
          <a:p>
            <a:pPr lvl="1"/>
            <a:r>
              <a:rPr lang="en-NZ" dirty="0"/>
              <a:t>Policy-based—Use for longer dated revocable permission sets</a:t>
            </a:r>
            <a:endParaRPr lang="en-US" dirty="0"/>
          </a:p>
          <a:p>
            <a:pPr lvl="0"/>
            <a:r>
              <a:rPr lang="en-NZ" dirty="0"/>
              <a:t>Always endeavour to use least permission set possible</a:t>
            </a:r>
            <a:endParaRPr lang="en-US" dirty="0"/>
          </a:p>
          <a:p>
            <a:pPr marL="0" indent="0">
              <a:buNone/>
            </a:pPr>
            <a:r>
              <a:rPr lang="en-US" b="1" dirty="0"/>
              <a:t>Notes</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9" name="Rectangle 8"/>
          <p:cNvSpPr/>
          <p:nvPr/>
        </p:nvSpPr>
        <p:spPr>
          <a:xfrm>
            <a:off x="688975" y="7038020"/>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http://msdn.microsoft.com/en-us/library/ee395415.aspx</a:t>
            </a:r>
            <a:endParaRPr lang="en-US" sz="105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065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Understand Ad hoc SAS</a:t>
            </a:r>
          </a:p>
          <a:p>
            <a:pPr marL="0" indent="0">
              <a:buNone/>
            </a:pPr>
            <a:r>
              <a:rPr lang="en-US" b="1" dirty="0"/>
              <a:t>Speaker Notes</a:t>
            </a:r>
            <a:endParaRPr lang="en-US" dirty="0"/>
          </a:p>
          <a:p>
            <a:pPr lvl="0"/>
            <a:r>
              <a:rPr lang="en-NZ" dirty="0"/>
              <a:t>Ad hoc—Use for very short dated single use scenarios</a:t>
            </a:r>
            <a:endParaRPr lang="en-US" dirty="0"/>
          </a:p>
          <a:p>
            <a:pPr lvl="0"/>
            <a:r>
              <a:rPr lang="en-NZ" dirty="0"/>
              <a:t>Include all permissions and expiry in the signed URL</a:t>
            </a:r>
            <a:endParaRPr lang="en-US" dirty="0"/>
          </a:p>
          <a:p>
            <a:pPr lvl="1"/>
            <a:r>
              <a:rPr lang="en-NZ" dirty="0"/>
              <a:t>Can only revoke by deleting the blob or waiting for expiry</a:t>
            </a:r>
            <a:endParaRPr lang="en-US" dirty="0"/>
          </a:p>
          <a:p>
            <a:pPr lvl="1"/>
            <a:r>
              <a:rPr lang="en-NZ" dirty="0"/>
              <a:t>Use very short dated URLs</a:t>
            </a:r>
            <a:endParaRPr lang="en-US" dirty="0"/>
          </a:p>
          <a:p>
            <a:pPr marL="0" indent="0">
              <a:buNone/>
            </a:pPr>
            <a:r>
              <a:rPr lang="en-US" b="1" dirty="0"/>
              <a:t>Notes</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9" name="Rectangle 8"/>
          <p:cNvSpPr/>
          <p:nvPr/>
        </p:nvSpPr>
        <p:spPr>
          <a:xfrm>
            <a:off x="546100" y="5853077"/>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http://msdn.microsoft.com/en-us/library/ee395415.aspx</a:t>
            </a:r>
            <a:endParaRPr lang="en-US" sz="105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7803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Understand Ad hoc SAS</a:t>
            </a:r>
          </a:p>
          <a:p>
            <a:pPr marL="0" indent="0">
              <a:buNone/>
            </a:pPr>
            <a:r>
              <a:rPr lang="en-US" b="1" dirty="0"/>
              <a:t>Speaker Notes</a:t>
            </a:r>
            <a:endParaRPr lang="en-US" dirty="0"/>
          </a:p>
          <a:p>
            <a:pPr lvl="0"/>
            <a:r>
              <a:rPr lang="en-NZ" dirty="0"/>
              <a:t>Policy-based</a:t>
            </a:r>
            <a:endParaRPr lang="en-US" dirty="0"/>
          </a:p>
          <a:p>
            <a:pPr lvl="0"/>
            <a:r>
              <a:rPr lang="en-NZ" dirty="0"/>
              <a:t>Points to a Container-level policy</a:t>
            </a:r>
            <a:endParaRPr lang="en-US" dirty="0"/>
          </a:p>
          <a:p>
            <a:pPr lvl="0"/>
            <a:r>
              <a:rPr lang="en-NZ" dirty="0">
                <a:solidFill>
                  <a:srgbClr val="FF0000"/>
                </a:solidFill>
              </a:rPr>
              <a:t>User where want a longer dated permission with ability to revoke</a:t>
            </a:r>
            <a:r>
              <a:rPr lang="en-US" sz="700" dirty="0">
                <a:solidFill>
                  <a:srgbClr val="FF0000"/>
                </a:solidFill>
              </a:rPr>
              <a:t> </a:t>
            </a:r>
            <a:endParaRPr lang="en-US" dirty="0">
              <a:solidFill>
                <a:srgbClr val="FF0000"/>
              </a:solidFill>
            </a:endParaRPr>
          </a:p>
          <a:p>
            <a:pPr lvl="0"/>
            <a:r>
              <a:rPr lang="en-NZ" dirty="0"/>
              <a:t>Include all permissions and expiry in the signed URL</a:t>
            </a:r>
            <a:endParaRPr lang="en-US" dirty="0"/>
          </a:p>
          <a:p>
            <a:pPr lvl="1"/>
            <a:r>
              <a:rPr lang="en-NZ" dirty="0"/>
              <a:t>Can only revoke by deleting the blob or waiting for expiry</a:t>
            </a:r>
            <a:endParaRPr lang="en-US" dirty="0"/>
          </a:p>
          <a:p>
            <a:pPr lvl="1"/>
            <a:r>
              <a:rPr lang="en-NZ" dirty="0"/>
              <a:t>Use very short dated URLs</a:t>
            </a:r>
            <a:endParaRPr lang="en-US" dirty="0"/>
          </a:p>
          <a:p>
            <a:pPr marL="0" indent="0">
              <a:buNone/>
            </a:pPr>
            <a:r>
              <a:rPr lang="en-US" b="1" dirty="0" smtClean="0"/>
              <a:t>Notes</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0" name="Rectangle 9"/>
          <p:cNvSpPr/>
          <p:nvPr/>
        </p:nvSpPr>
        <p:spPr>
          <a:xfrm>
            <a:off x="717550" y="6300216"/>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http://msdn.microsoft.com/en-us/library/ee395415.aspx</a:t>
            </a:r>
            <a:endParaRPr lang="en-US" sz="1050" b="1" dirty="0">
              <a:solidFill>
                <a:schemeClr val="tx1"/>
              </a:solidFill>
              <a:latin typeface="Segoe UI" panose="020B0502040204020203" pitchFamily="34" charset="0"/>
              <a:cs typeface="Segoe UI" panose="020B0502040204020203" pitchFamily="34" charset="0"/>
            </a:endParaRPr>
          </a:p>
        </p:txBody>
      </p:sp>
      <p:sp>
        <p:nvSpPr>
          <p:cNvPr id="11" name="Rectangle 10"/>
          <p:cNvSpPr/>
          <p:nvPr/>
        </p:nvSpPr>
        <p:spPr>
          <a:xfrm>
            <a:off x="-3762829" y="4855120"/>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Zain</a:t>
            </a:r>
            <a:r>
              <a:rPr lang="en-US" sz="1100" dirty="0">
                <a:latin typeface="Calibri"/>
              </a:rPr>
              <a:t>:</a:t>
            </a:r>
          </a:p>
          <a:p>
            <a:r>
              <a:rPr lang="en-US" sz="1100" i="1" dirty="0" smtClean="0">
                <a:latin typeface="Calibri"/>
              </a:rPr>
              <a:t>Friday, January 31, 2014
</a:t>
            </a:r>
            <a:r>
              <a:rPr lang="en-US" sz="1000" dirty="0"/>
              <a:t> </a:t>
            </a:r>
            <a:r>
              <a:rPr lang="en-US" sz="1100" dirty="0"/>
              <a:t>This sentence is unclear. Kindly clarify.</a:t>
            </a:r>
          </a:p>
        </p:txBody>
      </p:sp>
    </p:spTree>
    <p:extLst>
      <p:ext uri="{BB962C8B-B14F-4D97-AF65-F5344CB8AC3E}">
        <p14:creationId xmlns:p14="http://schemas.microsoft.com/office/powerpoint/2010/main" val="299791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latin typeface="Segoe UI" panose="020B0502040204020203" pitchFamily="34" charset="0"/>
                <a:ea typeface="+mn-ea"/>
                <a:cs typeface="Segoe UI" panose="020B0502040204020203" pitchFamily="34" charset="0"/>
                <a:hlinkClick r:id="rId3"/>
              </a:rPr>
              <a:t>https://azure.microsoft.com/en-us/documentation/articles/storage-client-side-encryption/</a:t>
            </a:r>
            <a:endParaRPr lang="en-US" sz="1050" kern="1200" dirty="0" smtClean="0">
              <a:solidFill>
                <a:schemeClr val="tx1"/>
              </a:solidFill>
              <a:latin typeface="Segoe UI" panose="020B0502040204020203" pitchFamily="34" charset="0"/>
              <a:ea typeface="+mn-ea"/>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dirty="0"/>
          </a:p>
        </p:txBody>
      </p:sp>
    </p:spTree>
    <p:extLst>
      <p:ext uri="{BB962C8B-B14F-4D97-AF65-F5344CB8AC3E}">
        <p14:creationId xmlns:p14="http://schemas.microsoft.com/office/powerpoint/2010/main" val="479461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dirty="0"/>
          </a:p>
        </p:txBody>
      </p:sp>
    </p:spTree>
    <p:extLst>
      <p:ext uri="{BB962C8B-B14F-4D97-AF65-F5344CB8AC3E}">
        <p14:creationId xmlns:p14="http://schemas.microsoft.com/office/powerpoint/2010/main" val="393839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dirty="0"/>
          </a:p>
        </p:txBody>
      </p:sp>
    </p:spTree>
    <p:extLst>
      <p:ext uri="{BB962C8B-B14F-4D97-AF65-F5344CB8AC3E}">
        <p14:creationId xmlns:p14="http://schemas.microsoft.com/office/powerpoint/2010/main" val="2649212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each of the storage types at a high level</a:t>
            </a:r>
          </a:p>
          <a:p>
            <a:pPr marL="0" indent="0">
              <a:buNone/>
            </a:pPr>
            <a:r>
              <a:rPr lang="en-US" b="1" dirty="0"/>
              <a:t>Speaker Notes</a:t>
            </a:r>
            <a:endParaRPr lang="en-US" dirty="0"/>
          </a:p>
          <a:p>
            <a:r>
              <a:rPr lang="en-NZ" dirty="0"/>
              <a:t>The </a:t>
            </a:r>
            <a:r>
              <a:rPr lang="en-NZ" dirty="0" smtClean="0"/>
              <a:t>Azure </a:t>
            </a:r>
            <a:r>
              <a:rPr lang="en-NZ" dirty="0"/>
              <a:t>storage services provide storage for binary and text data, messages, and structured data in </a:t>
            </a:r>
            <a:r>
              <a:rPr lang="en-NZ" dirty="0" smtClean="0"/>
              <a:t>Azure. </a:t>
            </a:r>
            <a:r>
              <a:rPr lang="en-NZ" dirty="0"/>
              <a:t>The storage services include:</a:t>
            </a:r>
            <a:endParaRPr lang="en-US" dirty="0"/>
          </a:p>
          <a:p>
            <a:pPr lvl="0"/>
            <a:r>
              <a:rPr lang="en-NZ" dirty="0"/>
              <a:t>The Blob service, for storing binary and text data</a:t>
            </a:r>
            <a:endParaRPr lang="en-US" dirty="0"/>
          </a:p>
          <a:p>
            <a:pPr lvl="0"/>
            <a:r>
              <a:rPr lang="en-NZ" dirty="0"/>
              <a:t>The Queue service, for storing messages that may be accessed by a client</a:t>
            </a:r>
            <a:endParaRPr lang="en-US" dirty="0"/>
          </a:p>
          <a:p>
            <a:pPr lvl="0"/>
            <a:r>
              <a:rPr lang="en-NZ" dirty="0"/>
              <a:t>The Table service, for structured storage for non-relational data</a:t>
            </a:r>
            <a:endParaRPr lang="en-US" dirty="0"/>
          </a:p>
          <a:p>
            <a:pPr lvl="0"/>
            <a:r>
              <a:rPr lang="en-NZ" dirty="0" smtClean="0"/>
              <a:t>Azure Files, </a:t>
            </a:r>
            <a:r>
              <a:rPr lang="en-NZ" dirty="0"/>
              <a:t>for mounting an New Technology File System (NTFS) volume accessible to code running in your </a:t>
            </a:r>
            <a:r>
              <a:rPr lang="en-NZ" dirty="0" smtClean="0"/>
              <a:t>Azure </a:t>
            </a:r>
            <a:r>
              <a:rPr lang="en-NZ" dirty="0"/>
              <a:t>service</a:t>
            </a:r>
            <a:endParaRPr lang="en-US" dirty="0"/>
          </a:p>
          <a:p>
            <a:pPr marL="0" indent="0">
              <a:buNone/>
            </a:pPr>
            <a:r>
              <a:rPr lang="en-NZ" dirty="0"/>
              <a:t>Programmatic access to the Blob, Queue, and Table services is available via the </a:t>
            </a:r>
            <a:r>
              <a:rPr lang="en-NZ" dirty="0" smtClean="0"/>
              <a:t>Azure </a:t>
            </a:r>
            <a:r>
              <a:rPr lang="en-NZ" dirty="0"/>
              <a:t>Managed Library and the </a:t>
            </a:r>
            <a:r>
              <a:rPr lang="en-NZ" dirty="0" smtClean="0"/>
              <a:t>Storage </a:t>
            </a:r>
            <a:r>
              <a:rPr lang="en-NZ" dirty="0"/>
              <a:t>services REST API</a:t>
            </a:r>
            <a:r>
              <a:rPr lang="en-NZ" dirty="0" smtClean="0"/>
              <a:t>.</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0" name="Rectangle 9"/>
          <p:cNvSpPr/>
          <p:nvPr/>
        </p:nvSpPr>
        <p:spPr>
          <a:xfrm>
            <a:off x="546100" y="6672780"/>
            <a:ext cx="5080000" cy="577273"/>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http://blogs.msdn.com/b/windowsazurestorage/archive/2010/03/28/windows-azure-storage-resources.aspx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4212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1715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8B263312-38AA-4E1E-B2B5-0F8F122B24FE}" type="slidenum">
              <a:rPr lang="en-US" smtClean="0"/>
              <a:pPr/>
              <a:t>19</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the hierarchy of Blob storage</a:t>
            </a:r>
          </a:p>
          <a:p>
            <a:pPr marL="0" indent="0">
              <a:buNone/>
            </a:pPr>
            <a:r>
              <a:rPr lang="en-US" b="1" dirty="0" smtClean="0"/>
              <a:t>Speaker </a:t>
            </a:r>
            <a:r>
              <a:rPr lang="en-US" b="1" dirty="0"/>
              <a:t>Notes</a:t>
            </a:r>
            <a:endParaRPr lang="en-US" dirty="0"/>
          </a:p>
          <a:p>
            <a:pPr lvl="0"/>
            <a:r>
              <a:rPr lang="en-NZ" dirty="0"/>
              <a:t>The Blob service provides storage for entities, such as binary files and text files</a:t>
            </a:r>
            <a:endParaRPr lang="en-US" dirty="0"/>
          </a:p>
          <a:p>
            <a:pPr lvl="0"/>
            <a:r>
              <a:rPr lang="en-NZ" dirty="0"/>
              <a:t>The REST API for the Blob service exposes two resources: </a:t>
            </a:r>
            <a:endParaRPr lang="en-US" dirty="0"/>
          </a:p>
          <a:p>
            <a:pPr lvl="1"/>
            <a:r>
              <a:rPr lang="en-NZ" dirty="0"/>
              <a:t>Containers</a:t>
            </a:r>
            <a:endParaRPr lang="en-US" dirty="0"/>
          </a:p>
          <a:p>
            <a:pPr lvl="1"/>
            <a:r>
              <a:rPr lang="en-NZ" dirty="0"/>
              <a:t>Blobs</a:t>
            </a:r>
            <a:endParaRPr lang="en-US" dirty="0"/>
          </a:p>
          <a:p>
            <a:pPr lvl="0"/>
            <a:r>
              <a:rPr lang="en-NZ" dirty="0"/>
              <a:t>A container is a set of blobs; every blob must belong to a container</a:t>
            </a:r>
            <a:endParaRPr lang="en-US" dirty="0"/>
          </a:p>
          <a:p>
            <a:pPr lvl="0"/>
            <a:r>
              <a:rPr lang="en-NZ" dirty="0"/>
              <a:t>The Blob service defines two types of blobs:</a:t>
            </a:r>
            <a:endParaRPr lang="en-US" dirty="0"/>
          </a:p>
          <a:p>
            <a:pPr lvl="1"/>
            <a:r>
              <a:rPr lang="en-NZ" dirty="0"/>
              <a:t>Block blobs—optimized for streaming</a:t>
            </a:r>
            <a:endParaRPr lang="en-US" dirty="0"/>
          </a:p>
          <a:p>
            <a:pPr lvl="1"/>
            <a:r>
              <a:rPr lang="en-NZ" dirty="0"/>
              <a:t>Page blobs—optimized for random read/write operations and which provide the ability to write to a range of bytes in a blob</a:t>
            </a:r>
            <a:endParaRPr lang="en-US" dirty="0"/>
          </a:p>
          <a:p>
            <a:pPr lvl="0"/>
            <a:r>
              <a:rPr lang="en-NZ" dirty="0"/>
              <a:t>Blobs can be read by calling the </a:t>
            </a:r>
            <a:r>
              <a:rPr lang="en-NZ" u="sng" dirty="0">
                <a:hlinkClick r:id="rId3"/>
              </a:rPr>
              <a:t>Get Blob</a:t>
            </a:r>
            <a:r>
              <a:rPr lang="en-NZ" dirty="0"/>
              <a:t> operation. A client may read the entire blob, or an arbitrary range of bytes</a:t>
            </a:r>
            <a:endParaRPr lang="en-US" dirty="0"/>
          </a:p>
          <a:p>
            <a:pPr lvl="0"/>
            <a:r>
              <a:rPr lang="en-NZ" dirty="0"/>
              <a:t>Block blobs less than or equal to 64 MB in size can be uploaded by calling the </a:t>
            </a:r>
            <a:r>
              <a:rPr lang="en-NZ" u="sng" dirty="0">
                <a:hlinkClick r:id="rId4"/>
              </a:rPr>
              <a:t>Put Blob</a:t>
            </a:r>
            <a:r>
              <a:rPr lang="en-NZ" dirty="0"/>
              <a:t> operation</a:t>
            </a:r>
            <a:endParaRPr lang="en-US" dirty="0"/>
          </a:p>
          <a:p>
            <a:pPr lvl="0"/>
            <a:r>
              <a:rPr lang="en-NZ" dirty="0"/>
              <a:t>Block blobs larger than 64 MB must be uploaded as a set of blocks, each of which must be less than or equal to 4 MB in size</a:t>
            </a:r>
            <a:endParaRPr lang="en-US" dirty="0"/>
          </a:p>
          <a:p>
            <a:pPr lvl="0"/>
            <a:r>
              <a:rPr lang="en-NZ" dirty="0"/>
              <a:t>Page blobs are created and initialized with a maximum size with a call to </a:t>
            </a:r>
            <a:r>
              <a:rPr lang="en-NZ" u="sng" dirty="0">
                <a:hlinkClick r:id="rId4"/>
              </a:rPr>
              <a:t>Put </a:t>
            </a:r>
            <a:r>
              <a:rPr lang="en-NZ" u="sng" dirty="0" smtClean="0">
                <a:hlinkClick r:id="rId4"/>
              </a:rPr>
              <a:t>Blob</a:t>
            </a:r>
            <a:endParaRPr lang="en-NZ" u="sng" dirty="0" smtClean="0"/>
          </a:p>
          <a:p>
            <a:pPr lvl="0"/>
            <a:r>
              <a:rPr lang="en-NZ" dirty="0" smtClean="0"/>
              <a:t>To write content to a page blob, you call the </a:t>
            </a:r>
            <a:r>
              <a:rPr lang="en-NZ" u="sng" dirty="0" smtClean="0">
                <a:hlinkClick r:id="rId5"/>
              </a:rPr>
              <a:t>Put Page</a:t>
            </a:r>
            <a:r>
              <a:rPr lang="en-NZ" dirty="0" smtClean="0"/>
              <a:t> operation. The maximum size currently supported for a page blob is 1 TB</a:t>
            </a:r>
            <a:endParaRPr lang="en-US"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a:p>
            <a:pPr lvl="0"/>
            <a:endParaRPr lang="en-US" dirty="0"/>
          </a:p>
        </p:txBody>
      </p:sp>
      <p:sp>
        <p:nvSpPr>
          <p:cNvPr id="4" name="Slide Image Placeholder 3"/>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54308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a:t>
            </a:fld>
            <a:endParaRPr lang="en-US" dirty="0"/>
          </a:p>
        </p:txBody>
      </p:sp>
    </p:spTree>
    <p:extLst>
      <p:ext uri="{BB962C8B-B14F-4D97-AF65-F5344CB8AC3E}">
        <p14:creationId xmlns:p14="http://schemas.microsoft.com/office/powerpoint/2010/main" val="2594930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the hierarchy of Blob storage</a:t>
            </a:r>
          </a:p>
          <a:p>
            <a:pPr marL="0" indent="0">
              <a:buNone/>
            </a:pPr>
            <a:r>
              <a:rPr lang="en-US" b="1" dirty="0"/>
              <a:t>Speaker Notes</a:t>
            </a:r>
            <a:endParaRPr lang="en-US" dirty="0"/>
          </a:p>
          <a:p>
            <a:pPr lvl="0"/>
            <a:r>
              <a:rPr lang="en-NZ" dirty="0"/>
              <a:t>Put Blob—creates a new blob or replaces an existing blob within a container</a:t>
            </a:r>
            <a:endParaRPr lang="en-US" dirty="0"/>
          </a:p>
          <a:p>
            <a:pPr lvl="0"/>
            <a:r>
              <a:rPr lang="en-NZ" dirty="0"/>
              <a:t>Get Blob—reads or downloads a blob from the system, including its metadata and properties</a:t>
            </a:r>
            <a:endParaRPr lang="en-US" dirty="0"/>
          </a:p>
          <a:p>
            <a:pPr lvl="0"/>
            <a:r>
              <a:rPr lang="en-NZ" dirty="0"/>
              <a:t>Delete Blob—deletes a blob</a:t>
            </a:r>
            <a:endParaRPr lang="en-US" dirty="0"/>
          </a:p>
          <a:p>
            <a:pPr lvl="0"/>
            <a:r>
              <a:rPr lang="en-NZ" dirty="0"/>
              <a:t>Copy Blob—copies a source blob to a destination blob within the same storage account</a:t>
            </a:r>
            <a:endParaRPr lang="en-US" dirty="0"/>
          </a:p>
          <a:p>
            <a:pPr lvl="0"/>
            <a:r>
              <a:rPr lang="en-NZ" dirty="0"/>
              <a:t>SnapShot Blob—the Snapshot Blob operation creates a read-only snapshot of a blob</a:t>
            </a:r>
            <a:endParaRPr lang="en-US" dirty="0"/>
          </a:p>
          <a:p>
            <a:pPr lvl="0"/>
            <a:r>
              <a:rPr lang="en-NZ" dirty="0"/>
              <a:t>Lease Blob—establishes an exclusive one-minute write lock on a blob. To write to a locked blob, a client must provide a lease ID</a:t>
            </a:r>
            <a:endParaRPr lang="en-US" dirty="0"/>
          </a:p>
          <a:p>
            <a:pPr lvl="0"/>
            <a:r>
              <a:rPr lang="en-NZ" dirty="0">
                <a:solidFill>
                  <a:srgbClr val="FF0000"/>
                </a:solidFill>
              </a:rPr>
              <a:t>Using the REST API for the Blob service, developers can create a hierarchical namespace similar to a file system</a:t>
            </a:r>
            <a:endParaRPr lang="en-US" dirty="0">
              <a:solidFill>
                <a:srgbClr val="FF0000"/>
              </a:solidFill>
            </a:endParaRPr>
          </a:p>
          <a:p>
            <a:pPr lvl="0"/>
            <a:r>
              <a:rPr lang="en-NZ" dirty="0">
                <a:solidFill>
                  <a:srgbClr val="FF0000"/>
                </a:solidFill>
              </a:rPr>
              <a:t>Blob names may encode a hierarchy by using a configurable path separator. For example, the blob names </a:t>
            </a:r>
            <a:r>
              <a:rPr lang="en-NZ" i="1" dirty="0">
                <a:solidFill>
                  <a:srgbClr val="FF0000"/>
                </a:solidFill>
              </a:rPr>
              <a:t>MyGroup/MyBlob1</a:t>
            </a:r>
            <a:r>
              <a:rPr lang="en-NZ" dirty="0">
                <a:solidFill>
                  <a:srgbClr val="FF0000"/>
                </a:solidFill>
              </a:rPr>
              <a:t> and </a:t>
            </a:r>
            <a:r>
              <a:rPr lang="en-NZ" i="1" dirty="0">
                <a:solidFill>
                  <a:srgbClr val="FF0000"/>
                </a:solidFill>
              </a:rPr>
              <a:t>MyGroup/MyBlob2</a:t>
            </a:r>
            <a:r>
              <a:rPr lang="en-NZ" dirty="0">
                <a:solidFill>
                  <a:srgbClr val="FF0000"/>
                </a:solidFill>
              </a:rPr>
              <a:t> imply a virtual level of organization for blobs</a:t>
            </a:r>
            <a:endParaRPr lang="en-US" dirty="0">
              <a:solidFill>
                <a:srgbClr val="FF0000"/>
              </a:solidFill>
            </a:endParaRPr>
          </a:p>
          <a:p>
            <a:pPr lvl="0"/>
            <a:r>
              <a:rPr lang="en-NZ" dirty="0">
                <a:solidFill>
                  <a:srgbClr val="FF0000"/>
                </a:solidFill>
              </a:rPr>
              <a:t>The enumeration operation for blobs supports traversing the virtual hierarchy in a manner similar to that of a file system, so that you can return a set of blobs that are organized beneath a group</a:t>
            </a:r>
            <a:endParaRPr lang="en-US" dirty="0">
              <a:solidFill>
                <a:srgbClr val="FF0000"/>
              </a:solidFill>
            </a:endParaRPr>
          </a:p>
          <a:p>
            <a:pPr lvl="0"/>
            <a:r>
              <a:rPr lang="en-NZ" dirty="0">
                <a:solidFill>
                  <a:srgbClr val="FF0000"/>
                </a:solidFill>
              </a:rPr>
              <a:t>For example, you can enumerate all blobs organized under </a:t>
            </a:r>
            <a:r>
              <a:rPr lang="en-NZ" i="1" dirty="0">
                <a:solidFill>
                  <a:srgbClr val="FF0000"/>
                </a:solidFill>
              </a:rPr>
              <a:t>MyGroup</a:t>
            </a:r>
            <a:r>
              <a:rPr lang="en-NZ" i="1" dirty="0" smtClean="0">
                <a:solidFill>
                  <a:srgbClr val="FF0000"/>
                </a:solidFill>
              </a:rPr>
              <a:t>/</a:t>
            </a:r>
          </a:p>
          <a:p>
            <a:pPr marL="0" indent="0">
              <a:buNone/>
            </a:pPr>
            <a:r>
              <a:rPr lang="en-US" b="1" dirty="0" smtClean="0"/>
              <a:t>Notes</a:t>
            </a:r>
            <a:endParaRPr lang="en-US" dirty="0" smtClean="0"/>
          </a:p>
          <a:p>
            <a:r>
              <a:rPr lang="en-NZ" dirty="0" smtClean="0"/>
              <a:t>The Blob service provides storage for entities, such as binary files and text files. The REST API for the Blob service exposes two resources: </a:t>
            </a:r>
            <a:endParaRPr lang="en-US" dirty="0" smtClean="0"/>
          </a:p>
          <a:p>
            <a:pPr lvl="1"/>
            <a:r>
              <a:rPr lang="en-NZ" dirty="0" smtClean="0"/>
              <a:t>Containers</a:t>
            </a:r>
            <a:endParaRPr lang="en-US" dirty="0" smtClean="0"/>
          </a:p>
          <a:p>
            <a:pPr lvl="1"/>
            <a:r>
              <a:rPr lang="en-NZ" dirty="0" smtClean="0"/>
              <a:t>Blobs</a:t>
            </a:r>
            <a:endParaRPr lang="en-US" dirty="0" smtClean="0"/>
          </a:p>
          <a:p>
            <a:r>
              <a:rPr lang="en-NZ" dirty="0" smtClean="0"/>
              <a:t>A container is a set of blobs; every blob must belong to a container. The Blob service defines two types of blobs:</a:t>
            </a:r>
            <a:endParaRPr lang="en-US" dirty="0" smtClean="0"/>
          </a:p>
          <a:p>
            <a:pPr lvl="1"/>
            <a:r>
              <a:rPr lang="en-NZ" dirty="0" smtClean="0"/>
              <a:t>Block blobs, which are optimized for streaming. This type of blob is the only blob type available with versions prior to 2009-09-19</a:t>
            </a:r>
            <a:endParaRPr lang="en-US" dirty="0" smtClean="0"/>
          </a:p>
          <a:p>
            <a:pPr lvl="1"/>
            <a:r>
              <a:rPr lang="en-NZ" dirty="0" smtClean="0"/>
              <a:t>Page blobs, which are optimized for random read/write operations and which provide the ability to write to a range of bytes in a blob. Page blobs are available only with version 2009-09-19</a:t>
            </a:r>
          </a:p>
          <a:p>
            <a:r>
              <a:rPr lang="en-NZ" dirty="0" smtClean="0"/>
              <a:t>Containers and blobs support user-defined metadata in the form of name-value pairs specified as headers on a request operation.</a:t>
            </a:r>
            <a:endParaRPr lang="en-US"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endParaRPr lang="en-US" dirty="0" smtClean="0"/>
          </a:p>
          <a:p>
            <a:r>
              <a:rPr lang="en-NZ" dirty="0" smtClean="0"/>
              <a:t>A block blob may be created in one of two ways.</a:t>
            </a:r>
            <a:endParaRPr lang="en-US" dirty="0" smtClean="0"/>
          </a:p>
          <a:p>
            <a:pPr lvl="1"/>
            <a:r>
              <a:rPr lang="en-NZ" dirty="0" smtClean="0"/>
              <a:t>Block blobs less than or equal to 64 MB in size can be uploaded by calling the Put Blob operation</a:t>
            </a:r>
            <a:endParaRPr lang="en-US" dirty="0" smtClean="0"/>
          </a:p>
          <a:p>
            <a:pPr lvl="1"/>
            <a:r>
              <a:rPr lang="en-NZ" dirty="0" smtClean="0"/>
              <a:t>Block blobs larger than 64 MB must be uploaded as a set of blocks, each of which must be less than or equal to 4 MB in size</a:t>
            </a:r>
            <a:endParaRPr lang="en-US" dirty="0" smtClean="0"/>
          </a:p>
          <a:p>
            <a:r>
              <a:rPr lang="en-NZ" dirty="0" smtClean="0"/>
              <a:t>A set of successfully uploaded blocks can be assembled in a specified order into a single contiguous blob by calling Put Block List. The maximum size currently supported for a block blob is 200 GB.</a:t>
            </a:r>
            <a:r>
              <a:rPr lang="en-US" dirty="0" smtClean="0"/>
              <a:t> </a:t>
            </a:r>
          </a:p>
          <a:p>
            <a:r>
              <a:rPr lang="en-NZ" dirty="0" smtClean="0"/>
              <a:t>Page blobs are created and initialized with a maximum size with a call to Put Blob. To write content to a page blob, you call the Put Page operation. The maximum size currently supported for a page blob is 1 TB.</a:t>
            </a:r>
            <a:endParaRPr lang="en-US" dirty="0" smtClean="0"/>
          </a:p>
          <a:p>
            <a:r>
              <a:rPr lang="en-NZ" dirty="0" smtClean="0"/>
              <a:t>Blobs support conditional update operations that may be useful for concurrency control and efficient uploading.</a:t>
            </a:r>
            <a:endParaRPr lang="en-US" dirty="0" smtClean="0"/>
          </a:p>
          <a:p>
            <a:r>
              <a:rPr lang="en-NZ" dirty="0" smtClean="0"/>
              <a:t>Blobs can be read by calling the Get Blob operation. A client may read the entire blob, or an arbitrary range of bytes.</a:t>
            </a:r>
            <a:r>
              <a:rPr lang="en-US" dirty="0" smtClean="0"/>
              <a:t> </a:t>
            </a:r>
          </a:p>
          <a:p>
            <a:pPr lvl="0"/>
            <a:endParaRPr lang="en-US" dirty="0">
              <a:solidFill>
                <a:srgbClr val="FF0000"/>
              </a:solidFill>
            </a:endParaRPr>
          </a:p>
        </p:txBody>
      </p:sp>
      <p:sp>
        <p:nvSpPr>
          <p:cNvPr id="5" name="Slide Image Placeholder 4"/>
          <p:cNvSpPr>
            <a:spLocks noGrp="1" noRot="1" noChangeAspect="1"/>
          </p:cNvSpPr>
          <p:nvPr>
            <p:ph type="sldImg"/>
          </p:nvPr>
        </p:nvSpPr>
        <p:spPr>
          <a:xfrm>
            <a:off x="384175" y="484188"/>
            <a:ext cx="6096000" cy="3429000"/>
          </a:xfrm>
        </p:spPr>
      </p:sp>
      <p:sp>
        <p:nvSpPr>
          <p:cNvPr id="8" name="Rectangle 7"/>
          <p:cNvSpPr/>
          <p:nvPr/>
        </p:nvSpPr>
        <p:spPr>
          <a:xfrm>
            <a:off x="-3354612" y="6444358"/>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Zain</a:t>
            </a:r>
            <a:r>
              <a:rPr lang="en-US" sz="1100" dirty="0">
                <a:latin typeface="Calibri"/>
              </a:rPr>
              <a:t>:</a:t>
            </a:r>
          </a:p>
          <a:p>
            <a:r>
              <a:rPr lang="en-US" sz="1100" i="1" dirty="0" smtClean="0">
                <a:latin typeface="Calibri"/>
              </a:rPr>
              <a:t>Friday, January 31, 2014
</a:t>
            </a:r>
            <a:endParaRPr lang="en-US" sz="1100" dirty="0"/>
          </a:p>
          <a:p>
            <a:r>
              <a:rPr lang="en-US" sz="1100" dirty="0" smtClean="0"/>
              <a:t>This </a:t>
            </a:r>
            <a:r>
              <a:rPr lang="en-US" sz="1100" dirty="0"/>
              <a:t>content is the same as the last paragraph on the previous notes page. With the only difference being, the content here is bulleted</a:t>
            </a:r>
          </a:p>
        </p:txBody>
      </p:sp>
    </p:spTree>
    <p:extLst>
      <p:ext uri="{BB962C8B-B14F-4D97-AF65-F5344CB8AC3E}">
        <p14:creationId xmlns:p14="http://schemas.microsoft.com/office/powerpoint/2010/main" val="2861869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Understand containers</a:t>
            </a:r>
          </a:p>
          <a:p>
            <a:pPr marL="0" indent="0">
              <a:buNone/>
            </a:pPr>
            <a:r>
              <a:rPr lang="en-US" b="1" dirty="0"/>
              <a:t>Speaker Notes</a:t>
            </a:r>
            <a:endParaRPr lang="en-US" dirty="0"/>
          </a:p>
          <a:p>
            <a:pPr lvl="0"/>
            <a:r>
              <a:rPr lang="en-US" dirty="0"/>
              <a:t>Account can contain unlimited number of containers</a:t>
            </a:r>
          </a:p>
          <a:p>
            <a:pPr lvl="0"/>
            <a:r>
              <a:rPr lang="en-US" dirty="0"/>
              <a:t>Root container is useful when serving Silverlight and flash out of Blob storage. May need to store </a:t>
            </a:r>
            <a:r>
              <a:rPr lang="en-US" dirty="0" smtClean="0"/>
              <a:t>Cross-domain</a:t>
            </a:r>
            <a:r>
              <a:rPr lang="en-US" dirty="0"/>
              <a:t> access policy files in root of the domain</a:t>
            </a:r>
          </a:p>
          <a:p>
            <a:pPr lvl="0"/>
            <a:r>
              <a:rPr lang="en-US" dirty="0"/>
              <a:t>Metadata is up to 8 KB of name value pairs per container</a:t>
            </a:r>
          </a:p>
          <a:p>
            <a:pPr marL="0" indent="0">
              <a:buNone/>
            </a:pPr>
            <a:r>
              <a:rPr lang="en-US" b="1" dirty="0" smtClean="0"/>
              <a:t>Notes</a:t>
            </a:r>
          </a:p>
          <a:p>
            <a:pPr marL="0" indent="0">
              <a:buNone/>
            </a:pPr>
            <a:endParaRPr lang="en-US" b="1" dirty="0"/>
          </a:p>
          <a:p>
            <a:pPr marL="0" indent="0">
              <a:buNone/>
            </a:pPr>
            <a:endParaRPr lang="en-US" b="1" dirty="0" smtClean="0"/>
          </a:p>
          <a:p>
            <a:pPr marL="0" indent="0">
              <a:buNone/>
            </a:pPr>
            <a:endParaRPr lang="en-US" b="1" dirty="0"/>
          </a:p>
          <a:p>
            <a:r>
              <a:rPr lang="en-NZ" dirty="0"/>
              <a:t>A root container serves as a default container for your storage account. A storage account may have one root container. The root container must be explicitly created and must be named $root.</a:t>
            </a:r>
            <a:endParaRPr lang="en-US" dirty="0"/>
          </a:p>
          <a:p>
            <a:r>
              <a:rPr lang="en-NZ" dirty="0"/>
              <a:t>A blob stored in the root container may be addressed without referencing the root container name, so that a blob can be addressed at the top level of the storage account hierarchy</a:t>
            </a:r>
            <a:r>
              <a:rPr lang="en-NZ" dirty="0">
                <a:solidFill>
                  <a:srgbClr val="FF0000"/>
                </a:solidFill>
              </a:rPr>
              <a:t>. For example, you can now reference a blob that resides in the root container in the following manner</a:t>
            </a:r>
            <a:r>
              <a:rPr lang="en-NZ" u="sng" dirty="0">
                <a:solidFill>
                  <a:srgbClr val="FF0000"/>
                </a:solidFill>
              </a:rPr>
              <a:t>:</a:t>
            </a:r>
            <a:r>
              <a:rPr lang="en-US" dirty="0">
                <a:solidFill>
                  <a:srgbClr val="FF0000"/>
                </a:solidFill>
              </a:rPr>
              <a:t> </a:t>
            </a:r>
            <a:endParaRPr lang="en-US" b="1" dirty="0" smtClean="0">
              <a:solidFill>
                <a:srgbClr val="FF0000"/>
              </a:solidFill>
            </a:endParaRPr>
          </a:p>
          <a:p>
            <a:pPr marL="0" indent="0">
              <a:buNone/>
            </a:pP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1" name="Rectangle 10"/>
          <p:cNvSpPr/>
          <p:nvPr/>
        </p:nvSpPr>
        <p:spPr>
          <a:xfrm>
            <a:off x="603250" y="5665216"/>
            <a:ext cx="5080000" cy="6350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pPr marL="171450" lvl="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http://msdn.microsoft.com/en-us/library/dd179361.aspx</a:t>
            </a:r>
            <a:endParaRPr lang="en-US" sz="1050" dirty="0">
              <a:solidFill>
                <a:schemeClr val="tx1"/>
              </a:solidFill>
              <a:latin typeface="Segoe UI" panose="020B0502040204020203" pitchFamily="34" charset="0"/>
              <a:cs typeface="Segoe UI" panose="020B0502040204020203" pitchFamily="34" charset="0"/>
            </a:endParaRPr>
          </a:p>
          <a:p>
            <a:pPr marL="17145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4"/>
              </a:rPr>
              <a:t>http://msdn.microsoft.com/en-us/library/ee395424.aspx</a:t>
            </a:r>
            <a:endParaRPr lang="en-US" sz="1050" b="1" dirty="0">
              <a:solidFill>
                <a:schemeClr val="tx1"/>
              </a:solidFill>
              <a:latin typeface="Segoe UI" panose="020B0502040204020203" pitchFamily="34" charset="0"/>
              <a:cs typeface="Segoe UI" panose="020B0502040204020203" pitchFamily="34" charset="0"/>
            </a:endParaRPr>
          </a:p>
        </p:txBody>
      </p:sp>
      <p:sp>
        <p:nvSpPr>
          <p:cNvPr id="12" name="Rectangle 11"/>
          <p:cNvSpPr/>
          <p:nvPr/>
        </p:nvSpPr>
        <p:spPr>
          <a:xfrm>
            <a:off x="-3501573" y="7053942"/>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Zain</a:t>
            </a:r>
            <a:r>
              <a:rPr lang="en-US" sz="1100" dirty="0">
                <a:latin typeface="Calibri"/>
              </a:rPr>
              <a:t>:</a:t>
            </a:r>
          </a:p>
          <a:p>
            <a:r>
              <a:rPr lang="en-US" sz="1100" i="1" dirty="0" smtClean="0">
                <a:latin typeface="Calibri"/>
              </a:rPr>
              <a:t>Friday, January 31, 2014
</a:t>
            </a:r>
            <a:r>
              <a:rPr lang="en-US" sz="1100" dirty="0"/>
              <a:t> This content is incomplete.</a:t>
            </a:r>
          </a:p>
        </p:txBody>
      </p:sp>
    </p:spTree>
    <p:extLst>
      <p:ext uri="{BB962C8B-B14F-4D97-AF65-F5344CB8AC3E}">
        <p14:creationId xmlns:p14="http://schemas.microsoft.com/office/powerpoint/2010/main" val="66448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Understand the different blob types</a:t>
            </a:r>
          </a:p>
          <a:p>
            <a:pPr marL="0" indent="0">
              <a:buNone/>
            </a:pPr>
            <a:r>
              <a:rPr lang="en-US" b="1" dirty="0"/>
              <a:t>Speaker Notes</a:t>
            </a:r>
            <a:endParaRPr lang="en-US" dirty="0"/>
          </a:p>
          <a:p>
            <a:pPr lvl="0"/>
            <a:r>
              <a:rPr lang="en-NZ" dirty="0"/>
              <a:t>Block blobs are comprised of blocks, each of which is identified by a block ID</a:t>
            </a:r>
            <a:endParaRPr lang="en-US" dirty="0"/>
          </a:p>
          <a:p>
            <a:pPr lvl="0"/>
            <a:r>
              <a:rPr lang="en-NZ" dirty="0"/>
              <a:t>You create or modify a block blob by uploading a set of blocks and committing them by their block IDs</a:t>
            </a:r>
            <a:endParaRPr lang="en-US" dirty="0"/>
          </a:p>
          <a:p>
            <a:pPr lvl="1"/>
            <a:r>
              <a:rPr lang="en-NZ" dirty="0"/>
              <a:t>If you are uploading a block blob that is no more than 64 MB in size, you can also upload it in its entirety with a single </a:t>
            </a:r>
            <a:r>
              <a:rPr lang="en-NZ" u="sng" dirty="0">
                <a:hlinkClick r:id="rId3"/>
              </a:rPr>
              <a:t>Put Blob</a:t>
            </a:r>
            <a:r>
              <a:rPr lang="en-NZ" dirty="0"/>
              <a:t> operation</a:t>
            </a:r>
            <a:endParaRPr lang="en-US" dirty="0"/>
          </a:p>
          <a:p>
            <a:pPr lvl="0"/>
            <a:r>
              <a:rPr lang="en-NZ" dirty="0"/>
              <a:t>When you upload a block to </a:t>
            </a:r>
            <a:r>
              <a:rPr lang="en-NZ" dirty="0" smtClean="0"/>
              <a:t>Azure </a:t>
            </a:r>
            <a:r>
              <a:rPr lang="en-NZ" dirty="0"/>
              <a:t>using the </a:t>
            </a:r>
            <a:r>
              <a:rPr lang="en-NZ" u="sng" dirty="0">
                <a:hlinkClick r:id="rId4"/>
              </a:rPr>
              <a:t>Put Block</a:t>
            </a:r>
            <a:r>
              <a:rPr lang="en-NZ" dirty="0"/>
              <a:t> operation, it is associated with the specified block blob, but it does not become a part of the blob until you call the </a:t>
            </a:r>
            <a:r>
              <a:rPr lang="en-NZ" u="sng" dirty="0">
                <a:hlinkClick r:id="rId5"/>
              </a:rPr>
              <a:t>Put Block List</a:t>
            </a:r>
            <a:r>
              <a:rPr lang="en-NZ" dirty="0"/>
              <a:t> operation and include the block's ID</a:t>
            </a:r>
            <a:endParaRPr lang="en-US" dirty="0"/>
          </a:p>
          <a:p>
            <a:pPr lvl="1"/>
            <a:r>
              <a:rPr lang="en-NZ" dirty="0"/>
              <a:t>The block remains in an uncommitted state until it is specifically committed. Writing to a block blob is thus always a two-step process</a:t>
            </a:r>
            <a:endParaRPr lang="en-US" dirty="0"/>
          </a:p>
          <a:p>
            <a:pPr lvl="0"/>
            <a:r>
              <a:rPr lang="en-NZ" dirty="0"/>
              <a:t>Each block can be a maximum of 4 MB in size. The maximum size for a block blob in version 2009-09-19 is 200 GB, or up to 50,000 blocks</a:t>
            </a:r>
            <a:endParaRPr lang="en-US" dirty="0"/>
          </a:p>
          <a:p>
            <a:pPr lvl="0"/>
            <a:r>
              <a:rPr lang="en-NZ" dirty="0"/>
              <a:t>Page blobs are a collection of pages</a:t>
            </a:r>
            <a:endParaRPr lang="en-US" dirty="0"/>
          </a:p>
          <a:p>
            <a:pPr lvl="1"/>
            <a:r>
              <a:rPr lang="en-NZ" dirty="0"/>
              <a:t>A page is a range of data that is identified by its offset from the start of the blob</a:t>
            </a:r>
            <a:endParaRPr lang="en-US" dirty="0"/>
          </a:p>
          <a:p>
            <a:pPr lvl="0"/>
            <a:r>
              <a:rPr lang="en-NZ" dirty="0"/>
              <a:t>To create a page blob, initialize the page blob by calling </a:t>
            </a:r>
            <a:r>
              <a:rPr lang="en-NZ" u="sng" dirty="0">
                <a:hlinkClick r:id="rId3"/>
              </a:rPr>
              <a:t>Put Blob</a:t>
            </a:r>
            <a:r>
              <a:rPr lang="en-NZ" dirty="0"/>
              <a:t> and specifying its maximum size</a:t>
            </a:r>
            <a:endParaRPr lang="en-US" dirty="0"/>
          </a:p>
          <a:p>
            <a:pPr lvl="0"/>
            <a:r>
              <a:rPr lang="en-NZ" dirty="0"/>
              <a:t>To add content to or update a page blob, call the </a:t>
            </a:r>
            <a:r>
              <a:rPr lang="en-NZ" u="sng" dirty="0">
                <a:hlinkClick r:id="rId6"/>
              </a:rPr>
              <a:t>Put Page</a:t>
            </a:r>
            <a:r>
              <a:rPr lang="en-NZ" dirty="0"/>
              <a:t> operation to modify a page or range of pages by specifying an offset and range. All pages must align 512-byte page </a:t>
            </a:r>
            <a:r>
              <a:rPr lang="en-NZ" dirty="0" smtClean="0"/>
              <a:t>boundaries</a:t>
            </a:r>
          </a:p>
          <a:p>
            <a:pPr lvl="1"/>
            <a:r>
              <a:rPr lang="en-NZ" dirty="0" smtClean="0"/>
              <a:t>Unlike writes to block blobs, writes to page blobs happen in-place and are immediately committed to the blob</a:t>
            </a:r>
            <a:endParaRPr lang="en-US" dirty="0" smtClean="0"/>
          </a:p>
          <a:p>
            <a:pPr lvl="0"/>
            <a:r>
              <a:rPr lang="en-NZ" dirty="0" smtClean="0"/>
              <a:t>The maximum size for a page blob is 1 TB</a:t>
            </a:r>
            <a:endParaRPr lang="en-US" dirty="0" smtClean="0"/>
          </a:p>
          <a:p>
            <a:pPr lvl="1"/>
            <a:r>
              <a:rPr lang="en-NZ" dirty="0" smtClean="0"/>
              <a:t>A page written to a page blob may be up to 1 TB in size but will typically be much smaller</a:t>
            </a:r>
            <a:endParaRPr lang="en-US" dirty="0" smtClean="0"/>
          </a:p>
          <a:p>
            <a:pPr lvl="0"/>
            <a:endParaRPr lang="en-US" dirty="0"/>
          </a:p>
        </p:txBody>
      </p:sp>
      <p:sp>
        <p:nvSpPr>
          <p:cNvPr id="5" name="Slide Image Placeholder 4"/>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832050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3" name="Slide Image Placeholder 2"/>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Tables</a:t>
            </a:r>
          </a:p>
          <a:p>
            <a:pPr marL="0" indent="0">
              <a:buNone/>
            </a:pPr>
            <a:r>
              <a:rPr lang="en-US" b="1" dirty="0"/>
              <a:t>Speaker Notes</a:t>
            </a:r>
            <a:endParaRPr lang="en-US" dirty="0"/>
          </a:p>
          <a:p>
            <a:pPr lvl="0"/>
            <a:r>
              <a:rPr lang="en-NZ" dirty="0"/>
              <a:t>Within a storage account, a developer may create named tables</a:t>
            </a:r>
            <a:endParaRPr lang="en-US" dirty="0"/>
          </a:p>
          <a:p>
            <a:pPr lvl="0"/>
            <a:r>
              <a:rPr lang="en-NZ" dirty="0"/>
              <a:t>Tables store data as entities</a:t>
            </a:r>
            <a:endParaRPr lang="en-US" dirty="0"/>
          </a:p>
          <a:p>
            <a:pPr lvl="0"/>
            <a:r>
              <a:rPr lang="en-NZ" dirty="0"/>
              <a:t>An entity is a collection of named properties and their values, similar to a row</a:t>
            </a:r>
            <a:endParaRPr lang="en-US" dirty="0"/>
          </a:p>
          <a:p>
            <a:pPr lvl="0"/>
            <a:r>
              <a:rPr lang="en-NZ" dirty="0"/>
              <a:t>Tables are partitioned to support load balancing across storage nodes</a:t>
            </a:r>
            <a:endParaRPr lang="en-US" dirty="0"/>
          </a:p>
          <a:p>
            <a:pPr lvl="0"/>
            <a:r>
              <a:rPr lang="en-NZ" dirty="0"/>
              <a:t>Each table has as its first property a partition key that specifies the partition an entity belongs to</a:t>
            </a:r>
            <a:endParaRPr lang="en-US" dirty="0"/>
          </a:p>
          <a:p>
            <a:pPr lvl="0"/>
            <a:r>
              <a:rPr lang="en-NZ" dirty="0"/>
              <a:t>The second property is a row key that identifies an entity within a given partition</a:t>
            </a:r>
            <a:endParaRPr lang="en-US" dirty="0"/>
          </a:p>
          <a:p>
            <a:pPr lvl="0"/>
            <a:r>
              <a:rPr lang="en-NZ" dirty="0"/>
              <a:t>The combination of the partition key and the row key forms a primary key that identifies each entity uniquely within the table</a:t>
            </a:r>
            <a:endParaRPr lang="en-US" dirty="0"/>
          </a:p>
          <a:p>
            <a:pPr lvl="0"/>
            <a:r>
              <a:rPr lang="en-NZ" dirty="0"/>
              <a:t>The Table service does not enforce any schema</a:t>
            </a:r>
            <a:endParaRPr lang="en-US" dirty="0"/>
          </a:p>
          <a:p>
            <a:pPr lvl="0"/>
            <a:r>
              <a:rPr lang="en-NZ" dirty="0"/>
              <a:t>A developer may select to implement and enforce a schema on the client-side</a:t>
            </a:r>
            <a:endParaRPr lang="en-US" dirty="0"/>
          </a:p>
          <a:p>
            <a:pPr marL="0" indent="0">
              <a:buNone/>
            </a:pPr>
            <a:r>
              <a:rPr lang="en-US" b="1" dirty="0"/>
              <a:t>Notes</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9" name="Rectangle 8"/>
          <p:cNvSpPr/>
          <p:nvPr/>
        </p:nvSpPr>
        <p:spPr>
          <a:xfrm>
            <a:off x="674688" y="7097211"/>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http://msdn.microsoft.com/en-us/library/dd573356.aspx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7065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8B263312-38AA-4E1E-B2B5-0F8F122B24FE}" type="slidenum">
              <a:rPr lang="en-US" smtClean="0"/>
              <a:pPr/>
              <a:t>25</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Tables</a:t>
            </a:r>
          </a:p>
          <a:p>
            <a:pPr marL="0" indent="0">
              <a:buNone/>
            </a:pPr>
            <a:r>
              <a:rPr lang="en-US" b="1" dirty="0"/>
              <a:t>Speaker Notes</a:t>
            </a:r>
            <a:endParaRPr lang="en-US" dirty="0"/>
          </a:p>
          <a:p>
            <a:pPr lvl="0"/>
            <a:r>
              <a:rPr lang="en-NZ" dirty="0"/>
              <a:t>The Table service provides structured storage in the form of tables</a:t>
            </a:r>
            <a:endParaRPr lang="en-US" dirty="0"/>
          </a:p>
          <a:p>
            <a:pPr lvl="0"/>
            <a:r>
              <a:rPr lang="en-NZ" dirty="0"/>
              <a:t>The Table service supports a REST API that is compliant with the </a:t>
            </a:r>
            <a:r>
              <a:rPr lang="en-NZ" dirty="0" smtClean="0"/>
              <a:t>ADO.NET </a:t>
            </a:r>
            <a:r>
              <a:rPr lang="en-NZ" dirty="0"/>
              <a:t>Data Services REST API</a:t>
            </a:r>
            <a:endParaRPr lang="en-US" dirty="0"/>
          </a:p>
          <a:p>
            <a:pPr lvl="0"/>
            <a:r>
              <a:rPr lang="en-NZ" dirty="0"/>
              <a:t>Developers may also use the .NET Client Library for ADO.NET data services to access the Table service</a:t>
            </a:r>
            <a:endParaRPr lang="en-US" dirty="0"/>
          </a:p>
          <a:p>
            <a:pPr marL="0" indent="0">
              <a:buNone/>
            </a:pPr>
            <a:r>
              <a:rPr lang="en-US" b="1" dirty="0" smtClean="0"/>
              <a:t>Notes</a:t>
            </a:r>
            <a:endParaRPr lang="en-US" dirty="0"/>
          </a:p>
        </p:txBody>
      </p:sp>
      <p:sp>
        <p:nvSpPr>
          <p:cNvPr id="4" name="Slide Image Placeholder 3"/>
          <p:cNvSpPr>
            <a:spLocks noGrp="1" noRot="1" noChangeAspect="1"/>
          </p:cNvSpPr>
          <p:nvPr>
            <p:ph type="sldImg"/>
          </p:nvPr>
        </p:nvSpPr>
        <p:spPr>
          <a:xfrm>
            <a:off x="384175" y="484188"/>
            <a:ext cx="6096000" cy="3429000"/>
          </a:xfrm>
        </p:spPr>
      </p:sp>
      <p:sp>
        <p:nvSpPr>
          <p:cNvPr id="9" name="Rectangle 8"/>
          <p:cNvSpPr/>
          <p:nvPr/>
        </p:nvSpPr>
        <p:spPr>
          <a:xfrm>
            <a:off x="531812" y="5838004"/>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http://msdn.microsoft.com/en-us/library/dd573356.aspx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1460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8B263312-38AA-4E1E-B2B5-0F8F122B24FE}" type="slidenum">
              <a:rPr lang="en-US" smtClean="0"/>
              <a:pPr/>
              <a:t>26</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Tables and Entities</a:t>
            </a:r>
          </a:p>
          <a:p>
            <a:pPr marL="0" indent="0">
              <a:buNone/>
            </a:pPr>
            <a:r>
              <a:rPr lang="en-US" b="1" dirty="0"/>
              <a:t>Speaker Notes</a:t>
            </a:r>
            <a:endParaRPr lang="en-US" dirty="0"/>
          </a:p>
          <a:p>
            <a:pPr lvl="0"/>
            <a:r>
              <a:rPr lang="en-NZ" dirty="0"/>
              <a:t>Tables store data as entities</a:t>
            </a:r>
            <a:endParaRPr lang="en-US" dirty="0"/>
          </a:p>
          <a:p>
            <a:pPr lvl="0"/>
            <a:r>
              <a:rPr lang="en-NZ" dirty="0"/>
              <a:t>An entity is a collection of named properties and their values, similar to a row—not an Relational Database Management System (RDBMS) though</a:t>
            </a:r>
            <a:endParaRPr lang="en-US" dirty="0"/>
          </a:p>
          <a:p>
            <a:pPr lvl="0"/>
            <a:r>
              <a:rPr lang="en-NZ" dirty="0"/>
              <a:t>Tables are partitioned to support load balancing across storage nodes</a:t>
            </a:r>
            <a:endParaRPr lang="en-US" dirty="0"/>
          </a:p>
          <a:p>
            <a:pPr lvl="0"/>
            <a:r>
              <a:rPr lang="en-NZ" dirty="0"/>
              <a:t>Each table has as its first property, a partition key that specifies the partition an entity belongs to</a:t>
            </a:r>
            <a:endParaRPr lang="en-US" dirty="0"/>
          </a:p>
          <a:p>
            <a:pPr lvl="0"/>
            <a:r>
              <a:rPr lang="en-NZ" dirty="0"/>
              <a:t>The second property is a row key that identifies an entity within a given partition</a:t>
            </a:r>
            <a:endParaRPr lang="en-US" dirty="0"/>
          </a:p>
          <a:p>
            <a:pPr lvl="0"/>
            <a:r>
              <a:rPr lang="en-NZ" dirty="0"/>
              <a:t>The combination of the partition key and the row key forms a primary key that identifies each entity uniquely within the table</a:t>
            </a:r>
            <a:endParaRPr lang="en-US" dirty="0"/>
          </a:p>
          <a:p>
            <a:pPr lvl="0"/>
            <a:r>
              <a:rPr lang="en-NZ" dirty="0"/>
              <a:t>The Table service does not enforce any schema</a:t>
            </a:r>
            <a:endParaRPr lang="en-US" dirty="0"/>
          </a:p>
          <a:p>
            <a:pPr lvl="0"/>
            <a:r>
              <a:rPr lang="en-NZ" dirty="0"/>
              <a:t>A developer may choose to implement and enforce a schema on the client-side</a:t>
            </a:r>
            <a:endParaRPr lang="en-US" dirty="0"/>
          </a:p>
          <a:p>
            <a:pPr marL="0" indent="0">
              <a:buNone/>
            </a:pPr>
            <a:r>
              <a:rPr lang="en-US" b="1" dirty="0"/>
              <a:t>Notes</a:t>
            </a:r>
            <a:endParaRPr lang="en-US" dirty="0"/>
          </a:p>
        </p:txBody>
      </p:sp>
      <p:sp>
        <p:nvSpPr>
          <p:cNvPr id="4" name="Slide Image Placeholder 3"/>
          <p:cNvSpPr>
            <a:spLocks noGrp="1" noRot="1" noChangeAspect="1"/>
          </p:cNvSpPr>
          <p:nvPr>
            <p:ph type="sldImg"/>
          </p:nvPr>
        </p:nvSpPr>
        <p:spPr>
          <a:xfrm>
            <a:off x="384175" y="484188"/>
            <a:ext cx="6096000" cy="3429000"/>
          </a:xfrm>
        </p:spPr>
      </p:sp>
      <p:sp>
        <p:nvSpPr>
          <p:cNvPr id="9" name="Rectangle 8"/>
          <p:cNvSpPr/>
          <p:nvPr/>
        </p:nvSpPr>
        <p:spPr>
          <a:xfrm>
            <a:off x="688975" y="7096187"/>
            <a:ext cx="5080000" cy="577273"/>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 </a:t>
            </a:r>
            <a:r>
              <a:rPr lang="en-US" sz="1050" dirty="0">
                <a:solidFill>
                  <a:schemeClr val="tx1"/>
                </a:solidFill>
                <a:latin typeface="Segoe UI" panose="020B0502040204020203" pitchFamily="34" charset="0"/>
                <a:cs typeface="Segoe UI" panose="020B0502040204020203" pitchFamily="34" charset="0"/>
              </a:rPr>
              <a:t>see:</a:t>
            </a:r>
          </a:p>
          <a:p>
            <a:pPr marL="171450" lvl="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http://msdn.microsoft.com/en-us/library/dd573356.aspx</a:t>
            </a:r>
            <a:endParaRPr lang="en-US" sz="1050" dirty="0">
              <a:solidFill>
                <a:schemeClr val="tx1"/>
              </a:solidFill>
              <a:latin typeface="Segoe UI" panose="020B0502040204020203" pitchFamily="34" charset="0"/>
              <a:cs typeface="Segoe UI" panose="020B0502040204020203" pitchFamily="34" charset="0"/>
            </a:endParaRPr>
          </a:p>
          <a:p>
            <a:pPr marL="17145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4"/>
              </a:rPr>
              <a:t>http://msdn.microsoft.com/en-us/library/dd179338.aspx</a:t>
            </a:r>
            <a:endParaRPr lang="en-US" sz="105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3701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924DC9-2D40-4898-9995-3C224EE0F48B}" type="slidenum">
              <a:rPr lang="en-US" smtClean="0"/>
              <a:pPr/>
              <a:t>27</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Flexible Entities</a:t>
            </a:r>
          </a:p>
          <a:p>
            <a:pPr marL="0" indent="0">
              <a:buNone/>
            </a:pPr>
            <a:r>
              <a:rPr lang="en-US" b="1" dirty="0"/>
              <a:t>Speaker Notes</a:t>
            </a:r>
            <a:endParaRPr lang="en-US" dirty="0"/>
          </a:p>
          <a:p>
            <a:pPr lvl="0"/>
            <a:r>
              <a:rPr lang="en-NZ" dirty="0"/>
              <a:t>Tables store data as entities</a:t>
            </a:r>
            <a:endParaRPr lang="en-US" dirty="0"/>
          </a:p>
          <a:p>
            <a:pPr lvl="0"/>
            <a:r>
              <a:rPr lang="en-NZ" dirty="0"/>
              <a:t>A table can contain entities of any shape and there is no:</a:t>
            </a:r>
            <a:endParaRPr lang="en-US" dirty="0"/>
          </a:p>
          <a:p>
            <a:pPr lvl="1"/>
            <a:r>
              <a:rPr lang="en-NZ" dirty="0"/>
              <a:t>Fixed schema</a:t>
            </a:r>
            <a:endParaRPr lang="en-US" dirty="0"/>
          </a:p>
          <a:p>
            <a:pPr lvl="1"/>
            <a:r>
              <a:rPr lang="en-NZ" dirty="0"/>
              <a:t>Schema checking</a:t>
            </a:r>
            <a:endParaRPr lang="en-US" dirty="0"/>
          </a:p>
          <a:p>
            <a:pPr lvl="0"/>
            <a:r>
              <a:rPr lang="en-NZ" dirty="0"/>
              <a:t>There is no strong </a:t>
            </a:r>
            <a:r>
              <a:rPr lang="en-NZ" dirty="0" smtClean="0"/>
              <a:t>typing—note </a:t>
            </a:r>
            <a:r>
              <a:rPr lang="en-NZ" dirty="0"/>
              <a:t>that </a:t>
            </a:r>
            <a:r>
              <a:rPr lang="en-NZ" dirty="0" smtClean="0"/>
              <a:t>BIRTHDATE is </a:t>
            </a:r>
            <a:r>
              <a:rPr lang="en-NZ" dirty="0"/>
              <a:t>stored as both a datetime value and as a string</a:t>
            </a:r>
            <a:endParaRPr lang="en-US" dirty="0"/>
          </a:p>
          <a:p>
            <a:pPr lvl="0"/>
            <a:r>
              <a:rPr lang="en-NZ" dirty="0"/>
              <a:t>Not that we can add additional columns</a:t>
            </a:r>
            <a:endParaRPr lang="en-US" dirty="0"/>
          </a:p>
          <a:p>
            <a:pPr marL="0" indent="0">
              <a:buNone/>
            </a:pPr>
            <a:r>
              <a:rPr lang="en-US" b="1" dirty="0" smtClean="0"/>
              <a:t>Notes</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0" name="Rectangle 9"/>
          <p:cNvSpPr/>
          <p:nvPr/>
        </p:nvSpPr>
        <p:spPr>
          <a:xfrm>
            <a:off x="603250" y="6469692"/>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http://msdn.microsoft.com/en-us/library/dd573356.aspx</a:t>
            </a:r>
            <a:endParaRPr lang="en-US" sz="105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94987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924DC9-2D40-4898-9995-3C224EE0F48B}" type="slidenum">
              <a:rPr lang="en-US" smtClean="0"/>
              <a:pPr/>
              <a:t>28</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the Basic Query Syntax</a:t>
            </a:r>
          </a:p>
          <a:p>
            <a:pPr marL="0" indent="0">
              <a:buNone/>
            </a:pPr>
            <a:r>
              <a:rPr lang="en-US" b="1" dirty="0"/>
              <a:t>Speaker Notes</a:t>
            </a:r>
            <a:endParaRPr lang="en-US" dirty="0"/>
          </a:p>
          <a:p>
            <a:pPr lvl="0"/>
            <a:r>
              <a:rPr lang="en-NZ" dirty="0"/>
              <a:t>Tables store data as entities</a:t>
            </a:r>
            <a:endParaRPr lang="en-US" dirty="0"/>
          </a:p>
          <a:p>
            <a:pPr lvl="0"/>
            <a:r>
              <a:rPr lang="en-NZ" dirty="0"/>
              <a:t>Querying is as per the ADO.NET data services </a:t>
            </a:r>
            <a:r>
              <a:rPr lang="en-NZ" dirty="0" smtClean="0"/>
              <a:t>specification: </a:t>
            </a:r>
            <a:r>
              <a:rPr lang="en-NZ" u="sng" dirty="0" smtClean="0">
                <a:solidFill>
                  <a:srgbClr val="FF0000"/>
                </a:solidFill>
                <a:hlinkClick r:id="rId3"/>
              </a:rPr>
              <a:t>http</a:t>
            </a:r>
            <a:r>
              <a:rPr lang="en-NZ" u="sng" dirty="0">
                <a:solidFill>
                  <a:srgbClr val="FF0000"/>
                </a:solidFill>
                <a:hlinkClick r:id="rId3"/>
              </a:rPr>
              <a:t>://msdn.microsoft.com/en-us/library/cc668784.aspx</a:t>
            </a:r>
            <a:r>
              <a:rPr lang="en-US" dirty="0"/>
              <a:t> </a:t>
            </a:r>
          </a:p>
          <a:p>
            <a:pPr lvl="0"/>
            <a:r>
              <a:rPr lang="en-NZ" dirty="0"/>
              <a:t>Should endeavour to always include the partition key to limit scope of query—partitions always served by a single storage node</a:t>
            </a:r>
            <a:endParaRPr lang="en-US" dirty="0"/>
          </a:p>
          <a:p>
            <a:pPr marL="0" indent="0">
              <a:buNone/>
            </a:pPr>
            <a:r>
              <a:rPr lang="en-US" b="1" dirty="0" smtClean="0"/>
              <a:t>Notes</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0" name="Rectangle 9"/>
          <p:cNvSpPr/>
          <p:nvPr/>
        </p:nvSpPr>
        <p:spPr>
          <a:xfrm>
            <a:off x="-3411526" y="476431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Zain</a:t>
            </a:r>
            <a:r>
              <a:rPr lang="en-US" sz="1100" dirty="0">
                <a:latin typeface="Calibri"/>
              </a:rPr>
              <a:t>:</a:t>
            </a:r>
          </a:p>
          <a:p>
            <a:r>
              <a:rPr lang="en-US" sz="1100" i="1" dirty="0" smtClean="0">
                <a:latin typeface="Calibri"/>
              </a:rPr>
              <a:t>Friday, January 31, 2014
</a:t>
            </a:r>
            <a:r>
              <a:rPr lang="en-US" sz="1100" dirty="0"/>
              <a:t> </a:t>
            </a:r>
            <a:r>
              <a:rPr lang="en-US" sz="1100" dirty="0" smtClean="0"/>
              <a:t>Please verify. The link does not respond.</a:t>
            </a:r>
            <a:endParaRPr lang="en-US" sz="1100" dirty="0"/>
          </a:p>
        </p:txBody>
      </p:sp>
      <p:sp>
        <p:nvSpPr>
          <p:cNvPr id="11" name="Rectangle 10"/>
          <p:cNvSpPr/>
          <p:nvPr/>
        </p:nvSpPr>
        <p:spPr>
          <a:xfrm>
            <a:off x="788987" y="5866502"/>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4"/>
              </a:rPr>
              <a:t>http://msdn.microsoft.com/en-us/library/dd573356.aspx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0087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F3309C-40B0-400F-9DDF-37D5F192F07E}" type="slidenum">
              <a:rPr lang="en-US" smtClean="0"/>
              <a:pPr/>
              <a:t>29</a:t>
            </a:fld>
            <a:endParaRPr lang="en-US" dirty="0"/>
          </a:p>
        </p:txBody>
      </p:sp>
      <p:sp>
        <p:nvSpPr>
          <p:cNvPr id="7" name="Notes Placeholder 6"/>
          <p:cNvSpPr>
            <a:spLocks noGrp="1"/>
          </p:cNvSpPr>
          <p:nvPr>
            <p:ph type="body" idx="1"/>
          </p:nvPr>
        </p:nvSpPr>
        <p:spPr/>
        <p:txBody>
          <a:bodyPr/>
          <a:lstStyle/>
          <a:p>
            <a:pPr marL="0" indent="0">
              <a:buNone/>
            </a:pPr>
            <a:r>
              <a:rPr lang="en-US" b="1" dirty="0" smtClean="0"/>
              <a:t>Slide Objectives</a:t>
            </a:r>
          </a:p>
          <a:p>
            <a:pPr lvl="0"/>
            <a:r>
              <a:rPr lang="en-US" dirty="0" smtClean="0"/>
              <a:t>Understand the partition key</a:t>
            </a:r>
          </a:p>
          <a:p>
            <a:pPr marL="0" indent="0">
              <a:buNone/>
            </a:pPr>
            <a:r>
              <a:rPr lang="en-US" b="1" dirty="0" smtClean="0"/>
              <a:t>Speaker Notes</a:t>
            </a:r>
          </a:p>
          <a:p>
            <a:pPr lvl="0"/>
            <a:r>
              <a:rPr lang="en-NZ" dirty="0" smtClean="0"/>
              <a:t>Tables are partitioned to support load balancing across storage nodes</a:t>
            </a:r>
            <a:endParaRPr lang="en-US" dirty="0" smtClean="0"/>
          </a:p>
          <a:p>
            <a:pPr lvl="0"/>
            <a:r>
              <a:rPr lang="en-NZ" dirty="0" smtClean="0"/>
              <a:t>A table's entities are organized by partition</a:t>
            </a:r>
            <a:endParaRPr lang="en-US" dirty="0" smtClean="0"/>
          </a:p>
          <a:p>
            <a:pPr lvl="0"/>
            <a:r>
              <a:rPr lang="en-NZ" dirty="0" smtClean="0"/>
              <a:t>A partition is a consecutive range of entities possessing the same partition key value</a:t>
            </a:r>
            <a:endParaRPr lang="en-US" dirty="0" smtClean="0"/>
          </a:p>
          <a:p>
            <a:pPr lvl="0"/>
            <a:r>
              <a:rPr lang="en-NZ" dirty="0" smtClean="0"/>
              <a:t>The partition key is a unique identifier for the partition within a given table, specified by the PartitionKey property</a:t>
            </a:r>
            <a:endParaRPr lang="en-US" dirty="0" smtClean="0"/>
          </a:p>
          <a:p>
            <a:pPr lvl="1"/>
            <a:r>
              <a:rPr lang="en-NZ" dirty="0" smtClean="0"/>
              <a:t>The partition key forms the first part of an entity's unique identifier within the table</a:t>
            </a:r>
            <a:endParaRPr lang="en-US" dirty="0" smtClean="0"/>
          </a:p>
          <a:p>
            <a:pPr lvl="1"/>
            <a:r>
              <a:rPr lang="en-NZ" dirty="0" smtClean="0"/>
              <a:t>The partition key may be a string value up to 1 KB in size</a:t>
            </a:r>
            <a:endParaRPr lang="en-US" dirty="0" smtClean="0"/>
          </a:p>
          <a:p>
            <a:pPr lvl="0"/>
            <a:r>
              <a:rPr lang="en-NZ" dirty="0" smtClean="0"/>
              <a:t>You must include the PartitionKey property in every insert, update, and delete operation</a:t>
            </a:r>
            <a:endParaRPr lang="en-US" dirty="0" smtClean="0"/>
          </a:p>
          <a:p>
            <a:pPr marL="0" indent="0">
              <a:buNone/>
            </a:pPr>
            <a:r>
              <a:rPr lang="en-US" b="1" dirty="0" smtClean="0"/>
              <a:t>Notes</a:t>
            </a:r>
            <a:endParaRPr lang="en-US" b="1" dirty="0"/>
          </a:p>
        </p:txBody>
      </p:sp>
      <p:sp>
        <p:nvSpPr>
          <p:cNvPr id="10" name="Rectangle 9"/>
          <p:cNvSpPr/>
          <p:nvPr/>
        </p:nvSpPr>
        <p:spPr>
          <a:xfrm>
            <a:off x="746125" y="6780161"/>
            <a:ext cx="5080000" cy="1447852"/>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 </a:t>
            </a:r>
            <a:r>
              <a:rPr lang="en-US" sz="1050" dirty="0">
                <a:solidFill>
                  <a:schemeClr val="tx1"/>
                </a:solidFill>
                <a:latin typeface="Segoe UI" panose="020B0502040204020203" pitchFamily="34" charset="0"/>
                <a:cs typeface="Segoe UI" panose="020B0502040204020203" pitchFamily="34" charset="0"/>
              </a:rPr>
              <a:t>see:</a:t>
            </a:r>
          </a:p>
          <a:p>
            <a:pPr marL="171450" lvl="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http://msdn.microsoft.com/en-us/library/dd573356.aspx</a:t>
            </a:r>
            <a:endParaRPr lang="en-US" sz="1050" dirty="0">
              <a:solidFill>
                <a:schemeClr val="tx1"/>
              </a:solidFill>
              <a:latin typeface="Segoe UI" panose="020B0502040204020203" pitchFamily="34" charset="0"/>
              <a:cs typeface="Segoe UI" panose="020B0502040204020203" pitchFamily="34" charset="0"/>
            </a:endParaRPr>
          </a:p>
          <a:p>
            <a:pPr marL="171450" lvl="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4"/>
              </a:rPr>
              <a:t>http://blogs.msdn.com/b/windowsazurestorage/archive/2010/05/07/understanding-the-scalability-availability-durability-and-billing-of-windows-azure-storage.aspx</a:t>
            </a:r>
            <a:endParaRPr lang="en-US" sz="1050" dirty="0">
              <a:solidFill>
                <a:schemeClr val="tx1"/>
              </a:solidFill>
              <a:latin typeface="Segoe UI" panose="020B0502040204020203" pitchFamily="34" charset="0"/>
              <a:cs typeface="Segoe UI" panose="020B0502040204020203" pitchFamily="34" charset="0"/>
            </a:endParaRPr>
          </a:p>
          <a:p>
            <a:pPr marL="171450" lvl="0" indent="-171450">
              <a:buFont typeface="Arial" pitchFamily="34" charset="0"/>
              <a:buChar char="•"/>
            </a:pPr>
            <a:r>
              <a:rPr lang="en-US" sz="1050" u="sng" dirty="0">
                <a:solidFill>
                  <a:schemeClr val="tx1"/>
                </a:solidFill>
                <a:latin typeface="Segoe UI" panose="020B0502040204020203" pitchFamily="34" charset="0"/>
                <a:cs typeface="Segoe UI" panose="020B0502040204020203" pitchFamily="34" charset="0"/>
                <a:hlinkClick r:id="rId5"/>
              </a:rPr>
              <a:t>http://</a:t>
            </a:r>
            <a:r>
              <a:rPr lang="en-US" sz="1050" u="sng" dirty="0" smtClean="0">
                <a:solidFill>
                  <a:schemeClr val="tx1"/>
                </a:solidFill>
                <a:latin typeface="Segoe UI" panose="020B0502040204020203" pitchFamily="34" charset="0"/>
                <a:cs typeface="Segoe UI" panose="020B0502040204020203" pitchFamily="34" charset="0"/>
                <a:hlinkClick r:id="rId5"/>
              </a:rPr>
              <a:t>blogs.msdn.com/b/windowsazurestorage/archive/2010/05/10/windows-azure-storage-abstractions-and-their-scalability-targets.aspx</a:t>
            </a:r>
            <a:endParaRPr lang="en-US" sz="1050" dirty="0">
              <a:solidFill>
                <a:schemeClr val="tx1"/>
              </a:solidFill>
              <a:latin typeface="Segoe UI" panose="020B0502040204020203" pitchFamily="34" charset="0"/>
              <a:cs typeface="Segoe UI" panose="020B0502040204020203" pitchFamily="34" charset="0"/>
            </a:endParaRPr>
          </a:p>
        </p:txBody>
      </p:sp>
      <p:sp>
        <p:nvSpPr>
          <p:cNvPr id="6" name="Slide Image Placeholder 5"/>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428479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3138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08C3800-5C46-4493-B456-B5C0A0B190CA}" type="slidenum">
              <a:rPr lang="en-US" smtClean="0"/>
              <a:pPr/>
              <a:t>30</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Partition Ranges</a:t>
            </a:r>
            <a:r>
              <a:rPr lang="en-US" dirty="0">
                <a:solidFill>
                  <a:srgbClr val="FF0000"/>
                </a:solidFill>
              </a:rPr>
              <a:t> </a:t>
            </a:r>
          </a:p>
          <a:p>
            <a:pPr marL="0" indent="0">
              <a:buNone/>
            </a:pPr>
            <a:r>
              <a:rPr lang="en-US" b="1" dirty="0"/>
              <a:t>Speaker Notes</a:t>
            </a:r>
            <a:endParaRPr lang="en-US" dirty="0"/>
          </a:p>
          <a:p>
            <a:pPr lvl="0"/>
            <a:r>
              <a:rPr lang="en-US" dirty="0"/>
              <a:t>Do not use unique partition key values for your entities—each entity will then belong to its own partition</a:t>
            </a:r>
          </a:p>
          <a:p>
            <a:pPr lvl="0"/>
            <a:r>
              <a:rPr lang="en-US" dirty="0"/>
              <a:t>Range partitions group entities that have sequentially, unique partition key values to improve the performance of range queries</a:t>
            </a:r>
          </a:p>
          <a:p>
            <a:pPr lvl="0"/>
            <a:r>
              <a:rPr lang="en-US" dirty="0"/>
              <a:t>Without range partitions, a range query will need to cross partition boundaries or server boundaries, which can decrease the performance of the </a:t>
            </a:r>
            <a:r>
              <a:rPr lang="en-US" dirty="0" smtClean="0"/>
              <a:t>query</a:t>
            </a:r>
            <a:endParaRPr lang="en-US" dirty="0"/>
          </a:p>
        </p:txBody>
      </p:sp>
      <p:sp>
        <p:nvSpPr>
          <p:cNvPr id="5" name="Slide Image Placeholder 4"/>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237940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319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32</a:t>
            </a:fld>
            <a:endParaRPr lang="en-US" dirty="0"/>
          </a:p>
        </p:txBody>
      </p:sp>
      <p:sp>
        <p:nvSpPr>
          <p:cNvPr id="13" name="Notes Placeholder 12"/>
          <p:cNvSpPr>
            <a:spLocks noGrp="1"/>
          </p:cNvSpPr>
          <p:nvPr>
            <p:ph type="body" idx="1"/>
          </p:nvPr>
        </p:nvSpPr>
        <p:spPr/>
        <p:txBody>
          <a:bodyPr/>
          <a:lstStyle/>
          <a:p>
            <a:pPr marL="0" indent="0">
              <a:buNone/>
            </a:pPr>
            <a:r>
              <a:rPr lang="en-US" b="1" dirty="0"/>
              <a:t>Slide Objectives</a:t>
            </a:r>
            <a:endParaRPr lang="en-US" dirty="0"/>
          </a:p>
          <a:p>
            <a:pPr lvl="0"/>
            <a:r>
              <a:rPr lang="en-US" dirty="0"/>
              <a:t>Understand Queues</a:t>
            </a:r>
          </a:p>
          <a:p>
            <a:pPr marL="0" indent="0">
              <a:buNone/>
            </a:pPr>
            <a:r>
              <a:rPr lang="en-US" b="1" dirty="0"/>
              <a:t>Speaker Notes</a:t>
            </a:r>
            <a:endParaRPr lang="en-US" dirty="0"/>
          </a:p>
          <a:p>
            <a:pPr lvl="0"/>
            <a:r>
              <a:rPr lang="en-NZ" dirty="0"/>
              <a:t>The Queue service provides reliable, persistent messaging within and between services. The REST API for the Queue service exposes the two resources:</a:t>
            </a:r>
            <a:endParaRPr lang="en-US" dirty="0"/>
          </a:p>
          <a:p>
            <a:pPr lvl="1"/>
            <a:r>
              <a:rPr lang="en-NZ" dirty="0"/>
              <a:t>Queues</a:t>
            </a:r>
            <a:endParaRPr lang="en-US" dirty="0"/>
          </a:p>
          <a:p>
            <a:pPr lvl="1"/>
            <a:r>
              <a:rPr lang="en-NZ" dirty="0"/>
              <a:t>Messages</a:t>
            </a:r>
            <a:endParaRPr lang="en-US" dirty="0"/>
          </a:p>
          <a:p>
            <a:pPr marL="0" indent="0">
              <a:buNone/>
            </a:pPr>
            <a:r>
              <a:rPr lang="en-US" b="1" dirty="0"/>
              <a:t>Notes</a:t>
            </a:r>
            <a:endParaRPr lang="en-US" dirty="0"/>
          </a:p>
        </p:txBody>
      </p:sp>
      <p:sp>
        <p:nvSpPr>
          <p:cNvPr id="4" name="Slide Image Placeholder 3"/>
          <p:cNvSpPr>
            <a:spLocks noGrp="1" noRot="1" noChangeAspect="1"/>
          </p:cNvSpPr>
          <p:nvPr>
            <p:ph type="sldImg"/>
          </p:nvPr>
        </p:nvSpPr>
        <p:spPr>
          <a:xfrm>
            <a:off x="384175" y="484188"/>
            <a:ext cx="6096000" cy="3429000"/>
          </a:xfrm>
        </p:spPr>
      </p:sp>
      <p:sp>
        <p:nvSpPr>
          <p:cNvPr id="6" name="Rectangle 5"/>
          <p:cNvSpPr/>
          <p:nvPr/>
        </p:nvSpPr>
        <p:spPr>
          <a:xfrm>
            <a:off x="760412" y="5836971"/>
            <a:ext cx="5080000" cy="4337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http://msdn.microsoft.com/en-us/library/dd573356.aspx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6329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33</a:t>
            </a:fld>
            <a:endParaRPr lang="en-US" dirty="0"/>
          </a:p>
        </p:txBody>
      </p:sp>
      <p:sp>
        <p:nvSpPr>
          <p:cNvPr id="6" name="Rectangle 5"/>
          <p:cNvSpPr/>
          <p:nvPr/>
        </p:nvSpPr>
        <p:spPr>
          <a:xfrm>
            <a:off x="549275" y="4234130"/>
            <a:ext cx="5080000" cy="47708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http://www.microsoft.com/windowsazure/Whitepapers/QueueStorage/</a:t>
            </a:r>
            <a:endParaRPr lang="en-US" sz="1050" dirty="0">
              <a:solidFill>
                <a:schemeClr val="tx1"/>
              </a:solidFill>
              <a:latin typeface="Segoe UI" panose="020B0502040204020203" pitchFamily="34" charset="0"/>
              <a:cs typeface="Segoe UI" panose="020B0502040204020203" pitchFamily="34" charset="0"/>
            </a:endParaRPr>
          </a:p>
        </p:txBody>
      </p:sp>
      <p:sp>
        <p:nvSpPr>
          <p:cNvPr id="7" name="Slide Image Placeholder 6"/>
          <p:cNvSpPr>
            <a:spLocks noGrp="1" noRot="1" noChangeAspect="1"/>
          </p:cNvSpPr>
          <p:nvPr>
            <p:ph type="sldImg"/>
          </p:nvPr>
        </p:nvSpPr>
        <p:spPr>
          <a:xfrm>
            <a:off x="384175" y="484188"/>
            <a:ext cx="6096000" cy="3429000"/>
          </a:xfrm>
        </p:spPr>
      </p:sp>
      <p:sp>
        <p:nvSpPr>
          <p:cNvPr id="8" name="Notes Placeholder 7"/>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166216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920E16-7E2D-4061-8759-5F8497A7A433}" type="slidenum">
              <a:rPr lang="en-US" smtClean="0"/>
              <a:pPr/>
              <a:t>34</a:t>
            </a:fld>
            <a:endParaRPr lang="en-US" dirty="0"/>
          </a:p>
        </p:txBody>
      </p:sp>
      <p:sp>
        <p:nvSpPr>
          <p:cNvPr id="9" name="Notes Placeholder 8"/>
          <p:cNvSpPr>
            <a:spLocks noGrp="1"/>
          </p:cNvSpPr>
          <p:nvPr>
            <p:ph type="body" idx="1"/>
          </p:nvPr>
        </p:nvSpPr>
        <p:spPr/>
        <p:txBody>
          <a:bodyPr/>
          <a:lstStyle/>
          <a:p>
            <a:pPr marL="0" indent="0">
              <a:buNone/>
            </a:pPr>
            <a:r>
              <a:rPr lang="en-US" b="1" dirty="0"/>
              <a:t>Slide Objectives</a:t>
            </a:r>
            <a:endParaRPr lang="en-US" dirty="0"/>
          </a:p>
          <a:p>
            <a:pPr lvl="0"/>
            <a:r>
              <a:rPr lang="en-US" dirty="0"/>
              <a:t>Understand the value of Queues</a:t>
            </a:r>
          </a:p>
          <a:p>
            <a:pPr marL="0" indent="0">
              <a:buNone/>
            </a:pPr>
            <a:r>
              <a:rPr lang="en-US" b="1" dirty="0"/>
              <a:t>Speaker Notes</a:t>
            </a:r>
            <a:endParaRPr lang="en-US" dirty="0"/>
          </a:p>
          <a:p>
            <a:pPr lvl="0"/>
            <a:r>
              <a:rPr lang="en-US" dirty="0"/>
              <a:t>Queues allow the apparent </a:t>
            </a:r>
            <a:r>
              <a:rPr lang="en-US" dirty="0" smtClean="0"/>
              <a:t>performance</a:t>
            </a:r>
            <a:r>
              <a:rPr lang="en-US" dirty="0"/>
              <a:t> of app to be improved</a:t>
            </a:r>
          </a:p>
          <a:p>
            <a:pPr lvl="0"/>
            <a:r>
              <a:rPr lang="en-US" dirty="0"/>
              <a:t>Work can be buffered in queue and performed later</a:t>
            </a:r>
          </a:p>
          <a:p>
            <a:pPr lvl="0"/>
            <a:r>
              <a:rPr lang="en-US" dirty="0"/>
              <a:t>Allows simple async </a:t>
            </a:r>
            <a:r>
              <a:rPr lang="en-US" dirty="0" smtClean="0"/>
              <a:t>communications between </a:t>
            </a:r>
            <a:r>
              <a:rPr lang="en-US" dirty="0"/>
              <a:t>the </a:t>
            </a:r>
            <a:r>
              <a:rPr lang="en-US" dirty="0" smtClean="0"/>
              <a:t>roles</a:t>
            </a:r>
            <a:endParaRPr lang="en-US" dirty="0"/>
          </a:p>
        </p:txBody>
      </p:sp>
      <p:sp>
        <p:nvSpPr>
          <p:cNvPr id="4" name="Slide Image Placeholder 3"/>
          <p:cNvSpPr>
            <a:spLocks noGrp="1" noRot="1" noChangeAspect="1"/>
          </p:cNvSpPr>
          <p:nvPr>
            <p:ph type="sldImg"/>
          </p:nvPr>
        </p:nvSpPr>
        <p:spPr>
          <a:xfrm>
            <a:off x="384175" y="484188"/>
            <a:ext cx="6096000" cy="3429000"/>
          </a:xfrm>
        </p:spPr>
      </p:sp>
      <p:sp>
        <p:nvSpPr>
          <p:cNvPr id="6" name="Rectangle 5"/>
          <p:cNvSpPr/>
          <p:nvPr/>
        </p:nvSpPr>
        <p:spPr>
          <a:xfrm>
            <a:off x="631825" y="5455119"/>
            <a:ext cx="5080000" cy="6350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http://blogs.msdn.com/b/eugeniop/archive/2010/05/11/windows-azure-guidance-the-get-delete-pattern-for-reading-messages-from-queues.aspx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62028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058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latin typeface="Segoe UI" panose="020B0502040204020203" pitchFamily="34" charset="0"/>
                <a:ea typeface="+mn-ea"/>
                <a:cs typeface="Segoe UI" panose="020B0502040204020203" pitchFamily="34" charset="0"/>
              </a:rPr>
              <a:t>https://azure.microsoft.com/en-us/blog/azure-file-storage-now-generally-available/</a:t>
            </a:r>
          </a:p>
          <a:p>
            <a:r>
              <a:rPr lang="en-US" sz="1050" kern="1200" dirty="0" smtClean="0">
                <a:solidFill>
                  <a:schemeClr val="tx1"/>
                </a:solidFill>
                <a:latin typeface="Segoe UI" panose="020B0502040204020203" pitchFamily="34" charset="0"/>
                <a:ea typeface="+mn-ea"/>
                <a:cs typeface="Segoe UI" panose="020B0502040204020203" pitchFamily="34" charset="0"/>
              </a:rPr>
              <a:t>https://azure.microsoft.com/en-us/documentation/articles/storage-dotnet-how-to-use-files/</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36</a:t>
            </a:fld>
            <a:endParaRPr lang="en-US" dirty="0"/>
          </a:p>
        </p:txBody>
      </p:sp>
    </p:spTree>
    <p:extLst>
      <p:ext uri="{BB962C8B-B14F-4D97-AF65-F5344CB8AC3E}">
        <p14:creationId xmlns:p14="http://schemas.microsoft.com/office/powerpoint/2010/main" val="1829544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37</a:t>
            </a:fld>
            <a:endParaRPr lang="en-US" dirty="0"/>
          </a:p>
        </p:txBody>
      </p:sp>
    </p:spTree>
    <p:extLst>
      <p:ext uri="{BB962C8B-B14F-4D97-AF65-F5344CB8AC3E}">
        <p14:creationId xmlns:p14="http://schemas.microsoft.com/office/powerpoint/2010/main" val="1160890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38</a:t>
            </a:fld>
            <a:endParaRPr lang="en-US" dirty="0"/>
          </a:p>
        </p:txBody>
      </p:sp>
    </p:spTree>
    <p:extLst>
      <p:ext uri="{BB962C8B-B14F-4D97-AF65-F5344CB8AC3E}">
        <p14:creationId xmlns:p14="http://schemas.microsoft.com/office/powerpoint/2010/main" val="3328129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smtClean="0"/>
              <a:t>In this scenario, we have an Azure website (could be Azure Website,</a:t>
            </a:r>
            <a:r>
              <a:rPr lang="en-US" baseline="0" dirty="0" smtClean="0"/>
              <a:t> Azure web roles, or IaaS VMs) that are load balanced.  The VMs themselves, in whatever form they are, can use standard SMB 2.1 capability to Access Azure file shares</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39</a:t>
            </a:fld>
            <a:endParaRPr lang="en-US" dirty="0"/>
          </a:p>
        </p:txBody>
      </p:sp>
    </p:spTree>
    <p:extLst>
      <p:ext uri="{BB962C8B-B14F-4D97-AF65-F5344CB8AC3E}">
        <p14:creationId xmlns:p14="http://schemas.microsoft.com/office/powerpoint/2010/main" val="4049888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F3309C-40B0-400F-9DDF-37D5F192F07E}" type="slidenum">
              <a:rPr lang="en-US" smtClean="0"/>
              <a:pPr/>
              <a:t>4</a:t>
            </a:fld>
            <a:endParaRPr lang="en-US" dirty="0"/>
          </a:p>
        </p:txBody>
      </p:sp>
      <p:sp>
        <p:nvSpPr>
          <p:cNvPr id="7" name="Notes Placeholder 6"/>
          <p:cNvSpPr>
            <a:spLocks noGrp="1"/>
          </p:cNvSpPr>
          <p:nvPr>
            <p:ph type="body" idx="1"/>
          </p:nvPr>
        </p:nvSpPr>
        <p:spPr/>
        <p:txBody>
          <a:bodyPr/>
          <a:lstStyle/>
          <a:p>
            <a:pPr marL="0" indent="0">
              <a:buNone/>
            </a:pPr>
            <a:r>
              <a:rPr lang="en-US" b="1" dirty="0" smtClean="0"/>
              <a:t>Slide Objectives</a:t>
            </a:r>
          </a:p>
          <a:p>
            <a:pPr lvl="0"/>
            <a:r>
              <a:rPr lang="en-US" dirty="0" smtClean="0"/>
              <a:t>Define the Azure Storage and the benefits that this service provides</a:t>
            </a:r>
          </a:p>
          <a:p>
            <a:pPr marL="0" indent="0">
              <a:buNone/>
            </a:pPr>
            <a:r>
              <a:rPr lang="en-US" b="1" dirty="0" smtClean="0"/>
              <a:t>Speaker Notes</a:t>
            </a:r>
          </a:p>
          <a:p>
            <a:r>
              <a:rPr lang="en-US" dirty="0" smtClean="0"/>
              <a:t>The Azure storage services provide storage for binary and text data, messages, and structured data in Azure.</a:t>
            </a:r>
          </a:p>
          <a:p>
            <a:pPr lvl="1"/>
            <a:r>
              <a:rPr lang="en-US" dirty="0" smtClean="0"/>
              <a:t>Scalable</a:t>
            </a:r>
          </a:p>
          <a:p>
            <a:pPr lvl="1"/>
            <a:r>
              <a:rPr lang="en-US" dirty="0" smtClean="0"/>
              <a:t>Durable</a:t>
            </a:r>
          </a:p>
          <a:p>
            <a:pPr lvl="1"/>
            <a:r>
              <a:rPr lang="en-US" dirty="0" smtClean="0"/>
              <a:t>Available</a:t>
            </a:r>
          </a:p>
          <a:p>
            <a:pPr lvl="1"/>
            <a:r>
              <a:rPr lang="en-US" dirty="0" smtClean="0"/>
              <a:t>Cost</a:t>
            </a:r>
          </a:p>
          <a:p>
            <a:pPr lvl="1"/>
            <a:r>
              <a:rPr lang="en-US" dirty="0" smtClean="0"/>
              <a:t>Representational State Transfer (REST)</a:t>
            </a:r>
          </a:p>
          <a:p>
            <a:r>
              <a:rPr lang="en-US" dirty="0" smtClean="0"/>
              <a:t>Geo-redundant storage provides the highest level of storage durability by seamlessly replicating your data to a secondary location within the same region.</a:t>
            </a:r>
          </a:p>
          <a:p>
            <a:r>
              <a:rPr lang="en-US" dirty="0" smtClean="0"/>
              <a:t>Locally redundant storage provides highly durable and available storage within a single location.</a:t>
            </a:r>
          </a:p>
          <a:p>
            <a:r>
              <a:rPr lang="en-US" dirty="0" smtClean="0"/>
              <a:t>Microsoft monitors the service, provides patches, handles scaling, and does the other work needed to keep the service available.</a:t>
            </a:r>
            <a:endParaRPr lang="en-US" dirty="0"/>
          </a:p>
        </p:txBody>
      </p:sp>
      <p:sp>
        <p:nvSpPr>
          <p:cNvPr id="5" name="Slide Image Placeholder 4"/>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327301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40</a:t>
            </a:fld>
            <a:endParaRPr lang="en-US" dirty="0"/>
          </a:p>
        </p:txBody>
      </p:sp>
    </p:spTree>
    <p:extLst>
      <p:ext uri="{BB962C8B-B14F-4D97-AF65-F5344CB8AC3E}">
        <p14:creationId xmlns:p14="http://schemas.microsoft.com/office/powerpoint/2010/main" val="697027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41</a:t>
            </a:fld>
            <a:endParaRPr lang="en-US" dirty="0"/>
          </a:p>
        </p:txBody>
      </p:sp>
    </p:spTree>
    <p:extLst>
      <p:ext uri="{BB962C8B-B14F-4D97-AF65-F5344CB8AC3E}">
        <p14:creationId xmlns:p14="http://schemas.microsoft.com/office/powerpoint/2010/main" val="851488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300"/>
              </a:spcBef>
              <a:spcAft>
                <a:spcPts val="600"/>
              </a:spcAft>
              <a:buClrTx/>
              <a:buSzPct val="116000"/>
              <a:buFont typeface="Arial" panose="020B0604020202020204" pitchFamily="34" charset="0"/>
              <a:buChar char="•"/>
              <a:tabLst/>
              <a:defRPr/>
            </a:pPr>
            <a:r>
              <a:rPr lang="en-US" baseline="0" dirty="0" smtClean="0"/>
              <a:t>Linux </a:t>
            </a:r>
            <a:r>
              <a:rPr lang="en-US" sz="1050" kern="1200" dirty="0" smtClean="0">
                <a:solidFill>
                  <a:schemeClr val="tx1"/>
                </a:solidFill>
                <a:latin typeface="Segoe UI" panose="020B0502040204020203" pitchFamily="34" charset="0"/>
                <a:ea typeface="+mn-ea"/>
                <a:cs typeface="Segoe UI" panose="020B0502040204020203" pitchFamily="34" charset="0"/>
              </a:rPr>
              <a:t>https://azure.microsoft.com/en-us/documentation/articles/storage-how-to-use-files-linux/</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42</a:t>
            </a:fld>
            <a:endParaRPr lang="en-US" dirty="0"/>
          </a:p>
        </p:txBody>
      </p:sp>
    </p:spTree>
    <p:extLst>
      <p:ext uri="{BB962C8B-B14F-4D97-AF65-F5344CB8AC3E}">
        <p14:creationId xmlns:p14="http://schemas.microsoft.com/office/powerpoint/2010/main" val="1464110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get this to work the storage account and share is best to be created with PowerShell.  Since you already have to be in PowerShell anyway to create the share, best to do it all from there</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43</a:t>
            </a:fld>
            <a:endParaRPr lang="en-US" dirty="0"/>
          </a:p>
        </p:txBody>
      </p:sp>
    </p:spTree>
    <p:extLst>
      <p:ext uri="{BB962C8B-B14F-4D97-AF65-F5344CB8AC3E}">
        <p14:creationId xmlns:p14="http://schemas.microsoft.com/office/powerpoint/2010/main" val="2835087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44</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0680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http://azure.microsoft.com/en-us/documentation/articles/storage-premium-storage-preview-portal/#scale</a:t>
            </a:r>
          </a:p>
          <a:p>
            <a:r>
              <a:rPr lang="en-US" dirty="0" smtClean="0"/>
              <a:t>http://azure.microsoft.com/en-us/documentation/articles/storage-premium-storage-preview-portal/</a:t>
            </a:r>
          </a:p>
          <a:p>
            <a:r>
              <a:rPr lang="en-US" dirty="0" smtClean="0"/>
              <a:t>Using Blob Service operations</a:t>
            </a:r>
          </a:p>
          <a:p>
            <a:r>
              <a:rPr lang="en-US" dirty="0" smtClean="0"/>
              <a:t>http://msdn.microsoft.com/en-us/library/dn889922.aspx</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45</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534748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1" dirty="0" smtClean="0"/>
              <a:t>First Table</a:t>
            </a:r>
          </a:p>
          <a:p>
            <a:r>
              <a:rPr lang="en-US" dirty="0" smtClean="0"/>
              <a:t>When you provision a disk against a Premium Storage account, how much input/output operations per second (IOPS) and throughput (bandwidth) it can get depends on the size of the disk. Currently, there are three types of Premium Storage disks: P10, P20, and P30. Each one has specific limits for IOPS and throughput as specified in the following table:</a:t>
            </a:r>
          </a:p>
          <a:p>
            <a:r>
              <a:rPr lang="en-US" dirty="0" smtClean="0"/>
              <a:t>Premium Storage Disk TypeP10P20P30Disk size128 GB512 GB1024 GB (1 TB)IOPS per disk 50023005000Throughput per disk100 MB per second150 MB per second 200 MB per second Azure maps the disk size (rounded up) to the nearest Premium Storage Disk option as specified in the table. For example, a disk of size 100 GB is classified as a P10 option and can perform up to 500 IO units per second, and with up to 100 MB per second throughput. Similarly, a disk of size 400 GB is classified as a P20 option, and can perform up to 2300 IO units per second and up to 150 MB per second throughput.</a:t>
            </a:r>
          </a:p>
          <a:p>
            <a:r>
              <a:rPr lang="en-US" dirty="0" smtClean="0"/>
              <a:t>The input/output (I/O) unit size is 256 KB. If the data being transferred is less than 256 KB, it is considered a single I/O unit. The larger I/O sizes are counted as multiple I/Os of size 256 KB. For example, 1100 KB I/O is counted as five I/O units.</a:t>
            </a:r>
          </a:p>
          <a:p>
            <a:r>
              <a:rPr lang="en-US" dirty="0" smtClean="0"/>
              <a:t>The throughput limit includes both reads and writes to the disk. For example, the sum of reads and writes should be smaller or equal to 100 MB per second for a P10 disk. Similarly, a single P10 disk can have either 100 MB per second of reads or 100 MB per second of writes, or 60 MB per second of reads with 40 MB per second of writes as an example.</a:t>
            </a:r>
          </a:p>
          <a:p>
            <a:r>
              <a:rPr lang="en-US" dirty="0" smtClean="0"/>
              <a:t>When you create your disks in Azure, select the most appropriate Premium Storage disk offering based on the needs of your application in terms of capacity, performance, scalability, and peak loads.</a:t>
            </a:r>
          </a:p>
          <a:p>
            <a:pPr marL="0" indent="0">
              <a:buNone/>
            </a:pPr>
            <a:r>
              <a:rPr lang="en-US" b="1" dirty="0" smtClean="0"/>
              <a:t>Second table:</a:t>
            </a:r>
          </a:p>
          <a:p>
            <a:r>
              <a:rPr lang="en-US" dirty="0" smtClean="0"/>
              <a:t>Total Account CapacityTotal Bandwidth for a Locally Redundant Storage AccountDisk capacity: 32 TB</a:t>
            </a:r>
          </a:p>
          <a:p>
            <a:r>
              <a:rPr lang="en-US" dirty="0" smtClean="0"/>
              <a:t>Snapshot capacity: 10 TB</a:t>
            </a:r>
          </a:p>
          <a:p>
            <a:r>
              <a:rPr lang="en-US" dirty="0" smtClean="0"/>
              <a:t>Up to 50 gigabits per second for Inbound + OutboundInbound refers to all data (requests) being sent to a storage account.</a:t>
            </a:r>
          </a:p>
          <a:p>
            <a:r>
              <a:rPr lang="en-US" dirty="0" smtClean="0"/>
              <a:t>Outbound refers to all data (responses) being received from a storage account.</a:t>
            </a:r>
          </a:p>
          <a:p>
            <a:r>
              <a:rPr lang="en-US" dirty="0" smtClean="0"/>
              <a:t>Storage scalability targets</a:t>
            </a:r>
          </a:p>
          <a:p>
            <a:r>
              <a:rPr lang="en-US" dirty="0" smtClean="0"/>
              <a:t>http://msdn.microsoft.com/library/dn249410.aspx</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pPr/>
              <a:t>46</a:t>
            </a:fld>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830695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smtClean="0"/>
              <a:t>Make sure that there is sufficient bandwidth available on your VM to drive the disk traffic. For example, a STANDARD_DS1 VM has 32 MB per second dedicated bandwidth available for Premium Storage disk traffic. That means, a P10 Premium Storage disk attached to this VM can only go up to 32 MB per second but not up to 100 MB per second that the P10 disk can provide. Similarly, a STANDARD_DS13 VM can go up to 256 MB per second across all disks. Currently, the largest VM on DS-series is STANDARD_DS14 and it can provide up to 512 MB per second across all disks.</a:t>
            </a:r>
          </a:p>
          <a:p>
            <a:r>
              <a:rPr lang="en-US" dirty="0" smtClean="0"/>
              <a:t>Note that these limits are for disk traffic alone, not including cache-hits and network traffic. There is a separate bandwidth available for VM network traffic, which is different from the dedicated bandwidth for Premium Storage disks. The following table lists the current maximum IOPS and throughput (bandwidth) values per DS-series VM across all the disks attached to the VM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47</a:t>
            </a:fld>
            <a:endParaRPr lang="en-US" dirty="0"/>
          </a:p>
        </p:txBody>
      </p:sp>
    </p:spTree>
    <p:extLst>
      <p:ext uri="{BB962C8B-B14F-4D97-AF65-F5344CB8AC3E}">
        <p14:creationId xmlns:p14="http://schemas.microsoft.com/office/powerpoint/2010/main" val="639190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smtClean="0"/>
              <a:t>In this</a:t>
            </a:r>
            <a:r>
              <a:rPr lang="en-US" baseline="0" dirty="0" smtClean="0"/>
              <a:t> screenshot, we show a Premium storage account being created through the preview portal.</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48</a:t>
            </a:fld>
            <a:endParaRPr lang="en-US" dirty="0"/>
          </a:p>
        </p:txBody>
      </p:sp>
    </p:spTree>
    <p:extLst>
      <p:ext uri="{BB962C8B-B14F-4D97-AF65-F5344CB8AC3E}">
        <p14:creationId xmlns:p14="http://schemas.microsoft.com/office/powerpoint/2010/main" val="39942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49</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61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FF0BEB7-DC6A-443D-91D1-0CE0A533CAC5}" type="slidenum">
              <a:rPr lang="en-US" smtClean="0"/>
              <a:pPr/>
              <a:t>5</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Understand </a:t>
            </a:r>
            <a:r>
              <a:rPr lang="en-US" dirty="0" smtClean="0"/>
              <a:t>an Azure </a:t>
            </a:r>
            <a:r>
              <a:rPr lang="en-US" dirty="0"/>
              <a:t>storage account</a:t>
            </a:r>
          </a:p>
          <a:p>
            <a:pPr marL="0" indent="0">
              <a:buNone/>
            </a:pPr>
            <a:r>
              <a:rPr lang="en-US" dirty="0">
                <a:solidFill>
                  <a:srgbClr val="FF0000"/>
                </a:solidFill>
              </a:rPr>
              <a:t> </a:t>
            </a:r>
            <a:r>
              <a:rPr lang="en-US" b="1" dirty="0" smtClean="0"/>
              <a:t>Speaker </a:t>
            </a:r>
            <a:r>
              <a:rPr lang="en-US" b="1" dirty="0"/>
              <a:t>Notes</a:t>
            </a:r>
            <a:endParaRPr lang="en-US" dirty="0"/>
          </a:p>
          <a:p>
            <a:pPr lvl="0"/>
            <a:r>
              <a:rPr lang="en-US" dirty="0"/>
              <a:t>The </a:t>
            </a:r>
            <a:r>
              <a:rPr lang="en-US" dirty="0" smtClean="0"/>
              <a:t>Azure </a:t>
            </a:r>
            <a:r>
              <a:rPr lang="en-US" dirty="0"/>
              <a:t>CDN offers developers a global solution for delivering high-bandwidth content by caching blobs and static content of compute instances at physical nodes in the United States, Europe, Asia, Australia and South America </a:t>
            </a:r>
          </a:p>
          <a:p>
            <a:pPr lvl="0"/>
            <a:r>
              <a:rPr lang="en-US" dirty="0" smtClean="0">
                <a:solidFill>
                  <a:srgbClr val="FF0000"/>
                </a:solidFill>
              </a:rPr>
              <a:t>An Azure </a:t>
            </a:r>
            <a:r>
              <a:rPr lang="en-US" dirty="0">
                <a:solidFill>
                  <a:srgbClr val="FF0000"/>
                </a:solidFill>
              </a:rPr>
              <a:t>subscription contains storage accounts</a:t>
            </a:r>
          </a:p>
          <a:p>
            <a:pPr lvl="0"/>
            <a:r>
              <a:rPr lang="en-US" dirty="0">
                <a:solidFill>
                  <a:srgbClr val="FF0000"/>
                </a:solidFill>
              </a:rPr>
              <a:t>Can explicitly geo-locate to a sub-region or set affinity with other services</a:t>
            </a:r>
          </a:p>
          <a:p>
            <a:pPr lvl="0"/>
            <a:r>
              <a:rPr lang="en-US" dirty="0">
                <a:solidFill>
                  <a:srgbClr val="FF0000"/>
                </a:solidFill>
              </a:rPr>
              <a:t>Can enable CDN at the account level (means that public containers will be retrievable via the CDN URL) </a:t>
            </a:r>
          </a:p>
          <a:p>
            <a:pPr lvl="0"/>
            <a:r>
              <a:rPr lang="en-US" dirty="0" smtClean="0"/>
              <a:t>500 </a:t>
            </a:r>
            <a:r>
              <a:rPr lang="en-US" dirty="0"/>
              <a:t>TB per account means a lot of storage for low cost</a:t>
            </a:r>
          </a:p>
          <a:p>
            <a:pPr marL="0" indent="0">
              <a:buNone/>
            </a:pPr>
            <a:r>
              <a:rPr lang="en-US" b="1" dirty="0"/>
              <a:t>Notes</a:t>
            </a:r>
            <a:endParaRPr lang="en-US" dirty="0"/>
          </a:p>
          <a:p>
            <a:pPr marL="0" indent="0">
              <a:buNone/>
            </a:pPr>
            <a:r>
              <a:rPr lang="en-US" dirty="0"/>
              <a:t>You should change the access keys to your storage account periodically to help keep your storage connections more secure. Two access keys are assigned to allow you to maintain connections to the storage account using one access key while you regenerate the other access </a:t>
            </a:r>
            <a:r>
              <a:rPr lang="en-US" dirty="0" smtClean="0"/>
              <a:t>key.</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0" name="Rectangle 9"/>
          <p:cNvSpPr/>
          <p:nvPr/>
        </p:nvSpPr>
        <p:spPr>
          <a:xfrm>
            <a:off x="6967175" y="568081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Zain</a:t>
            </a:r>
            <a:r>
              <a:rPr lang="en-US" sz="1100" dirty="0">
                <a:latin typeface="Calibri"/>
              </a:rPr>
              <a:t>:</a:t>
            </a:r>
          </a:p>
          <a:p>
            <a:r>
              <a:rPr lang="en-US" sz="1100" i="1" dirty="0" smtClean="0">
                <a:latin typeface="Calibri"/>
              </a:rPr>
              <a:t>Friday, January 31, 2014
</a:t>
            </a:r>
            <a:r>
              <a:rPr lang="en-US" sz="1100" dirty="0"/>
              <a:t> This content is repeated from the previous slide. Kindly validate this.</a:t>
            </a:r>
          </a:p>
        </p:txBody>
      </p:sp>
      <p:sp>
        <p:nvSpPr>
          <p:cNvPr id="6" name="Rectangle 5"/>
          <p:cNvSpPr/>
          <p:nvPr/>
        </p:nvSpPr>
        <p:spPr>
          <a:xfrm>
            <a:off x="6967174" y="3738082"/>
            <a:ext cx="7148321" cy="1677382"/>
          </a:xfrm>
          <a:prstGeom prst="rect">
            <a:avLst/>
          </a:prstGeom>
          <a:solidFill>
            <a:srgbClr val="FCD5B5"/>
          </a:solidFill>
          <a:effectLst>
            <a:outerShdw blurRad="190500" dist="76200" dir="2700000" algn="tl">
              <a:srgbClr val="646464"/>
            </a:outerShdw>
          </a:effectLst>
        </p:spPr>
        <p:txBody>
          <a:bodyPr wrap="square">
            <a:spAutoFit/>
          </a:bodyPr>
          <a:lstStyle/>
          <a:p>
            <a:r>
              <a:rPr lang="en-US" sz="1100" dirty="0" smtClean="0">
                <a:latin typeface="Calibri"/>
              </a:rPr>
              <a:t>[EDITOR] Oct 28, 2015</a:t>
            </a:r>
            <a:endParaRPr lang="en-US" sz="1100" dirty="0">
              <a:latin typeface="Calibri"/>
            </a:endParaRPr>
          </a:p>
          <a:p>
            <a:endParaRPr lang="en-US" sz="1100" dirty="0">
              <a:latin typeface="Calibri"/>
            </a:endParaRPr>
          </a:p>
          <a:p>
            <a:r>
              <a:rPr lang="en-US" sz="1400" dirty="0" smtClean="0">
                <a:latin typeface="Calibri"/>
              </a:rPr>
              <a:t>As per geo-political guidelines</a:t>
            </a:r>
            <a:r>
              <a:rPr lang="en-US" sz="1400" dirty="0"/>
              <a:t/>
            </a:r>
            <a:br>
              <a:rPr lang="en-US" sz="1400" dirty="0"/>
            </a:br>
            <a:r>
              <a:rPr lang="en-US" sz="1400" dirty="0" smtClean="0"/>
              <a:t>--when </a:t>
            </a:r>
            <a:r>
              <a:rPr lang="en-US" sz="1400" dirty="0"/>
              <a:t>used to refer to the countries of the South American continent as well as Mexico and Central America.</a:t>
            </a:r>
          </a:p>
          <a:p>
            <a:r>
              <a:rPr lang="en-US" sz="1400" dirty="0" smtClean="0"/>
              <a:t>Replace </a:t>
            </a:r>
            <a:r>
              <a:rPr lang="en-US" sz="1400" dirty="0"/>
              <a:t>with "Latin America"</a:t>
            </a:r>
          </a:p>
          <a:p>
            <a:endParaRPr lang="en-US" sz="1100" dirty="0" smtClean="0">
              <a:latin typeface="Calibri"/>
            </a:endParaRPr>
          </a:p>
          <a:p>
            <a:r>
              <a:rPr lang="en-US" sz="1400" dirty="0"/>
              <a:t>Refer http://gpweb/Compliance/PoliCheck/TermInfo.aspx?LCID=9&amp;TermID=80253</a:t>
            </a:r>
            <a:endParaRPr lang="en-US" sz="1400" dirty="0" smtClean="0">
              <a:latin typeface="Calibri"/>
            </a:endParaRPr>
          </a:p>
        </p:txBody>
      </p:sp>
    </p:spTree>
    <p:extLst>
      <p:ext uri="{BB962C8B-B14F-4D97-AF65-F5344CB8AC3E}">
        <p14:creationId xmlns:p14="http://schemas.microsoft.com/office/powerpoint/2010/main" val="30832162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F3309C-40B0-400F-9DDF-37D5F192F07E}" type="slidenum">
              <a:rPr lang="en-US" smtClean="0"/>
              <a:pPr/>
              <a:t>50</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Understand basic concept of a CDN</a:t>
            </a:r>
          </a:p>
          <a:p>
            <a:pPr lvl="0"/>
            <a:r>
              <a:rPr lang="en-US" dirty="0"/>
              <a:t>Understand at a high level how </a:t>
            </a:r>
            <a:r>
              <a:rPr lang="en-US" dirty="0" smtClean="0"/>
              <a:t>CDN </a:t>
            </a:r>
            <a:r>
              <a:rPr lang="en-US" dirty="0"/>
              <a:t>works</a:t>
            </a:r>
          </a:p>
          <a:p>
            <a:pPr marL="0" indent="0">
              <a:buNone/>
            </a:pPr>
            <a:r>
              <a:rPr lang="en-US" b="1" dirty="0"/>
              <a:t>Speaker Notes</a:t>
            </a:r>
            <a:endParaRPr lang="en-US" dirty="0"/>
          </a:p>
          <a:p>
            <a:pPr lvl="0"/>
            <a:r>
              <a:rPr lang="en-US" dirty="0"/>
              <a:t>The </a:t>
            </a:r>
            <a:r>
              <a:rPr lang="en-US" dirty="0" smtClean="0"/>
              <a:t>Azure </a:t>
            </a:r>
            <a:r>
              <a:rPr lang="en-US" dirty="0"/>
              <a:t>CDN provides an edge nodes around the world</a:t>
            </a:r>
          </a:p>
          <a:p>
            <a:pPr lvl="0"/>
            <a:r>
              <a:rPr lang="en-US" dirty="0"/>
              <a:t>Data stored in CDN enabled storage accounts is retrieved from the origin storage container and cached at each edge node in a lazy load fashion</a:t>
            </a:r>
          </a:p>
          <a:p>
            <a:pPr lvl="0"/>
            <a:r>
              <a:rPr lang="en-US" dirty="0" smtClean="0"/>
              <a:t>Azure </a:t>
            </a:r>
            <a:r>
              <a:rPr lang="en-US" dirty="0"/>
              <a:t>c</a:t>
            </a:r>
            <a:r>
              <a:rPr lang="en-US" dirty="0" smtClean="0"/>
              <a:t>ustomers </a:t>
            </a:r>
            <a:r>
              <a:rPr lang="en-US" dirty="0"/>
              <a:t>have control over how long data is cached for</a:t>
            </a:r>
          </a:p>
          <a:p>
            <a:pPr lvl="0"/>
            <a:r>
              <a:rPr lang="en-NZ" dirty="0" smtClean="0"/>
              <a:t>CDN </a:t>
            </a:r>
            <a:r>
              <a:rPr lang="en-NZ" dirty="0"/>
              <a:t>has 18 locations globally (United States, Europe, Asia, Australia and South America</a:t>
            </a:r>
            <a:r>
              <a:rPr lang="en-US" dirty="0"/>
              <a:t> </a:t>
            </a:r>
            <a:r>
              <a:rPr lang="en-NZ" dirty="0"/>
              <a:t>) and continues to expand</a:t>
            </a:r>
            <a:endParaRPr lang="en-US" dirty="0"/>
          </a:p>
          <a:p>
            <a:pPr lvl="0"/>
            <a:r>
              <a:rPr lang="en-NZ" dirty="0"/>
              <a:t>The benefit of using a CDN is better performance and user experience for users who are farther from the source of the content stored in the </a:t>
            </a:r>
            <a:r>
              <a:rPr lang="en-NZ" dirty="0" smtClean="0"/>
              <a:t>Azure </a:t>
            </a:r>
            <a:r>
              <a:rPr lang="en-NZ" dirty="0"/>
              <a:t>Blob service</a:t>
            </a:r>
            <a:endParaRPr lang="en-US" dirty="0"/>
          </a:p>
          <a:p>
            <a:pPr lvl="0"/>
            <a:r>
              <a:rPr lang="en-NZ" dirty="0" smtClean="0"/>
              <a:t>Azure </a:t>
            </a:r>
            <a:r>
              <a:rPr lang="en-NZ" dirty="0"/>
              <a:t>CDN provides worldwide high-bandwidth access to serve content for popular events</a:t>
            </a:r>
            <a:endParaRPr lang="en-US" dirty="0"/>
          </a:p>
          <a:p>
            <a:pPr marL="0" indent="0">
              <a:buNone/>
            </a:pPr>
            <a:r>
              <a:rPr lang="en-US" b="1" dirty="0" smtClean="0"/>
              <a:t>Notes</a:t>
            </a:r>
            <a:endParaRPr lang="en-US" dirty="0"/>
          </a:p>
        </p:txBody>
      </p:sp>
      <p:sp>
        <p:nvSpPr>
          <p:cNvPr id="5" name="Slide Image Placeholder 4"/>
          <p:cNvSpPr>
            <a:spLocks noGrp="1" noRot="1" noChangeAspect="1"/>
          </p:cNvSpPr>
          <p:nvPr>
            <p:ph type="sldImg"/>
          </p:nvPr>
        </p:nvSpPr>
        <p:spPr>
          <a:xfrm>
            <a:off x="384175" y="484188"/>
            <a:ext cx="6096000" cy="3429000"/>
          </a:xfrm>
        </p:spPr>
      </p:sp>
      <p:sp>
        <p:nvSpPr>
          <p:cNvPr id="10" name="Rectangle 9"/>
          <p:cNvSpPr/>
          <p:nvPr/>
        </p:nvSpPr>
        <p:spPr>
          <a:xfrm>
            <a:off x="746125" y="7226298"/>
            <a:ext cx="5080000" cy="6350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latin typeface="Segoe UI" panose="020B0502040204020203" pitchFamily="34" charset="0"/>
                <a:cs typeface="Segoe UI" panose="020B0502040204020203" pitchFamily="34" charset="0"/>
              </a:rPr>
              <a:t>For more information</a:t>
            </a:r>
            <a:r>
              <a:rPr lang="en-US" sz="1050" dirty="0">
                <a:solidFill>
                  <a:schemeClr val="tx1"/>
                </a:solidFill>
                <a:latin typeface="Segoe UI" panose="020B0502040204020203" pitchFamily="34" charset="0"/>
                <a:cs typeface="Segoe UI" panose="020B0502040204020203" pitchFamily="34" charset="0"/>
              </a:rPr>
              <a:t>, see:</a:t>
            </a:r>
          </a:p>
          <a:p>
            <a:r>
              <a:rPr lang="en-US" sz="1050" u="sng" dirty="0">
                <a:solidFill>
                  <a:schemeClr val="tx1"/>
                </a:solidFill>
                <a:latin typeface="Segoe UI" panose="020B0502040204020203" pitchFamily="34" charset="0"/>
                <a:cs typeface="Segoe UI" panose="020B0502040204020203" pitchFamily="34" charset="0"/>
                <a:hlinkClick r:id="rId3"/>
              </a:rPr>
              <a:t>http://blogs.msdn.com/b/windowsazure/archive/2009/11/05/introducing-the-windows-azure-content-delivery-network.aspx</a:t>
            </a:r>
            <a:endParaRPr lang="en-US" sz="105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294089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Understand how to enable CDN</a:t>
            </a:r>
          </a:p>
          <a:p>
            <a:pPr marL="0" indent="0">
              <a:buNone/>
            </a:pPr>
            <a:r>
              <a:rPr lang="en-US" b="1" dirty="0"/>
              <a:t>Value Prop</a:t>
            </a:r>
            <a:endParaRPr lang="en-US" dirty="0"/>
          </a:p>
          <a:p>
            <a:pPr lvl="0"/>
            <a:r>
              <a:rPr lang="en-US" dirty="0"/>
              <a:t>The </a:t>
            </a:r>
            <a:r>
              <a:rPr lang="en-US" dirty="0" smtClean="0"/>
              <a:t>Azure </a:t>
            </a:r>
            <a:r>
              <a:rPr lang="en-US" dirty="0"/>
              <a:t>CDN offers developers a global solution for delivering high-bandwidth content that is hosted in </a:t>
            </a:r>
            <a:r>
              <a:rPr lang="en-US" dirty="0" smtClean="0"/>
              <a:t>Azure</a:t>
            </a:r>
            <a:endParaRPr lang="en-US" dirty="0"/>
          </a:p>
          <a:p>
            <a:pPr marL="0" indent="0">
              <a:buNone/>
            </a:pPr>
            <a:r>
              <a:rPr lang="en-US" b="1" dirty="0"/>
              <a:t>Speaker Notes</a:t>
            </a:r>
            <a:endParaRPr lang="en-US" dirty="0"/>
          </a:p>
          <a:p>
            <a:pPr marL="228600" lvl="0" indent="-228600">
              <a:buFont typeface="+mj-lt"/>
              <a:buAutoNum type="arabicPeriod"/>
            </a:pPr>
            <a:r>
              <a:rPr lang="en-US" dirty="0"/>
              <a:t>Log into the </a:t>
            </a:r>
            <a:r>
              <a:rPr lang="en-US" u="sng" dirty="0" smtClean="0">
                <a:hlinkClick r:id="rId3"/>
              </a:rPr>
              <a:t>Microsoft Azure </a:t>
            </a:r>
            <a:r>
              <a:rPr lang="en-US" u="sng" dirty="0">
                <a:hlinkClick r:id="rId3"/>
              </a:rPr>
              <a:t>Management Portal</a:t>
            </a:r>
            <a:r>
              <a:rPr lang="en-US" u="sng" dirty="0"/>
              <a:t>.</a:t>
            </a:r>
            <a:endParaRPr lang="en-US" dirty="0"/>
          </a:p>
          <a:p>
            <a:pPr marL="228600" lvl="0" indent="-228600">
              <a:buFont typeface="+mj-lt"/>
              <a:buAutoNum type="arabicPeriod"/>
            </a:pPr>
            <a:r>
              <a:rPr lang="en-US" dirty="0"/>
              <a:t>In the navigation pane, click </a:t>
            </a:r>
            <a:r>
              <a:rPr lang="en-US" b="1" dirty="0"/>
              <a:t>Hosted Services, Storage Accounts and CDN</a:t>
            </a:r>
            <a:r>
              <a:rPr lang="en-US" dirty="0"/>
              <a:t>.</a:t>
            </a:r>
          </a:p>
          <a:p>
            <a:pPr marL="228600" lvl="0" indent="-228600">
              <a:buFont typeface="+mj-lt"/>
              <a:buAutoNum type="arabicPeriod"/>
            </a:pPr>
            <a:r>
              <a:rPr lang="en-US" dirty="0"/>
              <a:t>In the navigation pane, click </a:t>
            </a:r>
            <a:r>
              <a:rPr lang="en-US" b="1" dirty="0"/>
              <a:t>CDN</a:t>
            </a:r>
            <a:r>
              <a:rPr lang="en-US" dirty="0"/>
              <a:t>.</a:t>
            </a:r>
          </a:p>
          <a:p>
            <a:pPr marL="228600" lvl="0" indent="-228600">
              <a:buFont typeface="+mj-lt"/>
              <a:buAutoNum type="arabicPeriod"/>
            </a:pPr>
            <a:r>
              <a:rPr lang="en-US" dirty="0"/>
              <a:t>On the ribbon, click </a:t>
            </a:r>
            <a:r>
              <a:rPr lang="en-US" b="1" dirty="0"/>
              <a:t>New Endpoint</a:t>
            </a:r>
            <a:r>
              <a:rPr lang="en-US" dirty="0"/>
              <a:t>. This will open the </a:t>
            </a:r>
            <a:r>
              <a:rPr lang="en-US" b="1" dirty="0"/>
              <a:t>Create a New CDN Endpoint</a:t>
            </a:r>
            <a:r>
              <a:rPr lang="en-US" dirty="0"/>
              <a:t> window.</a:t>
            </a:r>
          </a:p>
          <a:p>
            <a:pPr marL="228600" lvl="0" indent="-228600">
              <a:buFont typeface="+mj-lt"/>
              <a:buAutoNum type="arabicPeriod"/>
            </a:pPr>
            <a:r>
              <a:rPr lang="en-US" dirty="0"/>
              <a:t>On the </a:t>
            </a:r>
            <a:r>
              <a:rPr lang="en-US" b="1" dirty="0"/>
              <a:t>Create a New CDN Endpoint</a:t>
            </a:r>
            <a:r>
              <a:rPr lang="en-US" dirty="0"/>
              <a:t> window select a subscription from the </a:t>
            </a:r>
            <a:r>
              <a:rPr lang="en-US" b="1" dirty="0"/>
              <a:t>Choose a Subscription</a:t>
            </a:r>
            <a:r>
              <a:rPr lang="en-US" dirty="0"/>
              <a:t> drop-down menu to enable CDN.</a:t>
            </a:r>
          </a:p>
          <a:p>
            <a:pPr marL="228600" lvl="0" indent="-228600">
              <a:buFont typeface="+mj-lt"/>
              <a:buAutoNum type="arabicPeriod"/>
            </a:pPr>
            <a:r>
              <a:rPr lang="en-US" dirty="0"/>
              <a:t>Select the source of the CDN content from the </a:t>
            </a:r>
            <a:r>
              <a:rPr lang="en-US" b="1" dirty="0"/>
              <a:t>Choose a content provider</a:t>
            </a:r>
            <a:r>
              <a:rPr lang="en-US" dirty="0"/>
              <a:t> drop-down menu.</a:t>
            </a:r>
          </a:p>
          <a:p>
            <a:pPr marL="228600" lvl="0" indent="-228600">
              <a:buFont typeface="+mj-lt"/>
              <a:buAutoNum type="arabicPeriod"/>
            </a:pPr>
            <a:r>
              <a:rPr lang="en-US" dirty="0"/>
              <a:t>If you need to use HTTPS connections, select </a:t>
            </a:r>
            <a:r>
              <a:rPr lang="en-US" b="1" dirty="0"/>
              <a:t>HTTPS</a:t>
            </a:r>
            <a:r>
              <a:rPr lang="en-US" dirty="0"/>
              <a:t>.</a:t>
            </a:r>
          </a:p>
          <a:p>
            <a:pPr marL="228600" lvl="0" indent="-228600">
              <a:buFont typeface="+mj-lt"/>
              <a:buAutoNum type="arabicPeriod"/>
            </a:pPr>
            <a:r>
              <a:rPr lang="en-US" dirty="0"/>
              <a:t>If you are caching content from a hosted service and you are using query strings to specify the content to be retrieved, select </a:t>
            </a:r>
            <a:r>
              <a:rPr lang="en-US" b="1" dirty="0"/>
              <a:t>Query Strings</a:t>
            </a:r>
            <a:r>
              <a:rPr lang="en-US" dirty="0"/>
              <a:t>.</a:t>
            </a:r>
          </a:p>
          <a:p>
            <a:pPr marL="228600" lvl="0" indent="-228600">
              <a:buFont typeface="+mj-lt"/>
              <a:buAutoNum type="arabicPeriod"/>
            </a:pPr>
            <a:r>
              <a:rPr lang="en-US" dirty="0"/>
              <a:t>Click </a:t>
            </a:r>
            <a:r>
              <a:rPr lang="en-US" b="1" dirty="0"/>
              <a:t>Create</a:t>
            </a:r>
            <a:r>
              <a:rPr lang="en-US" dirty="0" smtClean="0"/>
              <a:t>.</a:t>
            </a:r>
          </a:p>
          <a:p>
            <a:pPr marL="228600" lvl="0" indent="-228600">
              <a:buFont typeface="+mj-lt"/>
              <a:buAutoNum type="arabicPeriod"/>
            </a:pPr>
            <a:endParaRPr lang="en-US" dirty="0" smtClean="0"/>
          </a:p>
          <a:p>
            <a:pPr marL="0" indent="0">
              <a:buNone/>
            </a:pPr>
            <a:r>
              <a:rPr lang="en-US" dirty="0" smtClean="0"/>
              <a:t>The content source URL will display </a:t>
            </a:r>
            <a:r>
              <a:rPr lang="en-US" b="1" dirty="0" smtClean="0"/>
              <a:t>Source URL for the CDN Endpoint</a:t>
            </a:r>
            <a:r>
              <a:rPr lang="en-US" dirty="0" smtClean="0"/>
              <a:t>. This is the URL from which the CDN will retrieve the cached content.</a:t>
            </a:r>
          </a:p>
          <a:p>
            <a:pPr marL="0" indent="0">
              <a:buNone/>
            </a:pPr>
            <a:r>
              <a:rPr lang="en-US" dirty="0" smtClean="0"/>
              <a:t>Once you enable CDN access to a storage account or hosted service, all publicly available objects are eligible for CDN edge caching.</a:t>
            </a:r>
          </a:p>
          <a:p>
            <a:pPr marL="0" indent="0">
              <a:buNone/>
            </a:pPr>
            <a:r>
              <a:rPr lang="en-US" dirty="0" smtClean="0"/>
              <a:t>If you modify an object that is currently cached in the CDN, the new content will not be available via the CDN until the CDN refreshes its content when the cached content time-to-live period expires.</a:t>
            </a:r>
          </a:p>
          <a:p>
            <a:pPr marL="228600" lvl="0" indent="-228600">
              <a:buFont typeface="+mj-lt"/>
              <a:buAutoNum type="arabicPeriod"/>
            </a:pPr>
            <a:endParaRPr lang="en-US" dirty="0" smtClean="0"/>
          </a:p>
          <a:p>
            <a:pPr marL="228600" lvl="0" indent="-228600">
              <a:buFont typeface="+mj-lt"/>
              <a:buAutoNum type="arabicPeriod"/>
            </a:pPr>
            <a:endParaRPr lang="en-US" dirty="0"/>
          </a:p>
        </p:txBody>
      </p:sp>
      <p:sp>
        <p:nvSpPr>
          <p:cNvPr id="5" name="Slide Image Placeholder 4"/>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480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52</a:t>
            </a:fld>
            <a:endParaRPr lang="en-US" dirty="0"/>
          </a:p>
        </p:txBody>
      </p:sp>
      <p:sp>
        <p:nvSpPr>
          <p:cNvPr id="9" name="Slide Image Placeholder 8"/>
          <p:cNvSpPr>
            <a:spLocks noGrp="1" noRot="1" noChangeAspect="1"/>
          </p:cNvSpPr>
          <p:nvPr>
            <p:ph type="sldImg"/>
          </p:nvPr>
        </p:nvSpPr>
        <p:spPr>
          <a:xfrm>
            <a:off x="384175" y="484188"/>
            <a:ext cx="6096000" cy="3429000"/>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714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4A25E58-20C3-47A2-B67C-8A1FCB5D4422}" type="slidenum">
              <a:rPr lang="en-US" smtClean="0"/>
              <a:pPr/>
              <a:t>6</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Explain the new features of </a:t>
            </a:r>
            <a:r>
              <a:rPr lang="en-US" dirty="0" smtClean="0"/>
              <a:t>Azure </a:t>
            </a:r>
            <a:r>
              <a:rPr lang="en-US" dirty="0"/>
              <a:t>storage</a:t>
            </a:r>
          </a:p>
          <a:p>
            <a:pPr marL="0" indent="0">
              <a:buNone/>
            </a:pPr>
            <a:r>
              <a:rPr lang="en-US" b="1" dirty="0"/>
              <a:t>Value Prop</a:t>
            </a:r>
            <a:endParaRPr lang="en-US" dirty="0"/>
          </a:p>
          <a:p>
            <a:pPr lvl="0"/>
            <a:r>
              <a:rPr lang="en-US" dirty="0"/>
              <a:t>Recently added features provide increased functionality and value to </a:t>
            </a:r>
            <a:r>
              <a:rPr lang="en-US" dirty="0" smtClean="0"/>
              <a:t>Azure </a:t>
            </a:r>
            <a:r>
              <a:rPr lang="en-US" dirty="0"/>
              <a:t>storage</a:t>
            </a:r>
          </a:p>
          <a:p>
            <a:pPr marL="0" indent="0">
              <a:buNone/>
            </a:pPr>
            <a:r>
              <a:rPr lang="en-US" b="1" dirty="0"/>
              <a:t>Speaker Notes</a:t>
            </a:r>
            <a:endParaRPr lang="en-US" dirty="0"/>
          </a:p>
          <a:p>
            <a:pPr lvl="0"/>
            <a:r>
              <a:rPr lang="en-US" b="1" dirty="0"/>
              <a:t>Shared Access Signatures (SAS) (signed URLs) for tables and queues</a:t>
            </a:r>
            <a:r>
              <a:rPr lang="en-US" dirty="0"/>
              <a:t>: Similar to the SAS feature that was previously available for blobs, this allows account owners to issue URL access to specific resources such as tables, table ranges, queues, blobs and containers while specifying granular sets of permissions. In addition, there are minor improvements to SAS for blobs</a:t>
            </a:r>
          </a:p>
          <a:p>
            <a:pPr lvl="0"/>
            <a:r>
              <a:rPr lang="en-US" b="1" dirty="0"/>
              <a:t>Expanded blob copy</a:t>
            </a:r>
            <a:r>
              <a:rPr lang="en-US" dirty="0"/>
              <a:t>: For blobs, we now support copying blobs between the storage accounts and copy blob (even within accounts) is performed as an asynchronous operation. This is available in the new version, but will only work if the destination storage account was created on or after June 7, 2012. In addition, Copy Blob operations within the same account will continue to work for all accounts</a:t>
            </a:r>
          </a:p>
          <a:p>
            <a:pPr lvl="0"/>
            <a:r>
              <a:rPr lang="en-US" b="1" dirty="0"/>
              <a:t>Improved blob leasing</a:t>
            </a:r>
            <a:r>
              <a:rPr lang="en-US" dirty="0"/>
              <a:t>: Leasing is now available for blob containers, and allows infinite lease duration. In addition, lease durations between 15-60 seconds are also supported. Changing the lease ID (to rotate the lease ID across your components) is now supported</a:t>
            </a:r>
          </a:p>
          <a:p>
            <a:pPr lvl="0"/>
            <a:r>
              <a:rPr lang="en-US" b="1" dirty="0"/>
              <a:t>Introducing locally redundant storage</a:t>
            </a:r>
            <a:r>
              <a:rPr lang="en-US" dirty="0"/>
              <a:t>: Storage users are now able to turn off geo-replication by selecting </a:t>
            </a:r>
            <a:r>
              <a:rPr lang="en-US" u="sng" dirty="0">
                <a:hlinkClick r:id="rId3"/>
              </a:rPr>
              <a:t>Locally Redundant Storage (LRS)</a:t>
            </a:r>
            <a:r>
              <a:rPr lang="en-US" dirty="0"/>
              <a:t>. LRS provides highly durable and available storage within a single location (sub-region</a:t>
            </a:r>
            <a:r>
              <a:rPr lang="en-US" dirty="0" smtClean="0"/>
              <a:t>)</a:t>
            </a:r>
          </a:p>
          <a:p>
            <a:pPr marL="171450" marR="0" lvl="0" indent="-171450" algn="l" defTabSz="914400" rtl="0" eaLnBrk="1" fontAlgn="auto" latinLnBrk="0" hangingPunct="1">
              <a:lnSpc>
                <a:spcPct val="100000"/>
              </a:lnSpc>
              <a:spcBef>
                <a:spcPts val="300"/>
              </a:spcBef>
              <a:spcAft>
                <a:spcPts val="600"/>
              </a:spcAft>
              <a:buClrTx/>
              <a:buSzPct val="116000"/>
              <a:buFont typeface="Arial" panose="020B0604020202020204" pitchFamily="34" charset="0"/>
              <a:buChar char="•"/>
              <a:tabLst/>
              <a:defRPr/>
            </a:pPr>
            <a:r>
              <a:rPr lang="en-US" b="1" dirty="0" smtClean="0"/>
              <a:t>Zone Redundant</a:t>
            </a:r>
            <a:r>
              <a:rPr lang="en-US" b="1" baseline="0" dirty="0" smtClean="0"/>
              <a:t> </a:t>
            </a:r>
            <a:r>
              <a:rPr lang="en-US" baseline="0" dirty="0" smtClean="0"/>
              <a:t>- http://blogs.msdn.com/b/windowsazurestorage/archive/2014/08/01/introducing-zone-redundant-storage.aspx . </a:t>
            </a:r>
            <a:r>
              <a:rPr lang="en-US" dirty="0" smtClean="0"/>
              <a:t>ZRS fits between LRS and GRS in terms of durability and price. ZRS stores 3 replicas of your data across 2 to 3 facilities. It is designed to keep all 3 replicas within in a single region, but may span across two regions. ZRS currently only supports block blobs. ZRS allows customers to store blob at a higher durability than a single facility can provide with LRS. ZRS accounts do not have metrics or logging capability enabled at this time.</a:t>
            </a:r>
          </a:p>
          <a:p>
            <a:pPr lvl="0"/>
            <a:r>
              <a:rPr lang="en-US" b="1" dirty="0" smtClean="0"/>
              <a:t>Read Access - Geo Redundant Storage (RA-GRS):</a:t>
            </a:r>
            <a:r>
              <a:rPr lang="en-US" dirty="0" smtClean="0"/>
              <a:t> For a GRS storage account, we now have introduced in limited preview the ability to turn on read only access to a storage account’s data in the secondary region. Since replication to the secondary region is done asynchronously, this provides an eventual consistent version of the data to read from</a:t>
            </a:r>
          </a:p>
          <a:p>
            <a:pPr lvl="0"/>
            <a:r>
              <a:rPr lang="en-US" dirty="0" smtClean="0">
                <a:hlinkClick r:id="rId4"/>
              </a:rPr>
              <a:t>http://blogs.msdn.com/b/windowsazurestorage/archive/2013/12/11/introducing-read-access-geo-replicated-storage-ra-grs-for-windows-azure-storage.aspx</a:t>
            </a:r>
            <a:endParaRPr lang="en-US" dirty="0" smtClean="0"/>
          </a:p>
          <a:p>
            <a:pPr lvl="0"/>
            <a:r>
              <a:rPr lang="en-US" b="1" dirty="0" smtClean="0"/>
              <a:t>Choosing Geo Redundant Storage (GRS) or locally redundant storage</a:t>
            </a:r>
            <a:r>
              <a:rPr lang="en-US" dirty="0" smtClean="0"/>
              <a:t>: By default, storage accounts are configured for GRS, meaning that Table and Blob data is replicated both within the primary location and also to a location hundreds of miles away (geo-replication). As detailed in this </a:t>
            </a:r>
            <a:r>
              <a:rPr lang="en-US" u="sng" dirty="0" smtClean="0">
                <a:hlinkClick r:id="rId3"/>
              </a:rPr>
              <a:t>blog post</a:t>
            </a:r>
            <a:r>
              <a:rPr lang="en-US" dirty="0" smtClean="0"/>
              <a:t>, using LRS may be preferable in certain scenarios, and is available at a 23-34% discount compared to GRS. The price of GRS remains unchanged</a:t>
            </a:r>
          </a:p>
          <a:p>
            <a:pPr lvl="0"/>
            <a:r>
              <a:rPr lang="en-US" b="1" dirty="0" smtClean="0"/>
              <a:t>Configuration of storage analytics</a:t>
            </a:r>
            <a:r>
              <a:rPr lang="en-US" dirty="0" smtClean="0"/>
              <a:t>: While our analytics features (metrics and logging) have been available since last summer, configuring them required the user to call the REST Application Programming Interface (API). In the new </a:t>
            </a:r>
            <a:r>
              <a:rPr lang="en-US" u="sng" dirty="0" smtClean="0">
                <a:hlinkClick r:id="rId5"/>
              </a:rPr>
              <a:t>Microsoft Azure Management Portal</a:t>
            </a:r>
            <a:r>
              <a:rPr lang="en-US" dirty="0" smtClean="0"/>
              <a:t>, users can easily configure these features</a:t>
            </a:r>
          </a:p>
          <a:p>
            <a:pPr lvl="0"/>
            <a:r>
              <a:rPr lang="en-US" b="1" dirty="0" smtClean="0"/>
              <a:t>Monitoring storage metrics</a:t>
            </a:r>
            <a:r>
              <a:rPr lang="en-US" dirty="0" smtClean="0"/>
              <a:t>: Storage users can now also monitor any desired set of metrics tracked in your account </a:t>
            </a:r>
            <a:r>
              <a:rPr lang="en-US" u="sng" dirty="0" smtClean="0">
                <a:hlinkClick r:id="rId5"/>
              </a:rPr>
              <a:t>via the Management Portal</a:t>
            </a:r>
            <a:endParaRPr lang="en-US" dirty="0" smtClean="0"/>
          </a:p>
          <a:p>
            <a:pPr lvl="0"/>
            <a:endParaRPr lang="en-US" dirty="0"/>
          </a:p>
        </p:txBody>
      </p:sp>
      <p:sp>
        <p:nvSpPr>
          <p:cNvPr id="5" name="Slide Image Placeholder 4"/>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49376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a:t>
            </a:r>
            <a:endParaRPr lang="en-US" dirty="0"/>
          </a:p>
          <a:p>
            <a:pPr lvl="0"/>
            <a:r>
              <a:rPr lang="en-US" dirty="0"/>
              <a:t>Understand the Development Storage Service</a:t>
            </a:r>
          </a:p>
          <a:p>
            <a:pPr marL="0" indent="0">
              <a:buNone/>
            </a:pPr>
            <a:r>
              <a:rPr lang="en-US" b="1" dirty="0" smtClean="0"/>
              <a:t>Speaker </a:t>
            </a:r>
            <a:r>
              <a:rPr lang="en-US" b="1" dirty="0"/>
              <a:t>Notes</a:t>
            </a:r>
            <a:endParaRPr lang="en-US" dirty="0"/>
          </a:p>
          <a:p>
            <a:pPr lvl="0"/>
            <a:r>
              <a:rPr lang="en-US" dirty="0"/>
              <a:t>Client side simulator of storage in the cloud</a:t>
            </a:r>
          </a:p>
          <a:p>
            <a:pPr lvl="0"/>
            <a:r>
              <a:rPr lang="en-US" dirty="0"/>
              <a:t>Allows completely disconnected (e.g., while travelling on a plane) development of </a:t>
            </a:r>
            <a:r>
              <a:rPr lang="en-US" dirty="0" smtClean="0"/>
              <a:t>Azure </a:t>
            </a:r>
            <a:r>
              <a:rPr lang="en-US" dirty="0"/>
              <a:t>apps</a:t>
            </a:r>
          </a:p>
          <a:p>
            <a:pPr lvl="0"/>
            <a:r>
              <a:rPr lang="en-US" dirty="0"/>
              <a:t>Can consume like cloud storage—from compute emulator, from another application running locally</a:t>
            </a:r>
          </a:p>
          <a:p>
            <a:pPr lvl="0"/>
            <a:r>
              <a:rPr lang="en-US" dirty="0"/>
              <a:t>Is locked down so that it cannot be called from off the box</a:t>
            </a:r>
          </a:p>
          <a:p>
            <a:pPr lvl="1"/>
            <a:r>
              <a:rPr lang="en-US" dirty="0"/>
              <a:t>If you need this capability run a reverse proxy on the dev machine</a:t>
            </a:r>
          </a:p>
          <a:p>
            <a:pPr lvl="0"/>
            <a:r>
              <a:rPr lang="en-US" dirty="0"/>
              <a:t>Can use CSRun to start and stop service. This will be explained in detail </a:t>
            </a:r>
            <a:r>
              <a:rPr lang="en-US" dirty="0" smtClean="0"/>
              <a:t>later (on </a:t>
            </a:r>
            <a:r>
              <a:rPr lang="en-US" dirty="0"/>
              <a:t>day </a:t>
            </a:r>
            <a:r>
              <a:rPr lang="en-US" dirty="0" smtClean="0"/>
              <a:t>three).</a:t>
            </a:r>
            <a:endParaRPr lang="en-US" dirty="0"/>
          </a:p>
          <a:p>
            <a:pPr lvl="0"/>
            <a:r>
              <a:rPr lang="en-US" dirty="0"/>
              <a:t>Uses a single fixed account. The account name and key are always the same</a:t>
            </a:r>
          </a:p>
          <a:p>
            <a:pPr lvl="1"/>
            <a:r>
              <a:rPr lang="en-US" dirty="0"/>
              <a:t>Anyone memorized the Account key yet? Eby8vd…..</a:t>
            </a:r>
          </a:p>
          <a:p>
            <a:pPr marL="0" indent="0">
              <a:buNone/>
            </a:pPr>
            <a:r>
              <a:rPr lang="en-US" b="1" dirty="0"/>
              <a:t>Notes</a:t>
            </a:r>
            <a:endParaRPr lang="en-US" dirty="0"/>
          </a:p>
          <a:p>
            <a:pPr marL="0" indent="0">
              <a:buNone/>
            </a:pPr>
            <a:r>
              <a:rPr lang="en-NZ" dirty="0"/>
              <a:t>The </a:t>
            </a:r>
            <a:r>
              <a:rPr lang="en-NZ" dirty="0" smtClean="0"/>
              <a:t>Azure </a:t>
            </a:r>
            <a:r>
              <a:rPr lang="en-US" dirty="0"/>
              <a:t>Software Development Kit </a:t>
            </a:r>
            <a:r>
              <a:rPr lang="en-NZ" dirty="0"/>
              <a:t>(SDK)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r>
              <a:rPr lang="en-NZ" dirty="0" smtClean="0"/>
              <a:t>.</a:t>
            </a:r>
          </a:p>
          <a:p>
            <a:pPr marL="0" indent="0">
              <a:buNone/>
            </a:pPr>
            <a:r>
              <a:rPr lang="en-NZ" dirty="0" smtClean="0"/>
              <a:t>The development storage utility provides a user interface to view the status of the local storage services and to start, stop, and reset them.</a:t>
            </a:r>
            <a:endParaRPr lang="en-US" dirty="0" smtClean="0"/>
          </a:p>
          <a:p>
            <a:pPr marL="0" indent="0">
              <a:buNone/>
            </a:pPr>
            <a:r>
              <a:rPr lang="en-NZ" dirty="0" smtClean="0">
                <a:solidFill>
                  <a:srgbClr val="FF0000"/>
                </a:solidFill>
              </a:rPr>
              <a:t>This topic contains the following subtopics:</a:t>
            </a:r>
            <a:endParaRPr lang="en-US" dirty="0" smtClean="0">
              <a:solidFill>
                <a:srgbClr val="FF0000"/>
              </a:solidFill>
            </a:endParaRPr>
          </a:p>
          <a:p>
            <a:pPr marL="0" indent="0">
              <a:buNone/>
            </a:pPr>
            <a:endParaRPr lang="en-US" dirty="0"/>
          </a:p>
        </p:txBody>
      </p:sp>
      <p:sp>
        <p:nvSpPr>
          <p:cNvPr id="5" name="Slide Image Placeholder 4"/>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17118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4A25E58-20C3-47A2-B67C-8A1FCB5D4422}" type="slidenum">
              <a:rPr lang="en-US" smtClean="0"/>
              <a:pPr/>
              <a:t>8</a:t>
            </a:fld>
            <a:endParaRPr lang="en-US" dirty="0"/>
          </a:p>
        </p:txBody>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Explain the different Storage Libraries and languages that can be used to work with </a:t>
            </a:r>
            <a:r>
              <a:rPr lang="en-US" dirty="0" smtClean="0"/>
              <a:t>Azure </a:t>
            </a:r>
            <a:r>
              <a:rPr lang="en-US" dirty="0"/>
              <a:t>Storage</a:t>
            </a:r>
          </a:p>
          <a:p>
            <a:pPr marL="0" indent="0">
              <a:buNone/>
            </a:pPr>
            <a:r>
              <a:rPr lang="en-US" b="1" dirty="0"/>
              <a:t>Value Prop</a:t>
            </a:r>
            <a:endParaRPr lang="en-US" dirty="0"/>
          </a:p>
          <a:p>
            <a:pPr lvl="0"/>
            <a:r>
              <a:rPr lang="en-US" dirty="0"/>
              <a:t>Programmatic access to the Blob, Queue, and Table services is available via the </a:t>
            </a:r>
            <a:r>
              <a:rPr lang="en-US" dirty="0" smtClean="0"/>
              <a:t>Azure </a:t>
            </a:r>
            <a:r>
              <a:rPr lang="en-US" dirty="0"/>
              <a:t>client libraries and the </a:t>
            </a:r>
            <a:r>
              <a:rPr lang="en-US" dirty="0" smtClean="0"/>
              <a:t>Azure </a:t>
            </a:r>
            <a:r>
              <a:rPr lang="en-US" dirty="0"/>
              <a:t>storage services REST API</a:t>
            </a:r>
          </a:p>
          <a:p>
            <a:pPr marL="0" indent="0">
              <a:buNone/>
            </a:pPr>
            <a:r>
              <a:rPr lang="en-US" b="1" dirty="0"/>
              <a:t>Speaker Notes</a:t>
            </a:r>
            <a:endParaRPr lang="en-US" dirty="0"/>
          </a:p>
          <a:p>
            <a:pPr marL="0" indent="0">
              <a:buNone/>
            </a:pPr>
            <a:r>
              <a:rPr lang="en-US" dirty="0" smtClean="0"/>
              <a:t>Azure </a:t>
            </a:r>
            <a:r>
              <a:rPr lang="en-US" dirty="0"/>
              <a:t>is an open cloud platform that allows you to quickly build, deploy and manage applications across a global network of Microsoft-managed data centers. You can build applications using any language, tool or framework</a:t>
            </a:r>
            <a:r>
              <a:rPr lang="en-US" dirty="0" smtClean="0"/>
              <a:t>.</a:t>
            </a:r>
            <a:endParaRPr lang="en-US" dirty="0"/>
          </a:p>
        </p:txBody>
      </p:sp>
      <p:sp>
        <p:nvSpPr>
          <p:cNvPr id="5" name="Slide Image Placeholder 4"/>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10865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4386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2.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Master" Target="../slideMasters/slideMaster2.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2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Master" Target="../slideMasters/slideMaster2.xml"/><Relationship Id="rId5" Type="http://schemas.openxmlformats.org/officeDocument/2006/relationships/image" Target="../media/image18.png"/><Relationship Id="rId4" Type="http://schemas.microsoft.com/office/2007/relationships/hdphoto" Target="../media/hdphoto1.wdp"/></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8782178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32731499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7080163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1631589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614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61831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12498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34376466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26868706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dirty="0"/>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774287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dirty="0"/>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dirty="0" smtClean="0"/>
              <a:t>Click icon to add picture</a:t>
            </a:r>
            <a:endParaRPr lang="en-US" dirty="0"/>
          </a:p>
        </p:txBody>
      </p:sp>
      <p:sp>
        <p:nvSpPr>
          <p:cNvPr id="24" name="Picture Placeholder 22"/>
          <p:cNvSpPr>
            <a:spLocks noGrp="1"/>
          </p:cNvSpPr>
          <p:nvPr>
            <p:ph type="pic" sz="quarter" idx="16"/>
          </p:nvPr>
        </p:nvSpPr>
        <p:spPr>
          <a:xfrm>
            <a:off x="9144000" y="1143000"/>
            <a:ext cx="3048000" cy="2286000"/>
          </a:xfrm>
        </p:spPr>
        <p:txBody>
          <a:bodyPr/>
          <a:lstStyle/>
          <a:p>
            <a:r>
              <a:rPr lang="en-US" dirty="0" smtClean="0"/>
              <a:t>Click icon to add picture</a:t>
            </a:r>
            <a:endParaRPr lang="en-US" dirty="0"/>
          </a:p>
        </p:txBody>
      </p:sp>
      <p:sp>
        <p:nvSpPr>
          <p:cNvPr id="25" name="Picture Placeholder 22"/>
          <p:cNvSpPr>
            <a:spLocks noGrp="1"/>
          </p:cNvSpPr>
          <p:nvPr>
            <p:ph type="pic" sz="quarter" idx="17"/>
          </p:nvPr>
        </p:nvSpPr>
        <p:spPr>
          <a:xfrm>
            <a:off x="6096000" y="3429000"/>
            <a:ext cx="3048000" cy="22860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7605274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a:t>
            </a:r>
            <a:r>
              <a:rPr lang="en-US" sz="1067" dirty="0" smtClean="0">
                <a:solidFill>
                  <a:srgbClr val="277EB5"/>
                </a:solidFill>
              </a:rPr>
              <a:t>2014 </a:t>
            </a:r>
            <a:r>
              <a:rPr lang="en-US" sz="1067" dirty="0">
                <a:solidFill>
                  <a:srgbClr val="277EB5"/>
                </a:solidFill>
              </a:rPr>
              <a:t>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942883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343023529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5954694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79468728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27212499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smtClean="0"/>
              <a:t>Click icon to add picture</a:t>
            </a:r>
            <a:endParaRPr lang="en-US" dirty="0"/>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17657358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smtClean="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73696506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smtClean="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6650061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smtClean="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9772809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58783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9005387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defRPr sz="2000"/>
            </a:lvl1pPr>
            <a:lvl2pPr>
              <a:lnSpc>
                <a:spcPct val="114000"/>
              </a:lnSpc>
              <a:buSzPct val="90000"/>
              <a:defRPr sz="1800"/>
            </a:lvl2pPr>
            <a:lvl3pPr>
              <a:lnSpc>
                <a:spcPct val="114000"/>
              </a:lnSpc>
              <a:defRPr sz="1600"/>
            </a:lvl3pPr>
            <a:lvl4pPr>
              <a:lnSpc>
                <a:spcPct val="114000"/>
              </a:lnSpc>
              <a:defRPr sz="1600"/>
            </a:lvl4pPr>
            <a:lvl5pPr>
              <a:lnSpc>
                <a:spcPct val="114000"/>
              </a:lnSpc>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84486" y="647663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solidFill>
                  <a:schemeClr val="bg1">
                    <a:lumMod val="50000"/>
                  </a:schemeClr>
                </a:solidFill>
                <a:latin typeface="Segoe UI" panose="020B0502040204020203" pitchFamily="34" charset="0"/>
                <a:cs typeface="Segoe UI" panose="020B0502040204020203" pitchFamily="34" charset="0"/>
              </a:rPr>
              <a:t>Microsoft</a:t>
            </a:r>
            <a:r>
              <a:rPr lang="en-US" sz="1000" baseline="0" dirty="0" smtClean="0">
                <a:solidFill>
                  <a:schemeClr val="bg1">
                    <a:lumMod val="50000"/>
                  </a:schemeClr>
                </a:solidFill>
                <a:latin typeface="Segoe UI" panose="020B0502040204020203" pitchFamily="34" charset="0"/>
                <a:cs typeface="Segoe UI" panose="020B0502040204020203" pitchFamily="34" charset="0"/>
              </a:rPr>
              <a:t> Partner Ready</a:t>
            </a:r>
            <a:endParaRPr lang="en-US" sz="1000" dirty="0">
              <a:solidFill>
                <a:schemeClr val="bg1">
                  <a:lumMod val="50000"/>
                </a:schemeClr>
              </a:solidFill>
              <a:latin typeface="Segoe UI" panose="020B0502040204020203" pitchFamily="34" charset="0"/>
              <a:cs typeface="Segoe UI" panose="020B0502040204020203" pitchFamily="34" charset="0"/>
            </a:endParaRPr>
          </a:p>
        </p:txBody>
      </p:sp>
      <p:sp>
        <p:nvSpPr>
          <p:cNvPr id="6" name="Slide Number Placeholder 4"/>
          <p:cNvSpPr>
            <a:spLocks noGrp="1"/>
          </p:cNvSpPr>
          <p:nvPr>
            <p:ph type="sldNum" sz="quarter" idx="12"/>
          </p:nvPr>
        </p:nvSpPr>
        <p:spPr>
          <a:xfrm>
            <a:off x="8850630" y="6477537"/>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fld id="{AFFF257A-30C5-4AFB-911B-BE4CEEA1EA82}" type="slidenum">
              <a:rPr lang="en-US" smtClean="0"/>
              <a:pPr/>
              <a:t>‹#›</a:t>
            </a:fld>
            <a:endParaRPr lang="en-US" dirty="0"/>
          </a:p>
        </p:txBody>
      </p:sp>
    </p:spTree>
    <p:extLst>
      <p:ext uri="{BB962C8B-B14F-4D97-AF65-F5344CB8AC3E}">
        <p14:creationId xmlns:p14="http://schemas.microsoft.com/office/powerpoint/2010/main" val="265489250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0717377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121917">
            <a:normAutofit/>
          </a:bodyPr>
          <a:lstStyle>
            <a:lvl1pPr>
              <a:defRPr sz="2700" baseline="0">
                <a:solidFill>
                  <a:srgbClr val="FFFFFF"/>
                </a:solidFill>
                <a:latin typeface="+mn-lt"/>
              </a:defRPr>
            </a:lvl1pPr>
          </a:lstStyle>
          <a:p>
            <a:pPr lvl="0"/>
            <a:r>
              <a:rPr lang="en-US" dirty="0" smtClean="0"/>
              <a:t>Click to edit slide content</a:t>
            </a:r>
          </a:p>
        </p:txBody>
      </p:sp>
      <p:sp>
        <p:nvSpPr>
          <p:cNvPr id="14" name="Content Placeholder 13"/>
          <p:cNvSpPr>
            <a:spLocks noGrp="1"/>
          </p:cNvSpPr>
          <p:nvPr>
            <p:ph sz="quarter" idx="13"/>
          </p:nvPr>
        </p:nvSpPr>
        <p:spPr>
          <a:xfrm>
            <a:off x="3657600" y="1219200"/>
            <a:ext cx="8229600" cy="5054600"/>
          </a:xfrm>
          <a:prstGeom prst="rect">
            <a:avLst/>
          </a:prstGeom>
        </p:spPr>
        <p:txBody>
          <a:bodyPr vert="horz" lIns="243834" tIns="182875">
            <a:normAutofit/>
          </a:bodyPr>
          <a:lstStyle>
            <a:lvl1pPr marL="380990" indent="-380990">
              <a:spcBef>
                <a:spcPts val="400"/>
              </a:spcBef>
              <a:buFont typeface="Arial" pitchFamily="34" charset="0"/>
              <a:buChar char="•"/>
              <a:defRPr sz="1900" baseline="0">
                <a:solidFill>
                  <a:schemeClr val="tx1"/>
                </a:solidFill>
                <a:latin typeface="+mn-lt"/>
              </a:defRPr>
            </a:lvl1pPr>
            <a:lvl2pPr marL="723882" indent="-370408">
              <a:buFont typeface="Courier New" panose="02070309020205020404" pitchFamily="49" charset="0"/>
              <a:buChar char="o"/>
              <a:defRPr/>
            </a:lvl2pPr>
            <a:lvl3pPr marL="1077357" indent="-353475">
              <a:buFont typeface="Wingdings" panose="05000000000000000000" pitchFamily="2" charset="2"/>
              <a:buChar char="§"/>
              <a:defRPr/>
            </a:lvl3pPr>
            <a:lvl5pPr marL="1786422" indent="-355591">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87881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Large Graphic or Demo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243834" tIns="182875">
            <a:normAutofit/>
          </a:bodyPr>
          <a:lstStyle>
            <a:lvl1pPr marL="0" indent="0">
              <a:spcBef>
                <a:spcPts val="400"/>
              </a:spcBef>
              <a:buFontTx/>
              <a:buNone/>
              <a:defRPr sz="19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79878435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7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900">
                <a:solidFill>
                  <a:schemeClr val="bg1"/>
                </a:solidFill>
              </a:defRPr>
            </a:lvl1pPr>
            <a:lvl2pPr>
              <a:lnSpc>
                <a:spcPct val="120000"/>
              </a:lnSpc>
              <a:defRPr sz="1900">
                <a:solidFill>
                  <a:schemeClr val="bg1"/>
                </a:solidFill>
              </a:defRPr>
            </a:lvl2pPr>
            <a:lvl3pPr>
              <a:lnSpc>
                <a:spcPct val="120000"/>
              </a:lnSpc>
              <a:defRPr sz="1900">
                <a:solidFill>
                  <a:schemeClr val="bg1"/>
                </a:solidFill>
              </a:defRPr>
            </a:lvl3pPr>
            <a:lvl4pPr>
              <a:lnSpc>
                <a:spcPct val="120000"/>
              </a:lnSpc>
              <a:defRPr sz="1900">
                <a:solidFill>
                  <a:schemeClr val="bg1"/>
                </a:solidFill>
              </a:defRPr>
            </a:lvl4pPr>
            <a:lvl5pPr>
              <a:lnSpc>
                <a:spcPct val="120000"/>
              </a:lnSpc>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7325032" y="1219200"/>
            <a:ext cx="4876800" cy="4876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spTree>
    <p:extLst>
      <p:ext uri="{BB962C8B-B14F-4D97-AF65-F5344CB8AC3E}">
        <p14:creationId xmlns:p14="http://schemas.microsoft.com/office/powerpoint/2010/main" val="374863868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rgbClr val="0072C6">
              <a:alpha val="90000"/>
            </a:srgbClr>
          </a:solidFill>
        </p:spPr>
        <p:txBody>
          <a:bodyPr>
            <a:normAutofit/>
          </a:bodyPr>
          <a:lstStyle>
            <a:lvl1pPr>
              <a:lnSpc>
                <a:spcPct val="100000"/>
              </a:lnSpc>
              <a:defRPr sz="4000">
                <a:solidFill>
                  <a:srgbClr val="FFFFFF"/>
                </a:solidFill>
                <a:latin typeface="Segoe UI Light" pitchFamily="34" charset="0"/>
              </a:defRPr>
            </a:lvl1pPr>
          </a:lstStyle>
          <a:p>
            <a:pPr lvl="0"/>
            <a:r>
              <a:rPr lang="en-US" dirty="0" smtClean="0"/>
              <a:t>Click to edit slide content</a:t>
            </a:r>
          </a:p>
        </p:txBody>
      </p:sp>
    </p:spTree>
    <p:extLst>
      <p:ext uri="{BB962C8B-B14F-4D97-AF65-F5344CB8AC3E}">
        <p14:creationId xmlns:p14="http://schemas.microsoft.com/office/powerpoint/2010/main" val="46531460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700">
                <a:solidFill>
                  <a:srgbClr val="FFFFFF"/>
                </a:solidFill>
              </a:defRPr>
            </a:lvl1pPr>
          </a:lstStyle>
          <a:p>
            <a:pPr lvl="0"/>
            <a:r>
              <a:rPr lang="en-US" dirty="0" smtClean="0"/>
              <a:t>Click to edit slide content</a:t>
            </a:r>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900">
                <a:solidFill>
                  <a:schemeClr val="bg1"/>
                </a:solidFill>
              </a:defRPr>
            </a:lvl1pPr>
            <a:lvl2pPr>
              <a:lnSpc>
                <a:spcPct val="120000"/>
              </a:lnSpc>
              <a:defRPr sz="1900">
                <a:solidFill>
                  <a:schemeClr val="bg1"/>
                </a:solidFill>
              </a:defRPr>
            </a:lvl2pPr>
            <a:lvl3pPr>
              <a:lnSpc>
                <a:spcPct val="120000"/>
              </a:lnSpc>
              <a:defRPr sz="1900">
                <a:solidFill>
                  <a:schemeClr val="bg1"/>
                </a:solidFill>
              </a:defRPr>
            </a:lvl3pPr>
            <a:lvl4pPr>
              <a:lnSpc>
                <a:spcPct val="120000"/>
              </a:lnSpc>
              <a:defRPr sz="1900">
                <a:solidFill>
                  <a:schemeClr val="bg1"/>
                </a:solidFill>
              </a:defRPr>
            </a:lvl4pPr>
            <a:lvl5pPr>
              <a:lnSpc>
                <a:spcPct val="120000"/>
              </a:lnSpc>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5200" y="1219200"/>
            <a:ext cx="4876800" cy="4875781"/>
          </a:xfrm>
          <a:solidFill>
            <a:schemeClr val="tx1"/>
          </a:solidFill>
        </p:spPr>
        <p:txBody>
          <a:bodyPr>
            <a:noAutofit/>
          </a:bodyPr>
          <a:lstStyle>
            <a:lvl1pPr>
              <a:lnSpc>
                <a:spcPct val="120000"/>
              </a:lnSpc>
              <a:defRPr sz="1900">
                <a:solidFill>
                  <a:srgbClr val="000000"/>
                </a:solidFill>
              </a:defRPr>
            </a:lvl1pPr>
            <a:lvl2pPr>
              <a:lnSpc>
                <a:spcPct val="120000"/>
              </a:lnSpc>
              <a:defRPr sz="1900">
                <a:solidFill>
                  <a:srgbClr val="000000"/>
                </a:solidFill>
              </a:defRPr>
            </a:lvl2pPr>
            <a:lvl3pPr>
              <a:lnSpc>
                <a:spcPct val="120000"/>
              </a:lnSpc>
              <a:defRPr sz="1900">
                <a:solidFill>
                  <a:srgbClr val="000000"/>
                </a:solidFill>
              </a:defRPr>
            </a:lvl3pPr>
            <a:lvl4pPr>
              <a:lnSpc>
                <a:spcPct val="120000"/>
              </a:lnSpc>
              <a:defRPr sz="1900">
                <a:solidFill>
                  <a:srgbClr val="000000"/>
                </a:solidFill>
              </a:defRPr>
            </a:lvl4pPr>
            <a:lvl5pPr>
              <a:lnSpc>
                <a:spcPct val="120000"/>
              </a:lnSpc>
              <a:defRPr sz="19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759341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992555" y="6566924"/>
            <a:ext cx="220688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a:t>
            </a:r>
          </a:p>
        </p:txBody>
      </p:sp>
    </p:spTree>
    <p:extLst>
      <p:ext uri="{BB962C8B-B14F-4D97-AF65-F5344CB8AC3E}">
        <p14:creationId xmlns:p14="http://schemas.microsoft.com/office/powerpoint/2010/main" val="88073523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688667"/>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992555" y="6566924"/>
            <a:ext cx="220688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a:t>
            </a:r>
          </a:p>
        </p:txBody>
      </p:sp>
    </p:spTree>
    <p:extLst>
      <p:ext uri="{BB962C8B-B14F-4D97-AF65-F5344CB8AC3E}">
        <p14:creationId xmlns:p14="http://schemas.microsoft.com/office/powerpoint/2010/main" val="115554127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4"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3F3F3F"/>
                </a:solidFill>
                <a:effectLst/>
                <a:uLnTx/>
                <a:uFillTx/>
                <a:latin typeface="Segoe UI"/>
                <a:ea typeface="+mn-ea"/>
              </a:rPr>
              <a:t>Microsoft Confidential</a:t>
            </a:r>
            <a:endParaRPr kumimoji="0" lang="en-US" sz="800" b="0" i="0" u="none" strike="noStrike" kern="1200" cap="none" spc="0" normalizeH="0" baseline="0" noProof="0" dirty="0">
              <a:ln>
                <a:noFill/>
              </a:ln>
              <a:solidFill>
                <a:srgbClr val="3F3F3F"/>
              </a:solidFill>
              <a:effectLst/>
              <a:uLnTx/>
              <a:uFillTx/>
              <a:latin typeface="Segoe UI"/>
              <a:ea typeface="+mn-ea"/>
            </a:endParaRPr>
          </a:p>
        </p:txBody>
      </p:sp>
      <p:sp>
        <p:nvSpPr>
          <p:cNvPr id="2" name="Title 1"/>
          <p:cNvSpPr>
            <a:spLocks noGrp="1"/>
          </p:cNvSpPr>
          <p:nvPr>
            <p:ph type="title"/>
          </p:nvPr>
        </p:nvSpPr>
        <p:spPr>
          <a:xfrm>
            <a:off x="152400" y="304800"/>
            <a:ext cx="11430000" cy="685800"/>
          </a:xfrm>
          <a:noFill/>
        </p:spPr>
        <p:txBody>
          <a:bodyPr>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smtClean="0"/>
              <a:t>Click to edit Master title style</a:t>
            </a:r>
            <a:endParaRPr lang="en-US" dirty="0"/>
          </a:p>
        </p:txBody>
      </p:sp>
      <p:sp>
        <p:nvSpPr>
          <p:cNvPr id="14" name="Content Placeholder 13"/>
          <p:cNvSpPr>
            <a:spLocks noGrp="1"/>
          </p:cNvSpPr>
          <p:nvPr>
            <p:ph sz="quarter" idx="13"/>
          </p:nvPr>
        </p:nvSpPr>
        <p:spPr>
          <a:xfrm>
            <a:off x="304800" y="1143000"/>
            <a:ext cx="11277600" cy="4953000"/>
          </a:xfrm>
          <a:prstGeom prst="rect">
            <a:avLst/>
          </a:prstGeom>
        </p:spPr>
        <p:txBody>
          <a:bodyPr lIns="91440" tIns="45720">
            <a:normAutofit/>
          </a:bodyPr>
          <a:lstStyle>
            <a:lvl1pPr marL="0" indent="0">
              <a:lnSpc>
                <a:spcPct val="100000"/>
              </a:lnSpc>
              <a:spcBef>
                <a:spcPts val="600"/>
              </a:spcBef>
              <a:spcAft>
                <a:spcPts val="600"/>
              </a:spcAft>
              <a:buFont typeface="+mj-lt"/>
              <a:buNone/>
              <a:defRPr sz="2400" baseline="0">
                <a:solidFill>
                  <a:schemeClr val="bg1"/>
                </a:solidFill>
                <a:latin typeface="+mn-lt"/>
              </a:defRPr>
            </a:lvl1pPr>
            <a:lvl2pPr marL="914400" indent="-457200">
              <a:buFont typeface="+mj-lt"/>
              <a:buAutoNum type="alphaLcParenR"/>
              <a:defRPr sz="2000">
                <a:latin typeface="+mn-lt"/>
              </a:defRPr>
            </a:lvl2pPr>
            <a:lvl3pPr marL="857250" indent="0">
              <a:buFont typeface="Arial" panose="020B0604020202020204" pitchFamily="34" charset="0"/>
              <a:buNone/>
              <a:defRPr sz="2000">
                <a:latin typeface="+mn-lt"/>
              </a:defRPr>
            </a:lvl3pPr>
          </a:lstStyle>
          <a:p>
            <a:pPr lvl="0"/>
            <a:r>
              <a:rPr lang="en-US" smtClean="0"/>
              <a:t>Click to edit Master text styles</a:t>
            </a:r>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marL="0" marR="0" lvl="0" indent="0" algn="r" defTabSz="457200" rtl="0" eaLnBrk="0" fontAlgn="base" latinLnBrk="0" hangingPunct="0">
              <a:lnSpc>
                <a:spcPct val="100000"/>
              </a:lnSpc>
              <a:spcBef>
                <a:spcPct val="0"/>
              </a:spcBef>
              <a:spcAft>
                <a:spcPct val="0"/>
              </a:spcAft>
              <a:buClrTx/>
              <a:buSzTx/>
              <a:buFontTx/>
              <a:buNone/>
              <a:tabLst/>
              <a:defRPr/>
            </a:pPr>
            <a:fld id="{A0AE9EC9-F182-4A35-8041-CBBE9CFA6E78}" type="slidenum">
              <a:rPr kumimoji="0" lang="en-US" sz="1200" b="0" i="0" u="none" strike="noStrike" kern="1200" cap="none" spc="0" normalizeH="0" baseline="0" noProof="0">
                <a:ln>
                  <a:noFill/>
                </a:ln>
                <a:solidFill>
                  <a:srgbClr val="3F3F3F"/>
                </a:solidFill>
                <a:effectLst/>
                <a:uLnTx/>
                <a:uFillTx/>
                <a:latin typeface="Segoe UI"/>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Segoe UI"/>
              <a:ea typeface="+mn-ea"/>
              <a:cs typeface="+mn-cs"/>
            </a:endParaRPr>
          </a:p>
        </p:txBody>
      </p:sp>
    </p:spTree>
    <p:extLst>
      <p:ext uri="{BB962C8B-B14F-4D97-AF65-F5344CB8AC3E}">
        <p14:creationId xmlns:p14="http://schemas.microsoft.com/office/powerpoint/2010/main" val="16024213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173444"/>
            <a:ext cx="12192119"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014" y="2173444"/>
            <a:ext cx="12192127" cy="2404872"/>
          </a:xfrm>
          <a:prstGeom prst="rect">
            <a:avLst/>
          </a:prstGeom>
        </p:spPr>
      </p:pic>
      <p:sp>
        <p:nvSpPr>
          <p:cNvPr id="10" name="Title 1"/>
          <p:cNvSpPr>
            <a:spLocks noGrp="1"/>
          </p:cNvSpPr>
          <p:nvPr>
            <p:ph type="ctrTitle" hasCustomPrompt="1"/>
          </p:nvPr>
        </p:nvSpPr>
        <p:spPr>
          <a:xfrm>
            <a:off x="684391" y="2854838"/>
            <a:ext cx="5667247"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2" y="3546203"/>
            <a:ext cx="5667245"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367673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2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solidFill>
                  <a:schemeClr val="bg1">
                    <a:lumMod val="50000"/>
                  </a:schemeClr>
                </a:solidFill>
                <a:latin typeface="Segoe UI" panose="020B0502040204020203" pitchFamily="34" charset="0"/>
                <a:cs typeface="Segoe UI" panose="020B0502040204020203" pitchFamily="34" charset="0"/>
              </a:rPr>
              <a:t>Microsoft Partner</a:t>
            </a:r>
            <a:r>
              <a:rPr lang="en-US" sz="1000" baseline="0" dirty="0" smtClean="0">
                <a:solidFill>
                  <a:schemeClr val="bg1">
                    <a:lumMod val="50000"/>
                  </a:schemeClr>
                </a:solidFill>
                <a:latin typeface="Segoe UI" panose="020B0502040204020203" pitchFamily="34" charset="0"/>
                <a:cs typeface="Segoe UI" panose="020B0502040204020203" pitchFamily="34" charset="0"/>
              </a:rPr>
              <a:t> Ready</a:t>
            </a:r>
            <a:endParaRPr lang="en-US" sz="1000" dirty="0">
              <a:solidFill>
                <a:schemeClr val="bg1">
                  <a:lumMod val="50000"/>
                </a:schemeClr>
              </a:solidFill>
              <a:latin typeface="Segoe UI" panose="020B0502040204020203" pitchFamily="34" charset="0"/>
              <a:cs typeface="Segoe UI" panose="020B0502040204020203" pitchFamily="34" charset="0"/>
            </a:endParaRPr>
          </a:p>
        </p:txBody>
      </p:sp>
      <p:sp>
        <p:nvSpPr>
          <p:cNvPr id="4" name="Slide Number Placeholder 4"/>
          <p:cNvSpPr>
            <a:spLocks noGrp="1"/>
          </p:cNvSpPr>
          <p:nvPr>
            <p:ph type="sldNum" sz="quarter" idx="12"/>
          </p:nvPr>
        </p:nvSpPr>
        <p:spPr>
          <a:xfrm>
            <a:off x="8850630" y="6477537"/>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fld id="{AFFF257A-30C5-4AFB-911B-BE4CEEA1EA82}" type="slidenum">
              <a:rPr lang="en-US" smtClean="0"/>
              <a:pPr/>
              <a:t>‹#›</a:t>
            </a:fld>
            <a:endParaRPr lang="en-US" dirty="0"/>
          </a:p>
        </p:txBody>
      </p:sp>
    </p:spTree>
    <p:extLst>
      <p:ext uri="{BB962C8B-B14F-4D97-AF65-F5344CB8AC3E}">
        <p14:creationId xmlns:p14="http://schemas.microsoft.com/office/powerpoint/2010/main" val="197178076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014" y="2173444"/>
            <a:ext cx="12192127"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014" y="2173444"/>
            <a:ext cx="12192127" cy="2404872"/>
          </a:xfrm>
          <a:prstGeom prst="rect">
            <a:avLst/>
          </a:prstGeom>
        </p:spPr>
      </p:pic>
      <p:sp>
        <p:nvSpPr>
          <p:cNvPr id="10" name="Title 1"/>
          <p:cNvSpPr>
            <a:spLocks noGrp="1"/>
          </p:cNvSpPr>
          <p:nvPr>
            <p:ph type="ctrTitle" hasCustomPrompt="1"/>
          </p:nvPr>
        </p:nvSpPr>
        <p:spPr>
          <a:xfrm>
            <a:off x="684391" y="2854838"/>
            <a:ext cx="10662035"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2" y="3546203"/>
            <a:ext cx="10662032"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sp>
        <p:nvSpPr>
          <p:cNvPr id="15"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684392" y="5115206"/>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406444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2173444"/>
            <a:ext cx="12192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val="0"/>
              </a:ext>
            </a:extLst>
          </a:blip>
          <a:stretch>
            <a:fillRect/>
          </a:stretch>
        </p:blipFill>
        <p:spPr>
          <a:xfrm>
            <a:off x="1" y="2173444"/>
            <a:ext cx="12192000" cy="2404872"/>
          </a:xfrm>
          <a:prstGeom prst="rect">
            <a:avLst/>
          </a:prstGeom>
        </p:spPr>
      </p:pic>
      <p:sp>
        <p:nvSpPr>
          <p:cNvPr id="10" name="Title 1"/>
          <p:cNvSpPr>
            <a:spLocks noGrp="1"/>
          </p:cNvSpPr>
          <p:nvPr>
            <p:ph type="ctrTitle" hasCustomPrompt="1"/>
          </p:nvPr>
        </p:nvSpPr>
        <p:spPr>
          <a:xfrm>
            <a:off x="684391" y="2854838"/>
            <a:ext cx="10662035"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2" y="3546203"/>
            <a:ext cx="10662032"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sp>
        <p:nvSpPr>
          <p:cNvPr id="17"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684392" y="5115206"/>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365517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173444"/>
            <a:ext cx="12192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val="0"/>
              </a:ext>
            </a:extLst>
          </a:blip>
          <a:stretch>
            <a:fillRect/>
          </a:stretch>
        </p:blipFill>
        <p:spPr>
          <a:xfrm>
            <a:off x="1" y="2173444"/>
            <a:ext cx="12192000" cy="2404872"/>
          </a:xfrm>
          <a:prstGeom prst="rect">
            <a:avLst/>
          </a:prstGeom>
        </p:spPr>
      </p:pic>
      <p:sp>
        <p:nvSpPr>
          <p:cNvPr id="10" name="Title 1"/>
          <p:cNvSpPr>
            <a:spLocks noGrp="1"/>
          </p:cNvSpPr>
          <p:nvPr>
            <p:ph type="ctrTitle" hasCustomPrompt="1"/>
          </p:nvPr>
        </p:nvSpPr>
        <p:spPr>
          <a:xfrm>
            <a:off x="684391" y="2854838"/>
            <a:ext cx="10662035" cy="555626"/>
          </a:xfrm>
        </p:spPr>
        <p:txBody>
          <a:bodyPr anchor="b" anchorCtr="0">
            <a:noAutofit/>
          </a:bodyPr>
          <a:lstStyle>
            <a:lvl1pPr algn="l">
              <a:lnSpc>
                <a:spcPts val="3800"/>
              </a:lnSpc>
              <a:defRPr sz="3600" spc="0" baseline="0">
                <a:solidFill>
                  <a:srgbClr val="000000"/>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2" y="3546203"/>
            <a:ext cx="10662032" cy="655320"/>
          </a:xfrm>
        </p:spPr>
        <p:txBody>
          <a:bodyPr>
            <a:normAutofit/>
          </a:bodyPr>
          <a:lstStyle>
            <a:lvl1pPr marL="27432" indent="0" algn="l">
              <a:buNone/>
              <a:defRPr sz="1600">
                <a:solidFill>
                  <a:srgbClr val="000000"/>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sp>
        <p:nvSpPr>
          <p:cNvPr id="17"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684392" y="5115206"/>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205852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pic>
        <p:nvPicPr>
          <p:cNvPr id="4" name="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145" y="2173444"/>
            <a:ext cx="12192127" cy="2404872"/>
          </a:xfrm>
          <a:prstGeom prst="rect">
            <a:avLst/>
          </a:prstGeom>
        </p:spPr>
      </p:pic>
      <p:pic>
        <p:nvPicPr>
          <p:cNvPr id="5" name="Picture 4"/>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145" y="2173444"/>
            <a:ext cx="12192000" cy="2404872"/>
          </a:xfrm>
          <a:prstGeom prst="rect">
            <a:avLst/>
          </a:prstGeom>
        </p:spPr>
      </p:pic>
      <p:sp>
        <p:nvSpPr>
          <p:cNvPr id="10" name="Title 1"/>
          <p:cNvSpPr>
            <a:spLocks noGrp="1"/>
          </p:cNvSpPr>
          <p:nvPr>
            <p:ph type="ctrTitle" hasCustomPrompt="1"/>
          </p:nvPr>
        </p:nvSpPr>
        <p:spPr>
          <a:xfrm>
            <a:off x="684391" y="2854838"/>
            <a:ext cx="5667247"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2" y="3546203"/>
            <a:ext cx="5667245"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684392" y="5115206"/>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pic>
        <p:nvPicPr>
          <p:cNvPr id="24" name="Picture 2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153382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145" y="2173444"/>
            <a:ext cx="12192127" cy="2404872"/>
          </a:xfrm>
          <a:prstGeom prst="rect">
            <a:avLst/>
          </a:prstGeom>
        </p:spPr>
      </p:pic>
      <p:pic>
        <p:nvPicPr>
          <p:cNvPr id="5" name="Picture 4"/>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145" y="2173444"/>
            <a:ext cx="12192000" cy="2404872"/>
          </a:xfrm>
          <a:prstGeom prst="rect">
            <a:avLst/>
          </a:prstGeom>
        </p:spPr>
      </p:pic>
      <p:sp>
        <p:nvSpPr>
          <p:cNvPr id="10" name="Title 1"/>
          <p:cNvSpPr>
            <a:spLocks noGrp="1"/>
          </p:cNvSpPr>
          <p:nvPr>
            <p:ph type="ctrTitle" hasCustomPrompt="1"/>
          </p:nvPr>
        </p:nvSpPr>
        <p:spPr>
          <a:xfrm>
            <a:off x="684391" y="2854838"/>
            <a:ext cx="5667247"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2" y="3546203"/>
            <a:ext cx="5667245"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684392" y="5115206"/>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109509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pic>
        <p:nvPicPr>
          <p:cNvPr id="13" name="Picture 1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145" y="2173444"/>
            <a:ext cx="12192000" cy="2404872"/>
          </a:xfrm>
          <a:prstGeom prst="rect">
            <a:avLst/>
          </a:prstGeom>
        </p:spPr>
      </p:pic>
      <p:pic>
        <p:nvPicPr>
          <p:cNvPr id="16" name="Picture 15"/>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145" y="2173444"/>
            <a:ext cx="12192000" cy="2404872"/>
          </a:xfrm>
          <a:prstGeom prst="rect">
            <a:avLst/>
          </a:prstGeom>
        </p:spPr>
      </p:pic>
      <p:sp>
        <p:nvSpPr>
          <p:cNvPr id="10" name="Title 1"/>
          <p:cNvSpPr>
            <a:spLocks noGrp="1"/>
          </p:cNvSpPr>
          <p:nvPr>
            <p:ph type="ctrTitle" hasCustomPrompt="1"/>
          </p:nvPr>
        </p:nvSpPr>
        <p:spPr>
          <a:xfrm>
            <a:off x="684391" y="2854838"/>
            <a:ext cx="10780023"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1" y="3546203"/>
            <a:ext cx="10780020"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684392" y="5115206"/>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pic>
        <p:nvPicPr>
          <p:cNvPr id="22" name="Picture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125320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pic>
        <p:nvPicPr>
          <p:cNvPr id="13" name="Picture 1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145" y="2173444"/>
            <a:ext cx="12192000" cy="2404872"/>
          </a:xfrm>
          <a:prstGeom prst="rect">
            <a:avLst/>
          </a:prstGeom>
        </p:spPr>
      </p:pic>
      <p:pic>
        <p:nvPicPr>
          <p:cNvPr id="16" name="Picture 15"/>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145" y="2173444"/>
            <a:ext cx="12192000" cy="2404872"/>
          </a:xfrm>
          <a:prstGeom prst="rect">
            <a:avLst/>
          </a:prstGeom>
        </p:spPr>
      </p:pic>
      <p:sp>
        <p:nvSpPr>
          <p:cNvPr id="10" name="Title 1"/>
          <p:cNvSpPr>
            <a:spLocks noGrp="1"/>
          </p:cNvSpPr>
          <p:nvPr>
            <p:ph type="ctrTitle" hasCustomPrompt="1"/>
          </p:nvPr>
        </p:nvSpPr>
        <p:spPr>
          <a:xfrm>
            <a:off x="684391" y="2854838"/>
            <a:ext cx="5667247"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684392" y="3546203"/>
            <a:ext cx="5667245"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684392" y="4828870"/>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684392" y="5115206"/>
            <a:ext cx="10662033"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9044039" y="6484565"/>
            <a:ext cx="2700052" cy="141819"/>
          </a:xfrm>
          <a:prstGeom prst="rect">
            <a:avLst/>
          </a:prstGeom>
          <a:noFill/>
          <a:ln>
            <a:noFill/>
          </a:ln>
        </p:spPr>
      </p:pic>
      <p:pic>
        <p:nvPicPr>
          <p:cNvPr id="20" name="Picture 1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712" y="737785"/>
            <a:ext cx="3048000" cy="380223"/>
          </a:xfrm>
          <a:prstGeom prst="rect">
            <a:avLst/>
          </a:prstGeom>
        </p:spPr>
      </p:pic>
    </p:spTree>
    <p:extLst>
      <p:ext uri="{BB962C8B-B14F-4D97-AF65-F5344CB8AC3E}">
        <p14:creationId xmlns:p14="http://schemas.microsoft.com/office/powerpoint/2010/main" val="345698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a:srcRect/>
          <a:stretch>
            <a:fillRect/>
          </a:stretch>
        </p:blipFill>
        <p:spPr bwMode="auto">
          <a:xfrm>
            <a:off x="9221015" y="6344457"/>
            <a:ext cx="2515255"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screen"/>
          <a:srcRect l="21453" t="16710" r="29526"/>
          <a:stretch>
            <a:fillRect/>
          </a:stretch>
        </p:blipFill>
        <p:spPr bwMode="auto">
          <a:xfrm>
            <a:off x="6324660" y="1005278"/>
            <a:ext cx="5865225" cy="5852722"/>
          </a:xfrm>
          <a:prstGeom prst="rect">
            <a:avLst/>
          </a:prstGeom>
          <a:noFill/>
          <a:ln>
            <a:noFill/>
          </a:ln>
        </p:spPr>
      </p:pic>
      <p:sp>
        <p:nvSpPr>
          <p:cNvPr id="10" name="Rectangle 9"/>
          <p:cNvSpPr/>
          <p:nvPr userDrawn="1"/>
        </p:nvSpPr>
        <p:spPr bwMode="auto">
          <a:xfrm>
            <a:off x="6324659" y="0"/>
            <a:ext cx="3810992"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12192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684390" y="1184665"/>
            <a:ext cx="9451261"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684391" y="2130629"/>
            <a:ext cx="5182949"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822543" y="6506789"/>
            <a:ext cx="1828800" cy="228133"/>
          </a:xfrm>
          <a:prstGeom prst="rect">
            <a:avLst/>
          </a:prstGeom>
        </p:spPr>
      </p:pic>
    </p:spTree>
    <p:extLst>
      <p:ext uri="{BB962C8B-B14F-4D97-AF65-F5344CB8AC3E}">
        <p14:creationId xmlns:p14="http://schemas.microsoft.com/office/powerpoint/2010/main" val="57676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a:srcRect/>
          <a:stretch>
            <a:fillRect/>
          </a:stretch>
        </p:blipFill>
        <p:spPr bwMode="auto">
          <a:xfrm>
            <a:off x="9221015" y="6344457"/>
            <a:ext cx="2515255" cy="176104"/>
          </a:xfrm>
          <a:prstGeom prst="rect">
            <a:avLst/>
          </a:prstGeom>
          <a:noFill/>
        </p:spPr>
      </p:pic>
      <p:pic>
        <p:nvPicPr>
          <p:cNvPr id="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l="6426" r="18387"/>
          <a:stretch>
            <a:fillRect/>
          </a:stretch>
        </p:blipFill>
        <p:spPr bwMode="auto">
          <a:xfrm>
            <a:off x="6324659" y="1005278"/>
            <a:ext cx="5867341" cy="5852722"/>
          </a:xfrm>
          <a:prstGeom prst="rect">
            <a:avLst/>
          </a:prstGeom>
          <a:noFill/>
          <a:ln>
            <a:noFill/>
          </a:ln>
        </p:spPr>
      </p:pic>
      <p:sp>
        <p:nvSpPr>
          <p:cNvPr id="10" name="Rectangle 9"/>
          <p:cNvSpPr/>
          <p:nvPr userDrawn="1"/>
        </p:nvSpPr>
        <p:spPr bwMode="auto">
          <a:xfrm>
            <a:off x="6324659" y="0"/>
            <a:ext cx="3810992"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12192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684390" y="1184665"/>
            <a:ext cx="9451260"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684391" y="2130629"/>
            <a:ext cx="5182949"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822543" y="6506789"/>
            <a:ext cx="1828800" cy="228133"/>
          </a:xfrm>
          <a:prstGeom prst="rect">
            <a:avLst/>
          </a:prstGeom>
        </p:spPr>
      </p:pic>
    </p:spTree>
    <p:extLst>
      <p:ext uri="{BB962C8B-B14F-4D97-AF65-F5344CB8AC3E}">
        <p14:creationId xmlns:p14="http://schemas.microsoft.com/office/powerpoint/2010/main" val="87520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a:srcRect/>
          <a:stretch>
            <a:fillRect/>
          </a:stretch>
        </p:blipFill>
        <p:spPr bwMode="auto">
          <a:xfrm>
            <a:off x="9221015" y="6344457"/>
            <a:ext cx="2515255" cy="176104"/>
          </a:xfrm>
          <a:prstGeom prst="rect">
            <a:avLst/>
          </a:prstGeom>
          <a:noFill/>
        </p:spPr>
      </p:pic>
      <p:pic>
        <p:nvPicPr>
          <p:cNvPr id="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t="7401" r="30478"/>
          <a:stretch>
            <a:fillRect/>
          </a:stretch>
        </p:blipFill>
        <p:spPr bwMode="auto">
          <a:xfrm>
            <a:off x="6331208" y="1003300"/>
            <a:ext cx="5860793" cy="5854700"/>
          </a:xfrm>
          <a:prstGeom prst="rect">
            <a:avLst/>
          </a:prstGeom>
          <a:noFill/>
          <a:ln>
            <a:noFill/>
          </a:ln>
        </p:spPr>
      </p:pic>
      <p:sp>
        <p:nvSpPr>
          <p:cNvPr id="10" name="Rectangle 9"/>
          <p:cNvSpPr/>
          <p:nvPr userDrawn="1"/>
        </p:nvSpPr>
        <p:spPr bwMode="auto">
          <a:xfrm>
            <a:off x="6324659" y="0"/>
            <a:ext cx="3810992"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12192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684390" y="1184665"/>
            <a:ext cx="9451260"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684391" y="2130629"/>
            <a:ext cx="5182949"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822543" y="6506789"/>
            <a:ext cx="1828800" cy="228133"/>
          </a:xfrm>
          <a:prstGeom prst="rect">
            <a:avLst/>
          </a:prstGeom>
        </p:spPr>
      </p:pic>
    </p:spTree>
    <p:extLst>
      <p:ext uri="{BB962C8B-B14F-4D97-AF65-F5344CB8AC3E}">
        <p14:creationId xmlns:p14="http://schemas.microsoft.com/office/powerpoint/2010/main" val="203360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36271058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864989" y="1463041"/>
            <a:ext cx="10566400" cy="1384995"/>
          </a:xfrm>
        </p:spPr>
        <p:txBody>
          <a:bodyPr/>
          <a:lstStyle>
            <a:lvl1pPr marL="274320" indent="-274320">
              <a:buClr>
                <a:srgbClr val="5191CD"/>
              </a:buClr>
              <a:buFontTx/>
              <a:buBlip>
                <a:blip r:embed="rId2"/>
              </a:buBlip>
              <a:defRPr sz="1400">
                <a:solidFill>
                  <a:schemeClr val="tx1"/>
                </a:solidFill>
                <a:latin typeface="+mn-lt"/>
              </a:defRPr>
            </a:lvl1pPr>
            <a:lvl2pPr marL="548640" indent="-274320">
              <a:buClr>
                <a:srgbClr val="5191CD"/>
              </a:buClr>
              <a:buSzPct val="75000"/>
              <a:buFontTx/>
              <a:buBlip>
                <a:blip r:embed="rId2"/>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 y="6413687"/>
            <a:ext cx="12192127"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4983193" y="3390900"/>
            <a:ext cx="2225620" cy="76200"/>
          </a:xfrm>
          <a:prstGeom prst="rect">
            <a:avLst/>
          </a:prstGeom>
        </p:spPr>
      </p:pic>
      <p:sp>
        <p:nvSpPr>
          <p:cNvPr id="17" name="TextBox 16"/>
          <p:cNvSpPr txBox="1"/>
          <p:nvPr userDrawn="1"/>
        </p:nvSpPr>
        <p:spPr>
          <a:xfrm>
            <a:off x="5787659" y="6518081"/>
            <a:ext cx="616812" cy="246221"/>
          </a:xfrm>
          <a:prstGeom prst="rect">
            <a:avLst/>
          </a:prstGeom>
          <a:noFill/>
        </p:spPr>
        <p:txBody>
          <a:bodyPr wrap="square" rtlCol="0">
            <a:spAutoFit/>
          </a:bodyPr>
          <a:lstStyle/>
          <a:p>
            <a:pPr algn="ctr" defTabSz="914363"/>
            <a:fld id="{0462CC3E-48DD-4274-8616-D549FD7B2C15}" type="slidenum">
              <a:rPr lang="en-US" sz="1000" smtClean="0">
                <a:solidFill>
                  <a:srgbClr val="000000"/>
                </a:solidFill>
                <a:ea typeface="Verdana" pitchFamily="34" charset="0"/>
                <a:cs typeface="Verdana" pitchFamily="34" charset="0"/>
              </a:rPr>
              <a:pPr algn="ctr" defTabSz="914363"/>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31952" y="6582940"/>
            <a:ext cx="2901696" cy="75828"/>
          </a:xfrm>
          <a:prstGeom prst="rect">
            <a:avLst/>
          </a:prstGeom>
        </p:spPr>
      </p:pic>
      <p:sp>
        <p:nvSpPr>
          <p:cNvPr id="25" name="TextBox 24"/>
          <p:cNvSpPr txBox="1"/>
          <p:nvPr userDrawn="1"/>
        </p:nvSpPr>
        <p:spPr>
          <a:xfrm>
            <a:off x="9781903" y="133321"/>
            <a:ext cx="2003149" cy="230832"/>
          </a:xfrm>
          <a:prstGeom prst="rect">
            <a:avLst/>
          </a:prstGeom>
          <a:noFill/>
        </p:spPr>
        <p:txBody>
          <a:bodyPr wrap="square" rtlCol="0">
            <a:spAutoFit/>
          </a:bodyPr>
          <a:lstStyle/>
          <a:p>
            <a:pPr algn="r" defTabSz="914363"/>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822545" y="6506789"/>
            <a:ext cx="1828796" cy="228133"/>
          </a:xfrm>
          <a:prstGeom prst="rect">
            <a:avLst/>
          </a:prstGeom>
        </p:spPr>
      </p:pic>
      <p:sp>
        <p:nvSpPr>
          <p:cNvPr id="30" name="Title 1"/>
          <p:cNvSpPr>
            <a:spLocks noGrp="1"/>
          </p:cNvSpPr>
          <p:nvPr>
            <p:ph type="title" hasCustomPrompt="1"/>
          </p:nvPr>
        </p:nvSpPr>
        <p:spPr>
          <a:xfrm>
            <a:off x="519248" y="360403"/>
            <a:ext cx="11151917"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519567" y="869574"/>
            <a:ext cx="11132863"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02145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6413687"/>
            <a:ext cx="12192127"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3193" y="3390900"/>
            <a:ext cx="2225620" cy="76200"/>
          </a:xfrm>
          <a:prstGeom prst="rect">
            <a:avLst/>
          </a:prstGeom>
        </p:spPr>
      </p:pic>
      <p:sp>
        <p:nvSpPr>
          <p:cNvPr id="16" name="TextBox 15"/>
          <p:cNvSpPr txBox="1"/>
          <p:nvPr userDrawn="1"/>
        </p:nvSpPr>
        <p:spPr>
          <a:xfrm>
            <a:off x="5787659" y="6518081"/>
            <a:ext cx="616812" cy="246221"/>
          </a:xfrm>
          <a:prstGeom prst="rect">
            <a:avLst/>
          </a:prstGeom>
          <a:noFill/>
        </p:spPr>
        <p:txBody>
          <a:bodyPr wrap="square" rtlCol="0">
            <a:spAutoFit/>
          </a:bodyPr>
          <a:lstStyle/>
          <a:p>
            <a:pPr algn="ctr" defTabSz="914363"/>
            <a:fld id="{0462CC3E-48DD-4274-8616-D549FD7B2C15}" type="slidenum">
              <a:rPr lang="en-US" sz="1000" smtClean="0">
                <a:solidFill>
                  <a:srgbClr val="000000"/>
                </a:solidFill>
                <a:ea typeface="Verdana" pitchFamily="34" charset="0"/>
                <a:cs typeface="Verdana" pitchFamily="34" charset="0"/>
              </a:rPr>
              <a:pPr algn="ctr" defTabSz="914363"/>
              <a:t>‹#›</a:t>
            </a:fld>
            <a:endParaRPr lang="en-US" sz="1000" dirty="0">
              <a:solidFill>
                <a:srgbClr val="000000"/>
              </a:solidFill>
              <a:ea typeface="Verdana" pitchFamily="34" charset="0"/>
              <a:cs typeface="Verdana"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952" y="6582940"/>
            <a:ext cx="2901696" cy="75828"/>
          </a:xfrm>
          <a:prstGeom prst="rect">
            <a:avLst/>
          </a:prstGeom>
        </p:spPr>
      </p:pic>
      <p:sp>
        <p:nvSpPr>
          <p:cNvPr id="13" name="TextBox 12"/>
          <p:cNvSpPr txBox="1"/>
          <p:nvPr userDrawn="1"/>
        </p:nvSpPr>
        <p:spPr>
          <a:xfrm>
            <a:off x="9781903" y="133321"/>
            <a:ext cx="2003149" cy="230832"/>
          </a:xfrm>
          <a:prstGeom prst="rect">
            <a:avLst/>
          </a:prstGeom>
          <a:noFill/>
        </p:spPr>
        <p:txBody>
          <a:bodyPr wrap="square" rtlCol="0">
            <a:spAutoFit/>
          </a:bodyPr>
          <a:lstStyle/>
          <a:p>
            <a:pPr algn="r" defTabSz="914363"/>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822545" y="6506789"/>
            <a:ext cx="1828796" cy="228133"/>
          </a:xfrm>
          <a:prstGeom prst="rect">
            <a:avLst/>
          </a:prstGeom>
        </p:spPr>
      </p:pic>
      <p:sp>
        <p:nvSpPr>
          <p:cNvPr id="15" name="Text Placeholder 2"/>
          <p:cNvSpPr>
            <a:spLocks noGrp="1"/>
          </p:cNvSpPr>
          <p:nvPr>
            <p:ph type="body" idx="16"/>
          </p:nvPr>
        </p:nvSpPr>
        <p:spPr>
          <a:xfrm>
            <a:off x="519567" y="869574"/>
            <a:ext cx="11132863"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519248" y="360403"/>
            <a:ext cx="11151917"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76537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531951" y="1920906"/>
            <a:ext cx="11660048" cy="4266619"/>
          </a:xfrm>
          <a:prstGeom prst="rect">
            <a:avLst/>
          </a:prstGeom>
          <a:noFill/>
        </p:spPr>
      </p:pic>
      <p:sp>
        <p:nvSpPr>
          <p:cNvPr id="19" name="Content Placeholder 2"/>
          <p:cNvSpPr>
            <a:spLocks noGrp="1"/>
          </p:cNvSpPr>
          <p:nvPr>
            <p:ph idx="15"/>
          </p:nvPr>
        </p:nvSpPr>
        <p:spPr>
          <a:xfrm>
            <a:off x="864989" y="1463040"/>
            <a:ext cx="10566400" cy="1384995"/>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 y="6413687"/>
            <a:ext cx="12192127" cy="457200"/>
          </a:xfrm>
          <a:prstGeom prst="rect">
            <a:avLst/>
          </a:prstGeom>
        </p:spPr>
      </p:pic>
      <p:sp>
        <p:nvSpPr>
          <p:cNvPr id="17" name="TextBox 16"/>
          <p:cNvSpPr txBox="1"/>
          <p:nvPr userDrawn="1"/>
        </p:nvSpPr>
        <p:spPr>
          <a:xfrm>
            <a:off x="5787659" y="6518081"/>
            <a:ext cx="616812" cy="246221"/>
          </a:xfrm>
          <a:prstGeom prst="rect">
            <a:avLst/>
          </a:prstGeom>
          <a:noFill/>
        </p:spPr>
        <p:txBody>
          <a:bodyPr wrap="square" rtlCol="0">
            <a:spAutoFit/>
          </a:bodyPr>
          <a:lstStyle/>
          <a:p>
            <a:pPr algn="ctr" defTabSz="914363"/>
            <a:fld id="{0462CC3E-48DD-4274-8616-D549FD7B2C15}" type="slidenum">
              <a:rPr lang="en-US" sz="1000" smtClean="0">
                <a:solidFill>
                  <a:srgbClr val="000000"/>
                </a:solidFill>
                <a:ea typeface="Verdana" pitchFamily="34" charset="0"/>
                <a:cs typeface="Verdana" pitchFamily="34" charset="0"/>
              </a:rPr>
              <a:pPr algn="ctr" defTabSz="914363"/>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31952" y="6582940"/>
            <a:ext cx="2901696" cy="75828"/>
          </a:xfrm>
          <a:prstGeom prst="rect">
            <a:avLst/>
          </a:prstGeom>
        </p:spPr>
      </p:pic>
      <p:sp>
        <p:nvSpPr>
          <p:cNvPr id="25" name="TextBox 24"/>
          <p:cNvSpPr txBox="1"/>
          <p:nvPr userDrawn="1"/>
        </p:nvSpPr>
        <p:spPr>
          <a:xfrm>
            <a:off x="9781903" y="133321"/>
            <a:ext cx="2003149" cy="230832"/>
          </a:xfrm>
          <a:prstGeom prst="rect">
            <a:avLst/>
          </a:prstGeom>
          <a:noFill/>
        </p:spPr>
        <p:txBody>
          <a:bodyPr wrap="square" rtlCol="0">
            <a:spAutoFit/>
          </a:bodyPr>
          <a:lstStyle/>
          <a:p>
            <a:pPr algn="r" defTabSz="914363"/>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822545" y="6506789"/>
            <a:ext cx="1828796" cy="228133"/>
          </a:xfrm>
          <a:prstGeom prst="rect">
            <a:avLst/>
          </a:prstGeom>
        </p:spPr>
      </p:pic>
      <p:sp>
        <p:nvSpPr>
          <p:cNvPr id="30" name="Title 1"/>
          <p:cNvSpPr>
            <a:spLocks noGrp="1"/>
          </p:cNvSpPr>
          <p:nvPr>
            <p:ph type="title" hasCustomPrompt="1"/>
          </p:nvPr>
        </p:nvSpPr>
        <p:spPr>
          <a:xfrm>
            <a:off x="519248" y="360403"/>
            <a:ext cx="11151917"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519567" y="869574"/>
            <a:ext cx="11132863"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1512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531951" y="1920906"/>
            <a:ext cx="11660048"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 y="6413687"/>
            <a:ext cx="12192127" cy="457200"/>
          </a:xfrm>
          <a:prstGeom prst="rect">
            <a:avLst/>
          </a:prstGeom>
        </p:spPr>
      </p:pic>
      <p:sp>
        <p:nvSpPr>
          <p:cNvPr id="17" name="TextBox 16"/>
          <p:cNvSpPr txBox="1"/>
          <p:nvPr userDrawn="1"/>
        </p:nvSpPr>
        <p:spPr>
          <a:xfrm>
            <a:off x="5787659" y="6518081"/>
            <a:ext cx="616812" cy="246221"/>
          </a:xfrm>
          <a:prstGeom prst="rect">
            <a:avLst/>
          </a:prstGeom>
          <a:noFill/>
        </p:spPr>
        <p:txBody>
          <a:bodyPr wrap="square" rtlCol="0">
            <a:spAutoFit/>
          </a:bodyPr>
          <a:lstStyle/>
          <a:p>
            <a:pPr algn="ctr" defTabSz="914363"/>
            <a:fld id="{0462CC3E-48DD-4274-8616-D549FD7B2C15}" type="slidenum">
              <a:rPr lang="en-US" sz="1000" smtClean="0">
                <a:solidFill>
                  <a:srgbClr val="000000"/>
                </a:solidFill>
                <a:ea typeface="Verdana" pitchFamily="34" charset="0"/>
                <a:cs typeface="Verdana" pitchFamily="34" charset="0"/>
              </a:rPr>
              <a:pPr algn="ctr" defTabSz="914363"/>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952" y="6582940"/>
            <a:ext cx="2901696" cy="75828"/>
          </a:xfrm>
          <a:prstGeom prst="rect">
            <a:avLst/>
          </a:prstGeom>
        </p:spPr>
      </p:pic>
      <p:sp>
        <p:nvSpPr>
          <p:cNvPr id="25" name="TextBox 24"/>
          <p:cNvSpPr txBox="1"/>
          <p:nvPr userDrawn="1"/>
        </p:nvSpPr>
        <p:spPr>
          <a:xfrm>
            <a:off x="9781903" y="133321"/>
            <a:ext cx="2003149" cy="230832"/>
          </a:xfrm>
          <a:prstGeom prst="rect">
            <a:avLst/>
          </a:prstGeom>
          <a:noFill/>
        </p:spPr>
        <p:txBody>
          <a:bodyPr wrap="square" rtlCol="0">
            <a:spAutoFit/>
          </a:bodyPr>
          <a:lstStyle/>
          <a:p>
            <a:pPr algn="r" defTabSz="914363"/>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822545" y="6506789"/>
            <a:ext cx="1828796" cy="228133"/>
          </a:xfrm>
          <a:prstGeom prst="rect">
            <a:avLst/>
          </a:prstGeom>
        </p:spPr>
      </p:pic>
      <p:sp>
        <p:nvSpPr>
          <p:cNvPr id="30" name="Title 1"/>
          <p:cNvSpPr>
            <a:spLocks noGrp="1"/>
          </p:cNvSpPr>
          <p:nvPr>
            <p:ph type="title" hasCustomPrompt="1"/>
          </p:nvPr>
        </p:nvSpPr>
        <p:spPr>
          <a:xfrm>
            <a:off x="519248" y="360403"/>
            <a:ext cx="11151917"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519567" y="869574"/>
            <a:ext cx="11132863"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63567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125" y="859"/>
            <a:ext cx="12192127" cy="6856285"/>
          </a:xfrm>
          <a:prstGeom prst="rect">
            <a:avLst/>
          </a:prstGeom>
        </p:spPr>
      </p:pic>
      <p:sp>
        <p:nvSpPr>
          <p:cNvPr id="13" name="TextBox 12"/>
          <p:cNvSpPr txBox="1"/>
          <p:nvPr userDrawn="1"/>
        </p:nvSpPr>
        <p:spPr>
          <a:xfrm>
            <a:off x="5787659" y="6488701"/>
            <a:ext cx="616812" cy="246221"/>
          </a:xfrm>
          <a:prstGeom prst="rect">
            <a:avLst/>
          </a:prstGeom>
          <a:noFill/>
        </p:spPr>
        <p:txBody>
          <a:bodyPr wrap="square" rtlCol="0">
            <a:spAutoFit/>
          </a:bodyPr>
          <a:lstStyle/>
          <a:p>
            <a:pPr algn="ctr" defTabSz="914363"/>
            <a:fld id="{0462CC3E-48DD-4274-8616-D549FD7B2C15}" type="slidenum">
              <a:rPr lang="en-US" sz="1000" smtClean="0">
                <a:solidFill>
                  <a:srgbClr val="A4D7F4"/>
                </a:solidFill>
                <a:ea typeface="Verdana" pitchFamily="34" charset="0"/>
                <a:cs typeface="Verdana" pitchFamily="34" charset="0"/>
              </a:rPr>
              <a:pPr algn="ctr" defTabSz="914363"/>
              <a:t>‹#›</a:t>
            </a:fld>
            <a:endParaRPr lang="en-US" sz="1000" dirty="0">
              <a:solidFill>
                <a:srgbClr val="A4D7F4"/>
              </a:solidFill>
              <a:ea typeface="Verdana" pitchFamily="34" charset="0"/>
              <a:cs typeface="Verdana" pitchFamily="34" charset="0"/>
            </a:endParaRPr>
          </a:p>
        </p:txBody>
      </p:sp>
      <p:sp>
        <p:nvSpPr>
          <p:cNvPr id="10" name="Content Placeholder 2"/>
          <p:cNvSpPr>
            <a:spLocks noGrp="1"/>
          </p:cNvSpPr>
          <p:nvPr>
            <p:ph idx="1"/>
          </p:nvPr>
        </p:nvSpPr>
        <p:spPr>
          <a:xfrm>
            <a:off x="864989" y="1463041"/>
            <a:ext cx="10566400" cy="1384995"/>
          </a:xfrm>
        </p:spPr>
        <p:txBody>
          <a:bodyPr/>
          <a:lstStyle>
            <a:lvl1pPr marL="274320" indent="-274320">
              <a:buClr>
                <a:srgbClr val="5191CD"/>
              </a:buClr>
              <a:buFontTx/>
              <a:buBlip>
                <a:blip r:embed="rId3"/>
              </a:buBlip>
              <a:defRPr sz="1400">
                <a:solidFill>
                  <a:schemeClr val="bg1"/>
                </a:solidFill>
                <a:latin typeface="+mn-lt"/>
              </a:defRPr>
            </a:lvl1pPr>
            <a:lvl2pPr marL="548640" indent="-274320">
              <a:buClr>
                <a:srgbClr val="5191CD"/>
              </a:buClr>
              <a:buSzPct val="75000"/>
              <a:buFontTx/>
              <a:buBlip>
                <a:blip r:embed="rId3"/>
              </a:buBlip>
              <a:defRPr sz="1400">
                <a:solidFill>
                  <a:schemeClr val="bg1"/>
                </a:solidFill>
                <a:latin typeface="+mn-lt"/>
              </a:defRPr>
            </a:lvl2pPr>
            <a:lvl3pPr marL="822960" indent="-274320">
              <a:buClr>
                <a:srgbClr val="5191CD"/>
              </a:buClr>
              <a:buFont typeface="Segoe" charset="0"/>
              <a:buChar char="–"/>
              <a:defRPr sz="1400">
                <a:solidFill>
                  <a:schemeClr val="bg1"/>
                </a:solidFill>
                <a:latin typeface="+mn-lt"/>
              </a:defRPr>
            </a:lvl3pPr>
            <a:lvl4pPr marL="1097280" indent="-274320">
              <a:buClr>
                <a:srgbClr val="5191CD"/>
              </a:buClr>
              <a:buFont typeface="Segoe" charset="0"/>
              <a:buChar char="–"/>
              <a:defRPr sz="1400">
                <a:solidFill>
                  <a:schemeClr val="bg1"/>
                </a:solidFill>
                <a:latin typeface="+mn-lt"/>
              </a:defRPr>
            </a:lvl4pPr>
            <a:lvl5pPr marL="1371600" indent="-274320">
              <a:buClr>
                <a:srgbClr val="5191CD"/>
              </a:buClr>
              <a:buFont typeface="Segoe" charset="0"/>
              <a:buChar char="–"/>
              <a:defRPr sz="14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952" y="6582940"/>
            <a:ext cx="2901696" cy="75828"/>
          </a:xfrm>
          <a:prstGeom prst="rect">
            <a:avLst/>
          </a:prstGeom>
        </p:spPr>
      </p:pic>
      <p:sp>
        <p:nvSpPr>
          <p:cNvPr id="19" name="TextBox 18"/>
          <p:cNvSpPr txBox="1"/>
          <p:nvPr userDrawn="1"/>
        </p:nvSpPr>
        <p:spPr>
          <a:xfrm>
            <a:off x="9781903" y="133321"/>
            <a:ext cx="2003149" cy="230832"/>
          </a:xfrm>
          <a:prstGeom prst="rect">
            <a:avLst/>
          </a:prstGeom>
          <a:noFill/>
        </p:spPr>
        <p:txBody>
          <a:bodyPr wrap="square" rtlCol="0">
            <a:spAutoFit/>
          </a:bodyPr>
          <a:lstStyle/>
          <a:p>
            <a:pPr algn="r" defTabSz="914363"/>
            <a:r>
              <a:rPr lang="en-US" sz="900" dirty="0" smtClean="0">
                <a:solidFill>
                  <a:srgbClr val="FFFFFF"/>
                </a:solidFill>
                <a:ea typeface="Verdana" pitchFamily="34" charset="0"/>
                <a:cs typeface="Verdana" pitchFamily="34" charset="0"/>
              </a:rPr>
              <a:t>Microsoft Confidential</a:t>
            </a:r>
            <a:endParaRPr lang="en-US" sz="900" dirty="0">
              <a:solidFill>
                <a:srgbClr val="FFFFFF"/>
              </a:solidFill>
              <a:ea typeface="Verdana" pitchFamily="34" charset="0"/>
              <a:cs typeface="Verdana" pitchFamily="34" charset="0"/>
            </a:endParaRPr>
          </a:p>
        </p:txBody>
      </p:sp>
      <p:pic>
        <p:nvPicPr>
          <p:cNvPr id="20" name="Picture 1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822543" y="6506789"/>
            <a:ext cx="1828800" cy="228133"/>
          </a:xfrm>
          <a:prstGeom prst="rect">
            <a:avLst/>
          </a:prstGeom>
        </p:spPr>
      </p:pic>
      <p:sp>
        <p:nvSpPr>
          <p:cNvPr id="22" name="Title 1"/>
          <p:cNvSpPr>
            <a:spLocks noGrp="1"/>
          </p:cNvSpPr>
          <p:nvPr>
            <p:ph type="title" hasCustomPrompt="1"/>
          </p:nvPr>
        </p:nvSpPr>
        <p:spPr>
          <a:xfrm>
            <a:off x="519248" y="360403"/>
            <a:ext cx="11151917"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23" name="Text Placeholder 2"/>
          <p:cNvSpPr>
            <a:spLocks noGrp="1"/>
          </p:cNvSpPr>
          <p:nvPr>
            <p:ph type="body" idx="14"/>
          </p:nvPr>
        </p:nvSpPr>
        <p:spPr>
          <a:xfrm>
            <a:off x="519567" y="869574"/>
            <a:ext cx="11132863"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3026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Page (Blue_Empty)">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125" y="859"/>
            <a:ext cx="12192127" cy="6856285"/>
          </a:xfrm>
          <a:prstGeom prst="rect">
            <a:avLst/>
          </a:prstGeom>
        </p:spPr>
      </p:pic>
      <p:sp>
        <p:nvSpPr>
          <p:cNvPr id="14" name="TextBox 13"/>
          <p:cNvSpPr txBox="1"/>
          <p:nvPr userDrawn="1"/>
        </p:nvSpPr>
        <p:spPr>
          <a:xfrm>
            <a:off x="5787659" y="6488701"/>
            <a:ext cx="616812" cy="246221"/>
          </a:xfrm>
          <a:prstGeom prst="rect">
            <a:avLst/>
          </a:prstGeom>
          <a:noFill/>
        </p:spPr>
        <p:txBody>
          <a:bodyPr wrap="square" rtlCol="0">
            <a:spAutoFit/>
          </a:bodyPr>
          <a:lstStyle/>
          <a:p>
            <a:pPr algn="ctr" defTabSz="914363"/>
            <a:fld id="{0462CC3E-48DD-4274-8616-D549FD7B2C15}" type="slidenum">
              <a:rPr lang="en-US" sz="1000" smtClean="0">
                <a:solidFill>
                  <a:srgbClr val="A4D7F4"/>
                </a:solidFill>
                <a:ea typeface="Verdana" pitchFamily="34" charset="0"/>
                <a:cs typeface="Verdana" pitchFamily="34" charset="0"/>
              </a:rPr>
              <a:pPr algn="ctr" defTabSz="914363"/>
              <a:t>‹#›</a:t>
            </a:fld>
            <a:endParaRPr lang="en-US" sz="1000" dirty="0">
              <a:solidFill>
                <a:srgbClr val="A4D7F4"/>
              </a:solidFill>
              <a:ea typeface="Verdana" pitchFamily="34" charset="0"/>
              <a:cs typeface="Verdana"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952" y="6582940"/>
            <a:ext cx="2901696" cy="75828"/>
          </a:xfrm>
          <a:prstGeom prst="rect">
            <a:avLst/>
          </a:prstGeom>
        </p:spPr>
      </p:pic>
      <p:sp>
        <p:nvSpPr>
          <p:cNvPr id="16" name="TextBox 15"/>
          <p:cNvSpPr txBox="1"/>
          <p:nvPr userDrawn="1"/>
        </p:nvSpPr>
        <p:spPr>
          <a:xfrm>
            <a:off x="9781903" y="133321"/>
            <a:ext cx="2003149" cy="230832"/>
          </a:xfrm>
          <a:prstGeom prst="rect">
            <a:avLst/>
          </a:prstGeom>
          <a:noFill/>
        </p:spPr>
        <p:txBody>
          <a:bodyPr wrap="square" rtlCol="0">
            <a:spAutoFit/>
          </a:bodyPr>
          <a:lstStyle/>
          <a:p>
            <a:pPr algn="r" defTabSz="914363"/>
            <a:r>
              <a:rPr lang="en-US" sz="900" dirty="0" smtClean="0">
                <a:solidFill>
                  <a:srgbClr val="FFFFFF"/>
                </a:solidFill>
                <a:ea typeface="Verdana" pitchFamily="34" charset="0"/>
                <a:cs typeface="Verdana" pitchFamily="34" charset="0"/>
              </a:rPr>
              <a:t>Microsoft Confidential</a:t>
            </a:r>
            <a:endParaRPr lang="en-US" sz="900" dirty="0">
              <a:solidFill>
                <a:srgbClr val="FFFFFF"/>
              </a:solidFill>
              <a:ea typeface="Verdana" pitchFamily="34" charset="0"/>
              <a:cs typeface="Verdana" pitchFamily="34" charset="0"/>
            </a:endParaRP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822543" y="6506789"/>
            <a:ext cx="1828800" cy="228133"/>
          </a:xfrm>
          <a:prstGeom prst="rect">
            <a:avLst/>
          </a:prstGeom>
        </p:spPr>
      </p:pic>
      <p:sp>
        <p:nvSpPr>
          <p:cNvPr id="18" name="Title 1"/>
          <p:cNvSpPr>
            <a:spLocks noGrp="1"/>
          </p:cNvSpPr>
          <p:nvPr>
            <p:ph type="title" hasCustomPrompt="1"/>
          </p:nvPr>
        </p:nvSpPr>
        <p:spPr>
          <a:xfrm>
            <a:off x="519248" y="360403"/>
            <a:ext cx="11151917"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19" name="Text Placeholder 2"/>
          <p:cNvSpPr>
            <a:spLocks noGrp="1"/>
          </p:cNvSpPr>
          <p:nvPr>
            <p:ph type="body" idx="14"/>
          </p:nvPr>
        </p:nvSpPr>
        <p:spPr>
          <a:xfrm>
            <a:off x="519567" y="869574"/>
            <a:ext cx="11132863"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7173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Q&amp;A Option 5">
    <p:spTree>
      <p:nvGrpSpPr>
        <p:cNvPr id="1" name=""/>
        <p:cNvGrpSpPr/>
        <p:nvPr/>
      </p:nvGrpSpPr>
      <p:grpSpPr>
        <a:xfrm>
          <a:off x="0" y="0"/>
          <a:ext cx="0" cy="0"/>
          <a:chOff x="0" y="0"/>
          <a:chExt cx="0" cy="0"/>
        </a:xfrm>
      </p:grpSpPr>
      <p:pic>
        <p:nvPicPr>
          <p:cNvPr id="7" name="Picture 2" descr="\\home\users\Amesh\4. Projects &amp; Companies\Microsoft\Services Marketing\Project Florance\Graphics and Templates\August Release\MCS FY11 Templates\Photos\Strategy1_small.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12192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822545" y="6506789"/>
            <a:ext cx="1828796" cy="228133"/>
          </a:xfrm>
          <a:prstGeom prst="rect">
            <a:avLst/>
          </a:prstGeom>
        </p:spPr>
      </p:pic>
      <p:sp>
        <p:nvSpPr>
          <p:cNvPr id="9" name="Title 1"/>
          <p:cNvSpPr>
            <a:spLocks noGrp="1"/>
          </p:cNvSpPr>
          <p:nvPr>
            <p:ph type="ctrTitle" hasCustomPrompt="1"/>
          </p:nvPr>
        </p:nvSpPr>
        <p:spPr>
          <a:xfrm>
            <a:off x="727191" y="4482889"/>
            <a:ext cx="10780020"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274772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8318" y="0"/>
            <a:ext cx="5853684" cy="6858000"/>
          </a:xfrm>
          <a:prstGeom prst="rect">
            <a:avLst/>
          </a:prstGeom>
        </p:spPr>
      </p:pic>
      <p:sp>
        <p:nvSpPr>
          <p:cNvPr id="3" name="Rectangle 2"/>
          <p:cNvSpPr/>
          <p:nvPr userDrawn="1"/>
        </p:nvSpPr>
        <p:spPr bwMode="auto">
          <a:xfrm>
            <a:off x="0" y="1922730"/>
            <a:ext cx="12192000"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userDrawn="1"/>
        </p:nvSpPr>
        <p:spPr bwMode="auto">
          <a:xfrm>
            <a:off x="0" y="4345164"/>
            <a:ext cx="12192000"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Title 1"/>
          <p:cNvSpPr>
            <a:spLocks noGrp="1"/>
          </p:cNvSpPr>
          <p:nvPr>
            <p:ph type="ctrTitle" hasCustomPrompt="1"/>
          </p:nvPr>
        </p:nvSpPr>
        <p:spPr>
          <a:xfrm>
            <a:off x="684391" y="2627981"/>
            <a:ext cx="10780020"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Click to Edit Transition Slide Title</a:t>
            </a:r>
            <a:endParaRPr lang="en-US" dirty="0"/>
          </a:p>
        </p:txBody>
      </p:sp>
      <p:sp>
        <p:nvSpPr>
          <p:cNvPr id="15" name="Subtitle 2"/>
          <p:cNvSpPr txBox="1">
            <a:spLocks/>
          </p:cNvSpPr>
          <p:nvPr userDrawn="1"/>
        </p:nvSpPr>
        <p:spPr>
          <a:xfrm>
            <a:off x="684391" y="3325223"/>
            <a:ext cx="10780020" cy="655320"/>
          </a:xfrm>
          <a:prstGeom prst="rect">
            <a:avLst/>
          </a:prstGeom>
        </p:spPr>
        <p:txBody>
          <a:bodyPr vert="horz" wrap="square" lIns="0" tIns="0" rIns="0" bIns="0" rtlCol="0">
            <a:normAutofit/>
          </a:bodyPr>
          <a:lstStyle>
            <a:lvl1pPr marL="27432" indent="0" algn="l" defTabSz="914363" rtl="0" eaLnBrk="1" latinLnBrk="0" hangingPunct="1">
              <a:lnSpc>
                <a:spcPct val="100000"/>
              </a:lnSpc>
              <a:spcBef>
                <a:spcPts val="600"/>
              </a:spcBef>
              <a:buClr>
                <a:schemeClr val="accent1"/>
              </a:buClr>
              <a:buSzPct val="100000"/>
              <a:buFontTx/>
              <a:buNone/>
              <a:defRPr sz="1600" kern="1200">
                <a:solidFill>
                  <a:schemeClr val="bg1"/>
                </a:solidFill>
                <a:latin typeface="Segoe Light" pitchFamily="34" charset="0"/>
                <a:ea typeface="Verdana" pitchFamily="34" charset="0"/>
                <a:cs typeface="Verdana" pitchFamily="34" charset="0"/>
              </a:defRPr>
            </a:lvl1pPr>
            <a:lvl2pPr marL="457200" indent="0" algn="ctr" defTabSz="914363" rtl="0" eaLnBrk="1" latinLnBrk="0" hangingPunct="1">
              <a:lnSpc>
                <a:spcPct val="100000"/>
              </a:lnSpc>
              <a:spcBef>
                <a:spcPts val="600"/>
              </a:spcBef>
              <a:buClr>
                <a:schemeClr val="accent1"/>
              </a:buClr>
              <a:buSzPct val="100000"/>
              <a:buFontTx/>
              <a:buNone/>
              <a:defRPr sz="2000" kern="1200">
                <a:solidFill>
                  <a:schemeClr val="tx1">
                    <a:tint val="75000"/>
                  </a:schemeClr>
                </a:solidFill>
                <a:latin typeface="+mn-lt"/>
                <a:ea typeface="Verdana" pitchFamily="34" charset="0"/>
                <a:cs typeface="Verdana" pitchFamily="34" charset="0"/>
              </a:defRPr>
            </a:lvl2pPr>
            <a:lvl3pPr marL="914400" indent="0" algn="ctr" defTabSz="914363" rtl="0" eaLnBrk="1" latinLnBrk="0" hangingPunct="1">
              <a:lnSpc>
                <a:spcPct val="100000"/>
              </a:lnSpc>
              <a:spcBef>
                <a:spcPts val="600"/>
              </a:spcBef>
              <a:buClr>
                <a:schemeClr val="accent1"/>
              </a:buClr>
              <a:buSzPct val="100000"/>
              <a:buFontTx/>
              <a:buNone/>
              <a:defRPr sz="1800" kern="1200">
                <a:solidFill>
                  <a:schemeClr val="tx1">
                    <a:tint val="75000"/>
                  </a:schemeClr>
                </a:solidFill>
                <a:latin typeface="+mn-lt"/>
                <a:ea typeface="Verdana" pitchFamily="34" charset="0"/>
                <a:cs typeface="Verdana" pitchFamily="34" charset="0"/>
              </a:defRPr>
            </a:lvl3pPr>
            <a:lvl4pPr marL="1371600" indent="0" algn="ctr" defTabSz="914363" rtl="0" eaLnBrk="1" latinLnBrk="0" hangingPunct="1">
              <a:lnSpc>
                <a:spcPct val="100000"/>
              </a:lnSpc>
              <a:spcBef>
                <a:spcPts val="600"/>
              </a:spcBef>
              <a:buClr>
                <a:schemeClr val="accent1"/>
              </a:buClr>
              <a:buSzPct val="100000"/>
              <a:buFontTx/>
              <a:buNone/>
              <a:defRPr sz="1600" kern="1200">
                <a:solidFill>
                  <a:schemeClr val="tx1">
                    <a:tint val="75000"/>
                  </a:schemeClr>
                </a:solidFill>
                <a:latin typeface="+mn-lt"/>
                <a:ea typeface="Verdana" pitchFamily="34" charset="0"/>
                <a:cs typeface="Verdana" pitchFamily="34" charset="0"/>
              </a:defRPr>
            </a:lvl4pPr>
            <a:lvl5pPr marL="1828800" indent="0" algn="ctr" defTabSz="914363" rtl="0" eaLnBrk="1" latinLnBrk="0" hangingPunct="1">
              <a:lnSpc>
                <a:spcPct val="100000"/>
              </a:lnSpc>
              <a:spcBef>
                <a:spcPts val="600"/>
              </a:spcBef>
              <a:buClr>
                <a:schemeClr val="accent1"/>
              </a:buClr>
              <a:buSzPct val="100000"/>
              <a:buFontTx/>
              <a:buNone/>
              <a:defRPr sz="1600" kern="1200">
                <a:solidFill>
                  <a:schemeClr val="tx1">
                    <a:tint val="75000"/>
                  </a:schemeClr>
                </a:solidFill>
                <a:latin typeface="+mn-lt"/>
                <a:ea typeface="Verdana" pitchFamily="34" charset="0"/>
                <a:cs typeface="Verdana" pitchFamily="34" charset="0"/>
              </a:defRPr>
            </a:lvl5pPr>
            <a:lvl6pPr marL="228600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5191CD"/>
              </a:buClr>
            </a:pPr>
            <a:r>
              <a:rPr lang="en-US" dirty="0" smtClean="0">
                <a:solidFill>
                  <a:srgbClr val="FFFFFF"/>
                </a:solidFill>
              </a:rPr>
              <a:t>Click to edit Presenter’s Name</a:t>
            </a:r>
            <a:endParaRPr lang="en-US" dirty="0">
              <a:solidFill>
                <a:srgbClr val="FFFFFF"/>
              </a:solidFill>
            </a:endParaRPr>
          </a:p>
        </p:txBody>
      </p:sp>
      <p:pic>
        <p:nvPicPr>
          <p:cNvPr id="16" name="Picture 6" descr="C:\Users\victor.melniciuc\Desktop\==Work\MCS BOM\ppt\JPEGs (ready)\MYM.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bwMode="auto">
          <a:xfrm>
            <a:off x="724253" y="4511999"/>
            <a:ext cx="2700052" cy="141819"/>
          </a:xfrm>
          <a:prstGeom prst="rect">
            <a:avLst/>
          </a:prstGeom>
          <a:noFill/>
          <a:ln>
            <a:noFill/>
          </a:ln>
        </p:spPr>
      </p:pic>
      <p:pic>
        <p:nvPicPr>
          <p:cNvPr id="20" name="Picture 1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822543" y="6506789"/>
            <a:ext cx="1828800" cy="228133"/>
          </a:xfrm>
          <a:prstGeom prst="rect">
            <a:avLst/>
          </a:prstGeom>
        </p:spPr>
      </p:pic>
    </p:spTree>
    <p:extLst>
      <p:ext uri="{BB962C8B-B14F-4D97-AF65-F5344CB8AC3E}">
        <p14:creationId xmlns:p14="http://schemas.microsoft.com/office/powerpoint/2010/main" val="232050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188113063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For more information, see Use of Microsoft Copyrighted Content at</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hlinkClick r:id="rId2"/>
              </a:rPr>
              <a:t>http://www.microsoft.com/about/legal/permissions/</a:t>
            </a:r>
            <a:endPar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panose="020F0502020204030204"/>
                <a:ea typeface="+mn-ea"/>
                <a:cs typeface="+mn-cs"/>
              </a:rPr>
              <a:t>Conditions and Terms of Use</a:t>
            </a:r>
            <a:endParaRPr kumimoji="0" lang="en-US" sz="1467"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panose="020F0502020204030204"/>
                <a:ea typeface="+mn-ea"/>
                <a:cs typeface="+mn-cs"/>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panose="020F0502020204030204"/>
                <a:ea typeface="+mn-ea"/>
                <a:cs typeface="+mn-cs"/>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panose="020F0502020204030204"/>
                <a:ea typeface="+mn-ea"/>
                <a:cs typeface="+mn-cs"/>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algn="l" defTabSz="609585" rtl="0" eaLnBrk="1" fontAlgn="auto" latinLnBrk="0" hangingPunct="1">
              <a:lnSpc>
                <a:spcPct val="100000"/>
              </a:lnSpc>
              <a:spcBef>
                <a:spcPts val="0"/>
              </a:spcBef>
              <a:spcAft>
                <a:spcPts val="800"/>
              </a:spcAft>
              <a:buClrTx/>
              <a:buSzTx/>
              <a:buFontTx/>
              <a:buNone/>
              <a:tabLst/>
              <a:defRPr/>
            </a:pPr>
            <a:endPar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2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788733501"/>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Text Placeholder 6"/>
          <p:cNvSpPr>
            <a:spLocks noGrp="1"/>
          </p:cNvSpPr>
          <p:nvPr>
            <p:ph type="body" sz="quarter" idx="13"/>
          </p:nvPr>
        </p:nvSpPr>
        <p:spPr>
          <a:xfrm>
            <a:off x="402336" y="1143000"/>
            <a:ext cx="11173968" cy="4956048"/>
          </a:xfrm>
        </p:spPr>
        <p:txBody>
          <a:bodyPr/>
          <a:lstStyle>
            <a:lvl1pPr>
              <a:defRPr sz="2000"/>
            </a:lvl1pPr>
            <a:lvl2pPr>
              <a:buSzPct val="90000"/>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lumMod val="50000"/>
                  </a:prstClr>
                </a:solidFill>
                <a:effectLst/>
                <a:uLnTx/>
                <a:uFillTx/>
                <a:latin typeface="Segoe UI" panose="020B0502040204020203" pitchFamily="34" charset="0"/>
                <a:ea typeface="+mn-ea"/>
                <a:cs typeface="Segoe UI" panose="020B0502040204020203" pitchFamily="34" charset="0"/>
              </a:rPr>
              <a:t>Microsoft Partner Ready</a:t>
            </a:r>
            <a:endParaRPr kumimoji="0" lang="en-US" sz="1000" b="0" i="0" u="none" strike="noStrike" kern="1200" cap="none" spc="0" normalizeH="0" baseline="0" noProof="0" dirty="0">
              <a:ln>
                <a:noFill/>
              </a:ln>
              <a:solidFill>
                <a:prstClr val="white">
                  <a:lumMod val="50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1560133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12488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34700058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3988299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25933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403493456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97796796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3416337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85738732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76284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solidFill>
                  <a:schemeClr val="bg1">
                    <a:lumMod val="50000"/>
                  </a:schemeClr>
                </a:solidFill>
                <a:latin typeface="Segoe UI" panose="020B0502040204020203" pitchFamily="34" charset="0"/>
                <a:cs typeface="Segoe UI" panose="020B0502040204020203" pitchFamily="34" charset="0"/>
              </a:rPr>
              <a:t>Microsoft Partner</a:t>
            </a:r>
            <a:r>
              <a:rPr lang="en-US" sz="1000" baseline="0" dirty="0" smtClean="0">
                <a:solidFill>
                  <a:schemeClr val="bg1">
                    <a:lumMod val="50000"/>
                  </a:schemeClr>
                </a:solidFill>
                <a:latin typeface="Segoe UI" panose="020B0502040204020203" pitchFamily="34" charset="0"/>
                <a:cs typeface="Segoe UI" panose="020B0502040204020203" pitchFamily="34" charset="0"/>
              </a:rPr>
              <a:t> Ready</a:t>
            </a:r>
            <a:endParaRPr lang="en-US" sz="1000" dirty="0">
              <a:solidFill>
                <a:schemeClr val="bg1">
                  <a:lumMod val="50000"/>
                </a:schemeClr>
              </a:solidFill>
              <a:latin typeface="Segoe UI" panose="020B0502040204020203" pitchFamily="34" charset="0"/>
              <a:cs typeface="Segoe UI" panose="020B0502040204020203" pitchFamily="34" charset="0"/>
            </a:endParaRPr>
          </a:p>
        </p:txBody>
      </p:sp>
      <p:sp>
        <p:nvSpPr>
          <p:cNvPr id="4" name="Slide Number Placeholder 4"/>
          <p:cNvSpPr>
            <a:spLocks noGrp="1"/>
          </p:cNvSpPr>
          <p:nvPr>
            <p:ph type="sldNum" sz="quarter" idx="12"/>
          </p:nvPr>
        </p:nvSpPr>
        <p:spPr>
          <a:xfrm>
            <a:off x="8850630" y="6477537"/>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fld id="{AFFF257A-30C5-4AFB-911B-BE4CEEA1EA82}" type="slidenum">
              <a:rPr lang="en-US" smtClean="0"/>
              <a:pPr/>
              <a:t>‹#›</a:t>
            </a:fld>
            <a:endParaRPr lang="en-US" dirty="0"/>
          </a:p>
        </p:txBody>
      </p:sp>
    </p:spTree>
    <p:extLst>
      <p:ext uri="{BB962C8B-B14F-4D97-AF65-F5344CB8AC3E}">
        <p14:creationId xmlns:p14="http://schemas.microsoft.com/office/powerpoint/2010/main" val="954132436"/>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67718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75027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1456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32932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57407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302517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dirty="0" smtClean="0"/>
              <a:t>Click icon to add picture</a:t>
            </a:r>
            <a:endParaRPr lang="en-US" dirty="0"/>
          </a:p>
        </p:txBody>
      </p:sp>
      <p:sp>
        <p:nvSpPr>
          <p:cNvPr id="24" name="Picture Placeholder 22"/>
          <p:cNvSpPr>
            <a:spLocks noGrp="1"/>
          </p:cNvSpPr>
          <p:nvPr>
            <p:ph type="pic" sz="quarter" idx="16"/>
          </p:nvPr>
        </p:nvSpPr>
        <p:spPr>
          <a:xfrm>
            <a:off x="9144000" y="1143000"/>
            <a:ext cx="3048000" cy="2286000"/>
          </a:xfrm>
        </p:spPr>
        <p:txBody>
          <a:bodyPr/>
          <a:lstStyle/>
          <a:p>
            <a:r>
              <a:rPr lang="en-US" dirty="0" smtClean="0"/>
              <a:t>Click icon to add picture</a:t>
            </a:r>
            <a:endParaRPr lang="en-US" dirty="0"/>
          </a:p>
        </p:txBody>
      </p:sp>
      <p:sp>
        <p:nvSpPr>
          <p:cNvPr id="25" name="Picture Placeholder 22"/>
          <p:cNvSpPr>
            <a:spLocks noGrp="1"/>
          </p:cNvSpPr>
          <p:nvPr>
            <p:ph type="pic" sz="quarter" idx="17"/>
          </p:nvPr>
        </p:nvSpPr>
        <p:spPr>
          <a:xfrm>
            <a:off x="6096000" y="3429000"/>
            <a:ext cx="3048000" cy="22860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917401817"/>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endPar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24056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8533243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30866301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77941408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endParaRPr>
          </a:p>
        </p:txBody>
      </p:sp>
      <p:sp>
        <p:nvSpPr>
          <p:cNvPr id="8"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992638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smtClean="0"/>
              <a:t>Click icon to add picture</a:t>
            </a:r>
            <a:endParaRPr lang="en-US" dirty="0"/>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endParaRP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206816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27082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54112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51134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6972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97494966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algn="l"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rPr>
              <a:t>For more information, see Use of Microsoft Copyrighted Content at</a:t>
            </a:r>
          </a:p>
          <a:p>
            <a:pPr marL="0" marR="0" lvl="0" indent="0" algn="ctr"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hlinkClick r:id="rId2"/>
              </a:rPr>
              <a:t>http://www.microsoft.com/about/legal/permissions/</a:t>
            </a:r>
            <a:endPar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smtClean="0">
                <a:ln>
                  <a:noFill/>
                </a:ln>
                <a:solidFill>
                  <a:prstClr val="black"/>
                </a:solidFill>
                <a:effectLst/>
                <a:uLnTx/>
                <a:uFillTx/>
                <a:latin typeface="Calibri" panose="020F0502020204030204"/>
                <a:ea typeface="+mn-ea"/>
                <a:cs typeface="+mn-cs"/>
              </a:rPr>
              <a:t>Conditions and Terms of Use</a:t>
            </a:r>
            <a:endParaRPr kumimoji="0" lang="en-US" sz="14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smtClean="0">
                <a:ln>
                  <a:noFill/>
                </a:ln>
                <a:solidFill>
                  <a:prstClr val="black"/>
                </a:solidFill>
                <a:effectLst/>
                <a:uLnTx/>
                <a:uFillTx/>
                <a:latin typeface="Calibri" panose="020F0502020204030204"/>
                <a:ea typeface="+mn-ea"/>
                <a:cs typeface="+mn-cs"/>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smtClean="0">
                <a:ln>
                  <a:noFill/>
                </a:ln>
                <a:solidFill>
                  <a:srgbClr val="277EB5"/>
                </a:solidFill>
                <a:effectLst/>
                <a:uLnTx/>
                <a:uFillTx/>
                <a:latin typeface="Calibri" panose="020F0502020204030204"/>
                <a:ea typeface="+mn-ea"/>
                <a:cs typeface="+mn-cs"/>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smtClean="0">
                <a:ln>
                  <a:noFill/>
                </a:ln>
                <a:solidFill>
                  <a:srgbClr val="277EB5"/>
                </a:solidFill>
                <a:effectLst/>
                <a:uLnTx/>
                <a:uFillTx/>
                <a:latin typeface="Calibri" panose="020F0502020204030204"/>
                <a:ea typeface="+mn-ea"/>
                <a:cs typeface="+mn-cs"/>
              </a:rPr>
              <a:t>© 2013 Microsoft Corporation. All rights reserved.</a:t>
            </a:r>
          </a:p>
        </p:txBody>
      </p:sp>
      <p:sp>
        <p:nvSpPr>
          <p:cNvPr id="10" name="TextBox 9"/>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800"/>
              </a:spcAft>
              <a:buClrTx/>
              <a:buSzTx/>
              <a:buFontTx/>
              <a:buNone/>
              <a:tabLst/>
              <a:defRPr/>
            </a:pPr>
            <a:endParaRPr kumimoji="0" lang="en-US" sz="1333" b="0" i="0" u="none" strike="noStrike" kern="1200" cap="none" spc="0" normalizeH="0" baseline="0" noProof="0" dirty="0" smtClean="0">
              <a:ln>
                <a:noFill/>
              </a:ln>
              <a:solidFill>
                <a:srgbClr val="3F3F3F">
                  <a:alpha val="87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693243"/>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797896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920072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2.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theme" Target="../theme/theme3.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Microsoft Confidential</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a:t>
            </a:fld>
            <a:endParaRPr lang="en-US" dirty="0"/>
          </a:p>
        </p:txBody>
      </p:sp>
    </p:spTree>
    <p:extLst>
      <p:ext uri="{BB962C8B-B14F-4D97-AF65-F5344CB8AC3E}">
        <p14:creationId xmlns:p14="http://schemas.microsoft.com/office/powerpoint/2010/main" val="159501407"/>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689"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703" r:id="rId30"/>
    <p:sldLayoutId id="2147483729" r:id="rId31"/>
    <p:sldLayoutId id="2147483730" r:id="rId32"/>
    <p:sldLayoutId id="2147483731" r:id="rId33"/>
    <p:sldLayoutId id="2147483732" r:id="rId34"/>
    <p:sldLayoutId id="2147483733" r:id="rId35"/>
    <p:sldLayoutId id="2147483734" r:id="rId36"/>
    <p:sldLayoutId id="2147483735" r:id="rId37"/>
    <p:sldLayoutId id="2147483737" r:id="rId38"/>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356616"/>
            <a:ext cx="11151917"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68909" y="1673356"/>
            <a:ext cx="11151916"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024967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mj-lt"/>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21"/>
        </a:buBlip>
        <a:defRPr sz="2000" kern="1200">
          <a:solidFill>
            <a:schemeClr val="tx1"/>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1"/>
        </a:buBlip>
        <a:defRPr sz="2000" kern="1200">
          <a:solidFill>
            <a:schemeClr val="tx1"/>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21"/>
        </a:buBlip>
        <a:defRPr sz="1800" kern="1200">
          <a:solidFill>
            <a:schemeClr val="tx1"/>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1"/>
        </a:buBlip>
        <a:defRPr sz="1600" kern="1200">
          <a:solidFill>
            <a:schemeClr val="tx1"/>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1"/>
        </a:buBlip>
        <a:defRPr sz="1600" kern="1200">
          <a:solidFill>
            <a:schemeClr val="tx1"/>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panose="020F0502020204030204"/>
                <a:ea typeface="+mn-ea"/>
                <a:cs typeface="+mn-cs"/>
              </a:rPr>
              <a:t>Microsoft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141243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 id="2147483832" r:id="rId29"/>
    <p:sldLayoutId id="2147483833" r:id="rId30"/>
    <p:sldLayoutId id="2147483834"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images.blob.core.windows.net/"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hyperlink" Target="http://cdn.contoso.com/" TargetMode="External"/><Relationship Id="rId4" Type="http://schemas.openxmlformats.org/officeDocument/2006/relationships/hyperlink" Target="http://sally.blob.cdn.core.windows.net/"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documentation/articles/storage-use-emulat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Module 3: Microsoft Azure Storage</a:t>
            </a:r>
            <a:endParaRPr lang="en-US" dirty="0"/>
          </a:p>
        </p:txBody>
      </p:sp>
      <p:sp>
        <p:nvSpPr>
          <p:cNvPr id="8" name="Text Placeholder 7"/>
          <p:cNvSpPr>
            <a:spLocks noGrp="1"/>
          </p:cNvSpPr>
          <p:nvPr>
            <p:ph type="body" sz="quarter" idx="16"/>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576546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Storage Security</a:t>
            </a:r>
            <a:endParaRPr lang="en-NZ" dirty="0"/>
          </a:p>
        </p:txBody>
      </p:sp>
      <p:sp>
        <p:nvSpPr>
          <p:cNvPr id="3" name="Content Placeholder 2"/>
          <p:cNvSpPr>
            <a:spLocks noGrp="1"/>
          </p:cNvSpPr>
          <p:nvPr>
            <p:ph type="body" sz="quarter" idx="13"/>
          </p:nvPr>
        </p:nvSpPr>
        <p:spPr/>
        <p:txBody>
          <a:bodyPr/>
          <a:lstStyle/>
          <a:p>
            <a:pPr>
              <a:lnSpc>
                <a:spcPct val="150000"/>
              </a:lnSpc>
            </a:pPr>
            <a:r>
              <a:rPr lang="en-NZ" dirty="0" smtClean="0"/>
              <a:t>Azure Storage provides simple security for calls to storage service</a:t>
            </a:r>
          </a:p>
          <a:p>
            <a:pPr lvl="1">
              <a:lnSpc>
                <a:spcPct val="150000"/>
              </a:lnSpc>
            </a:pPr>
            <a:r>
              <a:rPr lang="en-NZ" dirty="0" smtClean="0"/>
              <a:t>HTTPS endpoint</a:t>
            </a:r>
          </a:p>
          <a:p>
            <a:pPr lvl="1">
              <a:lnSpc>
                <a:spcPct val="150000"/>
              </a:lnSpc>
            </a:pPr>
            <a:r>
              <a:rPr lang="en-NZ" dirty="0" smtClean="0"/>
              <a:t>Digitally sign requests for privileged operations</a:t>
            </a:r>
          </a:p>
          <a:p>
            <a:pPr>
              <a:lnSpc>
                <a:spcPct val="150000"/>
              </a:lnSpc>
            </a:pPr>
            <a:r>
              <a:rPr lang="en-NZ" dirty="0" smtClean="0"/>
              <a:t>Two 512-bit symmetric keys per storage account</a:t>
            </a:r>
          </a:p>
          <a:p>
            <a:pPr lvl="1">
              <a:lnSpc>
                <a:spcPct val="150000"/>
              </a:lnSpc>
            </a:pPr>
            <a:r>
              <a:rPr lang="en-NZ" dirty="0" smtClean="0"/>
              <a:t>Can be regenerated independently</a:t>
            </a:r>
          </a:p>
          <a:p>
            <a:pPr>
              <a:lnSpc>
                <a:spcPct val="150000"/>
              </a:lnSpc>
            </a:pPr>
            <a:r>
              <a:rPr lang="en-NZ" dirty="0" smtClean="0"/>
              <a:t>More granular security via Shared Access Signatures (SAS)</a:t>
            </a:r>
            <a:endParaRPr lang="en-NZ" dirty="0"/>
          </a:p>
        </p:txBody>
      </p:sp>
      <p:sp>
        <p:nvSpPr>
          <p:cNvPr id="4" name="Slide Number Placeholder 3"/>
          <p:cNvSpPr>
            <a:spLocks noGrp="1"/>
          </p:cNvSpPr>
          <p:nvPr>
            <p:ph type="sldNum" sz="quarter" idx="12"/>
          </p:nvPr>
        </p:nvSpPr>
        <p:spPr/>
        <p:txBody>
          <a:bodyPr/>
          <a:lstStyle/>
          <a:p>
            <a:fld id="{AFFF257A-30C5-4AFB-911B-BE4CEEA1EA82}" type="slidenum">
              <a:rPr lang="en-US" smtClean="0"/>
              <a:pPr/>
              <a:t>10</a:t>
            </a:fld>
            <a:endParaRPr lang="en-US" dirty="0"/>
          </a:p>
        </p:txBody>
      </p:sp>
    </p:spTree>
    <p:extLst>
      <p:ext uri="{BB962C8B-B14F-4D97-AF65-F5344CB8AC3E}">
        <p14:creationId xmlns:p14="http://schemas.microsoft.com/office/powerpoint/2010/main" val="2859154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Signatures</a:t>
            </a:r>
            <a:endParaRPr lang="en-NZ" dirty="0"/>
          </a:p>
        </p:txBody>
      </p:sp>
      <p:sp>
        <p:nvSpPr>
          <p:cNvPr id="3" name="Content Placeholder 2"/>
          <p:cNvSpPr>
            <a:spLocks noGrp="1"/>
          </p:cNvSpPr>
          <p:nvPr>
            <p:ph type="body" sz="quarter" idx="13"/>
          </p:nvPr>
        </p:nvSpPr>
        <p:spPr/>
        <p:txBody>
          <a:bodyPr/>
          <a:lstStyle/>
          <a:p>
            <a:pPr>
              <a:lnSpc>
                <a:spcPct val="150000"/>
              </a:lnSpc>
            </a:pPr>
            <a:r>
              <a:rPr lang="en-NZ" dirty="0" smtClean="0"/>
              <a:t>Fine grain access rights to blobs and containers</a:t>
            </a:r>
          </a:p>
          <a:p>
            <a:pPr>
              <a:lnSpc>
                <a:spcPct val="150000"/>
              </a:lnSpc>
            </a:pPr>
            <a:r>
              <a:rPr lang="en-NZ" dirty="0" smtClean="0"/>
              <a:t>Sign URL with storage key—permit elevated rights</a:t>
            </a:r>
          </a:p>
          <a:p>
            <a:pPr>
              <a:lnSpc>
                <a:spcPct val="150000"/>
              </a:lnSpc>
            </a:pPr>
            <a:r>
              <a:rPr lang="en-NZ" dirty="0" smtClean="0"/>
              <a:t>Revocation:</a:t>
            </a:r>
          </a:p>
          <a:p>
            <a:pPr lvl="1">
              <a:lnSpc>
                <a:spcPct val="150000"/>
              </a:lnSpc>
            </a:pPr>
            <a:r>
              <a:rPr lang="en-US" dirty="0" smtClean="0"/>
              <a:t>Use short time periods and re-issue</a:t>
            </a:r>
          </a:p>
          <a:p>
            <a:pPr lvl="1">
              <a:lnSpc>
                <a:spcPct val="150000"/>
              </a:lnSpc>
            </a:pPr>
            <a:r>
              <a:rPr lang="en-US" dirty="0" smtClean="0"/>
              <a:t>Use container-level policy that can be deleted</a:t>
            </a:r>
            <a:endParaRPr lang="en-NZ" dirty="0" smtClean="0"/>
          </a:p>
          <a:p>
            <a:pPr>
              <a:lnSpc>
                <a:spcPct val="150000"/>
              </a:lnSpc>
            </a:pPr>
            <a:r>
              <a:rPr lang="en-NZ" dirty="0" smtClean="0"/>
              <a:t>Two broad approaches:</a:t>
            </a:r>
          </a:p>
          <a:p>
            <a:pPr lvl="1">
              <a:lnSpc>
                <a:spcPct val="150000"/>
              </a:lnSpc>
            </a:pPr>
            <a:r>
              <a:rPr lang="en-NZ" dirty="0" smtClean="0"/>
              <a:t>Ad hoc</a:t>
            </a:r>
          </a:p>
          <a:p>
            <a:pPr lvl="1">
              <a:lnSpc>
                <a:spcPct val="150000"/>
              </a:lnSpc>
            </a:pPr>
            <a:r>
              <a:rPr lang="en-NZ" dirty="0" smtClean="0"/>
              <a:t>Policy-based</a:t>
            </a:r>
            <a:endParaRPr lang="en-NZ" dirty="0"/>
          </a:p>
        </p:txBody>
      </p:sp>
      <p:sp>
        <p:nvSpPr>
          <p:cNvPr id="4" name="Freeform 154"/>
          <p:cNvSpPr>
            <a:spLocks noChangeAspect="1" noEditPoints="1"/>
          </p:cNvSpPr>
          <p:nvPr/>
        </p:nvSpPr>
        <p:spPr bwMode="black">
          <a:xfrm>
            <a:off x="6208590" y="3704736"/>
            <a:ext cx="2152260" cy="2151139"/>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299" tIns="41151" rIns="82299" bIns="41151" numCol="1" anchor="t" anchorCtr="0" compatLnSpc="1">
            <a:prstTxWarp prst="textNoShape">
              <a:avLst/>
            </a:prstTxWarp>
          </a:bodyPr>
          <a:lstStyle/>
          <a:p>
            <a:endParaRPr lang="en-US" sz="1600" dirty="0"/>
          </a:p>
        </p:txBody>
      </p:sp>
      <p:sp>
        <p:nvSpPr>
          <p:cNvPr id="5" name="Slide Number Placeholder 4"/>
          <p:cNvSpPr>
            <a:spLocks noGrp="1"/>
          </p:cNvSpPr>
          <p:nvPr>
            <p:ph type="sldNum" sz="quarter" idx="12"/>
          </p:nvPr>
        </p:nvSpPr>
        <p:spPr/>
        <p:txBody>
          <a:bodyPr/>
          <a:lstStyle/>
          <a:p>
            <a:fld id="{AFFF257A-30C5-4AFB-911B-BE4CEEA1EA82}" type="slidenum">
              <a:rPr lang="en-US" smtClean="0"/>
              <a:pPr/>
              <a:t>11</a:t>
            </a:fld>
            <a:endParaRPr lang="en-US" dirty="0"/>
          </a:p>
        </p:txBody>
      </p:sp>
    </p:spTree>
    <p:extLst>
      <p:ext uri="{BB962C8B-B14F-4D97-AF65-F5344CB8AC3E}">
        <p14:creationId xmlns:p14="http://schemas.microsoft.com/office/powerpoint/2010/main" val="339365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NZ" dirty="0" smtClean="0"/>
              <a:t>Ad Hoc Signatures</a:t>
            </a:r>
            <a:endParaRPr lang="en-US" dirty="0"/>
          </a:p>
        </p:txBody>
      </p:sp>
      <p:sp>
        <p:nvSpPr>
          <p:cNvPr id="9" name="Text Placeholder 8"/>
          <p:cNvSpPr>
            <a:spLocks noGrp="1"/>
          </p:cNvSpPr>
          <p:nvPr>
            <p:ph type="body" sz="quarter" idx="13"/>
          </p:nvPr>
        </p:nvSpPr>
        <p:spPr/>
        <p:txBody>
          <a:bodyPr/>
          <a:lstStyle/>
          <a:p>
            <a:pPr>
              <a:lnSpc>
                <a:spcPct val="150000"/>
              </a:lnSpc>
            </a:pPr>
            <a:r>
              <a:rPr lang="en-NZ" dirty="0" smtClean="0"/>
              <a:t>Create short-dated SAS</a:t>
            </a:r>
          </a:p>
          <a:p>
            <a:pPr lvl="1">
              <a:lnSpc>
                <a:spcPct val="150000"/>
              </a:lnSpc>
            </a:pPr>
            <a:r>
              <a:rPr lang="en-US" dirty="0" smtClean="0"/>
              <a:t>Signedresource b</a:t>
            </a:r>
            <a:r>
              <a:rPr lang="en-NZ" dirty="0" smtClean="0"/>
              <a:t>lob or container</a:t>
            </a:r>
          </a:p>
          <a:p>
            <a:pPr lvl="1">
              <a:lnSpc>
                <a:spcPct val="150000"/>
              </a:lnSpc>
            </a:pPr>
            <a:r>
              <a:rPr lang="en-US" dirty="0" smtClean="0"/>
              <a:t>AccessPolicy </a:t>
            </a:r>
            <a:r>
              <a:rPr lang="en-NZ" dirty="0" smtClean="0"/>
              <a:t>Start, Expiry, and Permissions</a:t>
            </a:r>
          </a:p>
          <a:p>
            <a:pPr lvl="1">
              <a:lnSpc>
                <a:spcPct val="150000"/>
              </a:lnSpc>
            </a:pPr>
            <a:r>
              <a:rPr lang="en-US" dirty="0" smtClean="0"/>
              <a:t>Signature </a:t>
            </a:r>
            <a:r>
              <a:rPr lang="en-NZ" dirty="0" smtClean="0"/>
              <a:t>HMAC-SHA256 of above fields</a:t>
            </a:r>
          </a:p>
          <a:p>
            <a:pPr>
              <a:lnSpc>
                <a:spcPct val="150000"/>
              </a:lnSpc>
            </a:pPr>
            <a:r>
              <a:rPr lang="en-NZ" dirty="0" smtClean="0"/>
              <a:t>Use case</a:t>
            </a:r>
          </a:p>
          <a:p>
            <a:pPr lvl="1">
              <a:lnSpc>
                <a:spcPct val="150000"/>
              </a:lnSpc>
            </a:pPr>
            <a:r>
              <a:rPr lang="en-NZ" dirty="0" smtClean="0"/>
              <a:t>Single use URLs</a:t>
            </a:r>
          </a:p>
          <a:p>
            <a:pPr lvl="1">
              <a:lnSpc>
                <a:spcPct val="150000"/>
              </a:lnSpc>
            </a:pPr>
            <a:r>
              <a:rPr lang="en-NZ" dirty="0" smtClean="0"/>
              <a:t>For example, provide URL to Silverlight client for upload to container </a:t>
            </a:r>
          </a:p>
        </p:txBody>
      </p:sp>
      <p:sp>
        <p:nvSpPr>
          <p:cNvPr id="16" name="TextBox 15"/>
          <p:cNvSpPr txBox="1"/>
          <p:nvPr/>
        </p:nvSpPr>
        <p:spPr>
          <a:xfrm>
            <a:off x="2301644" y="4769074"/>
            <a:ext cx="7274768" cy="923330"/>
          </a:xfrm>
          <a:prstGeom prst="rect">
            <a:avLst/>
          </a:prstGeom>
          <a:solidFill>
            <a:schemeClr val="bg1">
              <a:lumMod val="95000"/>
            </a:schemeClr>
          </a:solidFill>
        </p:spPr>
        <p:txBody>
          <a:bodyPr wrap="square" rtlCol="0">
            <a:spAutoFit/>
          </a:bodyPr>
          <a:lstStyle/>
          <a:p>
            <a:pPr algn="ctr">
              <a:spcBef>
                <a:spcPts val="400"/>
              </a:spcBef>
              <a:spcAft>
                <a:spcPts val="0"/>
              </a:spcAft>
            </a:pPr>
            <a:r>
              <a:rPr lang="en-US" dirty="0">
                <a:solidFill>
                  <a:schemeClr val="accent6">
                    <a:lumMod val="75000"/>
                  </a:schemeClr>
                </a:solidFill>
                <a:latin typeface="Consolas" pitchFamily="49" charset="0"/>
                <a:ea typeface="Calibri"/>
                <a:cs typeface="Consolas" pitchFamily="49" charset="0"/>
              </a:rPr>
              <a:t>http://...blob.../pics/image.jpg?</a:t>
            </a:r>
            <a:br>
              <a:rPr lang="en-US" dirty="0">
                <a:solidFill>
                  <a:schemeClr val="accent6">
                    <a:lumMod val="75000"/>
                  </a:schemeClr>
                </a:solidFill>
                <a:latin typeface="Consolas" pitchFamily="49" charset="0"/>
                <a:ea typeface="Calibri"/>
                <a:cs typeface="Consolas" pitchFamily="49" charset="0"/>
              </a:rPr>
            </a:br>
            <a:r>
              <a:rPr lang="en-US" dirty="0">
                <a:solidFill>
                  <a:schemeClr val="accent6">
                    <a:lumMod val="75000"/>
                  </a:schemeClr>
                </a:solidFill>
                <a:latin typeface="Consolas" pitchFamily="49" charset="0"/>
                <a:ea typeface="Calibri"/>
                <a:cs typeface="Consolas" pitchFamily="49" charset="0"/>
              </a:rPr>
              <a:t>sr=c&amp;st=2009-02-09T08:20Z&amp;se=2009-02-10T08:30Z&amp;sp=w</a:t>
            </a:r>
            <a:br>
              <a:rPr lang="en-US" dirty="0">
                <a:solidFill>
                  <a:schemeClr val="accent6">
                    <a:lumMod val="75000"/>
                  </a:schemeClr>
                </a:solidFill>
                <a:latin typeface="Consolas" pitchFamily="49" charset="0"/>
                <a:ea typeface="Calibri"/>
                <a:cs typeface="Consolas" pitchFamily="49" charset="0"/>
              </a:rPr>
            </a:br>
            <a:r>
              <a:rPr lang="en-US" dirty="0">
                <a:solidFill>
                  <a:schemeClr val="accent6">
                    <a:lumMod val="75000"/>
                  </a:schemeClr>
                </a:solidFill>
                <a:latin typeface="Consolas" pitchFamily="49" charset="0"/>
                <a:ea typeface="Calibri"/>
                <a:cs typeface="Consolas" pitchFamily="49" charset="0"/>
              </a:rPr>
              <a:t>&amp;sig= dD80ihBh5jfNpymO5Hg1IdiJIEvHcJpCMiCMnN%2fRnbI%3d</a:t>
            </a:r>
          </a:p>
        </p:txBody>
      </p:sp>
      <p:sp>
        <p:nvSpPr>
          <p:cNvPr id="2" name="Slide Number Placeholder 1"/>
          <p:cNvSpPr>
            <a:spLocks noGrp="1"/>
          </p:cNvSpPr>
          <p:nvPr>
            <p:ph type="sldNum" sz="quarter" idx="12"/>
          </p:nvPr>
        </p:nvSpPr>
        <p:spPr/>
        <p:txBody>
          <a:bodyPr/>
          <a:lstStyle/>
          <a:p>
            <a:fld id="{AFFF257A-30C5-4AFB-911B-BE4CEEA1EA82}" type="slidenum">
              <a:rPr lang="en-US" smtClean="0"/>
              <a:pPr/>
              <a:t>12</a:t>
            </a:fld>
            <a:endParaRPr lang="en-US" dirty="0"/>
          </a:p>
        </p:txBody>
      </p:sp>
    </p:spTree>
    <p:extLst>
      <p:ext uri="{BB962C8B-B14F-4D97-AF65-F5344CB8AC3E}">
        <p14:creationId xmlns:p14="http://schemas.microsoft.com/office/powerpoint/2010/main" val="198145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normAutofit/>
          </a:bodyPr>
          <a:lstStyle/>
          <a:p>
            <a:r>
              <a:rPr lang="en-NZ" dirty="0" smtClean="0"/>
              <a:t>Create container-level policy</a:t>
            </a:r>
          </a:p>
          <a:p>
            <a:pPr lvl="1"/>
            <a:r>
              <a:rPr lang="en-US" dirty="0" smtClean="0"/>
              <a:t> </a:t>
            </a:r>
            <a:r>
              <a:rPr lang="en-NZ" dirty="0" smtClean="0"/>
              <a:t>Specify </a:t>
            </a:r>
            <a:r>
              <a:rPr lang="en-US" dirty="0" smtClean="0"/>
              <a:t>StartTime, ExpiryTime, and Permissions</a:t>
            </a:r>
            <a:endParaRPr lang="en-NZ" dirty="0" smtClean="0"/>
          </a:p>
          <a:p>
            <a:r>
              <a:rPr lang="en-NZ" dirty="0" smtClean="0"/>
              <a:t>Create SAS URL</a:t>
            </a:r>
          </a:p>
          <a:p>
            <a:pPr lvl="1"/>
            <a:r>
              <a:rPr lang="en-US" dirty="0" smtClean="0"/>
              <a:t>Signedresource </a:t>
            </a:r>
            <a:r>
              <a:rPr lang="en-NZ" dirty="0" smtClean="0"/>
              <a:t>blob or container</a:t>
            </a:r>
          </a:p>
          <a:p>
            <a:pPr lvl="1"/>
            <a:r>
              <a:rPr lang="en-US" dirty="0" smtClean="0"/>
              <a:t>Signedidentifier </a:t>
            </a:r>
            <a:r>
              <a:rPr lang="en-NZ" dirty="0" smtClean="0"/>
              <a:t>optional pointer to container policy</a:t>
            </a:r>
          </a:p>
          <a:p>
            <a:pPr lvl="1"/>
            <a:r>
              <a:rPr lang="en-US" dirty="0" smtClean="0"/>
              <a:t>Signature </a:t>
            </a:r>
            <a:r>
              <a:rPr lang="en-NZ" dirty="0" smtClean="0"/>
              <a:t>HMAC-SHA256 of above fields</a:t>
            </a:r>
          </a:p>
          <a:p>
            <a:endParaRPr lang="en-NZ" dirty="0" smtClean="0"/>
          </a:p>
          <a:p>
            <a:pPr marL="0" indent="0">
              <a:buNone/>
            </a:pPr>
            <a:endParaRPr lang="en-NZ" dirty="0"/>
          </a:p>
          <a:p>
            <a:r>
              <a:rPr lang="en-NZ" dirty="0" smtClean="0"/>
              <a:t>Use case</a:t>
            </a:r>
          </a:p>
          <a:p>
            <a:pPr lvl="1"/>
            <a:r>
              <a:rPr lang="en-NZ" dirty="0" smtClean="0"/>
              <a:t>Providing revocable permissions to certain users/groups</a:t>
            </a:r>
          </a:p>
          <a:p>
            <a:pPr lvl="1"/>
            <a:r>
              <a:rPr lang="en-NZ" dirty="0" smtClean="0"/>
              <a:t>To revoke: Delete or update container policy </a:t>
            </a:r>
          </a:p>
        </p:txBody>
      </p:sp>
      <p:sp>
        <p:nvSpPr>
          <p:cNvPr id="6" name="Title 5"/>
          <p:cNvSpPr>
            <a:spLocks noGrp="1"/>
          </p:cNvSpPr>
          <p:nvPr>
            <p:ph type="title"/>
          </p:nvPr>
        </p:nvSpPr>
        <p:spPr/>
        <p:txBody>
          <a:bodyPr/>
          <a:lstStyle/>
          <a:p>
            <a:r>
              <a:rPr lang="en-NZ" dirty="0" smtClean="0"/>
              <a:t>Policy-Based Signatures</a:t>
            </a:r>
            <a:endParaRPr lang="en-US" dirty="0"/>
          </a:p>
        </p:txBody>
      </p:sp>
      <p:sp>
        <p:nvSpPr>
          <p:cNvPr id="15" name="TextBox 14"/>
          <p:cNvSpPr txBox="1"/>
          <p:nvPr/>
        </p:nvSpPr>
        <p:spPr>
          <a:xfrm>
            <a:off x="1217522" y="3565352"/>
            <a:ext cx="6952796" cy="923330"/>
          </a:xfrm>
          <a:prstGeom prst="rect">
            <a:avLst/>
          </a:prstGeom>
          <a:solidFill>
            <a:schemeClr val="bg1">
              <a:lumMod val="95000"/>
            </a:schemeClr>
          </a:solidFill>
        </p:spPr>
        <p:txBody>
          <a:bodyPr wrap="square" rtlCol="0">
            <a:spAutoFit/>
          </a:bodyPr>
          <a:lstStyle/>
          <a:p>
            <a:pPr algn="ctr">
              <a:spcBef>
                <a:spcPts val="400"/>
              </a:spcBef>
              <a:spcAft>
                <a:spcPts val="0"/>
              </a:spcAft>
            </a:pPr>
            <a:r>
              <a:rPr lang="en-US" dirty="0">
                <a:solidFill>
                  <a:schemeClr val="accent6">
                    <a:lumMod val="75000"/>
                  </a:schemeClr>
                </a:solidFill>
                <a:latin typeface="Consolas" pitchFamily="49" charset="0"/>
                <a:ea typeface="Calibri"/>
                <a:cs typeface="Consolas" pitchFamily="49" charset="0"/>
              </a:rPr>
              <a:t>http://...blob.../pics/image.jpg?</a:t>
            </a:r>
            <a:br>
              <a:rPr lang="en-US" dirty="0">
                <a:solidFill>
                  <a:schemeClr val="accent6">
                    <a:lumMod val="75000"/>
                  </a:schemeClr>
                </a:solidFill>
                <a:latin typeface="Consolas" pitchFamily="49" charset="0"/>
                <a:ea typeface="Calibri"/>
                <a:cs typeface="Consolas" pitchFamily="49" charset="0"/>
              </a:rPr>
            </a:br>
            <a:r>
              <a:rPr lang="en-US" dirty="0">
                <a:solidFill>
                  <a:schemeClr val="accent6">
                    <a:lumMod val="75000"/>
                  </a:schemeClr>
                </a:solidFill>
                <a:latin typeface="Consolas" pitchFamily="49" charset="0"/>
                <a:ea typeface="Calibri"/>
                <a:cs typeface="Consolas" pitchFamily="49" charset="0"/>
              </a:rPr>
              <a:t>sr=c&amp;si=MyUploadPolicyForUserID12345</a:t>
            </a:r>
            <a:br>
              <a:rPr lang="en-US" dirty="0">
                <a:solidFill>
                  <a:schemeClr val="accent6">
                    <a:lumMod val="75000"/>
                  </a:schemeClr>
                </a:solidFill>
                <a:latin typeface="Consolas" pitchFamily="49" charset="0"/>
                <a:ea typeface="Calibri"/>
                <a:cs typeface="Consolas" pitchFamily="49" charset="0"/>
              </a:rPr>
            </a:br>
            <a:r>
              <a:rPr lang="en-US" dirty="0">
                <a:solidFill>
                  <a:schemeClr val="accent6">
                    <a:lumMod val="75000"/>
                  </a:schemeClr>
                </a:solidFill>
                <a:latin typeface="Consolas" pitchFamily="49" charset="0"/>
                <a:ea typeface="Calibri"/>
                <a:cs typeface="Consolas" pitchFamily="49" charset="0"/>
              </a:rPr>
              <a:t>&amp;sig=dD80ihBh5jfNpymO5Hg1IdiJIEvHcJpCMiCMnN%2fRnbI%3d</a:t>
            </a:r>
          </a:p>
        </p:txBody>
      </p:sp>
      <p:sp>
        <p:nvSpPr>
          <p:cNvPr id="2" name="Slide Number Placeholder 1"/>
          <p:cNvSpPr>
            <a:spLocks noGrp="1"/>
          </p:cNvSpPr>
          <p:nvPr>
            <p:ph type="sldNum" sz="quarter" idx="12"/>
          </p:nvPr>
        </p:nvSpPr>
        <p:spPr/>
        <p:txBody>
          <a:bodyPr/>
          <a:lstStyle/>
          <a:p>
            <a:fld id="{AFFF257A-30C5-4AFB-911B-BE4CEEA1EA82}" type="slidenum">
              <a:rPr lang="en-US" smtClean="0"/>
              <a:pPr/>
              <a:t>13</a:t>
            </a:fld>
            <a:endParaRPr lang="en-US" dirty="0"/>
          </a:p>
        </p:txBody>
      </p:sp>
    </p:spTree>
    <p:extLst>
      <p:ext uri="{BB962C8B-B14F-4D97-AF65-F5344CB8AC3E}">
        <p14:creationId xmlns:p14="http://schemas.microsoft.com/office/powerpoint/2010/main" val="1450835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Encryption</a:t>
            </a:r>
            <a:endParaRPr lang="en-US" dirty="0"/>
          </a:p>
        </p:txBody>
      </p:sp>
      <p:sp>
        <p:nvSpPr>
          <p:cNvPr id="3" name="Text Placeholder 2"/>
          <p:cNvSpPr>
            <a:spLocks noGrp="1"/>
          </p:cNvSpPr>
          <p:nvPr>
            <p:ph type="body" sz="quarter" idx="13"/>
          </p:nvPr>
        </p:nvSpPr>
        <p:spPr/>
        <p:txBody>
          <a:bodyPr>
            <a:normAutofit/>
          </a:bodyPr>
          <a:lstStyle/>
          <a:p>
            <a:r>
              <a:rPr lang="en-US" dirty="0" smtClean="0"/>
              <a:t>Encryption via the ‘envelope’ technique using Cipher Block Chaining (CBC) mode with Advanced Encryption Standard (AES)</a:t>
            </a:r>
          </a:p>
          <a:p>
            <a:r>
              <a:rPr lang="en-US" dirty="0" smtClean="0"/>
              <a:t>Blobs</a:t>
            </a:r>
          </a:p>
          <a:p>
            <a:pPr lvl="1"/>
            <a:r>
              <a:rPr lang="en-US" dirty="0" smtClean="0"/>
              <a:t>Supports encryption of whole blobs only</a:t>
            </a:r>
          </a:p>
          <a:p>
            <a:pPr lvl="1"/>
            <a:r>
              <a:rPr lang="en-US" dirty="0" smtClean="0"/>
              <a:t>Must use UploadFrom methods or OpenWrite method</a:t>
            </a:r>
          </a:p>
          <a:p>
            <a:pPr lvl="1"/>
            <a:r>
              <a:rPr lang="en-US" dirty="0" smtClean="0"/>
              <a:t>The wrapped CEK and some additional encryption metadata are then stored as blob metadata along with the encrypted blob on the service</a:t>
            </a:r>
          </a:p>
          <a:p>
            <a:pPr lvl="1"/>
            <a:r>
              <a:rPr lang="en-US" dirty="0" smtClean="0"/>
              <a:t>Downloading an encrypted blob involves retrieving the content of the entire blob using the </a:t>
            </a:r>
            <a:r>
              <a:rPr lang="en-US" b="1" dirty="0" smtClean="0"/>
              <a:t>DownloadTo*/BlobReadStream </a:t>
            </a:r>
            <a:r>
              <a:rPr lang="en-US" dirty="0" smtClean="0"/>
              <a:t>methods</a:t>
            </a:r>
          </a:p>
          <a:p>
            <a:pPr lvl="1"/>
            <a:r>
              <a:rPr lang="en-US" dirty="0" smtClean="0"/>
              <a:t>All blob types supported</a:t>
            </a:r>
          </a:p>
          <a:p>
            <a:r>
              <a:rPr lang="en-US" dirty="0" smtClean="0"/>
              <a:t>Queues</a:t>
            </a:r>
          </a:p>
          <a:p>
            <a:pPr lvl="1"/>
            <a:r>
              <a:rPr lang="en-US" dirty="0" smtClean="0"/>
              <a:t>Since queue messages can be of any format, the client library defines a custom format that includes the Initialization Vector (IV) and the encrypted content encryption key (CEK) in the message text</a:t>
            </a:r>
          </a:p>
        </p:txBody>
      </p:sp>
      <p:sp>
        <p:nvSpPr>
          <p:cNvPr id="4" name="Slide Number Placeholder 3"/>
          <p:cNvSpPr>
            <a:spLocks noGrp="1"/>
          </p:cNvSpPr>
          <p:nvPr>
            <p:ph type="sldNum" sz="quarter" idx="12"/>
          </p:nvPr>
        </p:nvSpPr>
        <p:spPr/>
        <p:txBody>
          <a:bodyPr/>
          <a:lstStyle/>
          <a:p>
            <a:fld id="{AFFF257A-30C5-4AFB-911B-BE4CEEA1EA82}" type="slidenum">
              <a:rPr lang="en-US" smtClean="0"/>
              <a:pPr/>
              <a:t>14</a:t>
            </a:fld>
            <a:endParaRPr lang="en-US" dirty="0"/>
          </a:p>
        </p:txBody>
      </p:sp>
    </p:spTree>
    <p:extLst>
      <p:ext uri="{BB962C8B-B14F-4D97-AF65-F5344CB8AC3E}">
        <p14:creationId xmlns:p14="http://schemas.microsoft.com/office/powerpoint/2010/main" val="275583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Encryption (continued)</a:t>
            </a:r>
            <a:endParaRPr lang="en-US" dirty="0"/>
          </a:p>
        </p:txBody>
      </p:sp>
      <p:sp>
        <p:nvSpPr>
          <p:cNvPr id="3" name="Text Placeholder 2"/>
          <p:cNvSpPr>
            <a:spLocks noGrp="1"/>
          </p:cNvSpPr>
          <p:nvPr>
            <p:ph type="body" sz="quarter" idx="13"/>
          </p:nvPr>
        </p:nvSpPr>
        <p:spPr/>
        <p:txBody>
          <a:bodyPr>
            <a:normAutofit/>
          </a:bodyPr>
          <a:lstStyle/>
          <a:p>
            <a:r>
              <a:rPr lang="en-US" dirty="0" smtClean="0"/>
              <a:t>Tables</a:t>
            </a:r>
          </a:p>
          <a:p>
            <a:pPr lvl="1"/>
            <a:r>
              <a:rPr lang="en-US" dirty="0" smtClean="0"/>
              <a:t>Supports encryption of entity properties for insert and replace operations</a:t>
            </a:r>
          </a:p>
          <a:p>
            <a:pPr lvl="1"/>
            <a:r>
              <a:rPr lang="en-US" dirty="0" smtClean="0"/>
              <a:t>Due to these additional reserved properties required for encryption, users may now have only 250 custom properties instead of 252. The total size of the entity must be less than 1 MB</a:t>
            </a:r>
          </a:p>
          <a:p>
            <a:pPr lvl="1"/>
            <a:r>
              <a:rPr lang="en-US" dirty="0" smtClean="0"/>
              <a:t>Only string properties can be encrypted</a:t>
            </a:r>
          </a:p>
          <a:p>
            <a:pPr lvl="1"/>
            <a:endParaRPr lang="en-US" dirty="0"/>
          </a:p>
        </p:txBody>
      </p:sp>
      <p:sp>
        <p:nvSpPr>
          <p:cNvPr id="4" name="Slide Number Placeholder 3"/>
          <p:cNvSpPr>
            <a:spLocks noGrp="1"/>
          </p:cNvSpPr>
          <p:nvPr>
            <p:ph type="sldNum" sz="quarter" idx="12"/>
          </p:nvPr>
        </p:nvSpPr>
        <p:spPr/>
        <p:txBody>
          <a:bodyPr/>
          <a:lstStyle/>
          <a:p>
            <a:fld id="{AFFF257A-30C5-4AFB-911B-BE4CEEA1EA82}" type="slidenum">
              <a:rPr lang="en-US" smtClean="0"/>
              <a:pPr/>
              <a:t>15</a:t>
            </a:fld>
            <a:endParaRPr lang="en-US" dirty="0"/>
          </a:p>
        </p:txBody>
      </p:sp>
    </p:spTree>
    <p:extLst>
      <p:ext uri="{BB962C8B-B14F-4D97-AF65-F5344CB8AC3E}">
        <p14:creationId xmlns:p14="http://schemas.microsoft.com/office/powerpoint/2010/main" val="1390730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Encryption Service: </a:t>
            </a:r>
            <a:r>
              <a:rPr lang="en-US" dirty="0"/>
              <a:t>S</a:t>
            </a:r>
            <a:r>
              <a:rPr lang="en-US" dirty="0" smtClean="0"/>
              <a:t>ample </a:t>
            </a:r>
            <a:r>
              <a:rPr lang="en-US" dirty="0"/>
              <a:t>C</a:t>
            </a:r>
            <a:r>
              <a:rPr lang="en-US" dirty="0" smtClean="0"/>
              <a:t>ode</a:t>
            </a:r>
            <a:endParaRPr lang="en-US" dirty="0"/>
          </a:p>
        </p:txBody>
      </p:sp>
      <p:sp>
        <p:nvSpPr>
          <p:cNvPr id="4" name="Text Placeholder 3"/>
          <p:cNvSpPr>
            <a:spLocks noGrp="1"/>
          </p:cNvSpPr>
          <p:nvPr>
            <p:ph type="body" sz="quarter" idx="13"/>
          </p:nvPr>
        </p:nvSpPr>
        <p:spPr/>
        <p:txBody>
          <a:bodyPr>
            <a:normAutofit fontScale="70000" lnSpcReduction="20000"/>
          </a:bodyPr>
          <a:lstStyle/>
          <a:p>
            <a:pPr marL="0" indent="0">
              <a:buNone/>
            </a:pPr>
            <a:r>
              <a:rPr lang="en-US" dirty="0">
                <a:latin typeface="Consolas" panose="020B0609020204030204" pitchFamily="49" charset="0"/>
                <a:cs typeface="Consolas" panose="020B0609020204030204" pitchFamily="49" charset="0"/>
              </a:rPr>
              <a:t>// Create the IKey used for encryption.</a:t>
            </a:r>
          </a:p>
          <a:p>
            <a:pPr marL="0" indent="0">
              <a:buNone/>
            </a:pPr>
            <a:r>
              <a:rPr lang="en-US" dirty="0">
                <a:latin typeface="Consolas" panose="020B0609020204030204" pitchFamily="49" charset="0"/>
                <a:cs typeface="Consolas" panose="020B0609020204030204" pitchFamily="49" charset="0"/>
              </a:rPr>
              <a:t>RsaKey key = new RsaKey("private:key1" /* key identifier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Create the encryption policy to be used for upload and download.</a:t>
            </a:r>
          </a:p>
          <a:p>
            <a:pPr marL="0" indent="0">
              <a:buNone/>
            </a:pPr>
            <a:r>
              <a:rPr lang="en-US" dirty="0">
                <a:latin typeface="Consolas" panose="020B0609020204030204" pitchFamily="49" charset="0"/>
                <a:cs typeface="Consolas" panose="020B0609020204030204" pitchFamily="49" charset="0"/>
              </a:rPr>
              <a:t>BlobEncryptionPolicy policy = new BlobEncryptionPolicy(key, null);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Set the encryption policy on the request options.</a:t>
            </a:r>
          </a:p>
          <a:p>
            <a:pPr marL="0" indent="0">
              <a:buNone/>
            </a:pPr>
            <a:r>
              <a:rPr lang="en-US" dirty="0">
                <a:latin typeface="Consolas" panose="020B0609020204030204" pitchFamily="49" charset="0"/>
                <a:cs typeface="Consolas" panose="020B0609020204030204" pitchFamily="49" charset="0"/>
              </a:rPr>
              <a:t>BlobRequestOptions options = new BlobRequestOptions() { EncryptionPolicy = policy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Upload the encrypted contents to the blob.</a:t>
            </a:r>
          </a:p>
          <a:p>
            <a:pPr marL="0" indent="0">
              <a:buNone/>
            </a:pPr>
            <a:r>
              <a:rPr lang="en-US" dirty="0">
                <a:latin typeface="Consolas" panose="020B0609020204030204" pitchFamily="49" charset="0"/>
                <a:cs typeface="Consolas" panose="020B0609020204030204" pitchFamily="49" charset="0"/>
              </a:rPr>
              <a:t>blob.UploadFromStream(stream, size, null, options, null);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Download and decrypt the encrypted contents from the blob.</a:t>
            </a:r>
          </a:p>
          <a:p>
            <a:pPr marL="0" indent="0">
              <a:buNone/>
            </a:pPr>
            <a:r>
              <a:rPr lang="en-US" dirty="0">
                <a:latin typeface="Consolas" panose="020B0609020204030204" pitchFamily="49" charset="0"/>
                <a:cs typeface="Consolas" panose="020B0609020204030204" pitchFamily="49" charset="0"/>
              </a:rPr>
              <a:t>MemoryStream outputStream = new MemoryStream();</a:t>
            </a:r>
          </a:p>
          <a:p>
            <a:pPr marL="0" indent="0">
              <a:buNone/>
            </a:pPr>
            <a:r>
              <a:rPr lang="en-US" dirty="0">
                <a:latin typeface="Consolas" panose="020B0609020204030204" pitchFamily="49" charset="0"/>
                <a:cs typeface="Consolas" panose="020B0609020204030204" pitchFamily="49" charset="0"/>
              </a:rPr>
              <a:t>blob.DownloadToStream(outputStream, null, options, null);</a:t>
            </a:r>
          </a:p>
          <a:p>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16</a:t>
            </a:fld>
            <a:endParaRPr lang="en-US" dirty="0"/>
          </a:p>
        </p:txBody>
      </p:sp>
    </p:spTree>
    <p:extLst>
      <p:ext uri="{BB962C8B-B14F-4D97-AF65-F5344CB8AC3E}">
        <p14:creationId xmlns:p14="http://schemas.microsoft.com/office/powerpoint/2010/main" val="2789641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Azure Storage Abstractions</a:t>
            </a:r>
            <a:endParaRPr lang="en-US" dirty="0"/>
          </a:p>
        </p:txBody>
      </p:sp>
      <p:grpSp>
        <p:nvGrpSpPr>
          <p:cNvPr id="16" name="Group 15"/>
          <p:cNvGrpSpPr/>
          <p:nvPr/>
        </p:nvGrpSpPr>
        <p:grpSpPr>
          <a:xfrm>
            <a:off x="6137803" y="1747152"/>
            <a:ext cx="2489735" cy="4017544"/>
            <a:chOff x="519113" y="1446214"/>
            <a:chExt cx="2488654" cy="3364778"/>
          </a:xfrm>
        </p:grpSpPr>
        <p:sp>
          <p:nvSpPr>
            <p:cNvPr id="17" name="Rectangle 16"/>
            <p:cNvSpPr/>
            <p:nvPr/>
          </p:nvSpPr>
          <p:spPr bwMode="auto">
            <a:xfrm>
              <a:off x="519113" y="1446214"/>
              <a:ext cx="2488654" cy="3364778"/>
            </a:xfrm>
            <a:prstGeom prst="rect">
              <a:avLst/>
            </a:prstGeom>
            <a:solidFill>
              <a:srgbClr val="8CC600"/>
            </a:solidFill>
            <a:ln w="9525" cap="flat" cmpd="sng" algn="ctr">
              <a:noFill/>
              <a:prstDash val="solid"/>
              <a:headEnd type="none" w="med" len="med"/>
              <a:tailEnd type="none" w="med" len="med"/>
            </a:ln>
            <a:effectLst/>
          </p:spPr>
          <p:txBody>
            <a:bodyPr vert="horz" wrap="square" lIns="91436" tIns="1645920" rIns="91436" bIns="45718" numCol="1" rtlCol="0" anchor="t" anchorCtr="0" compatLnSpc="1">
              <a:prstTxWarp prst="textNoShape">
                <a:avLst/>
              </a:prstTxWarp>
            </a:bodyPr>
            <a:lstStyle/>
            <a:p>
              <a:pPr defTabSz="914320" fontAlgn="base">
                <a:spcBef>
                  <a:spcPct val="0"/>
                </a:spcBef>
                <a:spcAft>
                  <a:spcPct val="0"/>
                </a:spcAft>
                <a:defRPr/>
              </a:pPr>
              <a:endParaRPr lang="en-US" sz="2800" kern="0" dirty="0" smtClean="0">
                <a:solidFill>
                  <a:schemeClr val="bg1"/>
                </a:solidFill>
                <a:latin typeface="Segoe UI" panose="020B0502040204020203" pitchFamily="34" charset="0"/>
                <a:cs typeface="Segoe UI" panose="020B0502040204020203" pitchFamily="34" charset="0"/>
              </a:endParaRPr>
            </a:p>
            <a:p>
              <a:pPr defTabSz="914320" fontAlgn="base">
                <a:spcBef>
                  <a:spcPct val="0"/>
                </a:spcBef>
                <a:spcAft>
                  <a:spcPct val="0"/>
                </a:spcAft>
                <a:defRPr/>
              </a:pPr>
              <a:r>
                <a:rPr lang="en-US" sz="2800" kern="0" dirty="0" smtClean="0">
                  <a:solidFill>
                    <a:schemeClr val="bg1"/>
                  </a:solidFill>
                  <a:latin typeface="Segoe UI" panose="020B0502040204020203" pitchFamily="34" charset="0"/>
                  <a:cs typeface="Segoe UI" panose="020B0502040204020203" pitchFamily="34" charset="0"/>
                </a:rPr>
                <a:t>Tables</a:t>
              </a:r>
            </a:p>
            <a:p>
              <a:pPr defTabSz="914320" fontAlgn="base">
                <a:spcBef>
                  <a:spcPct val="0"/>
                </a:spcBef>
                <a:spcAft>
                  <a:spcPct val="0"/>
                </a:spcAft>
                <a:defRPr/>
              </a:pPr>
              <a:r>
                <a:rPr lang="en-US" kern="0" dirty="0" smtClean="0">
                  <a:solidFill>
                    <a:schemeClr val="bg1"/>
                  </a:solidFill>
                  <a:latin typeface="Segoe UI" panose="020B0502040204020203" pitchFamily="34" charset="0"/>
                  <a:cs typeface="Segoe UI" panose="020B0502040204020203" pitchFamily="34" charset="0"/>
                </a:rPr>
                <a:t>Structured storage. </a:t>
              </a:r>
              <a:br>
                <a:rPr lang="en-US" kern="0" dirty="0" smtClean="0">
                  <a:solidFill>
                    <a:schemeClr val="bg1"/>
                  </a:solidFill>
                  <a:latin typeface="Segoe UI" panose="020B0502040204020203" pitchFamily="34" charset="0"/>
                  <a:cs typeface="Segoe UI" panose="020B0502040204020203" pitchFamily="34" charset="0"/>
                </a:rPr>
              </a:br>
              <a:r>
                <a:rPr lang="en-US" kern="0" dirty="0" smtClean="0">
                  <a:solidFill>
                    <a:schemeClr val="bg1"/>
                  </a:solidFill>
                  <a:latin typeface="Segoe UI" panose="020B0502040204020203" pitchFamily="34" charset="0"/>
                  <a:cs typeface="Segoe UI" panose="020B0502040204020203" pitchFamily="34" charset="0"/>
                </a:rPr>
                <a:t>A table is a set of entities; an entity is a set of properties</a:t>
              </a:r>
              <a:endParaRPr lang="en-US" kern="0" dirty="0">
                <a:solidFill>
                  <a:schemeClr val="bg1"/>
                </a:solidFill>
                <a:latin typeface="Segoe UI" panose="020B0502040204020203" pitchFamily="34" charset="0"/>
                <a:cs typeface="Segoe UI" panose="020B0502040204020203" pitchFamily="34" charset="0"/>
              </a:endParaRPr>
            </a:p>
          </p:txBody>
        </p:sp>
        <p:sp>
          <p:nvSpPr>
            <p:cNvPr id="18" name="Freeform 17"/>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grpSp>
      <p:grpSp>
        <p:nvGrpSpPr>
          <p:cNvPr id="19" name="Group 18"/>
          <p:cNvGrpSpPr/>
          <p:nvPr/>
        </p:nvGrpSpPr>
        <p:grpSpPr>
          <a:xfrm>
            <a:off x="3454951" y="1747152"/>
            <a:ext cx="2489735" cy="4017544"/>
            <a:chOff x="5988944" y="1446214"/>
            <a:chExt cx="2488654" cy="3364778"/>
          </a:xfrm>
        </p:grpSpPr>
        <p:sp>
          <p:nvSpPr>
            <p:cNvPr id="20" name="Rectangle 19"/>
            <p:cNvSpPr/>
            <p:nvPr/>
          </p:nvSpPr>
          <p:spPr bwMode="auto">
            <a:xfrm>
              <a:off x="5988944" y="1446214"/>
              <a:ext cx="2488654" cy="3364778"/>
            </a:xfrm>
            <a:prstGeom prst="rect">
              <a:avLst/>
            </a:prstGeom>
            <a:solidFill>
              <a:srgbClr val="8CC600"/>
            </a:solidFill>
            <a:ln w="9525" cap="flat" cmpd="sng" algn="ctr">
              <a:noFill/>
              <a:prstDash val="solid"/>
              <a:headEnd type="none" w="med" len="med"/>
              <a:tailEnd type="none" w="med" len="med"/>
            </a:ln>
            <a:effectLst/>
          </p:spPr>
          <p:txBody>
            <a:bodyPr vert="horz" wrap="square" lIns="91436" tIns="1645920" rIns="91436" bIns="45718" numCol="1" rtlCol="0" anchor="t" anchorCtr="0" compatLnSpc="1">
              <a:prstTxWarp prst="textNoShape">
                <a:avLst/>
              </a:prstTxWarp>
            </a:bodyPr>
            <a:lstStyle/>
            <a:p>
              <a:pPr defTabSz="914320" fontAlgn="base">
                <a:spcBef>
                  <a:spcPct val="0"/>
                </a:spcBef>
                <a:spcAft>
                  <a:spcPct val="0"/>
                </a:spcAft>
                <a:defRPr/>
              </a:pPr>
              <a:endParaRPr lang="en-US" sz="2800" kern="0" dirty="0" smtClean="0">
                <a:solidFill>
                  <a:schemeClr val="bg1"/>
                </a:solidFill>
                <a:latin typeface="Segoe UI" panose="020B0502040204020203" pitchFamily="34" charset="0"/>
                <a:cs typeface="Segoe UI" panose="020B0502040204020203" pitchFamily="34" charset="0"/>
              </a:endParaRPr>
            </a:p>
            <a:p>
              <a:pPr defTabSz="914320" fontAlgn="base">
                <a:spcBef>
                  <a:spcPct val="0"/>
                </a:spcBef>
                <a:spcAft>
                  <a:spcPct val="0"/>
                </a:spcAft>
                <a:defRPr/>
              </a:pPr>
              <a:r>
                <a:rPr lang="en-US" sz="2800" kern="0" dirty="0" smtClean="0">
                  <a:solidFill>
                    <a:schemeClr val="bg1"/>
                  </a:solidFill>
                  <a:latin typeface="Segoe UI" panose="020B0502040204020203" pitchFamily="34" charset="0"/>
                  <a:cs typeface="Segoe UI" panose="020B0502040204020203" pitchFamily="34" charset="0"/>
                </a:rPr>
                <a:t>Queues</a:t>
              </a:r>
              <a:endParaRPr lang="en-US" sz="2800" kern="0" dirty="0">
                <a:solidFill>
                  <a:schemeClr val="bg1"/>
                </a:solidFill>
                <a:latin typeface="Segoe UI" panose="020B0502040204020203" pitchFamily="34" charset="0"/>
                <a:cs typeface="Segoe UI" panose="020B0502040204020203" pitchFamily="34" charset="0"/>
              </a:endParaRPr>
            </a:p>
            <a:p>
              <a:pPr defTabSz="914320" fontAlgn="base">
                <a:spcBef>
                  <a:spcPct val="0"/>
                </a:spcBef>
                <a:spcAft>
                  <a:spcPct val="0"/>
                </a:spcAft>
                <a:defRPr/>
              </a:pPr>
              <a:r>
                <a:rPr lang="en-US" kern="0" dirty="0">
                  <a:solidFill>
                    <a:schemeClr val="bg1"/>
                  </a:solidFill>
                  <a:latin typeface="Segoe UI" panose="020B0502040204020203" pitchFamily="34" charset="0"/>
                  <a:cs typeface="Segoe UI" panose="020B0502040204020203" pitchFamily="34" charset="0"/>
                </a:rPr>
                <a:t>Reliable storage and delivery of messages for an </a:t>
              </a:r>
              <a:r>
                <a:rPr lang="en-US" kern="0" dirty="0" smtClean="0">
                  <a:solidFill>
                    <a:schemeClr val="bg1"/>
                  </a:solidFill>
                  <a:latin typeface="Segoe UI" panose="020B0502040204020203" pitchFamily="34" charset="0"/>
                  <a:cs typeface="Segoe UI" panose="020B0502040204020203" pitchFamily="34" charset="0"/>
                </a:rPr>
                <a:t>application</a:t>
              </a:r>
              <a:endParaRPr lang="en-US" kern="0" dirty="0">
                <a:solidFill>
                  <a:schemeClr val="bg1"/>
                </a:solidFill>
                <a:latin typeface="Segoe UI" panose="020B0502040204020203" pitchFamily="34" charset="0"/>
                <a:cs typeface="Segoe UI" panose="020B0502040204020203" pitchFamily="34" charset="0"/>
              </a:endParaRPr>
            </a:p>
          </p:txBody>
        </p:sp>
        <p:sp>
          <p:nvSpPr>
            <p:cNvPr id="21"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grpSp>
      <p:grpSp>
        <p:nvGrpSpPr>
          <p:cNvPr id="22" name="Group 21"/>
          <p:cNvGrpSpPr/>
          <p:nvPr/>
        </p:nvGrpSpPr>
        <p:grpSpPr>
          <a:xfrm>
            <a:off x="854619" y="1747152"/>
            <a:ext cx="2489735" cy="4017544"/>
            <a:chOff x="3254028" y="1446214"/>
            <a:chExt cx="2488654" cy="3364778"/>
          </a:xfrm>
        </p:grpSpPr>
        <p:sp>
          <p:nvSpPr>
            <p:cNvPr id="23" name="Rectangle 22"/>
            <p:cNvSpPr/>
            <p:nvPr/>
          </p:nvSpPr>
          <p:spPr bwMode="auto">
            <a:xfrm>
              <a:off x="3254028" y="1446214"/>
              <a:ext cx="2488654" cy="3364778"/>
            </a:xfrm>
            <a:prstGeom prst="rect">
              <a:avLst/>
            </a:prstGeom>
            <a:solidFill>
              <a:srgbClr val="8CC600"/>
            </a:solidFill>
            <a:ln w="9525" cap="flat" cmpd="sng" algn="ctr">
              <a:noFill/>
              <a:prstDash val="solid"/>
              <a:headEnd type="none" w="med" len="med"/>
              <a:tailEnd type="none" w="med" len="med"/>
            </a:ln>
            <a:effectLst/>
          </p:spPr>
          <p:txBody>
            <a:bodyPr vert="horz" wrap="square" lIns="91436" tIns="1645920" rIns="91436" bIns="45718" numCol="1" rtlCol="0" anchor="t" anchorCtr="0" compatLnSpc="1">
              <a:prstTxWarp prst="textNoShape">
                <a:avLst/>
              </a:prstTxWarp>
            </a:bodyPr>
            <a:lstStyle/>
            <a:p>
              <a:pPr defTabSz="914320" fontAlgn="base">
                <a:spcBef>
                  <a:spcPct val="0"/>
                </a:spcBef>
                <a:spcAft>
                  <a:spcPct val="0"/>
                </a:spcAft>
                <a:defRPr/>
              </a:pPr>
              <a:endParaRPr lang="en-US" sz="2800" kern="0" dirty="0" smtClean="0">
                <a:solidFill>
                  <a:schemeClr val="bg1"/>
                </a:solidFill>
                <a:latin typeface="Segoe UI" panose="020B0502040204020203" pitchFamily="34" charset="0"/>
                <a:cs typeface="Segoe UI" panose="020B0502040204020203" pitchFamily="34" charset="0"/>
              </a:endParaRPr>
            </a:p>
            <a:p>
              <a:pPr defTabSz="914320" fontAlgn="base">
                <a:spcBef>
                  <a:spcPct val="0"/>
                </a:spcBef>
                <a:spcAft>
                  <a:spcPct val="0"/>
                </a:spcAft>
                <a:defRPr/>
              </a:pPr>
              <a:r>
                <a:rPr lang="en-US" sz="2800" kern="0" dirty="0" smtClean="0">
                  <a:solidFill>
                    <a:schemeClr val="bg1"/>
                  </a:solidFill>
                  <a:latin typeface="Segoe UI" panose="020B0502040204020203" pitchFamily="34" charset="0"/>
                  <a:cs typeface="Segoe UI" panose="020B0502040204020203" pitchFamily="34" charset="0"/>
                </a:rPr>
                <a:t>Blob</a:t>
              </a:r>
              <a:endParaRPr lang="en-US" sz="2800" kern="0" dirty="0">
                <a:solidFill>
                  <a:schemeClr val="bg1"/>
                </a:solidFill>
                <a:latin typeface="Segoe UI" panose="020B0502040204020203" pitchFamily="34" charset="0"/>
                <a:cs typeface="Segoe UI" panose="020B0502040204020203" pitchFamily="34" charset="0"/>
              </a:endParaRPr>
            </a:p>
            <a:p>
              <a:pPr defTabSz="914320" fontAlgn="base">
                <a:spcBef>
                  <a:spcPct val="0"/>
                </a:spcBef>
                <a:spcAft>
                  <a:spcPct val="0"/>
                </a:spcAft>
                <a:defRPr/>
              </a:pPr>
              <a:r>
                <a:rPr lang="en-US" kern="0" dirty="0">
                  <a:solidFill>
                    <a:schemeClr val="bg1"/>
                  </a:solidFill>
                  <a:latin typeface="Segoe UI" panose="020B0502040204020203" pitchFamily="34" charset="0"/>
                  <a:cs typeface="Segoe UI" panose="020B0502040204020203" pitchFamily="34" charset="0"/>
                </a:rPr>
                <a:t>Simple named files along with metadata for the </a:t>
              </a:r>
              <a:r>
                <a:rPr lang="en-US" kern="0" dirty="0" smtClean="0">
                  <a:solidFill>
                    <a:schemeClr val="bg1"/>
                  </a:solidFill>
                  <a:latin typeface="Segoe UI" panose="020B0502040204020203" pitchFamily="34" charset="0"/>
                  <a:cs typeface="Segoe UI" panose="020B0502040204020203" pitchFamily="34" charset="0"/>
                </a:rPr>
                <a:t>file</a:t>
              </a:r>
              <a:endParaRPr lang="en-US" sz="1400" kern="0" dirty="0">
                <a:solidFill>
                  <a:schemeClr val="bg1"/>
                </a:solidFill>
                <a:latin typeface="Segoe UI" panose="020B0502040204020203" pitchFamily="34" charset="0"/>
                <a:cs typeface="Segoe UI" panose="020B0502040204020203" pitchFamily="34" charset="0"/>
              </a:endParaRPr>
            </a:p>
          </p:txBody>
        </p:sp>
        <p:sp>
          <p:nvSpPr>
            <p:cNvPr id="24" name="Freeform 23"/>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grpSp>
      <p:grpSp>
        <p:nvGrpSpPr>
          <p:cNvPr id="25" name="Group 24"/>
          <p:cNvGrpSpPr/>
          <p:nvPr/>
        </p:nvGrpSpPr>
        <p:grpSpPr>
          <a:xfrm>
            <a:off x="8735537" y="1747152"/>
            <a:ext cx="2489735" cy="4017544"/>
            <a:chOff x="3159560" y="1746611"/>
            <a:chExt cx="2488655" cy="4016304"/>
          </a:xfrm>
        </p:grpSpPr>
        <p:sp>
          <p:nvSpPr>
            <p:cNvPr id="26" name="Rectangle 25"/>
            <p:cNvSpPr/>
            <p:nvPr/>
          </p:nvSpPr>
          <p:spPr bwMode="auto">
            <a:xfrm>
              <a:off x="3159560" y="1746611"/>
              <a:ext cx="2488655" cy="4016304"/>
            </a:xfrm>
            <a:prstGeom prst="rect">
              <a:avLst/>
            </a:prstGeom>
            <a:solidFill>
              <a:srgbClr val="8CC600"/>
            </a:solidFill>
            <a:ln w="9525" cap="flat" cmpd="sng" algn="ctr">
              <a:noFill/>
              <a:prstDash val="solid"/>
              <a:headEnd type="none" w="med" len="med"/>
              <a:tailEnd type="none" w="med" len="med"/>
            </a:ln>
            <a:effectLst/>
          </p:spPr>
          <p:txBody>
            <a:bodyPr vert="horz" wrap="square" lIns="91436" tIns="1645920" rIns="91436" bIns="45718" numCol="1" rtlCol="0" anchor="t" anchorCtr="0" compatLnSpc="1">
              <a:prstTxWarp prst="textNoShape">
                <a:avLst/>
              </a:prstTxWarp>
            </a:bodyPr>
            <a:lstStyle/>
            <a:p>
              <a:pPr defTabSz="914320" fontAlgn="base">
                <a:spcBef>
                  <a:spcPct val="0"/>
                </a:spcBef>
                <a:spcAft>
                  <a:spcPct val="0"/>
                </a:spcAft>
                <a:defRPr/>
              </a:pPr>
              <a:r>
                <a:rPr lang="en-US" sz="2800" kern="0" dirty="0" smtClean="0">
                  <a:solidFill>
                    <a:schemeClr val="bg1"/>
                  </a:solidFill>
                  <a:latin typeface="Segoe UI" panose="020B0502040204020203" pitchFamily="34" charset="0"/>
                  <a:cs typeface="Segoe UI" panose="020B0502040204020203" pitchFamily="34" charset="0"/>
                </a:rPr>
                <a:t>Azure Files</a:t>
              </a:r>
              <a:endParaRPr lang="en-US" sz="2800" kern="0" dirty="0">
                <a:solidFill>
                  <a:schemeClr val="bg1"/>
                </a:solidFill>
                <a:latin typeface="Segoe UI" panose="020B0502040204020203" pitchFamily="34" charset="0"/>
                <a:cs typeface="Segoe UI" panose="020B0502040204020203" pitchFamily="34" charset="0"/>
              </a:endParaRPr>
            </a:p>
            <a:p>
              <a:pPr defTabSz="914320" fontAlgn="base">
                <a:spcBef>
                  <a:spcPct val="0"/>
                </a:spcBef>
                <a:spcAft>
                  <a:spcPct val="0"/>
                </a:spcAft>
                <a:defRPr/>
              </a:pPr>
              <a:r>
                <a:rPr lang="en-US" kern="0" dirty="0" smtClean="0">
                  <a:solidFill>
                    <a:schemeClr val="bg1"/>
                  </a:solidFill>
                  <a:latin typeface="Segoe UI" panose="020B0502040204020203" pitchFamily="34" charset="0"/>
                  <a:cs typeface="Segoe UI" panose="020B0502040204020203" pitchFamily="34" charset="0"/>
                </a:rPr>
                <a:t>Server Message Block (SMB) storage with drive mapping capability. </a:t>
              </a:r>
              <a:r>
                <a:rPr lang="en-US" kern="0" dirty="0">
                  <a:solidFill>
                    <a:schemeClr val="bg1"/>
                  </a:solidFill>
                  <a:latin typeface="Segoe UI" panose="020B0502040204020203" pitchFamily="34" charset="0"/>
                  <a:cs typeface="Segoe UI" panose="020B0502040204020203" pitchFamily="34" charset="0"/>
                </a:rPr>
                <a:t>Based on </a:t>
              </a:r>
              <a:r>
                <a:rPr lang="en-US" kern="0" dirty="0" smtClean="0">
                  <a:solidFill>
                    <a:schemeClr val="bg1"/>
                  </a:solidFill>
                  <a:latin typeface="Segoe UI" panose="020B0502040204020203" pitchFamily="34" charset="0"/>
                  <a:cs typeface="Segoe UI" panose="020B0502040204020203" pitchFamily="34" charset="0"/>
                </a:rPr>
                <a:t>blob storage </a:t>
              </a:r>
              <a:r>
                <a:rPr lang="en-US" i="1" kern="0" dirty="0" smtClean="0">
                  <a:solidFill>
                    <a:schemeClr val="bg1"/>
                  </a:solidFill>
                  <a:latin typeface="Segoe UI" panose="020B0502040204020203" pitchFamily="34" charset="0"/>
                  <a:cs typeface="Segoe UI" panose="020B0502040204020203" pitchFamily="34" charset="0"/>
                </a:rPr>
                <a:t>(includes tech support)</a:t>
              </a:r>
              <a:endParaRPr lang="en-US" i="1" kern="0" dirty="0">
                <a:solidFill>
                  <a:schemeClr val="bg1"/>
                </a:solidFill>
                <a:latin typeface="Segoe UI" panose="020B0502040204020203" pitchFamily="34" charset="0"/>
                <a:cs typeface="Segoe UI" panose="020B0502040204020203" pitchFamily="34" charset="0"/>
              </a:endParaRPr>
            </a:p>
          </p:txBody>
        </p:sp>
        <p:sp>
          <p:nvSpPr>
            <p:cNvPr id="27"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grpSp>
      <p:sp>
        <p:nvSpPr>
          <p:cNvPr id="2" name="Slide Number Placeholder 1"/>
          <p:cNvSpPr>
            <a:spLocks noGrp="1"/>
          </p:cNvSpPr>
          <p:nvPr>
            <p:ph type="sldNum" sz="quarter" idx="12"/>
          </p:nvPr>
        </p:nvSpPr>
        <p:spPr/>
        <p:txBody>
          <a:bodyPr/>
          <a:lstStyle/>
          <a:p>
            <a:fld id="{AFFF257A-30C5-4AFB-911B-BE4CEEA1EA82}" type="slidenum">
              <a:rPr lang="en-US" smtClean="0"/>
              <a:pPr/>
              <a:t>17</a:t>
            </a:fld>
            <a:endParaRPr lang="en-US" dirty="0"/>
          </a:p>
        </p:txBody>
      </p:sp>
    </p:spTree>
    <p:extLst>
      <p:ext uri="{BB962C8B-B14F-4D97-AF65-F5344CB8AC3E}">
        <p14:creationId xmlns:p14="http://schemas.microsoft.com/office/powerpoint/2010/main" val="3834719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1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3: Microsoft Azure Storage</a:t>
            </a:r>
            <a:endParaRPr lang="en-US" dirty="0"/>
          </a:p>
        </p:txBody>
      </p:sp>
      <p:sp>
        <p:nvSpPr>
          <p:cNvPr id="7" name="Text Placeholder 6"/>
          <p:cNvSpPr>
            <a:spLocks noGrp="1"/>
          </p:cNvSpPr>
          <p:nvPr>
            <p:ph type="body" sz="quarter" idx="12"/>
          </p:nvPr>
        </p:nvSpPr>
        <p:spPr/>
        <p:txBody>
          <a:bodyPr/>
          <a:lstStyle/>
          <a:p>
            <a:r>
              <a:rPr lang="en-US" dirty="0" smtClean="0"/>
              <a:t>Section 3: Blob Storage</a:t>
            </a:r>
            <a:endParaRPr lang="en-US" dirty="0"/>
          </a:p>
        </p:txBody>
      </p:sp>
    </p:spTree>
    <p:extLst>
      <p:ext uri="{BB962C8B-B14F-4D97-AF65-F5344CB8AC3E}">
        <p14:creationId xmlns:p14="http://schemas.microsoft.com/office/powerpoint/2010/main" val="217745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Blob Storage Concepts</a:t>
            </a:r>
            <a:endParaRPr lang="en-US" dirty="0"/>
          </a:p>
        </p:txBody>
      </p:sp>
      <p:sp>
        <p:nvSpPr>
          <p:cNvPr id="27" name="Rounded Rectangle 65"/>
          <p:cNvSpPr/>
          <p:nvPr/>
        </p:nvSpPr>
        <p:spPr>
          <a:xfrm>
            <a:off x="6053942" y="1803957"/>
            <a:ext cx="2201665" cy="4299007"/>
          </a:xfrm>
          <a:prstGeom prst="rect">
            <a:avLst/>
          </a:prstGeom>
          <a:solidFill>
            <a:srgbClr val="FFFFFF">
              <a:lumMod val="95000"/>
            </a:srgbClr>
          </a:solidFill>
          <a:ln w="9525" cap="flat" cmpd="sng" algn="ctr">
            <a:noFill/>
            <a:prstDash val="solid"/>
            <a:headEnd type="none" w="med" len="med"/>
            <a:tailEnd type="none" w="med" len="med"/>
          </a:ln>
          <a:effectLst/>
        </p:spPr>
        <p:txBody>
          <a:bodyPr lIns="91462" tIns="274386" rIns="91462" bIns="45731"/>
          <a:lstStyle/>
          <a:p>
            <a:pPr defTabSz="1556061">
              <a:lnSpc>
                <a:spcPct val="90000"/>
              </a:lnSpc>
              <a:spcBef>
                <a:spcPct val="0"/>
              </a:spcBef>
              <a:spcAft>
                <a:spcPct val="35000"/>
              </a:spcAft>
              <a:defRPr/>
            </a:pPr>
            <a:r>
              <a:rPr lang="en-US" sz="2800" kern="0" dirty="0">
                <a:solidFill>
                  <a:srgbClr val="595959">
                    <a:alpha val="98824"/>
                  </a:srgbClr>
                </a:solidFill>
                <a:latin typeface="Segoe UI" panose="020B0502040204020203" pitchFamily="34" charset="0"/>
                <a:cs typeface="Segoe UI" panose="020B0502040204020203" pitchFamily="34" charset="0"/>
              </a:rPr>
              <a:t>Blob</a:t>
            </a:r>
          </a:p>
        </p:txBody>
      </p:sp>
      <p:sp>
        <p:nvSpPr>
          <p:cNvPr id="51" name="Rounded Rectangle 68"/>
          <p:cNvSpPr/>
          <p:nvPr/>
        </p:nvSpPr>
        <p:spPr>
          <a:xfrm>
            <a:off x="3479519" y="1803958"/>
            <a:ext cx="2445740" cy="4299007"/>
          </a:xfrm>
          <a:prstGeom prst="rect">
            <a:avLst/>
          </a:prstGeom>
          <a:solidFill>
            <a:srgbClr val="FFFFFF">
              <a:lumMod val="95000"/>
            </a:srgbClr>
          </a:solidFill>
          <a:ln w="9525" cap="flat" cmpd="sng" algn="ctr">
            <a:noFill/>
            <a:prstDash val="solid"/>
            <a:headEnd type="none" w="med" len="med"/>
            <a:tailEnd type="none" w="med" len="med"/>
          </a:ln>
          <a:effectLst/>
        </p:spPr>
        <p:txBody>
          <a:bodyPr lIns="91462" tIns="274386" rIns="91462" bIns="45731"/>
          <a:lstStyle/>
          <a:p>
            <a:pPr defTabSz="1556061">
              <a:lnSpc>
                <a:spcPct val="90000"/>
              </a:lnSpc>
              <a:spcBef>
                <a:spcPct val="0"/>
              </a:spcBef>
              <a:spcAft>
                <a:spcPct val="35000"/>
              </a:spcAft>
              <a:defRPr/>
            </a:pPr>
            <a:r>
              <a:rPr lang="en-US" sz="2800" kern="0" dirty="0">
                <a:solidFill>
                  <a:srgbClr val="595959">
                    <a:alpha val="98824"/>
                  </a:srgbClr>
                </a:solidFill>
                <a:latin typeface="Segoe UI" panose="020B0502040204020203" pitchFamily="34" charset="0"/>
                <a:cs typeface="Segoe UI" panose="020B0502040204020203" pitchFamily="34" charset="0"/>
              </a:rPr>
              <a:t>Container</a:t>
            </a:r>
          </a:p>
        </p:txBody>
      </p:sp>
      <p:sp>
        <p:nvSpPr>
          <p:cNvPr id="52" name="Rounded Rectangle 71"/>
          <p:cNvSpPr/>
          <p:nvPr/>
        </p:nvSpPr>
        <p:spPr>
          <a:xfrm>
            <a:off x="973259" y="1803958"/>
            <a:ext cx="2362171" cy="4299007"/>
          </a:xfrm>
          <a:prstGeom prst="rect">
            <a:avLst/>
          </a:prstGeom>
          <a:solidFill>
            <a:srgbClr val="FFFFFF">
              <a:lumMod val="95000"/>
            </a:srgbClr>
          </a:solidFill>
          <a:ln w="9525" cap="flat" cmpd="sng" algn="ctr">
            <a:noFill/>
            <a:prstDash val="solid"/>
            <a:headEnd type="none" w="med" len="med"/>
            <a:tailEnd type="none" w="med" len="med"/>
          </a:ln>
          <a:effectLst/>
        </p:spPr>
        <p:txBody>
          <a:bodyPr lIns="91462" tIns="274386" rIns="91462" bIns="45731"/>
          <a:lstStyle/>
          <a:p>
            <a:pPr defTabSz="1556061">
              <a:lnSpc>
                <a:spcPct val="90000"/>
              </a:lnSpc>
              <a:spcBef>
                <a:spcPct val="0"/>
              </a:spcBef>
              <a:spcAft>
                <a:spcPct val="35000"/>
              </a:spcAft>
              <a:defRPr/>
            </a:pPr>
            <a:r>
              <a:rPr lang="en-US" sz="2800" kern="0" dirty="0">
                <a:solidFill>
                  <a:srgbClr val="595959">
                    <a:alpha val="98824"/>
                  </a:srgbClr>
                </a:solidFill>
                <a:latin typeface="Segoe UI" panose="020B0502040204020203" pitchFamily="34" charset="0"/>
                <a:cs typeface="Segoe UI" panose="020B0502040204020203" pitchFamily="34" charset="0"/>
              </a:rPr>
              <a:t>Account</a:t>
            </a:r>
            <a:endParaRPr lang="en-US" sz="3100" kern="0" dirty="0">
              <a:solidFill>
                <a:srgbClr val="595959">
                  <a:alpha val="98824"/>
                </a:srgbClr>
              </a:solidFill>
              <a:latin typeface="Segoe UI" panose="020B0502040204020203" pitchFamily="34" charset="0"/>
              <a:cs typeface="Segoe UI" panose="020B0502040204020203" pitchFamily="34" charset="0"/>
            </a:endParaRPr>
          </a:p>
        </p:txBody>
      </p:sp>
      <p:sp>
        <p:nvSpPr>
          <p:cNvPr id="53" name="Rectangle 52"/>
          <p:cNvSpPr/>
          <p:nvPr/>
        </p:nvSpPr>
        <p:spPr bwMode="auto">
          <a:xfrm>
            <a:off x="973259" y="1136730"/>
            <a:ext cx="9795255" cy="457341"/>
          </a:xfrm>
          <a:prstGeom prst="rect">
            <a:avLst/>
          </a:prstGeom>
          <a:solidFill>
            <a:srgbClr val="00AEEF"/>
          </a:solidFill>
          <a:ln w="25400" cap="flat" cmpd="sng" algn="ctr">
            <a:no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r>
              <a:rPr lang="en-US" sz="2000" kern="0" dirty="0">
                <a:solidFill>
                  <a:srgbClr val="FFFFFF">
                    <a:alpha val="99000"/>
                  </a:srgbClr>
                </a:solidFill>
                <a:latin typeface="Segoe UI" panose="020B0502040204020203" pitchFamily="34" charset="0"/>
                <a:cs typeface="Segoe UI" panose="020B0502040204020203" pitchFamily="34" charset="0"/>
              </a:rPr>
              <a:t>http://&lt;account&gt;.</a:t>
            </a:r>
            <a:r>
              <a:rPr lang="en-US" sz="2000" b="1" kern="0" dirty="0">
                <a:solidFill>
                  <a:srgbClr val="FFFFFF">
                    <a:alpha val="99000"/>
                  </a:srgbClr>
                </a:solidFill>
                <a:latin typeface="Segoe UI" panose="020B0502040204020203" pitchFamily="34" charset="0"/>
                <a:cs typeface="Segoe UI" panose="020B0502040204020203" pitchFamily="34" charset="0"/>
              </a:rPr>
              <a:t>blob</a:t>
            </a:r>
            <a:r>
              <a:rPr lang="en-US" sz="2000" kern="0" dirty="0">
                <a:solidFill>
                  <a:srgbClr val="FFFFFF">
                    <a:alpha val="99000"/>
                  </a:srgbClr>
                </a:solidFill>
                <a:latin typeface="Segoe UI" panose="020B0502040204020203" pitchFamily="34" charset="0"/>
                <a:cs typeface="Segoe UI" panose="020B0502040204020203" pitchFamily="34" charset="0"/>
              </a:rPr>
              <a:t>.core.windows.net/&lt;container&gt;/&lt;blobname&gt;</a:t>
            </a:r>
          </a:p>
        </p:txBody>
      </p:sp>
      <p:sp>
        <p:nvSpPr>
          <p:cNvPr id="54" name="Down Arrow 53"/>
          <p:cNvSpPr/>
          <p:nvPr/>
        </p:nvSpPr>
        <p:spPr bwMode="auto">
          <a:xfrm rot="10800000">
            <a:off x="3010377" y="1544629"/>
            <a:ext cx="302296" cy="394332"/>
          </a:xfrm>
          <a:prstGeom prst="downArrow">
            <a:avLst/>
          </a:prstGeom>
          <a:solidFill>
            <a:srgbClr val="FF8A00"/>
          </a:solidFill>
          <a:ln w="25400" cap="flat" cmpd="sng" algn="ctr">
            <a:no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endParaRPr lang="en-US" sz="2300" kern="0" dirty="0">
              <a:solidFill>
                <a:srgbClr val="FFFFFF"/>
              </a:solidFill>
            </a:endParaRPr>
          </a:p>
        </p:txBody>
      </p:sp>
      <p:sp>
        <p:nvSpPr>
          <p:cNvPr id="55" name="Down Arrow 54"/>
          <p:cNvSpPr/>
          <p:nvPr/>
        </p:nvSpPr>
        <p:spPr bwMode="auto">
          <a:xfrm rot="10800000">
            <a:off x="7677633" y="1517213"/>
            <a:ext cx="302296" cy="394332"/>
          </a:xfrm>
          <a:prstGeom prst="downArrow">
            <a:avLst/>
          </a:prstGeom>
          <a:solidFill>
            <a:srgbClr val="FF8A00"/>
          </a:solidFill>
          <a:ln w="25400" cap="flat" cmpd="sng" algn="ctr">
            <a:no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endParaRPr lang="en-US" sz="2300" kern="0" dirty="0">
              <a:solidFill>
                <a:srgbClr val="FFFFFF"/>
              </a:solidFill>
            </a:endParaRPr>
          </a:p>
        </p:txBody>
      </p:sp>
      <p:sp>
        <p:nvSpPr>
          <p:cNvPr id="56" name="Rounded Rectangle 104"/>
          <p:cNvSpPr/>
          <p:nvPr/>
        </p:nvSpPr>
        <p:spPr>
          <a:xfrm>
            <a:off x="8386733" y="1803956"/>
            <a:ext cx="2381783" cy="4297392"/>
          </a:xfrm>
          <a:prstGeom prst="rect">
            <a:avLst/>
          </a:prstGeom>
          <a:solidFill>
            <a:srgbClr val="FFFFFF">
              <a:lumMod val="95000"/>
            </a:srgbClr>
          </a:solidFill>
          <a:ln w="9525" cap="flat" cmpd="sng" algn="ctr">
            <a:noFill/>
            <a:prstDash val="solid"/>
            <a:headEnd type="none" w="med" len="med"/>
            <a:tailEnd type="none" w="med" len="med"/>
          </a:ln>
          <a:effectLst/>
        </p:spPr>
        <p:txBody>
          <a:bodyPr lIns="91462" tIns="274386" rIns="91462" bIns="45731"/>
          <a:lstStyle/>
          <a:p>
            <a:pPr defTabSz="1556061">
              <a:lnSpc>
                <a:spcPct val="90000"/>
              </a:lnSpc>
              <a:spcBef>
                <a:spcPct val="0"/>
              </a:spcBef>
              <a:spcAft>
                <a:spcPct val="35000"/>
              </a:spcAft>
              <a:defRPr/>
            </a:pPr>
            <a:r>
              <a:rPr lang="en-US" sz="2800" kern="0" dirty="0">
                <a:solidFill>
                  <a:srgbClr val="595959">
                    <a:alpha val="98824"/>
                  </a:srgbClr>
                </a:solidFill>
                <a:latin typeface="Segoe UI" panose="020B0502040204020203" pitchFamily="34" charset="0"/>
                <a:cs typeface="Segoe UI" panose="020B0502040204020203" pitchFamily="34" charset="0"/>
              </a:rPr>
              <a:t>Pages/Blocks</a:t>
            </a:r>
          </a:p>
        </p:txBody>
      </p:sp>
      <p:sp>
        <p:nvSpPr>
          <p:cNvPr id="57" name="Down Arrow 56"/>
          <p:cNvSpPr/>
          <p:nvPr/>
        </p:nvSpPr>
        <p:spPr bwMode="auto">
          <a:xfrm rot="10800000">
            <a:off x="9314844" y="1528429"/>
            <a:ext cx="302296" cy="394332"/>
          </a:xfrm>
          <a:prstGeom prst="downArrow">
            <a:avLst/>
          </a:prstGeom>
          <a:solidFill>
            <a:srgbClr val="FF8A00"/>
          </a:solidFill>
          <a:ln w="25400" cap="flat" cmpd="sng" algn="ctr">
            <a:no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endParaRPr lang="en-US" sz="2300" kern="0" dirty="0">
              <a:solidFill>
                <a:srgbClr val="FFFFFF"/>
              </a:solidFill>
            </a:endParaRPr>
          </a:p>
        </p:txBody>
      </p:sp>
      <p:cxnSp>
        <p:nvCxnSpPr>
          <p:cNvPr id="58" name="Straight Connector 57"/>
          <p:cNvCxnSpPr/>
          <p:nvPr/>
        </p:nvCxnSpPr>
        <p:spPr>
          <a:xfrm>
            <a:off x="2750877" y="4552624"/>
            <a:ext cx="1538521" cy="1018624"/>
          </a:xfrm>
          <a:prstGeom prst="line">
            <a:avLst/>
          </a:prstGeom>
          <a:noFill/>
          <a:ln w="28575" cap="flat" cmpd="sng" algn="ctr">
            <a:solidFill>
              <a:srgbClr val="910091"/>
            </a:solidFill>
            <a:prstDash val="solid"/>
          </a:ln>
          <a:effectLst/>
        </p:spPr>
      </p:cxnSp>
      <p:cxnSp>
        <p:nvCxnSpPr>
          <p:cNvPr id="59" name="Straight Connector 58"/>
          <p:cNvCxnSpPr/>
          <p:nvPr/>
        </p:nvCxnSpPr>
        <p:spPr>
          <a:xfrm flipV="1">
            <a:off x="2740480" y="3648335"/>
            <a:ext cx="1496941" cy="1049807"/>
          </a:xfrm>
          <a:prstGeom prst="line">
            <a:avLst/>
          </a:prstGeom>
          <a:noFill/>
          <a:ln w="28575" cap="flat" cmpd="sng" algn="ctr">
            <a:solidFill>
              <a:srgbClr val="910091"/>
            </a:solidFill>
            <a:prstDash val="solid"/>
          </a:ln>
          <a:effectLst/>
        </p:spPr>
      </p:cxnSp>
      <p:sp>
        <p:nvSpPr>
          <p:cNvPr id="60" name="Rectangle 59"/>
          <p:cNvSpPr/>
          <p:nvPr/>
        </p:nvSpPr>
        <p:spPr>
          <a:xfrm>
            <a:off x="1411044" y="4231961"/>
            <a:ext cx="1486601"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contoso</a:t>
            </a:r>
          </a:p>
        </p:txBody>
      </p:sp>
      <p:cxnSp>
        <p:nvCxnSpPr>
          <p:cNvPr id="61" name="Straight Connector 60"/>
          <p:cNvCxnSpPr/>
          <p:nvPr/>
        </p:nvCxnSpPr>
        <p:spPr>
          <a:xfrm>
            <a:off x="5349730" y="5436123"/>
            <a:ext cx="1029147" cy="0"/>
          </a:xfrm>
          <a:prstGeom prst="line">
            <a:avLst/>
          </a:prstGeom>
          <a:noFill/>
          <a:ln w="28575" cap="flat" cmpd="sng" algn="ctr">
            <a:solidFill>
              <a:srgbClr val="910091"/>
            </a:solidFill>
            <a:prstDash val="solid"/>
          </a:ln>
          <a:effectLst/>
        </p:spPr>
      </p:cxnSp>
      <p:cxnSp>
        <p:nvCxnSpPr>
          <p:cNvPr id="62" name="Straight Connector 61"/>
          <p:cNvCxnSpPr/>
          <p:nvPr/>
        </p:nvCxnSpPr>
        <p:spPr>
          <a:xfrm>
            <a:off x="5276964" y="3710700"/>
            <a:ext cx="1274016" cy="665224"/>
          </a:xfrm>
          <a:prstGeom prst="line">
            <a:avLst/>
          </a:prstGeom>
          <a:noFill/>
          <a:ln w="28575" cap="flat" cmpd="sng" algn="ctr">
            <a:solidFill>
              <a:srgbClr val="910091"/>
            </a:solidFill>
            <a:prstDash val="solid"/>
          </a:ln>
          <a:effectLst/>
        </p:spPr>
      </p:cxnSp>
      <p:cxnSp>
        <p:nvCxnSpPr>
          <p:cNvPr id="63" name="Straight Connector 62"/>
          <p:cNvCxnSpPr/>
          <p:nvPr/>
        </p:nvCxnSpPr>
        <p:spPr>
          <a:xfrm flipV="1">
            <a:off x="5276964" y="3087052"/>
            <a:ext cx="1195905" cy="758771"/>
          </a:xfrm>
          <a:prstGeom prst="line">
            <a:avLst/>
          </a:prstGeom>
          <a:noFill/>
          <a:ln w="28575" cap="flat" cmpd="sng" algn="ctr">
            <a:solidFill>
              <a:srgbClr val="910091"/>
            </a:solidFill>
            <a:prstDash val="solid"/>
          </a:ln>
          <a:effectLst/>
        </p:spPr>
      </p:cxnSp>
      <p:cxnSp>
        <p:nvCxnSpPr>
          <p:cNvPr id="64" name="Straight Connector 63"/>
          <p:cNvCxnSpPr/>
          <p:nvPr/>
        </p:nvCxnSpPr>
        <p:spPr>
          <a:xfrm>
            <a:off x="7782260" y="4240801"/>
            <a:ext cx="1590499" cy="904287"/>
          </a:xfrm>
          <a:prstGeom prst="line">
            <a:avLst/>
          </a:prstGeom>
          <a:noFill/>
          <a:ln w="28575" cap="flat" cmpd="sng" algn="ctr">
            <a:solidFill>
              <a:srgbClr val="910091"/>
            </a:solidFill>
            <a:prstDash val="solid"/>
          </a:ln>
          <a:effectLst/>
        </p:spPr>
      </p:cxnSp>
      <p:cxnSp>
        <p:nvCxnSpPr>
          <p:cNvPr id="65" name="Straight Connector 64"/>
          <p:cNvCxnSpPr>
            <a:endCxn id="67" idx="1"/>
          </p:cNvCxnSpPr>
          <p:nvPr/>
        </p:nvCxnSpPr>
        <p:spPr>
          <a:xfrm flipV="1">
            <a:off x="7771864" y="3738230"/>
            <a:ext cx="1011459" cy="668876"/>
          </a:xfrm>
          <a:prstGeom prst="line">
            <a:avLst/>
          </a:prstGeom>
          <a:noFill/>
          <a:ln w="28575" cap="flat" cmpd="sng" algn="ctr">
            <a:solidFill>
              <a:srgbClr val="910091"/>
            </a:solidFill>
            <a:prstDash val="solid"/>
          </a:ln>
          <a:effectLst/>
        </p:spPr>
      </p:cxnSp>
      <p:sp>
        <p:nvSpPr>
          <p:cNvPr id="66" name="Rectangle 65"/>
          <p:cNvSpPr/>
          <p:nvPr/>
        </p:nvSpPr>
        <p:spPr>
          <a:xfrm>
            <a:off x="6361489" y="2774502"/>
            <a:ext cx="1586572"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PIC01.JPG</a:t>
            </a:r>
          </a:p>
        </p:txBody>
      </p:sp>
      <p:sp>
        <p:nvSpPr>
          <p:cNvPr id="67" name="Rounded Rectangle 18"/>
          <p:cNvSpPr/>
          <p:nvPr/>
        </p:nvSpPr>
        <p:spPr>
          <a:xfrm>
            <a:off x="8783324" y="3386692"/>
            <a:ext cx="1586157" cy="703075"/>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Block/Page</a:t>
            </a:r>
          </a:p>
        </p:txBody>
      </p:sp>
      <p:sp>
        <p:nvSpPr>
          <p:cNvPr id="68" name="Rectangle 67"/>
          <p:cNvSpPr/>
          <p:nvPr/>
        </p:nvSpPr>
        <p:spPr>
          <a:xfrm>
            <a:off x="8783114" y="4522273"/>
            <a:ext cx="1586575"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Block/Page</a:t>
            </a:r>
          </a:p>
        </p:txBody>
      </p:sp>
      <p:sp>
        <p:nvSpPr>
          <p:cNvPr id="69" name="Rectangle 68"/>
          <p:cNvSpPr/>
          <p:nvPr/>
        </p:nvSpPr>
        <p:spPr>
          <a:xfrm>
            <a:off x="6361487" y="3917858"/>
            <a:ext cx="1586575"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PIC02.JPG</a:t>
            </a:r>
          </a:p>
        </p:txBody>
      </p:sp>
      <p:sp>
        <p:nvSpPr>
          <p:cNvPr id="70" name="Rectangle 69"/>
          <p:cNvSpPr/>
          <p:nvPr/>
        </p:nvSpPr>
        <p:spPr>
          <a:xfrm>
            <a:off x="3975668" y="3384295"/>
            <a:ext cx="1438035"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images</a:t>
            </a:r>
          </a:p>
        </p:txBody>
      </p:sp>
      <p:sp>
        <p:nvSpPr>
          <p:cNvPr id="71" name="Rounded Rectangle 97"/>
          <p:cNvSpPr/>
          <p:nvPr/>
        </p:nvSpPr>
        <p:spPr>
          <a:xfrm>
            <a:off x="6361489" y="5079627"/>
            <a:ext cx="1586572"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VID1.AVI</a:t>
            </a:r>
          </a:p>
        </p:txBody>
      </p:sp>
      <p:sp>
        <p:nvSpPr>
          <p:cNvPr id="72" name="Rectangle 71"/>
          <p:cNvSpPr/>
          <p:nvPr/>
        </p:nvSpPr>
        <p:spPr>
          <a:xfrm>
            <a:off x="3975669" y="5079627"/>
            <a:ext cx="1438035"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panose="020B0502040204020203" pitchFamily="34" charset="0"/>
                <a:cs typeface="Segoe UI" panose="020B0502040204020203" pitchFamily="34" charset="0"/>
              </a:rPr>
              <a:t>videos</a:t>
            </a:r>
          </a:p>
        </p:txBody>
      </p:sp>
      <p:sp>
        <p:nvSpPr>
          <p:cNvPr id="2" name="Slide Number Placeholder 1"/>
          <p:cNvSpPr>
            <a:spLocks noGrp="1"/>
          </p:cNvSpPr>
          <p:nvPr>
            <p:ph type="sldNum" sz="quarter" idx="12"/>
          </p:nvPr>
        </p:nvSpPr>
        <p:spPr/>
        <p:txBody>
          <a:bodyPr/>
          <a:lstStyle/>
          <a:p>
            <a:fld id="{AFFF257A-30C5-4AFB-911B-BE4CEEA1EA82}" type="slidenum">
              <a:rPr lang="en-US" smtClean="0"/>
              <a:pPr/>
              <a:t>19</a:t>
            </a:fld>
            <a:endParaRPr lang="en-US" dirty="0"/>
          </a:p>
        </p:txBody>
      </p:sp>
    </p:spTree>
    <p:extLst>
      <p:ext uri="{BB962C8B-B14F-4D97-AF65-F5344CB8AC3E}">
        <p14:creationId xmlns:p14="http://schemas.microsoft.com/office/powerpoint/2010/main" val="96618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Agenda</a:t>
            </a:r>
            <a:endParaRPr lang="fr-FR" dirty="0"/>
          </a:p>
        </p:txBody>
      </p:sp>
      <p:sp>
        <p:nvSpPr>
          <p:cNvPr id="6" name="Content Placeholder 5"/>
          <p:cNvSpPr>
            <a:spLocks noGrp="1"/>
          </p:cNvSpPr>
          <p:nvPr>
            <p:ph type="body" sz="quarter" idx="13"/>
          </p:nvPr>
        </p:nvSpPr>
        <p:spPr/>
        <p:txBody>
          <a:bodyPr/>
          <a:lstStyle/>
          <a:p>
            <a:pPr>
              <a:lnSpc>
                <a:spcPct val="150000"/>
              </a:lnSpc>
            </a:pPr>
            <a:r>
              <a:rPr lang="fr-FR" dirty="0" smtClean="0"/>
              <a:t>Section 1: Storage </a:t>
            </a:r>
            <a:r>
              <a:rPr lang="en-US" dirty="0" smtClean="0"/>
              <a:t>Features</a:t>
            </a:r>
          </a:p>
          <a:p>
            <a:pPr>
              <a:lnSpc>
                <a:spcPct val="150000"/>
              </a:lnSpc>
            </a:pPr>
            <a:r>
              <a:rPr lang="fr-FR" dirty="0" smtClean="0"/>
              <a:t>Section 2: Storage Security</a:t>
            </a:r>
          </a:p>
          <a:p>
            <a:pPr>
              <a:lnSpc>
                <a:spcPct val="150000"/>
              </a:lnSpc>
            </a:pPr>
            <a:r>
              <a:rPr lang="fr-FR" dirty="0" smtClean="0"/>
              <a:t>Section 3: Blob Storage</a:t>
            </a:r>
          </a:p>
          <a:p>
            <a:pPr>
              <a:lnSpc>
                <a:spcPct val="150000"/>
              </a:lnSpc>
            </a:pPr>
            <a:r>
              <a:rPr lang="fr-FR" dirty="0" smtClean="0"/>
              <a:t>Section 4: Table Storage</a:t>
            </a:r>
          </a:p>
          <a:p>
            <a:pPr>
              <a:lnSpc>
                <a:spcPct val="150000"/>
              </a:lnSpc>
            </a:pPr>
            <a:r>
              <a:rPr lang="fr-FR" dirty="0" smtClean="0"/>
              <a:t>Section 5: Queue Storage</a:t>
            </a:r>
          </a:p>
          <a:p>
            <a:pPr>
              <a:lnSpc>
                <a:spcPct val="150000"/>
              </a:lnSpc>
            </a:pPr>
            <a:r>
              <a:rPr lang="fr-FR" dirty="0" smtClean="0"/>
              <a:t>Section 6: Azure Files</a:t>
            </a:r>
          </a:p>
          <a:p>
            <a:pPr>
              <a:lnSpc>
                <a:spcPct val="150000"/>
              </a:lnSpc>
            </a:pPr>
            <a:r>
              <a:rPr lang="fr-FR" dirty="0" smtClean="0"/>
              <a:t>Section 7: Premium Storage</a:t>
            </a:r>
          </a:p>
          <a:p>
            <a:pPr>
              <a:lnSpc>
                <a:spcPct val="150000"/>
              </a:lnSpc>
            </a:pPr>
            <a:r>
              <a:rPr lang="fr-FR" dirty="0" smtClean="0"/>
              <a:t>Section 8: Content Delivery Network</a:t>
            </a:r>
          </a:p>
          <a:p>
            <a:endParaRPr lang="fr-FR" dirty="0" smtClean="0"/>
          </a:p>
          <a:p>
            <a:endParaRPr lang="fr-FR" dirty="0"/>
          </a:p>
        </p:txBody>
      </p:sp>
      <p:sp>
        <p:nvSpPr>
          <p:cNvPr id="4" name="Slide Number Placeholder 3"/>
          <p:cNvSpPr>
            <a:spLocks noGrp="1"/>
          </p:cNvSpPr>
          <p:nvPr>
            <p:ph type="sldNum" sz="quarter" idx="12"/>
          </p:nvPr>
        </p:nvSpPr>
        <p:spPr/>
        <p:txBody>
          <a:bodyPr/>
          <a:lstStyle/>
          <a:p>
            <a:pPr lvl="0"/>
            <a:fld id="{ACDE4B5E-A903-494D-ADB2-E9456B9B4175}" type="slidenum">
              <a:rPr lang="en-US" noProof="0" smtClean="0"/>
              <a:pPr lvl="0"/>
              <a:t>2</a:t>
            </a:fld>
            <a:endParaRPr lang="en-US" noProof="0" dirty="0"/>
          </a:p>
        </p:txBody>
      </p:sp>
    </p:spTree>
    <p:extLst>
      <p:ext uri="{BB962C8B-B14F-4D97-AF65-F5344CB8AC3E}">
        <p14:creationId xmlns:p14="http://schemas.microsoft.com/office/powerpoint/2010/main" val="1414573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Details</a:t>
            </a:r>
            <a:endParaRPr lang="en-US" dirty="0"/>
          </a:p>
        </p:txBody>
      </p:sp>
      <p:sp>
        <p:nvSpPr>
          <p:cNvPr id="3" name="Content Placeholder 2"/>
          <p:cNvSpPr>
            <a:spLocks noGrp="1"/>
          </p:cNvSpPr>
          <p:nvPr>
            <p:ph type="body" sz="quarter" idx="13"/>
          </p:nvPr>
        </p:nvSpPr>
        <p:spPr/>
        <p:txBody>
          <a:bodyPr>
            <a:normAutofit fontScale="92500" lnSpcReduction="10000"/>
          </a:bodyPr>
          <a:lstStyle/>
          <a:p>
            <a:r>
              <a:rPr lang="en-US" dirty="0" smtClean="0"/>
              <a:t>Main Web service operations</a:t>
            </a:r>
          </a:p>
          <a:p>
            <a:pPr lvl="1"/>
            <a:r>
              <a:rPr lang="en-US" dirty="0" smtClean="0"/>
              <a:t>PutBlob</a:t>
            </a:r>
          </a:p>
          <a:p>
            <a:pPr lvl="1"/>
            <a:r>
              <a:rPr lang="en-US" dirty="0" smtClean="0"/>
              <a:t>GetBlob</a:t>
            </a:r>
          </a:p>
          <a:p>
            <a:pPr lvl="1"/>
            <a:r>
              <a:rPr lang="en-US" dirty="0" smtClean="0"/>
              <a:t>DeleteBlob</a:t>
            </a:r>
          </a:p>
          <a:p>
            <a:pPr lvl="1"/>
            <a:r>
              <a:rPr lang="en-US" dirty="0" smtClean="0"/>
              <a:t>CopyBlob</a:t>
            </a:r>
          </a:p>
          <a:p>
            <a:pPr lvl="1"/>
            <a:r>
              <a:rPr lang="en-US" dirty="0" smtClean="0"/>
              <a:t>SnapshotBlob</a:t>
            </a:r>
          </a:p>
          <a:p>
            <a:pPr lvl="1"/>
            <a:r>
              <a:rPr lang="en-US" dirty="0" smtClean="0"/>
              <a:t>LeaseBlob</a:t>
            </a:r>
          </a:p>
          <a:p>
            <a:r>
              <a:rPr lang="en-US" dirty="0" smtClean="0"/>
              <a:t>Associate metadata with blob</a:t>
            </a:r>
          </a:p>
          <a:p>
            <a:pPr lvl="1"/>
            <a:r>
              <a:rPr lang="en-US" dirty="0" smtClean="0"/>
              <a:t>Standard HTTP metadata/headers (Cache-Control, Content-Encoding, Content-Type, etc.)</a:t>
            </a:r>
          </a:p>
          <a:p>
            <a:pPr lvl="1"/>
            <a:r>
              <a:rPr lang="en-US" dirty="0" smtClean="0"/>
              <a:t>Metadata is &lt;name, value&gt; pairs, up to 8 KB per blob</a:t>
            </a:r>
          </a:p>
          <a:p>
            <a:pPr lvl="1"/>
            <a:r>
              <a:rPr lang="en-US" dirty="0" smtClean="0"/>
              <a:t>Either as a part of PutBlob or independently</a:t>
            </a:r>
          </a:p>
          <a:p>
            <a:r>
              <a:rPr lang="en-US" dirty="0" smtClean="0"/>
              <a:t>Blob always accessed by name</a:t>
            </a:r>
          </a:p>
          <a:p>
            <a:pPr lvl="1"/>
            <a:r>
              <a:rPr lang="en-US" dirty="0" smtClean="0"/>
              <a:t>Can include ‘/‘ or other delimiter in name </a:t>
            </a:r>
            <a:br>
              <a:rPr lang="en-US" dirty="0" smtClean="0"/>
            </a:br>
            <a:r>
              <a:rPr lang="en-US" dirty="0" smtClean="0"/>
              <a:t>for example, /&lt;container&gt;/myblobs/blob.jpg</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AFFF257A-30C5-4AFB-911B-BE4CEEA1EA82}" type="slidenum">
              <a:rPr lang="en-US" smtClean="0"/>
              <a:pPr/>
              <a:t>20</a:t>
            </a:fld>
            <a:endParaRPr lang="en-US" dirty="0"/>
          </a:p>
        </p:txBody>
      </p:sp>
    </p:spTree>
    <p:extLst>
      <p:ext uri="{BB962C8B-B14F-4D97-AF65-F5344CB8AC3E}">
        <p14:creationId xmlns:p14="http://schemas.microsoft.com/office/powerpoint/2010/main" val="3780320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Containers</a:t>
            </a:r>
            <a:endParaRPr lang="en-US" dirty="0"/>
          </a:p>
        </p:txBody>
      </p:sp>
      <p:sp>
        <p:nvSpPr>
          <p:cNvPr id="3" name="Content Placeholder 2"/>
          <p:cNvSpPr>
            <a:spLocks noGrp="1"/>
          </p:cNvSpPr>
          <p:nvPr>
            <p:ph type="body" sz="quarter" idx="13"/>
          </p:nvPr>
        </p:nvSpPr>
        <p:spPr/>
        <p:txBody>
          <a:bodyPr/>
          <a:lstStyle/>
          <a:p>
            <a:r>
              <a:rPr lang="en-US" dirty="0" smtClean="0"/>
              <a:t>Multiple containers per account</a:t>
            </a:r>
          </a:p>
          <a:p>
            <a:pPr lvl="1"/>
            <a:r>
              <a:rPr lang="en-US" dirty="0" smtClean="0"/>
              <a:t>Special $root container</a:t>
            </a:r>
          </a:p>
          <a:p>
            <a:r>
              <a:rPr lang="en-US" dirty="0" smtClean="0"/>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dirty="0" smtClean="0"/>
              <a:t>Including blob metadata and MD5 message digest algorithm</a:t>
            </a:r>
          </a:p>
          <a:p>
            <a:pPr lvl="1"/>
            <a:r>
              <a:rPr lang="en-US" dirty="0" smtClean="0"/>
              <a:t>No search/query, that is to say, no WHERE MetadataValue = ?</a:t>
            </a:r>
          </a:p>
          <a:p>
            <a:r>
              <a:rPr lang="en-US" dirty="0" smtClean="0"/>
              <a:t>Blobs throughput</a:t>
            </a:r>
          </a:p>
          <a:p>
            <a:pPr lvl="1"/>
            <a:r>
              <a:rPr lang="en-US" dirty="0" smtClean="0"/>
              <a:t>Effectively in partition of 1 partition key</a:t>
            </a:r>
          </a:p>
          <a:p>
            <a:pPr lvl="1"/>
            <a:r>
              <a:rPr lang="en-US" dirty="0" smtClean="0"/>
              <a:t>Target of 60 MB/s per blob</a:t>
            </a:r>
            <a:endParaRPr lang="en-US" dirty="0"/>
          </a:p>
        </p:txBody>
      </p:sp>
      <p:grpSp>
        <p:nvGrpSpPr>
          <p:cNvPr id="6" name="Group 5"/>
          <p:cNvGrpSpPr>
            <a:grpSpLocks noChangeAspect="1"/>
          </p:cNvGrpSpPr>
          <p:nvPr/>
        </p:nvGrpSpPr>
        <p:grpSpPr>
          <a:xfrm>
            <a:off x="7028302" y="4765535"/>
            <a:ext cx="1645512" cy="1488961"/>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grpSp>
      <p:sp>
        <p:nvSpPr>
          <p:cNvPr id="4" name="Slide Number Placeholder 3"/>
          <p:cNvSpPr>
            <a:spLocks noGrp="1"/>
          </p:cNvSpPr>
          <p:nvPr>
            <p:ph type="sldNum" sz="quarter" idx="12"/>
          </p:nvPr>
        </p:nvSpPr>
        <p:spPr/>
        <p:txBody>
          <a:bodyPr/>
          <a:lstStyle/>
          <a:p>
            <a:fld id="{AFFF257A-30C5-4AFB-911B-BE4CEEA1EA82}" type="slidenum">
              <a:rPr lang="en-US" smtClean="0"/>
              <a:pPr/>
              <a:t>21</a:t>
            </a:fld>
            <a:endParaRPr lang="en-US" dirty="0"/>
          </a:p>
        </p:txBody>
      </p:sp>
    </p:spTree>
    <p:extLst>
      <p:ext uri="{BB962C8B-B14F-4D97-AF65-F5344CB8AC3E}">
        <p14:creationId xmlns:p14="http://schemas.microsoft.com/office/powerpoint/2010/main" val="2761508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smtClean="0"/>
              <a:t>Two Types of Blobs Under the Hood</a:t>
            </a:r>
            <a:endParaRPr lang="en-US" dirty="0"/>
          </a:p>
        </p:txBody>
      </p:sp>
      <p:sp>
        <p:nvSpPr>
          <p:cNvPr id="7" name="Text Placeholder 6"/>
          <p:cNvSpPr>
            <a:spLocks noGrp="1"/>
          </p:cNvSpPr>
          <p:nvPr>
            <p:ph type="body" sz="quarter" idx="13"/>
          </p:nvPr>
        </p:nvSpPr>
        <p:spPr/>
        <p:txBody>
          <a:bodyPr>
            <a:normAutofit fontScale="85000" lnSpcReduction="20000"/>
          </a:bodyPr>
          <a:lstStyle/>
          <a:p>
            <a:pPr lvl="0"/>
            <a:r>
              <a:rPr lang="en-US" dirty="0" smtClean="0"/>
              <a:t>Block blob</a:t>
            </a:r>
          </a:p>
          <a:p>
            <a:pPr lvl="1"/>
            <a:r>
              <a:rPr lang="en-US" dirty="0" smtClean="0"/>
              <a:t>Targeted at streaming workloads or individual file uploads</a:t>
            </a:r>
          </a:p>
          <a:p>
            <a:pPr lvl="1"/>
            <a:r>
              <a:rPr lang="en-US" dirty="0" smtClean="0"/>
              <a:t>Each blob consists of a sequence of blocks</a:t>
            </a:r>
          </a:p>
          <a:p>
            <a:pPr lvl="1"/>
            <a:r>
              <a:rPr lang="en-US" dirty="0" smtClean="0"/>
              <a:t>Each block is identified by a Block ID</a:t>
            </a:r>
          </a:p>
          <a:p>
            <a:pPr lvl="1"/>
            <a:r>
              <a:rPr lang="en-US" dirty="0" smtClean="0"/>
              <a:t>Size limit of </a:t>
            </a:r>
            <a:r>
              <a:rPr lang="en-US" b="1" dirty="0" smtClean="0"/>
              <a:t>200</a:t>
            </a:r>
            <a:r>
              <a:rPr lang="en-US" dirty="0" smtClean="0"/>
              <a:t> GB per blob</a:t>
            </a:r>
          </a:p>
          <a:p>
            <a:pPr lvl="1"/>
            <a:r>
              <a:rPr lang="en-US" dirty="0" smtClean="0"/>
              <a:t>Optimistic concurrency </a:t>
            </a:r>
            <a:r>
              <a:rPr lang="en-US" dirty="0"/>
              <a:t>via </a:t>
            </a:r>
            <a:r>
              <a:rPr lang="en-US" dirty="0" smtClean="0"/>
              <a:t>Entity Tags (ETags)</a:t>
            </a:r>
          </a:p>
          <a:p>
            <a:pPr lvl="0"/>
            <a:r>
              <a:rPr lang="en-US" dirty="0" smtClean="0"/>
              <a:t>Page blob</a:t>
            </a:r>
          </a:p>
          <a:p>
            <a:pPr lvl="1"/>
            <a:r>
              <a:rPr lang="en-US" dirty="0" smtClean="0"/>
              <a:t>Targeted at random read/write workloads</a:t>
            </a:r>
          </a:p>
          <a:p>
            <a:pPr lvl="1"/>
            <a:r>
              <a:rPr lang="en-US" dirty="0" smtClean="0"/>
              <a:t>Each blob consists of an array of pages </a:t>
            </a:r>
          </a:p>
          <a:p>
            <a:pPr lvl="2"/>
            <a:r>
              <a:rPr lang="en-US" dirty="0" smtClean="0"/>
              <a:t>Each page is identified by its offset from the start of the blob</a:t>
            </a:r>
          </a:p>
          <a:p>
            <a:pPr lvl="1"/>
            <a:r>
              <a:rPr lang="en-US" dirty="0" smtClean="0"/>
              <a:t>Size limit of </a:t>
            </a:r>
            <a:r>
              <a:rPr lang="en-US" b="1" dirty="0" smtClean="0"/>
              <a:t>1 TB </a:t>
            </a:r>
            <a:r>
              <a:rPr lang="en-US" dirty="0" smtClean="0"/>
              <a:t>per blob</a:t>
            </a:r>
          </a:p>
          <a:p>
            <a:pPr lvl="1"/>
            <a:r>
              <a:rPr lang="en-US" dirty="0" smtClean="0"/>
              <a:t>Optimistic or pessimistic (locking) concurrency via leases</a:t>
            </a:r>
          </a:p>
          <a:p>
            <a:r>
              <a:rPr lang="en-US" dirty="0"/>
              <a:t>Append blob</a:t>
            </a:r>
          </a:p>
          <a:p>
            <a:pPr lvl="1"/>
            <a:r>
              <a:rPr lang="en-US" dirty="0"/>
              <a:t>All writes to append blob and added sequentially to the end of the blob</a:t>
            </a:r>
          </a:p>
          <a:p>
            <a:pPr lvl="1"/>
            <a:r>
              <a:rPr lang="en-US" dirty="0"/>
              <a:t>Ideal for logging scenarios</a:t>
            </a:r>
          </a:p>
          <a:p>
            <a:pPr lvl="1"/>
            <a:r>
              <a:rPr lang="en-US" dirty="0"/>
              <a:t>Size limit </a:t>
            </a:r>
            <a:r>
              <a:rPr lang="en-US" b="1" dirty="0"/>
              <a:t>200</a:t>
            </a:r>
            <a:r>
              <a:rPr lang="en-US" dirty="0"/>
              <a:t> GB per blob</a:t>
            </a:r>
          </a:p>
          <a:p>
            <a:pPr lvl="1"/>
            <a:endParaRPr lang="en-US" dirty="0" smtClean="0"/>
          </a:p>
          <a:p>
            <a:endParaRPr lang="en-US" dirty="0"/>
          </a:p>
        </p:txBody>
      </p:sp>
      <p:sp>
        <p:nvSpPr>
          <p:cNvPr id="2" name="Slide Number Placeholder 1"/>
          <p:cNvSpPr>
            <a:spLocks noGrp="1"/>
          </p:cNvSpPr>
          <p:nvPr>
            <p:ph type="sldNum" sz="quarter" idx="12"/>
          </p:nvPr>
        </p:nvSpPr>
        <p:spPr/>
        <p:txBody>
          <a:bodyPr/>
          <a:lstStyle/>
          <a:p>
            <a:fld id="{AFFF257A-30C5-4AFB-911B-BE4CEEA1EA82}" type="slidenum">
              <a:rPr lang="en-US" smtClean="0"/>
              <a:pPr/>
              <a:t>22</a:t>
            </a:fld>
            <a:endParaRPr lang="en-US" dirty="0"/>
          </a:p>
        </p:txBody>
      </p:sp>
    </p:spTree>
    <p:extLst>
      <p:ext uri="{BB962C8B-B14F-4D97-AF65-F5344CB8AC3E}">
        <p14:creationId xmlns:p14="http://schemas.microsoft.com/office/powerpoint/2010/main" val="2467470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Module 3: Microsoft Azure Storage</a:t>
            </a:r>
            <a:endParaRPr lang="en-US" dirty="0"/>
          </a:p>
        </p:txBody>
      </p:sp>
      <p:sp>
        <p:nvSpPr>
          <p:cNvPr id="9" name="Text Placeholder 8"/>
          <p:cNvSpPr>
            <a:spLocks noGrp="1"/>
          </p:cNvSpPr>
          <p:nvPr>
            <p:ph type="body" sz="quarter" idx="12"/>
          </p:nvPr>
        </p:nvSpPr>
        <p:spPr/>
        <p:txBody>
          <a:bodyPr/>
          <a:lstStyle/>
          <a:p>
            <a:r>
              <a:rPr lang="en-US" dirty="0" smtClean="0"/>
              <a:t>Section 4: Table Storage</a:t>
            </a:r>
            <a:endParaRPr lang="en-US" dirty="0"/>
          </a:p>
        </p:txBody>
      </p:sp>
    </p:spTree>
    <p:extLst>
      <p:ext uri="{BB962C8B-B14F-4D97-AF65-F5344CB8AC3E}">
        <p14:creationId xmlns:p14="http://schemas.microsoft.com/office/powerpoint/2010/main" val="2167305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776115" y="1200944"/>
            <a:ext cx="8649493" cy="4878312"/>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sz="2700" dirty="0"/>
          </a:p>
        </p:txBody>
      </p:sp>
      <p:sp>
        <p:nvSpPr>
          <p:cNvPr id="2" name="Title 1"/>
          <p:cNvSpPr>
            <a:spLocks noGrp="1"/>
          </p:cNvSpPr>
          <p:nvPr>
            <p:ph type="title"/>
          </p:nvPr>
        </p:nvSpPr>
        <p:spPr/>
        <p:txBody>
          <a:bodyPr/>
          <a:lstStyle/>
          <a:p>
            <a:r>
              <a:rPr lang="en-US" dirty="0" smtClean="0"/>
              <a:t>Table Details</a:t>
            </a:r>
            <a:endParaRPr lang="en-US" dirty="0"/>
          </a:p>
        </p:txBody>
      </p:sp>
      <p:sp>
        <p:nvSpPr>
          <p:cNvPr id="73" name="Content Placeholder 2"/>
          <p:cNvSpPr txBox="1">
            <a:spLocks noChangeAspect="1"/>
          </p:cNvSpPr>
          <p:nvPr/>
        </p:nvSpPr>
        <p:spPr>
          <a:xfrm>
            <a:off x="5790768" y="3100728"/>
            <a:ext cx="4538829" cy="2978528"/>
          </a:xfrm>
          <a:prstGeom prst="rect">
            <a:avLst/>
          </a:prstGeom>
        </p:spPr>
        <p:txBody>
          <a:bodyPr vert="horz" lIns="121929" tIns="60964" rIns="121929" bIns="60964"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6" lvl="1" indent="0" defTabSz="914546">
              <a:lnSpc>
                <a:spcPct val="90000"/>
              </a:lnSpc>
              <a:spcBef>
                <a:spcPts val="0"/>
              </a:spcBef>
              <a:spcAft>
                <a:spcPts val="600"/>
              </a:spcAft>
              <a:buSzPct val="80000"/>
              <a:buNone/>
              <a:defRPr/>
            </a:pPr>
            <a:r>
              <a:rPr lang="en-US" sz="1600" b="1" spc="-51" dirty="0">
                <a:solidFill>
                  <a:srgbClr val="FFFFFF">
                    <a:alpha val="99000"/>
                  </a:srgbClr>
                </a:solidFill>
                <a:latin typeface="Segoe UI"/>
                <a:cs typeface="Segoe UI" pitchFamily="34" charset="0"/>
              </a:rPr>
              <a:t>Insert</a:t>
            </a:r>
          </a:p>
          <a:p>
            <a:pPr marL="3176" lvl="1" indent="0" defTabSz="914546">
              <a:lnSpc>
                <a:spcPct val="90000"/>
              </a:lnSpc>
              <a:spcBef>
                <a:spcPts val="0"/>
              </a:spcBef>
              <a:spcAft>
                <a:spcPts val="600"/>
              </a:spcAft>
              <a:buSzPct val="80000"/>
              <a:buNone/>
              <a:defRPr/>
            </a:pPr>
            <a:r>
              <a:rPr lang="en-US" sz="1600" b="1" spc="-51" dirty="0">
                <a:solidFill>
                  <a:srgbClr val="FFFFFF">
                    <a:alpha val="99000"/>
                  </a:srgbClr>
                </a:solidFill>
                <a:latin typeface="Segoe UI"/>
                <a:cs typeface="Segoe UI" pitchFamily="34" charset="0"/>
              </a:rPr>
              <a:t>Update </a:t>
            </a:r>
          </a:p>
          <a:p>
            <a:pPr marL="3176" lvl="1" indent="0" defTabSz="914546">
              <a:lnSpc>
                <a:spcPct val="90000"/>
              </a:lnSpc>
              <a:spcBef>
                <a:spcPts val="0"/>
              </a:spcBef>
              <a:spcAft>
                <a:spcPts val="600"/>
              </a:spcAft>
              <a:buSzPct val="80000"/>
              <a:buNone/>
              <a:defRPr/>
            </a:pPr>
            <a:r>
              <a:rPr lang="en-US" sz="1400" spc="-51" dirty="0">
                <a:solidFill>
                  <a:srgbClr val="FFFFFF">
                    <a:alpha val="99000"/>
                  </a:srgbClr>
                </a:solidFill>
                <a:latin typeface="Segoe UI"/>
                <a:cs typeface="Segoe UI" pitchFamily="34" charset="0"/>
              </a:rPr>
              <a:t>Merge – Partial update</a:t>
            </a:r>
          </a:p>
          <a:p>
            <a:pPr marL="3176" lvl="1" indent="0" defTabSz="914546">
              <a:lnSpc>
                <a:spcPct val="90000"/>
              </a:lnSpc>
              <a:spcBef>
                <a:spcPts val="0"/>
              </a:spcBef>
              <a:spcAft>
                <a:spcPts val="600"/>
              </a:spcAft>
              <a:buSzPct val="80000"/>
              <a:buNone/>
              <a:defRPr/>
            </a:pPr>
            <a:r>
              <a:rPr lang="en-US" sz="1400" spc="-51" dirty="0">
                <a:solidFill>
                  <a:srgbClr val="FFFFFF">
                    <a:alpha val="99000"/>
                  </a:srgbClr>
                </a:solidFill>
                <a:latin typeface="Segoe UI"/>
                <a:cs typeface="Segoe UI" pitchFamily="34" charset="0"/>
              </a:rPr>
              <a:t>Replace – Update entire entity</a:t>
            </a:r>
            <a:endParaRPr lang="en-US" sz="1400" b="1" spc="-51" dirty="0">
              <a:solidFill>
                <a:srgbClr val="FFFFFF">
                  <a:alpha val="99000"/>
                </a:srgbClr>
              </a:solidFill>
              <a:latin typeface="Segoe UI"/>
              <a:cs typeface="Segoe UI" pitchFamily="34" charset="0"/>
            </a:endParaRPr>
          </a:p>
          <a:p>
            <a:pPr marL="3176" lvl="1" indent="0" defTabSz="914546">
              <a:lnSpc>
                <a:spcPct val="90000"/>
              </a:lnSpc>
              <a:spcBef>
                <a:spcPts val="0"/>
              </a:spcBef>
              <a:spcAft>
                <a:spcPts val="600"/>
              </a:spcAft>
              <a:buSzPct val="80000"/>
              <a:buNone/>
              <a:defRPr/>
            </a:pPr>
            <a:r>
              <a:rPr lang="en-US" sz="1600" b="1" spc="-51" dirty="0">
                <a:solidFill>
                  <a:srgbClr val="FFFFFF">
                    <a:alpha val="99000"/>
                  </a:srgbClr>
                </a:solidFill>
                <a:latin typeface="Segoe UI"/>
                <a:cs typeface="Segoe UI" pitchFamily="34" charset="0"/>
              </a:rPr>
              <a:t>Upsert</a:t>
            </a:r>
          </a:p>
          <a:p>
            <a:pPr marL="3176" lvl="1" indent="0" defTabSz="914546">
              <a:lnSpc>
                <a:spcPct val="90000"/>
              </a:lnSpc>
              <a:spcBef>
                <a:spcPts val="0"/>
              </a:spcBef>
              <a:spcAft>
                <a:spcPts val="600"/>
              </a:spcAft>
              <a:buSzPct val="80000"/>
              <a:buNone/>
              <a:defRPr/>
            </a:pPr>
            <a:r>
              <a:rPr lang="en-US" sz="1600" b="1" spc="-51" dirty="0">
                <a:solidFill>
                  <a:srgbClr val="FFFFFF">
                    <a:alpha val="99000"/>
                  </a:srgbClr>
                </a:solidFill>
                <a:latin typeface="Segoe UI"/>
                <a:cs typeface="Segoe UI" pitchFamily="34" charset="0"/>
              </a:rPr>
              <a:t>Delete</a:t>
            </a:r>
          </a:p>
          <a:p>
            <a:pPr marL="3176" lvl="1" indent="0" defTabSz="914546">
              <a:lnSpc>
                <a:spcPct val="90000"/>
              </a:lnSpc>
              <a:spcBef>
                <a:spcPts val="0"/>
              </a:spcBef>
              <a:spcAft>
                <a:spcPts val="600"/>
              </a:spcAft>
              <a:buSzPct val="80000"/>
              <a:buNone/>
              <a:defRPr/>
            </a:pPr>
            <a:r>
              <a:rPr lang="en-US" sz="1600" b="1" spc="-51" dirty="0">
                <a:solidFill>
                  <a:srgbClr val="FFFFFF">
                    <a:alpha val="99000"/>
                  </a:srgbClr>
                </a:solidFill>
                <a:latin typeface="Segoe UI"/>
                <a:cs typeface="Segoe UI" pitchFamily="34" charset="0"/>
              </a:rPr>
              <a:t>Query</a:t>
            </a:r>
          </a:p>
          <a:p>
            <a:pPr marL="3176" lvl="1" indent="0" defTabSz="914546">
              <a:lnSpc>
                <a:spcPct val="90000"/>
              </a:lnSpc>
              <a:spcBef>
                <a:spcPts val="0"/>
              </a:spcBef>
              <a:spcAft>
                <a:spcPts val="600"/>
              </a:spcAft>
              <a:buSzPct val="80000"/>
              <a:buNone/>
              <a:defRPr/>
            </a:pPr>
            <a:r>
              <a:rPr lang="en-US" sz="1600" spc="-51" dirty="0">
                <a:solidFill>
                  <a:srgbClr val="FFFFFF">
                    <a:alpha val="99000"/>
                  </a:srgbClr>
                </a:solidFill>
                <a:latin typeface="Segoe UI"/>
                <a:cs typeface="Segoe UI" pitchFamily="34" charset="0"/>
              </a:rPr>
              <a:t>Entity Group Transactions</a:t>
            </a:r>
          </a:p>
          <a:p>
            <a:pPr marL="3176" lvl="1" indent="0" defTabSz="914546">
              <a:lnSpc>
                <a:spcPct val="90000"/>
              </a:lnSpc>
              <a:spcBef>
                <a:spcPts val="0"/>
              </a:spcBef>
              <a:spcAft>
                <a:spcPts val="600"/>
              </a:spcAft>
              <a:buSzPct val="80000"/>
              <a:buNone/>
              <a:defRPr/>
            </a:pPr>
            <a:r>
              <a:rPr lang="en-US" sz="1400" spc="-51" dirty="0">
                <a:solidFill>
                  <a:srgbClr val="FFFFFF">
                    <a:alpha val="99000"/>
                  </a:srgbClr>
                </a:solidFill>
                <a:latin typeface="Segoe UI"/>
                <a:cs typeface="Segoe UI" pitchFamily="34" charset="0"/>
              </a:rPr>
              <a:t>Multiple CUD Operations in a single atomic transaction</a:t>
            </a:r>
          </a:p>
        </p:txBody>
      </p:sp>
      <p:sp>
        <p:nvSpPr>
          <p:cNvPr id="74" name="Content Placeholder 2"/>
          <p:cNvSpPr txBox="1">
            <a:spLocks noChangeAspect="1"/>
          </p:cNvSpPr>
          <p:nvPr/>
        </p:nvSpPr>
        <p:spPr>
          <a:xfrm>
            <a:off x="5791404" y="1200944"/>
            <a:ext cx="4154152" cy="1263995"/>
          </a:xfrm>
          <a:prstGeom prst="rect">
            <a:avLst/>
          </a:prstGeom>
        </p:spPr>
        <p:txBody>
          <a:bodyPr vert="horz" lIns="121929" tIns="60964" rIns="121929" bIns="60964"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6" lvl="1" indent="0" defTabSz="914546">
              <a:lnSpc>
                <a:spcPct val="90000"/>
              </a:lnSpc>
              <a:spcBef>
                <a:spcPts val="0"/>
              </a:spcBef>
              <a:spcAft>
                <a:spcPts val="600"/>
              </a:spcAft>
              <a:buSzPct val="80000"/>
              <a:buNone/>
              <a:defRPr/>
            </a:pPr>
            <a:r>
              <a:rPr lang="en-US" sz="1600" b="1" spc="-51" dirty="0">
                <a:solidFill>
                  <a:srgbClr val="FFFFFF">
                    <a:alpha val="99000"/>
                  </a:srgbClr>
                </a:solidFill>
                <a:latin typeface="Segoe UI"/>
                <a:cs typeface="Segoe UI" pitchFamily="34" charset="0"/>
              </a:rPr>
              <a:t>Create, Query, Delete</a:t>
            </a:r>
          </a:p>
          <a:p>
            <a:pPr marL="3176" lvl="1" indent="0" defTabSz="914546">
              <a:lnSpc>
                <a:spcPct val="90000"/>
              </a:lnSpc>
              <a:spcBef>
                <a:spcPts val="0"/>
              </a:spcBef>
              <a:spcAft>
                <a:spcPts val="600"/>
              </a:spcAft>
              <a:buSzPct val="80000"/>
              <a:buNone/>
              <a:defRPr/>
            </a:pPr>
            <a:r>
              <a:rPr lang="en-US" sz="1600" spc="-51" dirty="0">
                <a:solidFill>
                  <a:srgbClr val="FFFFFF">
                    <a:alpha val="99000"/>
                  </a:srgbClr>
                </a:solidFill>
                <a:latin typeface="Segoe UI"/>
                <a:cs typeface="Segoe UI" pitchFamily="34" charset="0"/>
              </a:rPr>
              <a:t>Tables can have metadata</a:t>
            </a:r>
          </a:p>
        </p:txBody>
      </p:sp>
      <p:cxnSp>
        <p:nvCxnSpPr>
          <p:cNvPr id="75" name="Straight Connector 74"/>
          <p:cNvCxnSpPr>
            <a:cxnSpLocks noChangeAspect="1"/>
          </p:cNvCxnSpPr>
          <p:nvPr/>
        </p:nvCxnSpPr>
        <p:spPr>
          <a:xfrm>
            <a:off x="1784648" y="2686291"/>
            <a:ext cx="8640960" cy="0"/>
          </a:xfrm>
          <a:prstGeom prst="line">
            <a:avLst/>
          </a:prstGeom>
          <a:noFill/>
          <a:ln w="9525" cap="flat" cmpd="sng" algn="ctr">
            <a:solidFill>
              <a:srgbClr val="0071BC">
                <a:lumMod val="40000"/>
                <a:lumOff val="60000"/>
              </a:srgbClr>
            </a:solidFill>
            <a:prstDash val="solid"/>
          </a:ln>
          <a:effectLst/>
        </p:spPr>
      </p:cxnSp>
      <p:grpSp>
        <p:nvGrpSpPr>
          <p:cNvPr id="76" name="Group 75"/>
          <p:cNvGrpSpPr>
            <a:grpSpLocks noChangeAspect="1"/>
          </p:cNvGrpSpPr>
          <p:nvPr/>
        </p:nvGrpSpPr>
        <p:grpSpPr>
          <a:xfrm>
            <a:off x="2183947" y="1445629"/>
            <a:ext cx="3063093" cy="830997"/>
            <a:chOff x="600683" y="1599366"/>
            <a:chExt cx="3698943" cy="1003624"/>
          </a:xfrm>
        </p:grpSpPr>
        <p:sp>
          <p:nvSpPr>
            <p:cNvPr id="77" name="TextBox 76"/>
            <p:cNvSpPr txBox="1"/>
            <p:nvPr/>
          </p:nvSpPr>
          <p:spPr>
            <a:xfrm>
              <a:off x="1650019" y="1599366"/>
              <a:ext cx="2649607" cy="1003624"/>
            </a:xfrm>
            <a:prstGeom prst="rect">
              <a:avLst/>
            </a:prstGeom>
            <a:noFill/>
          </p:spPr>
          <p:txBody>
            <a:bodyPr wrap="square" lIns="0" tIns="0" rIns="0" bIns="0" rtlCol="0">
              <a:spAutoFit/>
            </a:bodyPr>
            <a:lstStyle/>
            <a:p>
              <a:pPr defTabSz="1219170">
                <a:defRPr/>
              </a:pPr>
              <a:r>
                <a:rPr lang="en-US" kern="0" spc="-100" dirty="0">
                  <a:solidFill>
                    <a:srgbClr val="FFFFFF">
                      <a:alpha val="99000"/>
                    </a:srgbClr>
                  </a:solidFill>
                  <a:latin typeface="Segoe UI" pitchFamily="34" charset="0"/>
                  <a:ea typeface="Segoe UI" pitchFamily="34" charset="0"/>
                  <a:cs typeface="Segoe UI" pitchFamily="34" charset="0"/>
                </a:rPr>
                <a:t>Not an </a:t>
              </a:r>
              <a:r>
                <a:rPr lang="en-US" kern="0" spc="-100" dirty="0" smtClean="0">
                  <a:solidFill>
                    <a:srgbClr val="FFFFFF">
                      <a:alpha val="99000"/>
                    </a:srgbClr>
                  </a:solidFill>
                  <a:latin typeface="Segoe UI" pitchFamily="34" charset="0"/>
                  <a:ea typeface="Segoe UI" pitchFamily="34" charset="0"/>
                  <a:cs typeface="Segoe UI" pitchFamily="34" charset="0"/>
                </a:rPr>
                <a:t>Relational Database Management System (RDBMS) Table</a:t>
              </a:r>
              <a:endParaRPr lang="en-US" kern="0" spc="-100" dirty="0">
                <a:solidFill>
                  <a:srgbClr val="FFFFFF">
                    <a:alpha val="99000"/>
                  </a:srgbClr>
                </a:solidFill>
                <a:latin typeface="Segoe UI" pitchFamily="34" charset="0"/>
                <a:ea typeface="Segoe UI" pitchFamily="34" charset="0"/>
                <a:cs typeface="Segoe UI" pitchFamily="34" charset="0"/>
              </a:endParaRPr>
            </a:p>
          </p:txBody>
        </p:sp>
        <p:sp>
          <p:nvSpPr>
            <p:cNvPr id="78"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9170">
                <a:defRPr/>
              </a:pPr>
              <a:endParaRPr lang="en-US" sz="1900" kern="0" dirty="0">
                <a:solidFill>
                  <a:sysClr val="windowText" lastClr="000000"/>
                </a:solidFill>
              </a:endParaRPr>
            </a:p>
          </p:txBody>
        </p:sp>
      </p:grpSp>
      <p:grpSp>
        <p:nvGrpSpPr>
          <p:cNvPr id="79" name="Group 78"/>
          <p:cNvGrpSpPr>
            <a:grpSpLocks noChangeAspect="1"/>
          </p:cNvGrpSpPr>
          <p:nvPr/>
        </p:nvGrpSpPr>
        <p:grpSpPr>
          <a:xfrm>
            <a:off x="2072680" y="3923622"/>
            <a:ext cx="2254387" cy="654721"/>
            <a:chOff x="573577" y="4093317"/>
            <a:chExt cx="2722363" cy="790728"/>
          </a:xfrm>
        </p:grpSpPr>
        <p:sp>
          <p:nvSpPr>
            <p:cNvPr id="80" name="TextBox 79"/>
            <p:cNvSpPr txBox="1"/>
            <p:nvPr/>
          </p:nvSpPr>
          <p:spPr>
            <a:xfrm>
              <a:off x="1650020" y="4292879"/>
              <a:ext cx="1645920" cy="267632"/>
            </a:xfrm>
            <a:prstGeom prst="rect">
              <a:avLst/>
            </a:prstGeom>
            <a:noFill/>
          </p:spPr>
          <p:txBody>
            <a:bodyPr wrap="square" lIns="0" tIns="0" rIns="0" bIns="0" rtlCol="0">
              <a:spAutoFit/>
            </a:bodyPr>
            <a:lstStyle/>
            <a:p>
              <a:pPr defTabSz="1219170">
                <a:lnSpc>
                  <a:spcPct val="80000"/>
                </a:lnSpc>
                <a:defRPr/>
              </a:pPr>
              <a:r>
                <a:rPr lang="en-US" kern="0" spc="-100" dirty="0">
                  <a:solidFill>
                    <a:srgbClr val="FFFFFF">
                      <a:alpha val="99000"/>
                    </a:srgbClr>
                  </a:solidFill>
                  <a:latin typeface="Segoe UI" pitchFamily="34" charset="0"/>
                  <a:ea typeface="Segoe UI" pitchFamily="34" charset="0"/>
                  <a:cs typeface="Segoe UI" pitchFamily="34" charset="0"/>
                </a:rPr>
                <a:t>Entities</a:t>
              </a:r>
            </a:p>
          </p:txBody>
        </p:sp>
        <p:grpSp>
          <p:nvGrpSpPr>
            <p:cNvPr id="81" name="Group 80"/>
            <p:cNvGrpSpPr/>
            <p:nvPr/>
          </p:nvGrpSpPr>
          <p:grpSpPr>
            <a:xfrm>
              <a:off x="573577" y="4093317"/>
              <a:ext cx="873770" cy="790728"/>
              <a:chOff x="7871395" y="3393689"/>
              <a:chExt cx="2527474" cy="2287264"/>
            </a:xfrm>
            <a:solidFill>
              <a:srgbClr val="FFFFFF"/>
            </a:solidFill>
          </p:grpSpPr>
          <p:sp>
            <p:nvSpPr>
              <p:cNvPr id="82"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pPr defTabSz="1219170">
                  <a:defRPr/>
                </a:pPr>
                <a:endParaRPr lang="en-US" sz="1400" kern="0" dirty="0">
                  <a:solidFill>
                    <a:sysClr val="windowText" lastClr="000000"/>
                  </a:solidFill>
                </a:endParaRPr>
              </a:p>
            </p:txBody>
          </p:sp>
          <p:sp>
            <p:nvSpPr>
              <p:cNvPr id="83"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rgbClr val="00AEEF"/>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400" kern="0" dirty="0">
                  <a:solidFill>
                    <a:sysClr val="windowText" lastClr="000000"/>
                  </a:solidFill>
                </a:endParaRPr>
              </a:p>
            </p:txBody>
          </p:sp>
          <p:sp>
            <p:nvSpPr>
              <p:cNvPr id="84"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rgbClr val="00AEEF"/>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400" kern="0" dirty="0">
                  <a:solidFill>
                    <a:sysClr val="windowText" lastClr="000000"/>
                  </a:solidFill>
                </a:endParaRPr>
              </a:p>
            </p:txBody>
          </p:sp>
          <p:sp>
            <p:nvSpPr>
              <p:cNvPr id="85"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rgbClr val="00AEEF"/>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400" kern="0" dirty="0">
                  <a:solidFill>
                    <a:sysClr val="windowText" lastClr="000000"/>
                  </a:solidFill>
                </a:endParaRPr>
              </a:p>
            </p:txBody>
          </p:sp>
        </p:grpSp>
      </p:grpSp>
      <p:sp>
        <p:nvSpPr>
          <p:cNvPr id="3" name="Slide Number Placeholder 2"/>
          <p:cNvSpPr>
            <a:spLocks noGrp="1"/>
          </p:cNvSpPr>
          <p:nvPr>
            <p:ph type="sldNum" sz="quarter" idx="12"/>
          </p:nvPr>
        </p:nvSpPr>
        <p:spPr/>
        <p:txBody>
          <a:bodyPr/>
          <a:lstStyle/>
          <a:p>
            <a:fld id="{AFFF257A-30C5-4AFB-911B-BE4CEEA1EA82}" type="slidenum">
              <a:rPr lang="en-US" smtClean="0"/>
              <a:pPr/>
              <a:t>24</a:t>
            </a:fld>
            <a:endParaRPr lang="en-US" dirty="0"/>
          </a:p>
        </p:txBody>
      </p:sp>
    </p:spTree>
    <p:extLst>
      <p:ext uri="{BB962C8B-B14F-4D97-AF65-F5344CB8AC3E}">
        <p14:creationId xmlns:p14="http://schemas.microsoft.com/office/powerpoint/2010/main" val="310795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Storage Concepts</a:t>
            </a:r>
            <a:endParaRPr lang="en-US" dirty="0"/>
          </a:p>
        </p:txBody>
      </p:sp>
      <p:grpSp>
        <p:nvGrpSpPr>
          <p:cNvPr id="26" name="Group 4"/>
          <p:cNvGrpSpPr/>
          <p:nvPr/>
        </p:nvGrpSpPr>
        <p:grpSpPr>
          <a:xfrm>
            <a:off x="7194500" y="1675261"/>
            <a:ext cx="2201665" cy="4299007"/>
            <a:chOff x="5685541" y="393698"/>
            <a:chExt cx="2303725" cy="4297680"/>
          </a:xfrm>
        </p:grpSpPr>
        <p:sp>
          <p:nvSpPr>
            <p:cNvPr id="27" name="Rounded Rectangle 65"/>
            <p:cNvSpPr/>
            <p:nvPr/>
          </p:nvSpPr>
          <p:spPr>
            <a:xfrm>
              <a:off x="5685541" y="393698"/>
              <a:ext cx="2303725" cy="4297680"/>
            </a:xfrm>
            <a:prstGeom prst="rect">
              <a:avLst/>
            </a:prstGeom>
            <a:solidFill>
              <a:srgbClr val="FFFFFF">
                <a:lumMod val="95000"/>
              </a:srgbClr>
            </a:solidFill>
            <a:ln w="9525" cap="flat" cmpd="sng" algn="ctr">
              <a:noFill/>
              <a:prstDash val="solid"/>
              <a:headEnd type="none" w="med" len="med"/>
              <a:tailEnd type="none" w="med" len="med"/>
            </a:ln>
            <a:effectLst/>
          </p:spPr>
        </p:sp>
        <p:sp>
          <p:nvSpPr>
            <p:cNvPr id="28" name="Rounded Rectangle 4"/>
            <p:cNvSpPr/>
            <p:nvPr/>
          </p:nvSpPr>
          <p:spPr>
            <a:xfrm>
              <a:off x="5685541" y="393698"/>
              <a:ext cx="2303725" cy="1440180"/>
            </a:xfrm>
            <a:prstGeom prst="rect">
              <a:avLst/>
            </a:prstGeom>
            <a:noFill/>
            <a:ln>
              <a:noFill/>
            </a:ln>
            <a:effectLst/>
          </p:spPr>
          <p:txBody>
            <a:bodyPr spcFirstLastPara="0" vert="horz" wrap="square" lIns="91440" tIns="248920" rIns="248920" bIns="248920" numCol="1" spcCol="1270" anchor="t" anchorCtr="0">
              <a:noAutofit/>
            </a:bodyPr>
            <a:lstStyle/>
            <a:p>
              <a:pPr defTabSz="1556061">
                <a:lnSpc>
                  <a:spcPct val="90000"/>
                </a:lnSpc>
                <a:spcBef>
                  <a:spcPct val="0"/>
                </a:spcBef>
                <a:spcAft>
                  <a:spcPct val="35000"/>
                </a:spcAft>
                <a:defRPr/>
              </a:pPr>
              <a:r>
                <a:rPr lang="en-US" sz="2800" kern="0" dirty="0">
                  <a:solidFill>
                    <a:srgbClr val="595959">
                      <a:alpha val="98824"/>
                    </a:srgbClr>
                  </a:solidFill>
                  <a:latin typeface="Segoe UI" panose="020B0502040204020203" pitchFamily="34" charset="0"/>
                  <a:cs typeface="Segoe UI" panose="020B0502040204020203" pitchFamily="34" charset="0"/>
                </a:rPr>
                <a:t>Entity</a:t>
              </a:r>
            </a:p>
          </p:txBody>
        </p:sp>
      </p:grpSp>
      <p:grpSp>
        <p:nvGrpSpPr>
          <p:cNvPr id="29" name="Group 5"/>
          <p:cNvGrpSpPr/>
          <p:nvPr/>
        </p:nvGrpSpPr>
        <p:grpSpPr>
          <a:xfrm>
            <a:off x="4604669" y="1675261"/>
            <a:ext cx="2461147" cy="4299007"/>
            <a:chOff x="2983350" y="355599"/>
            <a:chExt cx="2318237" cy="4297680"/>
          </a:xfrm>
        </p:grpSpPr>
        <p:sp>
          <p:nvSpPr>
            <p:cNvPr id="30" name="Rounded Rectangle 68"/>
            <p:cNvSpPr/>
            <p:nvPr/>
          </p:nvSpPr>
          <p:spPr>
            <a:xfrm>
              <a:off x="2997862" y="355599"/>
              <a:ext cx="2303725" cy="4297680"/>
            </a:xfrm>
            <a:prstGeom prst="rect">
              <a:avLst/>
            </a:prstGeom>
            <a:solidFill>
              <a:srgbClr val="FFFFFF">
                <a:lumMod val="95000"/>
              </a:srgbClr>
            </a:solidFill>
            <a:ln w="9525" cap="flat" cmpd="sng" algn="ctr">
              <a:noFill/>
              <a:prstDash val="solid"/>
              <a:headEnd type="none" w="med" len="med"/>
              <a:tailEnd type="none" w="med" len="med"/>
            </a:ln>
            <a:effectLst/>
          </p:spPr>
        </p:sp>
        <p:sp>
          <p:nvSpPr>
            <p:cNvPr id="31" name="Rounded Rectangle 6"/>
            <p:cNvSpPr/>
            <p:nvPr/>
          </p:nvSpPr>
          <p:spPr>
            <a:xfrm>
              <a:off x="2983350" y="355599"/>
              <a:ext cx="2299995" cy="1440180"/>
            </a:xfrm>
            <a:prstGeom prst="rect">
              <a:avLst/>
            </a:prstGeom>
            <a:noFill/>
            <a:ln>
              <a:noFill/>
            </a:ln>
            <a:effectLst/>
          </p:spPr>
          <p:txBody>
            <a:bodyPr spcFirstLastPara="0" vert="horz" wrap="square" lIns="91440" tIns="248920" rIns="248920" bIns="248920" numCol="1" spcCol="1270" anchor="t" anchorCtr="0">
              <a:noAutofit/>
            </a:bodyPr>
            <a:lstStyle/>
            <a:p>
              <a:pPr defTabSz="1556061">
                <a:lnSpc>
                  <a:spcPct val="90000"/>
                </a:lnSpc>
                <a:spcBef>
                  <a:spcPct val="0"/>
                </a:spcBef>
                <a:spcAft>
                  <a:spcPct val="35000"/>
                </a:spcAft>
                <a:defRPr/>
              </a:pPr>
              <a:r>
                <a:rPr lang="en-US" sz="2800" kern="0" dirty="0">
                  <a:solidFill>
                    <a:srgbClr val="595959">
                      <a:alpha val="98824"/>
                    </a:srgbClr>
                  </a:solidFill>
                  <a:latin typeface="Segoe UI" panose="020B0502040204020203" pitchFamily="34" charset="0"/>
                  <a:cs typeface="Segoe UI" panose="020B0502040204020203" pitchFamily="34" charset="0"/>
                </a:rPr>
                <a:t>Table</a:t>
              </a:r>
            </a:p>
          </p:txBody>
        </p:sp>
      </p:grpSp>
      <p:grpSp>
        <p:nvGrpSpPr>
          <p:cNvPr id="32" name="Group 6"/>
          <p:cNvGrpSpPr/>
          <p:nvPr/>
        </p:nvGrpSpPr>
        <p:grpSpPr>
          <a:xfrm>
            <a:off x="2113816" y="1675261"/>
            <a:ext cx="2362171" cy="4299007"/>
            <a:chOff x="222249" y="355599"/>
            <a:chExt cx="2303725" cy="4297680"/>
          </a:xfrm>
        </p:grpSpPr>
        <p:sp>
          <p:nvSpPr>
            <p:cNvPr id="33" name="Rounded Rectangle 71"/>
            <p:cNvSpPr/>
            <p:nvPr/>
          </p:nvSpPr>
          <p:spPr>
            <a:xfrm>
              <a:off x="222249" y="355599"/>
              <a:ext cx="2303725" cy="4297680"/>
            </a:xfrm>
            <a:prstGeom prst="rect">
              <a:avLst/>
            </a:prstGeom>
            <a:solidFill>
              <a:srgbClr val="FFFFFF">
                <a:lumMod val="95000"/>
              </a:srgbClr>
            </a:solidFill>
            <a:ln w="9525" cap="flat" cmpd="sng" algn="ctr">
              <a:noFill/>
              <a:prstDash val="solid"/>
              <a:headEnd type="none" w="med" len="med"/>
              <a:tailEnd type="none" w="med" len="med"/>
            </a:ln>
            <a:effectLst/>
          </p:spPr>
        </p:sp>
        <p:sp>
          <p:nvSpPr>
            <p:cNvPr id="34" name="Rounded Rectangle 8"/>
            <p:cNvSpPr/>
            <p:nvPr/>
          </p:nvSpPr>
          <p:spPr>
            <a:xfrm>
              <a:off x="222249" y="355599"/>
              <a:ext cx="2303725" cy="1440180"/>
            </a:xfrm>
            <a:prstGeom prst="rect">
              <a:avLst/>
            </a:prstGeom>
            <a:noFill/>
            <a:ln>
              <a:noFill/>
            </a:ln>
            <a:effectLst/>
          </p:spPr>
          <p:txBody>
            <a:bodyPr spcFirstLastPara="0" vert="horz" wrap="square" lIns="91440" tIns="248920" rIns="248920" bIns="248920" numCol="1" spcCol="1270" anchor="t" anchorCtr="0">
              <a:noAutofit/>
            </a:bodyPr>
            <a:lstStyle/>
            <a:p>
              <a:pPr defTabSz="1556061">
                <a:lnSpc>
                  <a:spcPct val="90000"/>
                </a:lnSpc>
                <a:spcBef>
                  <a:spcPct val="0"/>
                </a:spcBef>
                <a:spcAft>
                  <a:spcPct val="35000"/>
                </a:spcAft>
                <a:defRPr/>
              </a:pPr>
              <a:r>
                <a:rPr lang="en-US" sz="2800" kern="0" dirty="0">
                  <a:solidFill>
                    <a:srgbClr val="595959">
                      <a:alpha val="98824"/>
                    </a:srgbClr>
                  </a:solidFill>
                  <a:latin typeface="Segoe UI" panose="020B0502040204020203" pitchFamily="34" charset="0"/>
                  <a:cs typeface="Segoe UI" panose="020B0502040204020203" pitchFamily="34" charset="0"/>
                </a:rPr>
                <a:t>Account</a:t>
              </a:r>
              <a:endParaRPr lang="en-US" sz="3100" kern="0" dirty="0">
                <a:solidFill>
                  <a:srgbClr val="595959">
                    <a:alpha val="98824"/>
                  </a:srgbClr>
                </a:solidFill>
                <a:latin typeface="Segoe UI" panose="020B0502040204020203" pitchFamily="34" charset="0"/>
                <a:cs typeface="Segoe UI" panose="020B0502040204020203" pitchFamily="34" charset="0"/>
              </a:endParaRPr>
            </a:p>
          </p:txBody>
        </p:sp>
      </p:grpSp>
      <p:cxnSp>
        <p:nvCxnSpPr>
          <p:cNvPr id="35" name="Straight Connector 34"/>
          <p:cNvCxnSpPr/>
          <p:nvPr/>
        </p:nvCxnSpPr>
        <p:spPr>
          <a:xfrm>
            <a:off x="3856746" y="4097460"/>
            <a:ext cx="1483455" cy="1087729"/>
          </a:xfrm>
          <a:prstGeom prst="line">
            <a:avLst/>
          </a:prstGeom>
          <a:noFill/>
          <a:ln w="28575" cap="flat" cmpd="sng" algn="ctr">
            <a:solidFill>
              <a:srgbClr val="910091"/>
            </a:solidFill>
            <a:prstDash val="solid"/>
          </a:ln>
          <a:effectLst/>
        </p:spPr>
      </p:cxnSp>
      <p:cxnSp>
        <p:nvCxnSpPr>
          <p:cNvPr id="36" name="Straight Connector 35"/>
          <p:cNvCxnSpPr/>
          <p:nvPr/>
        </p:nvCxnSpPr>
        <p:spPr>
          <a:xfrm flipV="1">
            <a:off x="3930919" y="3269302"/>
            <a:ext cx="1322747" cy="1001207"/>
          </a:xfrm>
          <a:prstGeom prst="line">
            <a:avLst/>
          </a:prstGeom>
          <a:noFill/>
          <a:ln w="28575" cap="flat" cmpd="sng" algn="ctr">
            <a:solidFill>
              <a:srgbClr val="910091"/>
            </a:solidFill>
            <a:prstDash val="solid"/>
          </a:ln>
          <a:effectLst/>
        </p:spPr>
      </p:cxnSp>
      <p:sp>
        <p:nvSpPr>
          <p:cNvPr id="37" name="Rectangle 36"/>
          <p:cNvSpPr/>
          <p:nvPr/>
        </p:nvSpPr>
        <p:spPr>
          <a:xfrm>
            <a:off x="2551601" y="3832239"/>
            <a:ext cx="1486601"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a:rPr>
              <a:t>contoso</a:t>
            </a:r>
          </a:p>
        </p:txBody>
      </p:sp>
      <p:cxnSp>
        <p:nvCxnSpPr>
          <p:cNvPr id="38" name="Straight Connector 37"/>
          <p:cNvCxnSpPr/>
          <p:nvPr/>
        </p:nvCxnSpPr>
        <p:spPr>
          <a:xfrm>
            <a:off x="6403343" y="3331105"/>
            <a:ext cx="1288195" cy="494423"/>
          </a:xfrm>
          <a:prstGeom prst="line">
            <a:avLst/>
          </a:prstGeom>
          <a:noFill/>
          <a:ln w="28575" cap="flat" cmpd="sng" algn="ctr">
            <a:solidFill>
              <a:srgbClr val="910091"/>
            </a:solidFill>
            <a:prstDash val="solid"/>
          </a:ln>
          <a:effectLst/>
        </p:spPr>
      </p:cxnSp>
      <p:cxnSp>
        <p:nvCxnSpPr>
          <p:cNvPr id="39" name="Straight Connector 38"/>
          <p:cNvCxnSpPr/>
          <p:nvPr/>
        </p:nvCxnSpPr>
        <p:spPr>
          <a:xfrm flipV="1">
            <a:off x="6440429" y="2886126"/>
            <a:ext cx="1251107" cy="531503"/>
          </a:xfrm>
          <a:prstGeom prst="line">
            <a:avLst/>
          </a:prstGeom>
          <a:noFill/>
          <a:ln w="28575" cap="flat" cmpd="sng" algn="ctr">
            <a:solidFill>
              <a:srgbClr val="910091"/>
            </a:solidFill>
            <a:prstDash val="solid"/>
          </a:ln>
          <a:effectLst/>
        </p:spPr>
      </p:cxnSp>
      <p:sp>
        <p:nvSpPr>
          <p:cNvPr id="40" name="Rectangle 39"/>
          <p:cNvSpPr/>
          <p:nvPr/>
        </p:nvSpPr>
        <p:spPr>
          <a:xfrm>
            <a:off x="7502046" y="2589942"/>
            <a:ext cx="1586572"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1900" kern="0" dirty="0">
                <a:solidFill>
                  <a:srgbClr val="FFFFFF">
                    <a:alpha val="99000"/>
                  </a:srgbClr>
                </a:solidFill>
                <a:latin typeface="Segoe UI"/>
              </a:rPr>
              <a:t>Name =…</a:t>
            </a:r>
          </a:p>
          <a:p>
            <a:pPr defTabSz="1219170">
              <a:defRPr/>
            </a:pPr>
            <a:r>
              <a:rPr lang="en-US" sz="1900" kern="0" dirty="0">
                <a:solidFill>
                  <a:srgbClr val="FFFFFF">
                    <a:alpha val="99000"/>
                  </a:srgbClr>
                </a:solidFill>
                <a:latin typeface="Segoe UI"/>
              </a:rPr>
              <a:t>Email = …</a:t>
            </a:r>
          </a:p>
        </p:txBody>
      </p:sp>
      <p:sp>
        <p:nvSpPr>
          <p:cNvPr id="41" name="Rectangle 40"/>
          <p:cNvSpPr/>
          <p:nvPr/>
        </p:nvSpPr>
        <p:spPr>
          <a:xfrm>
            <a:off x="7502045" y="3418141"/>
            <a:ext cx="1586575"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1900" kern="0" dirty="0">
                <a:solidFill>
                  <a:srgbClr val="FFFFFF">
                    <a:alpha val="99000"/>
                  </a:srgbClr>
                </a:solidFill>
                <a:latin typeface="Segoe UI"/>
              </a:rPr>
              <a:t>Name =…</a:t>
            </a:r>
          </a:p>
          <a:p>
            <a:pPr defTabSz="1219170">
              <a:defRPr/>
            </a:pPr>
            <a:r>
              <a:rPr lang="en-US" sz="1900" kern="0" dirty="0">
                <a:solidFill>
                  <a:srgbClr val="FFFFFF">
                    <a:alpha val="99000"/>
                  </a:srgbClr>
                </a:solidFill>
                <a:latin typeface="Segoe UI"/>
              </a:rPr>
              <a:t>EMailAdd= </a:t>
            </a:r>
          </a:p>
        </p:txBody>
      </p:sp>
      <p:sp>
        <p:nvSpPr>
          <p:cNvPr id="42" name="Rectangle 41"/>
          <p:cNvSpPr/>
          <p:nvPr/>
        </p:nvSpPr>
        <p:spPr>
          <a:xfrm>
            <a:off x="5116225" y="3004041"/>
            <a:ext cx="1438035"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a:rPr>
              <a:t>customers</a:t>
            </a:r>
          </a:p>
        </p:txBody>
      </p:sp>
      <p:cxnSp>
        <p:nvCxnSpPr>
          <p:cNvPr id="43" name="Straight Connector 42"/>
          <p:cNvCxnSpPr/>
          <p:nvPr/>
        </p:nvCxnSpPr>
        <p:spPr>
          <a:xfrm>
            <a:off x="6403343" y="4999781"/>
            <a:ext cx="1288195" cy="494423"/>
          </a:xfrm>
          <a:prstGeom prst="line">
            <a:avLst/>
          </a:prstGeom>
          <a:noFill/>
          <a:ln w="28575" cap="flat" cmpd="sng" algn="ctr">
            <a:solidFill>
              <a:srgbClr val="910091"/>
            </a:solidFill>
            <a:prstDash val="solid"/>
          </a:ln>
          <a:effectLst/>
        </p:spPr>
      </p:cxnSp>
      <p:cxnSp>
        <p:nvCxnSpPr>
          <p:cNvPr id="44" name="Straight Connector 43"/>
          <p:cNvCxnSpPr/>
          <p:nvPr/>
        </p:nvCxnSpPr>
        <p:spPr>
          <a:xfrm flipV="1">
            <a:off x="6440429" y="4554802"/>
            <a:ext cx="1251107" cy="531503"/>
          </a:xfrm>
          <a:prstGeom prst="line">
            <a:avLst/>
          </a:prstGeom>
          <a:noFill/>
          <a:ln w="28575" cap="flat" cmpd="sng" algn="ctr">
            <a:solidFill>
              <a:srgbClr val="910091"/>
            </a:solidFill>
            <a:prstDash val="solid"/>
          </a:ln>
          <a:effectLst/>
        </p:spPr>
      </p:cxnSp>
      <p:sp>
        <p:nvSpPr>
          <p:cNvPr id="45" name="Rounded Rectangle 97"/>
          <p:cNvSpPr/>
          <p:nvPr/>
        </p:nvSpPr>
        <p:spPr>
          <a:xfrm>
            <a:off x="7502046" y="5074537"/>
            <a:ext cx="1586572"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1900" kern="0" dirty="0">
                <a:solidFill>
                  <a:srgbClr val="FFFFFF">
                    <a:alpha val="99000"/>
                  </a:srgbClr>
                </a:solidFill>
                <a:latin typeface="Segoe UI"/>
              </a:rPr>
              <a:t>Photo ID =…</a:t>
            </a:r>
          </a:p>
          <a:p>
            <a:pPr defTabSz="1219170">
              <a:defRPr/>
            </a:pPr>
            <a:r>
              <a:rPr lang="en-US" sz="1900" kern="0" dirty="0">
                <a:solidFill>
                  <a:srgbClr val="FFFFFF">
                    <a:alpha val="99000"/>
                  </a:srgbClr>
                </a:solidFill>
                <a:latin typeface="Segoe UI"/>
              </a:rPr>
              <a:t>Date =…</a:t>
            </a:r>
          </a:p>
        </p:txBody>
      </p:sp>
      <p:sp>
        <p:nvSpPr>
          <p:cNvPr id="46" name="Rectangle 45"/>
          <p:cNvSpPr/>
          <p:nvPr/>
        </p:nvSpPr>
        <p:spPr>
          <a:xfrm>
            <a:off x="5116227" y="4660438"/>
            <a:ext cx="1438035"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2000" kern="0" dirty="0">
                <a:solidFill>
                  <a:srgbClr val="FFFFFF">
                    <a:alpha val="99000"/>
                  </a:srgbClr>
                </a:solidFill>
                <a:latin typeface="Segoe UI"/>
              </a:rPr>
              <a:t>photos</a:t>
            </a:r>
          </a:p>
        </p:txBody>
      </p:sp>
      <p:sp>
        <p:nvSpPr>
          <p:cNvPr id="47" name="Rounded Rectangle 97"/>
          <p:cNvSpPr/>
          <p:nvPr/>
        </p:nvSpPr>
        <p:spPr>
          <a:xfrm>
            <a:off x="7502046" y="4246339"/>
            <a:ext cx="1586572" cy="746823"/>
          </a:xfrm>
          <a:prstGeom prst="rect">
            <a:avLst/>
          </a:prstGeom>
          <a:solidFill>
            <a:srgbClr val="8CC600"/>
          </a:solidFill>
          <a:ln w="9525" cap="flat" cmpd="sng" algn="ctr">
            <a:noFill/>
            <a:prstDash val="solid"/>
            <a:headEnd type="none" w="med" len="med"/>
            <a:tailEnd type="none" w="med" len="med"/>
          </a:ln>
          <a:effectLst/>
        </p:spPr>
        <p:txBody>
          <a:bodyPr lIns="91462" tIns="45731" rIns="91462" bIns="45731" anchor="ctr"/>
          <a:lstStyle/>
          <a:p>
            <a:pPr defTabSz="1219170">
              <a:defRPr/>
            </a:pPr>
            <a:r>
              <a:rPr lang="en-US" sz="1900" kern="0" dirty="0">
                <a:solidFill>
                  <a:srgbClr val="FFFFFF">
                    <a:alpha val="99000"/>
                  </a:srgbClr>
                </a:solidFill>
                <a:latin typeface="Segoe UI"/>
              </a:rPr>
              <a:t>Photo ID =…</a:t>
            </a:r>
          </a:p>
          <a:p>
            <a:pPr defTabSz="1219170">
              <a:defRPr/>
            </a:pPr>
            <a:r>
              <a:rPr lang="en-US" sz="1900" kern="0" dirty="0">
                <a:solidFill>
                  <a:srgbClr val="FFFFFF">
                    <a:alpha val="99000"/>
                  </a:srgbClr>
                </a:solidFill>
                <a:latin typeface="Segoe UI"/>
              </a:rPr>
              <a:t>Date =…</a:t>
            </a:r>
          </a:p>
        </p:txBody>
      </p:sp>
      <p:sp>
        <p:nvSpPr>
          <p:cNvPr id="3" name="Slide Number Placeholder 2"/>
          <p:cNvSpPr>
            <a:spLocks noGrp="1"/>
          </p:cNvSpPr>
          <p:nvPr>
            <p:ph type="sldNum" sz="quarter" idx="12"/>
          </p:nvPr>
        </p:nvSpPr>
        <p:spPr/>
        <p:txBody>
          <a:bodyPr/>
          <a:lstStyle/>
          <a:p>
            <a:fld id="{AFFF257A-30C5-4AFB-911B-BE4CEEA1EA82}" type="slidenum">
              <a:rPr lang="en-US" smtClean="0"/>
              <a:pPr/>
              <a:t>25</a:t>
            </a:fld>
            <a:endParaRPr lang="en-US" dirty="0"/>
          </a:p>
        </p:txBody>
      </p:sp>
    </p:spTree>
    <p:extLst>
      <p:ext uri="{BB962C8B-B14F-4D97-AF65-F5344CB8AC3E}">
        <p14:creationId xmlns:p14="http://schemas.microsoft.com/office/powerpoint/2010/main" val="217906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Properties</a:t>
            </a:r>
            <a:endParaRPr lang="en-US" dirty="0"/>
          </a:p>
        </p:txBody>
      </p:sp>
      <p:sp>
        <p:nvSpPr>
          <p:cNvPr id="3" name="Content Placeholder 2"/>
          <p:cNvSpPr>
            <a:spLocks noGrp="1"/>
          </p:cNvSpPr>
          <p:nvPr>
            <p:ph type="body" sz="quarter" idx="13"/>
          </p:nvPr>
        </p:nvSpPr>
        <p:spPr/>
        <p:txBody>
          <a:bodyPr>
            <a:normAutofit fontScale="92500" lnSpcReduction="10000"/>
          </a:bodyPr>
          <a:lstStyle/>
          <a:p>
            <a:r>
              <a:rPr lang="en-US" dirty="0" smtClean="0"/>
              <a:t>Entity can have up to 255 properties</a:t>
            </a:r>
          </a:p>
          <a:p>
            <a:pPr lvl="1"/>
            <a:r>
              <a:rPr lang="en-US" dirty="0" smtClean="0"/>
              <a:t>Up to </a:t>
            </a:r>
            <a:r>
              <a:rPr lang="en-US" b="1" dirty="0" smtClean="0"/>
              <a:t>1 MB </a:t>
            </a:r>
            <a:r>
              <a:rPr lang="en-US" dirty="0" smtClean="0"/>
              <a:t>per entity</a:t>
            </a:r>
          </a:p>
          <a:p>
            <a:r>
              <a:rPr lang="en-US" dirty="0" smtClean="0"/>
              <a:t>Mandatory Properties for every entity</a:t>
            </a:r>
          </a:p>
          <a:p>
            <a:pPr lvl="1"/>
            <a:r>
              <a:rPr lang="en-US" dirty="0" smtClean="0"/>
              <a:t>PartitionKey and RowKey (only indexed properties)</a:t>
            </a:r>
          </a:p>
          <a:p>
            <a:pPr lvl="2"/>
            <a:r>
              <a:rPr lang="en-US" dirty="0" smtClean="0"/>
              <a:t>Uniquely identifies an entity</a:t>
            </a:r>
          </a:p>
          <a:p>
            <a:pPr lvl="2"/>
            <a:r>
              <a:rPr lang="en-US" dirty="0" smtClean="0"/>
              <a:t>Defines the sort order</a:t>
            </a:r>
          </a:p>
          <a:p>
            <a:pPr lvl="1"/>
            <a:r>
              <a:rPr lang="en-US" dirty="0" smtClean="0"/>
              <a:t>Timestamp </a:t>
            </a:r>
          </a:p>
          <a:p>
            <a:pPr lvl="2"/>
            <a:r>
              <a:rPr lang="en-US" dirty="0" smtClean="0"/>
              <a:t>Optimistic concurrency</a:t>
            </a:r>
          </a:p>
          <a:p>
            <a:pPr lvl="2"/>
            <a:r>
              <a:rPr lang="en-US" dirty="0" smtClean="0"/>
              <a:t>Exposed as an HTTP ETag</a:t>
            </a:r>
          </a:p>
          <a:p>
            <a:r>
              <a:rPr lang="en-US" dirty="0" smtClean="0"/>
              <a:t>No fixed schema for other properties</a:t>
            </a:r>
          </a:p>
          <a:p>
            <a:pPr lvl="1"/>
            <a:r>
              <a:rPr lang="en-US" dirty="0" smtClean="0"/>
              <a:t>Each property is stored as a &lt;name, typed value&gt; pair</a:t>
            </a:r>
          </a:p>
          <a:p>
            <a:pPr lvl="1"/>
            <a:r>
              <a:rPr lang="en-US" dirty="0" smtClean="0"/>
              <a:t>No schema stored for a table</a:t>
            </a:r>
          </a:p>
          <a:p>
            <a:pPr lvl="1"/>
            <a:r>
              <a:rPr lang="en-US" dirty="0" smtClean="0"/>
              <a:t>Properties can be the standard .NET types </a:t>
            </a:r>
          </a:p>
          <a:p>
            <a:pPr lvl="1"/>
            <a:r>
              <a:rPr lang="en-US" dirty="0" smtClean="0"/>
              <a:t>String, binary, bool, DateTime, GUID, int, int64, and double</a:t>
            </a:r>
            <a:endParaRPr lang="en-US" dirty="0"/>
          </a:p>
        </p:txBody>
      </p:sp>
      <p:grpSp>
        <p:nvGrpSpPr>
          <p:cNvPr id="10" name="Group 9"/>
          <p:cNvGrpSpPr>
            <a:grpSpLocks noChangeAspect="1"/>
          </p:cNvGrpSpPr>
          <p:nvPr/>
        </p:nvGrpSpPr>
        <p:grpSpPr>
          <a:xfrm>
            <a:off x="8850630" y="1941658"/>
            <a:ext cx="2252523" cy="2037913"/>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grpSp>
      <p:sp>
        <p:nvSpPr>
          <p:cNvPr id="4" name="Slide Number Placeholder 3"/>
          <p:cNvSpPr>
            <a:spLocks noGrp="1"/>
          </p:cNvSpPr>
          <p:nvPr>
            <p:ph type="sldNum" sz="quarter" idx="12"/>
          </p:nvPr>
        </p:nvSpPr>
        <p:spPr/>
        <p:txBody>
          <a:bodyPr/>
          <a:lstStyle/>
          <a:p>
            <a:fld id="{AFFF257A-30C5-4AFB-911B-BE4CEEA1EA82}" type="slidenum">
              <a:rPr lang="en-US" smtClean="0"/>
              <a:pPr/>
              <a:t>26</a:t>
            </a:fld>
            <a:endParaRPr lang="en-US" dirty="0"/>
          </a:p>
        </p:txBody>
      </p:sp>
    </p:spTree>
    <p:extLst>
      <p:ext uri="{BB962C8B-B14F-4D97-AF65-F5344CB8AC3E}">
        <p14:creationId xmlns:p14="http://schemas.microsoft.com/office/powerpoint/2010/main" val="368078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6"/>
          <p:cNvSpPr>
            <a:spLocks/>
          </p:cNvSpPr>
          <p:nvPr/>
        </p:nvSpPr>
        <p:spPr bwMode="auto">
          <a:xfrm>
            <a:off x="5045798" y="737256"/>
            <a:ext cx="5566007" cy="373012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25" tIns="41163" rIns="82325" bIns="41163" numCol="1" anchor="t" anchorCtr="0" compatLnSpc="1">
            <a:prstTxWarp prst="textNoShape">
              <a:avLst/>
            </a:prstTxWarp>
          </a:bodyPr>
          <a:lstStyle/>
          <a:p>
            <a:pPr defTabSz="1219170">
              <a:defRPr/>
            </a:pPr>
            <a:endParaRPr lang="en-US" sz="1600" kern="0" dirty="0">
              <a:solidFill>
                <a:sysClr val="windowText" lastClr="000000"/>
              </a:solidFill>
            </a:endParaRPr>
          </a:p>
        </p:txBody>
      </p:sp>
      <p:graphicFrame>
        <p:nvGraphicFramePr>
          <p:cNvPr id="39" name="Table 38"/>
          <p:cNvGraphicFramePr>
            <a:graphicFrameLocks noGrp="1"/>
          </p:cNvGraphicFramePr>
          <p:nvPr>
            <p:extLst>
              <p:ext uri="{D42A27DB-BD31-4B8C-83A1-F6EECF244321}">
                <p14:modId xmlns:p14="http://schemas.microsoft.com/office/powerpoint/2010/main" val="2605931397"/>
              </p:ext>
            </p:extLst>
          </p:nvPr>
        </p:nvGraphicFramePr>
        <p:xfrm>
          <a:off x="815346" y="2868339"/>
          <a:ext cx="7003449" cy="3117019"/>
        </p:xfrm>
        <a:graphic>
          <a:graphicData uri="http://schemas.openxmlformats.org/drawingml/2006/table">
            <a:tbl>
              <a:tblPr firstRow="1" bandRow="1"/>
              <a:tblGrid>
                <a:gridCol w="1979428">
                  <a:extLst>
                    <a:ext uri="{9D8B030D-6E8A-4147-A177-3AD203B41FA5}">
                      <a16:colId xmlns:a16="http://schemas.microsoft.com/office/drawing/2014/main" xmlns="" val="20000"/>
                    </a:ext>
                  </a:extLst>
                </a:gridCol>
                <a:gridCol w="1979428">
                  <a:extLst>
                    <a:ext uri="{9D8B030D-6E8A-4147-A177-3AD203B41FA5}">
                      <a16:colId xmlns:a16="http://schemas.microsoft.com/office/drawing/2014/main" xmlns="" val="20001"/>
                    </a:ext>
                  </a:extLst>
                </a:gridCol>
                <a:gridCol w="1504465">
                  <a:extLst>
                    <a:ext uri="{9D8B030D-6E8A-4147-A177-3AD203B41FA5}">
                      <a16:colId xmlns:a16="http://schemas.microsoft.com/office/drawing/2014/main" xmlns="" val="20002"/>
                    </a:ext>
                  </a:extLst>
                </a:gridCol>
                <a:gridCol w="1540128">
                  <a:extLst>
                    <a:ext uri="{9D8B030D-6E8A-4147-A177-3AD203B41FA5}">
                      <a16:colId xmlns:a16="http://schemas.microsoft.com/office/drawing/2014/main" xmlns="" val="20003"/>
                    </a:ext>
                  </a:extLst>
                </a:gridCol>
              </a:tblGrid>
              <a:tr h="641740">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n-NZ" sz="1600" b="1" dirty="0">
                        <a:solidFill>
                          <a:schemeClr val="lt1">
                            <a:alpha val="99000"/>
                          </a:schemeClr>
                        </a:solidFill>
                      </a:endParaRPr>
                    </a:p>
                  </a:txBody>
                  <a:tcPr marL="182960" marR="182960" marT="91468" marB="91468"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960" marR="182960" marT="91468" marB="91468" anchor="ctr">
                    <a:lnL w="12700" cmpd="sng">
                      <a:no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0"/>
                  </a:ext>
                </a:extLst>
              </a:tr>
              <a:tr h="825093">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algn="r"/>
                      <a:endParaRPr lang="en-NZ" sz="2400" dirty="0">
                        <a:solidFill>
                          <a:schemeClr val="tx1">
                            <a:lumMod val="50000"/>
                            <a:lumOff val="50000"/>
                            <a:alpha val="99000"/>
                          </a:schemeClr>
                        </a:solidFill>
                        <a:latin typeface="Segoe UI Light" pitchFamily="34" charset="0"/>
                      </a:endParaRPr>
                    </a:p>
                  </a:txBody>
                  <a:tcPr marL="182960" marR="182960" marT="91468" marB="9146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Wade</a:t>
                      </a:r>
                    </a:p>
                  </a:txBody>
                  <a:tcPr marL="182960" marR="182960" marT="91468" marB="91468" anchor="ctr">
                    <a:lnL w="12700" cmpd="sng">
                      <a:no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Wegner</a:t>
                      </a:r>
                    </a:p>
                  </a:txBody>
                  <a:tcPr marL="182960" marR="182960" marT="91468" marB="91468"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2/2/1981</a:t>
                      </a:r>
                      <a:endParaRPr lang="en-US" sz="1500" kern="1200" dirty="0">
                        <a:solidFill>
                          <a:schemeClr val="tx2">
                            <a:lumMod val="75000"/>
                            <a:alpha val="99000"/>
                          </a:schemeClr>
                        </a:solidFill>
                        <a:latin typeface="+mn-lt"/>
                        <a:ea typeface="+mn-ea"/>
                        <a:cs typeface="+mn-cs"/>
                      </a:endParaRPr>
                    </a:p>
                  </a:txBody>
                  <a:tcPr marL="121941" marR="121941"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825093">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algn="r"/>
                      <a:endParaRPr lang="en-NZ" sz="2400" dirty="0">
                        <a:solidFill>
                          <a:schemeClr val="tx1">
                            <a:lumMod val="50000"/>
                            <a:lumOff val="50000"/>
                            <a:alpha val="99000"/>
                          </a:schemeClr>
                        </a:solidFill>
                        <a:latin typeface="Segoe UI Light" pitchFamily="34" charset="0"/>
                      </a:endParaRPr>
                    </a:p>
                  </a:txBody>
                  <a:tcPr marL="182960" marR="182960" marT="91468" marB="9146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Nathan</a:t>
                      </a:r>
                    </a:p>
                  </a:txBody>
                  <a:tcPr marL="182960" marR="182960" marT="91468" marB="91468"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Totten</a:t>
                      </a:r>
                      <a:endParaRPr lang="en-US" sz="1500" kern="1200" dirty="0">
                        <a:solidFill>
                          <a:schemeClr val="tx2">
                            <a:lumMod val="75000"/>
                            <a:alpha val="99000"/>
                          </a:schemeClr>
                        </a:solidFill>
                        <a:latin typeface="+mn-lt"/>
                        <a:ea typeface="+mn-ea"/>
                        <a:cs typeface="+mn-cs"/>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3/15/1965</a:t>
                      </a:r>
                      <a:endParaRPr lang="en-US" sz="1500" kern="1200" dirty="0">
                        <a:solidFill>
                          <a:schemeClr val="tx2">
                            <a:lumMod val="75000"/>
                            <a:alpha val="99000"/>
                          </a:schemeClr>
                        </a:solidFill>
                        <a:latin typeface="+mn-lt"/>
                        <a:ea typeface="+mn-ea"/>
                        <a:cs typeface="+mn-cs"/>
                      </a:endParaRPr>
                    </a:p>
                  </a:txBody>
                  <a:tcPr marL="121941" marR="121941"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2"/>
                  </a:ext>
                </a:extLst>
              </a:tr>
              <a:tr h="825093">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algn="r"/>
                      <a:endParaRPr lang="en-NZ" sz="2400" dirty="0">
                        <a:solidFill>
                          <a:schemeClr val="tx1">
                            <a:lumMod val="50000"/>
                            <a:lumOff val="50000"/>
                            <a:alpha val="99000"/>
                          </a:schemeClr>
                        </a:solidFill>
                        <a:latin typeface="Segoe UI Light" pitchFamily="34" charset="0"/>
                      </a:endParaRPr>
                    </a:p>
                  </a:txBody>
                  <a:tcPr marL="182960" marR="182960" marT="91468" marB="9146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r>
                        <a:rPr lang="en-US" sz="1500" kern="1200" dirty="0" smtClean="0">
                          <a:solidFill>
                            <a:schemeClr val="tx2">
                              <a:lumMod val="75000"/>
                              <a:alpha val="99000"/>
                            </a:schemeClr>
                          </a:solidFill>
                          <a:latin typeface="+mn-lt"/>
                          <a:ea typeface="+mn-ea"/>
                          <a:cs typeface="+mn-cs"/>
                        </a:rPr>
                        <a:t>Nick</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r>
                        <a:rPr lang="en-US" sz="1500" kern="1200" dirty="0" smtClean="0">
                          <a:solidFill>
                            <a:schemeClr val="tx2">
                              <a:lumMod val="75000"/>
                              <a:alpha val="99000"/>
                            </a:schemeClr>
                          </a:solidFill>
                          <a:latin typeface="+mn-lt"/>
                          <a:ea typeface="+mn-ea"/>
                          <a:cs typeface="+mn-cs"/>
                        </a:rPr>
                        <a:t>Harris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May 1, 1976</a:t>
                      </a:r>
                      <a:endParaRPr lang="en-US" sz="1500" kern="1200" dirty="0">
                        <a:solidFill>
                          <a:schemeClr val="tx2">
                            <a:lumMod val="75000"/>
                            <a:alpha val="99000"/>
                          </a:schemeClr>
                        </a:solidFill>
                        <a:latin typeface="+mn-lt"/>
                        <a:ea typeface="+mn-ea"/>
                        <a:cs typeface="+mn-cs"/>
                      </a:endParaRPr>
                    </a:p>
                  </a:txBody>
                  <a:tcPr marL="121941" marR="121941"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bl>
          </a:graphicData>
        </a:graphic>
      </p:graphicFrame>
      <p:sp>
        <p:nvSpPr>
          <p:cNvPr id="40" name="Oval 39"/>
          <p:cNvSpPr/>
          <p:nvPr/>
        </p:nvSpPr>
        <p:spPr>
          <a:xfrm>
            <a:off x="6264345" y="5153288"/>
            <a:ext cx="1233257" cy="848189"/>
          </a:xfrm>
          <a:prstGeom prst="ellipse">
            <a:avLst/>
          </a:prstGeom>
          <a:noFill/>
          <a:ln w="25400" cap="flat" cmpd="sng" algn="ctr">
            <a:solidFill>
              <a:srgbClr val="00AEEF">
                <a:alpha val="99000"/>
              </a:srgbClr>
            </a:solidFill>
            <a:prstDash val="solid"/>
          </a:ln>
          <a:effectLst/>
        </p:spPr>
        <p:txBody>
          <a:bodyPr lIns="91458" tIns="45730" rIns="91458" bIns="45730" rtlCol="0" anchor="ctr"/>
          <a:lstStyle/>
          <a:p>
            <a:pPr algn="ctr" defTabSz="1219170">
              <a:defRPr/>
            </a:pPr>
            <a:endParaRPr lang="en-US" sz="2400" kern="0" dirty="0">
              <a:solidFill>
                <a:srgbClr val="FFFFFF"/>
              </a:solidFill>
              <a:latin typeface="Segoe UI"/>
            </a:endParaRPr>
          </a:p>
        </p:txBody>
      </p:sp>
      <p:sp>
        <p:nvSpPr>
          <p:cNvPr id="41" name="Rectangle 40"/>
          <p:cNvSpPr/>
          <p:nvPr/>
        </p:nvSpPr>
        <p:spPr>
          <a:xfrm>
            <a:off x="7817387" y="2868339"/>
            <a:ext cx="1828084" cy="649488"/>
          </a:xfrm>
          <a:prstGeom prst="rect">
            <a:avLst/>
          </a:prstGeom>
          <a:solidFill>
            <a:srgbClr val="92D050"/>
          </a:solidFill>
          <a:ln w="12700" cap="flat" cmpd="sng" algn="ctr">
            <a:solidFill>
              <a:srgbClr val="FFFFFF">
                <a:lumMod val="95000"/>
              </a:srgbClr>
            </a:solidFill>
            <a:prstDash val="solid"/>
          </a:ln>
          <a:effectLst/>
        </p:spPr>
        <p:txBody>
          <a:bodyPr lIns="182925" tIns="45730" rIns="91458" bIns="45730" rtlCol="0" anchor="ctr" anchorCtr="0"/>
          <a:lstStyle/>
          <a:p>
            <a:pPr defTabSz="1219170">
              <a:defRPr/>
            </a:pPr>
            <a:r>
              <a:rPr lang="en-NZ" sz="1600" b="1" kern="0" cap="all" dirty="0">
                <a:solidFill>
                  <a:srgbClr val="FFFFFF">
                    <a:alpha val="99000"/>
                  </a:srgbClr>
                </a:solidFill>
                <a:latin typeface="Segoe UI"/>
              </a:rPr>
              <a:t>FAV SPORT</a:t>
            </a:r>
            <a:endParaRPr lang="en-US" sz="1900" b="1" kern="0" dirty="0">
              <a:solidFill>
                <a:srgbClr val="FFFFFF">
                  <a:alpha val="99000"/>
                </a:srgbClr>
              </a:solidFill>
              <a:latin typeface="Segoe UI"/>
            </a:endParaRPr>
          </a:p>
        </p:txBody>
      </p:sp>
      <p:sp>
        <p:nvSpPr>
          <p:cNvPr id="42" name="Rectangle 41"/>
          <p:cNvSpPr/>
          <p:nvPr/>
        </p:nvSpPr>
        <p:spPr>
          <a:xfrm>
            <a:off x="7815003" y="4335710"/>
            <a:ext cx="1829595" cy="824652"/>
          </a:xfrm>
          <a:prstGeom prst="rect">
            <a:avLst/>
          </a:prstGeom>
          <a:solidFill>
            <a:srgbClr val="FFFFFF">
              <a:lumMod val="95000"/>
            </a:srgbClr>
          </a:solidFill>
          <a:ln w="12700" cap="flat" cmpd="sng" algn="ctr">
            <a:solidFill>
              <a:srgbClr val="FFFFFF"/>
            </a:solidFill>
            <a:prstDash val="solid"/>
          </a:ln>
          <a:effectLst/>
        </p:spPr>
        <p:txBody>
          <a:bodyPr lIns="182925" tIns="45730" rIns="91458" bIns="45730" rtlCol="0" anchor="ctr" anchorCtr="0"/>
          <a:lstStyle/>
          <a:p>
            <a:pPr defTabSz="1219170">
              <a:defRPr/>
            </a:pPr>
            <a:r>
              <a:rPr lang="en-US" sz="1500" kern="0" dirty="0">
                <a:solidFill>
                  <a:srgbClr val="5F5F5F">
                    <a:lumMod val="75000"/>
                    <a:alpha val="99000"/>
                  </a:srgbClr>
                </a:solidFill>
                <a:latin typeface="Segoe UI"/>
              </a:rPr>
              <a:t>Canoeing</a:t>
            </a:r>
          </a:p>
        </p:txBody>
      </p:sp>
      <p:grpSp>
        <p:nvGrpSpPr>
          <p:cNvPr id="43" name="Group 42"/>
          <p:cNvGrpSpPr/>
          <p:nvPr/>
        </p:nvGrpSpPr>
        <p:grpSpPr>
          <a:xfrm>
            <a:off x="1887098" y="3612862"/>
            <a:ext cx="678940" cy="686233"/>
            <a:chOff x="2251879" y="3104907"/>
            <a:chExt cx="678646" cy="686022"/>
          </a:xfrm>
        </p:grpSpPr>
        <p:sp>
          <p:nvSpPr>
            <p:cNvPr id="44"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45"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46"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rgbClr val="FF8A00"/>
            </a:solidFill>
            <a:ln>
              <a:noFill/>
            </a:ln>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47"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grpSp>
      <p:grpSp>
        <p:nvGrpSpPr>
          <p:cNvPr id="48" name="Group 47"/>
          <p:cNvGrpSpPr/>
          <p:nvPr/>
        </p:nvGrpSpPr>
        <p:grpSpPr>
          <a:xfrm>
            <a:off x="1887098" y="4405912"/>
            <a:ext cx="678940" cy="686233"/>
            <a:chOff x="2251879" y="3897711"/>
            <a:chExt cx="678646" cy="686022"/>
          </a:xfrm>
        </p:grpSpPr>
        <p:sp>
          <p:nvSpPr>
            <p:cNvPr id="49"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50"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51"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rgbClr val="00AEEF"/>
            </a:solidFill>
            <a:ln>
              <a:noFill/>
            </a:ln>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52"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grpSp>
      <p:grpSp>
        <p:nvGrpSpPr>
          <p:cNvPr id="53" name="Group 52"/>
          <p:cNvGrpSpPr/>
          <p:nvPr/>
        </p:nvGrpSpPr>
        <p:grpSpPr>
          <a:xfrm>
            <a:off x="1887098" y="5198961"/>
            <a:ext cx="678940" cy="686233"/>
            <a:chOff x="2251879" y="4690515"/>
            <a:chExt cx="678646" cy="686022"/>
          </a:xfrm>
        </p:grpSpPr>
        <p:sp>
          <p:nvSpPr>
            <p:cNvPr id="54"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55"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56"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rgbClr val="FF0000"/>
            </a:solidFill>
            <a:ln>
              <a:noFill/>
            </a:ln>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57"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grpSp>
      <p:sp>
        <p:nvSpPr>
          <p:cNvPr id="6" name="Title 5"/>
          <p:cNvSpPr>
            <a:spLocks noGrp="1"/>
          </p:cNvSpPr>
          <p:nvPr>
            <p:ph type="title"/>
          </p:nvPr>
        </p:nvSpPr>
        <p:spPr/>
        <p:txBody>
          <a:bodyPr/>
          <a:lstStyle/>
          <a:p>
            <a:r>
              <a:rPr lang="en-NZ" dirty="0" smtClean="0"/>
              <a:t>No Fixed Schema</a:t>
            </a:r>
            <a:endParaRPr lang="en-US" dirty="0"/>
          </a:p>
        </p:txBody>
      </p:sp>
      <p:sp>
        <p:nvSpPr>
          <p:cNvPr id="2" name="Slide Number Placeholder 1"/>
          <p:cNvSpPr>
            <a:spLocks noGrp="1"/>
          </p:cNvSpPr>
          <p:nvPr>
            <p:ph type="sldNum" sz="quarter" idx="12"/>
          </p:nvPr>
        </p:nvSpPr>
        <p:spPr/>
        <p:txBody>
          <a:bodyPr/>
          <a:lstStyle/>
          <a:p>
            <a:fld id="{AFFF257A-30C5-4AFB-911B-BE4CEEA1EA82}" type="slidenum">
              <a:rPr lang="en-US" smtClean="0"/>
              <a:pPr/>
              <a:t>27</a:t>
            </a:fld>
            <a:endParaRPr lang="en-US" dirty="0"/>
          </a:p>
        </p:txBody>
      </p:sp>
    </p:spTree>
    <p:extLst>
      <p:ext uri="{BB962C8B-B14F-4D97-AF65-F5344CB8AC3E}">
        <p14:creationId xmlns:p14="http://schemas.microsoft.com/office/powerpoint/2010/main" val="343844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6"/>
          <p:cNvSpPr>
            <a:spLocks/>
          </p:cNvSpPr>
          <p:nvPr/>
        </p:nvSpPr>
        <p:spPr bwMode="auto">
          <a:xfrm>
            <a:off x="5051702" y="734548"/>
            <a:ext cx="5566007" cy="373012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25" tIns="41163" rIns="82325" bIns="41163" numCol="1" anchor="t" anchorCtr="0" compatLnSpc="1">
            <a:prstTxWarp prst="textNoShape">
              <a:avLst/>
            </a:prstTxWarp>
          </a:bodyPr>
          <a:lstStyle/>
          <a:p>
            <a:pPr defTabSz="1219170">
              <a:defRPr/>
            </a:pPr>
            <a:endParaRPr lang="en-US" sz="1600" kern="0" dirty="0">
              <a:solidFill>
                <a:sysClr val="windowText" lastClr="000000"/>
              </a:solidFill>
            </a:endParaRPr>
          </a:p>
        </p:txBody>
      </p:sp>
      <p:graphicFrame>
        <p:nvGraphicFramePr>
          <p:cNvPr id="97" name="Table 96"/>
          <p:cNvGraphicFramePr>
            <a:graphicFrameLocks noGrp="1"/>
          </p:cNvGraphicFramePr>
          <p:nvPr>
            <p:extLst>
              <p:ext uri="{D42A27DB-BD31-4B8C-83A1-F6EECF244321}">
                <p14:modId xmlns:p14="http://schemas.microsoft.com/office/powerpoint/2010/main" val="2754284346"/>
              </p:ext>
            </p:extLst>
          </p:nvPr>
        </p:nvGraphicFramePr>
        <p:xfrm>
          <a:off x="821250" y="2865631"/>
          <a:ext cx="7003449" cy="3117019"/>
        </p:xfrm>
        <a:graphic>
          <a:graphicData uri="http://schemas.openxmlformats.org/drawingml/2006/table">
            <a:tbl>
              <a:tblPr firstRow="1" bandRow="1"/>
              <a:tblGrid>
                <a:gridCol w="1979428">
                  <a:extLst>
                    <a:ext uri="{9D8B030D-6E8A-4147-A177-3AD203B41FA5}">
                      <a16:colId xmlns:a16="http://schemas.microsoft.com/office/drawing/2014/main" xmlns="" val="20000"/>
                    </a:ext>
                  </a:extLst>
                </a:gridCol>
                <a:gridCol w="1979428">
                  <a:extLst>
                    <a:ext uri="{9D8B030D-6E8A-4147-A177-3AD203B41FA5}">
                      <a16:colId xmlns:a16="http://schemas.microsoft.com/office/drawing/2014/main" xmlns="" val="20001"/>
                    </a:ext>
                  </a:extLst>
                </a:gridCol>
                <a:gridCol w="1504465">
                  <a:extLst>
                    <a:ext uri="{9D8B030D-6E8A-4147-A177-3AD203B41FA5}">
                      <a16:colId xmlns:a16="http://schemas.microsoft.com/office/drawing/2014/main" xmlns="" val="20002"/>
                    </a:ext>
                  </a:extLst>
                </a:gridCol>
                <a:gridCol w="1540128">
                  <a:extLst>
                    <a:ext uri="{9D8B030D-6E8A-4147-A177-3AD203B41FA5}">
                      <a16:colId xmlns:a16="http://schemas.microsoft.com/office/drawing/2014/main" xmlns="" val="20003"/>
                    </a:ext>
                  </a:extLst>
                </a:gridCol>
              </a:tblGrid>
              <a:tr h="641740">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n-NZ" sz="1600" b="1" dirty="0">
                        <a:solidFill>
                          <a:schemeClr val="lt1">
                            <a:alpha val="99000"/>
                          </a:schemeClr>
                        </a:solidFill>
                      </a:endParaRPr>
                    </a:p>
                  </a:txBody>
                  <a:tcPr marL="182960" marR="182960" marT="91468" marB="91468"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960" marR="182960" marT="91468" marB="91468" anchor="ctr">
                    <a:lnL w="12700" cmpd="sng">
                      <a:no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0"/>
                  </a:ext>
                </a:extLst>
              </a:tr>
              <a:tr h="825093">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algn="r"/>
                      <a:endParaRPr lang="en-NZ" sz="2400" dirty="0">
                        <a:solidFill>
                          <a:schemeClr val="tx1">
                            <a:lumMod val="50000"/>
                            <a:lumOff val="50000"/>
                            <a:alpha val="99000"/>
                          </a:schemeClr>
                        </a:solidFill>
                        <a:latin typeface="Segoe UI Light" pitchFamily="34" charset="0"/>
                      </a:endParaRPr>
                    </a:p>
                  </a:txBody>
                  <a:tcPr marL="182960" marR="182960" marT="91468" marB="9146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Wade</a:t>
                      </a:r>
                    </a:p>
                  </a:txBody>
                  <a:tcPr marL="182960" marR="182960" marT="91468" marB="91468" anchor="ctr">
                    <a:lnL w="12700" cmpd="sng">
                      <a:no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Wegner</a:t>
                      </a:r>
                    </a:p>
                  </a:txBody>
                  <a:tcPr marL="182960" marR="182960" marT="91468" marB="91468"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2/2/1981</a:t>
                      </a:r>
                      <a:endParaRPr lang="en-US" sz="1500" kern="1200" dirty="0">
                        <a:solidFill>
                          <a:schemeClr val="tx2">
                            <a:lumMod val="75000"/>
                            <a:alpha val="99000"/>
                          </a:schemeClr>
                        </a:solidFill>
                        <a:latin typeface="+mn-lt"/>
                        <a:ea typeface="+mn-ea"/>
                        <a:cs typeface="+mn-cs"/>
                      </a:endParaRPr>
                    </a:p>
                  </a:txBody>
                  <a:tcPr marL="121941" marR="121941"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825093">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algn="r"/>
                      <a:endParaRPr lang="en-NZ" sz="2400" dirty="0">
                        <a:solidFill>
                          <a:schemeClr val="tx1">
                            <a:lumMod val="50000"/>
                            <a:lumOff val="50000"/>
                            <a:alpha val="99000"/>
                          </a:schemeClr>
                        </a:solidFill>
                        <a:latin typeface="Segoe UI Light" pitchFamily="34" charset="0"/>
                      </a:endParaRPr>
                    </a:p>
                  </a:txBody>
                  <a:tcPr marL="182960" marR="182960" marT="91468" marB="9146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Nathan</a:t>
                      </a:r>
                    </a:p>
                  </a:txBody>
                  <a:tcPr marL="182960" marR="182960" marT="91468" marB="91468"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Totten</a:t>
                      </a:r>
                      <a:endParaRPr lang="en-US" sz="1500" kern="1200" dirty="0">
                        <a:solidFill>
                          <a:schemeClr val="tx2">
                            <a:lumMod val="75000"/>
                            <a:alpha val="99000"/>
                          </a:schemeClr>
                        </a:solidFill>
                        <a:latin typeface="+mn-lt"/>
                        <a:ea typeface="+mn-ea"/>
                        <a:cs typeface="+mn-cs"/>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3/15/1965</a:t>
                      </a:r>
                      <a:endParaRPr lang="en-US" sz="1500" kern="1200" dirty="0">
                        <a:solidFill>
                          <a:schemeClr val="tx2">
                            <a:lumMod val="75000"/>
                            <a:alpha val="99000"/>
                          </a:schemeClr>
                        </a:solidFill>
                        <a:latin typeface="+mn-lt"/>
                        <a:ea typeface="+mn-ea"/>
                        <a:cs typeface="+mn-cs"/>
                      </a:endParaRPr>
                    </a:p>
                  </a:txBody>
                  <a:tcPr marL="121941" marR="121941"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2"/>
                  </a:ext>
                </a:extLst>
              </a:tr>
              <a:tr h="825093">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algn="r"/>
                      <a:endParaRPr lang="en-NZ" sz="2400" dirty="0">
                        <a:solidFill>
                          <a:schemeClr val="tx1">
                            <a:lumMod val="50000"/>
                            <a:lumOff val="50000"/>
                            <a:alpha val="99000"/>
                          </a:schemeClr>
                        </a:solidFill>
                        <a:latin typeface="Segoe UI Light" pitchFamily="34" charset="0"/>
                      </a:endParaRPr>
                    </a:p>
                  </a:txBody>
                  <a:tcPr marL="182960" marR="182960" marT="91468" marB="9146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r>
                        <a:rPr lang="en-US" sz="1500" kern="1200" dirty="0" smtClean="0">
                          <a:solidFill>
                            <a:schemeClr val="tx2">
                              <a:lumMod val="75000"/>
                              <a:alpha val="99000"/>
                            </a:schemeClr>
                          </a:solidFill>
                          <a:latin typeface="+mn-lt"/>
                          <a:ea typeface="+mn-ea"/>
                          <a:cs typeface="+mn-cs"/>
                        </a:rPr>
                        <a:t>Nick</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r>
                        <a:rPr lang="en-US" sz="1500" kern="1200" dirty="0" smtClean="0">
                          <a:solidFill>
                            <a:schemeClr val="tx2">
                              <a:lumMod val="75000"/>
                              <a:alpha val="99000"/>
                            </a:schemeClr>
                          </a:solidFill>
                          <a:latin typeface="+mn-lt"/>
                          <a:ea typeface="+mn-ea"/>
                          <a:cs typeface="+mn-cs"/>
                        </a:rPr>
                        <a:t>Harris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May 1, 1976</a:t>
                      </a:r>
                      <a:endParaRPr lang="en-US" sz="1500" kern="1200" dirty="0">
                        <a:solidFill>
                          <a:schemeClr val="tx2">
                            <a:lumMod val="75000"/>
                            <a:alpha val="99000"/>
                          </a:schemeClr>
                        </a:solidFill>
                        <a:latin typeface="+mn-lt"/>
                        <a:ea typeface="+mn-ea"/>
                        <a:cs typeface="+mn-cs"/>
                      </a:endParaRPr>
                    </a:p>
                  </a:txBody>
                  <a:tcPr marL="121941" marR="121941"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bl>
          </a:graphicData>
        </a:graphic>
      </p:graphicFrame>
      <p:sp>
        <p:nvSpPr>
          <p:cNvPr id="98" name="Rounded Rectangle 97"/>
          <p:cNvSpPr/>
          <p:nvPr/>
        </p:nvSpPr>
        <p:spPr>
          <a:xfrm>
            <a:off x="1635183" y="3510252"/>
            <a:ext cx="6199208" cy="848189"/>
          </a:xfrm>
          <a:prstGeom prst="roundRect">
            <a:avLst>
              <a:gd name="adj" fmla="val 10931"/>
            </a:avLst>
          </a:prstGeom>
          <a:noFill/>
          <a:ln w="25400" cap="flat" cmpd="sng" algn="ctr">
            <a:solidFill>
              <a:srgbClr val="00AEEF">
                <a:alpha val="99000"/>
              </a:srgbClr>
            </a:solidFill>
            <a:prstDash val="solid"/>
          </a:ln>
          <a:effectLst/>
        </p:spPr>
        <p:txBody>
          <a:bodyPr lIns="91458" tIns="45730" rIns="91458" bIns="45730" rtlCol="0" anchor="ctr"/>
          <a:lstStyle/>
          <a:p>
            <a:pPr algn="ctr" defTabSz="1219170">
              <a:defRPr/>
            </a:pPr>
            <a:endParaRPr lang="en-US" sz="2400" kern="0" dirty="0">
              <a:solidFill>
                <a:srgbClr val="FFFFFF"/>
              </a:solidFill>
              <a:latin typeface="Segoe UI"/>
            </a:endParaRPr>
          </a:p>
        </p:txBody>
      </p:sp>
      <p:grpSp>
        <p:nvGrpSpPr>
          <p:cNvPr id="99" name="Group 98"/>
          <p:cNvGrpSpPr/>
          <p:nvPr/>
        </p:nvGrpSpPr>
        <p:grpSpPr>
          <a:xfrm>
            <a:off x="1893002" y="3610154"/>
            <a:ext cx="678940" cy="686233"/>
            <a:chOff x="2251879" y="3104907"/>
            <a:chExt cx="678646" cy="686022"/>
          </a:xfrm>
        </p:grpSpPr>
        <p:sp>
          <p:nvSpPr>
            <p:cNvPr id="100"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101"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102"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rgbClr val="FF8A00"/>
            </a:solidFill>
            <a:ln>
              <a:noFill/>
            </a:ln>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103"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grpSp>
      <p:grpSp>
        <p:nvGrpSpPr>
          <p:cNvPr id="104" name="Group 103"/>
          <p:cNvGrpSpPr/>
          <p:nvPr/>
        </p:nvGrpSpPr>
        <p:grpSpPr>
          <a:xfrm>
            <a:off x="1893002" y="4403204"/>
            <a:ext cx="678940" cy="686233"/>
            <a:chOff x="2251879" y="3897711"/>
            <a:chExt cx="678646" cy="686022"/>
          </a:xfrm>
        </p:grpSpPr>
        <p:sp>
          <p:nvSpPr>
            <p:cNvPr id="105"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106"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107"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rgbClr val="00AEEF"/>
            </a:solidFill>
            <a:ln>
              <a:noFill/>
            </a:ln>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108"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grpSp>
      <p:grpSp>
        <p:nvGrpSpPr>
          <p:cNvPr id="109" name="Group 108"/>
          <p:cNvGrpSpPr/>
          <p:nvPr/>
        </p:nvGrpSpPr>
        <p:grpSpPr>
          <a:xfrm>
            <a:off x="1893002" y="5196253"/>
            <a:ext cx="678940" cy="686233"/>
            <a:chOff x="2251879" y="4690515"/>
            <a:chExt cx="678646" cy="686022"/>
          </a:xfrm>
        </p:grpSpPr>
        <p:sp>
          <p:nvSpPr>
            <p:cNvPr id="110"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111"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sp>
          <p:nvSpPr>
            <p:cNvPr id="112"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rgbClr val="FF0000"/>
            </a:solidFill>
            <a:ln>
              <a:noFill/>
            </a:ln>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113"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9170">
                <a:defRPr/>
              </a:pPr>
              <a:endParaRPr lang="en-US" sz="1600" kern="0" dirty="0">
                <a:solidFill>
                  <a:sysClr val="windowText" lastClr="000000"/>
                </a:solidFill>
              </a:endParaRPr>
            </a:p>
          </p:txBody>
        </p:sp>
      </p:grpSp>
      <p:sp>
        <p:nvSpPr>
          <p:cNvPr id="114" name="TextBox 15"/>
          <p:cNvSpPr txBox="1"/>
          <p:nvPr/>
        </p:nvSpPr>
        <p:spPr>
          <a:xfrm>
            <a:off x="6139037" y="1834024"/>
            <a:ext cx="3390708" cy="400130"/>
          </a:xfrm>
          <a:prstGeom prst="rect">
            <a:avLst/>
          </a:prstGeom>
        </p:spPr>
        <p:txBody>
          <a:bodyPr wrap="none" lIns="91458" tIns="45730" rIns="91458" bIns="4573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defRPr/>
            </a:pPr>
            <a:r>
              <a:rPr lang="en-US" sz="2000" spc="-100" dirty="0">
                <a:solidFill>
                  <a:srgbClr val="FFFFFF">
                    <a:alpha val="99000"/>
                  </a:srgbClr>
                </a:solidFill>
                <a:latin typeface="Consolas" pitchFamily="49" charset="0"/>
                <a:cs typeface="Consolas" pitchFamily="49" charset="0"/>
              </a:rPr>
              <a:t>?$filter=Last eq ‘Wegner’</a:t>
            </a:r>
          </a:p>
        </p:txBody>
      </p:sp>
      <p:sp>
        <p:nvSpPr>
          <p:cNvPr id="6" name="Title 5"/>
          <p:cNvSpPr>
            <a:spLocks noGrp="1"/>
          </p:cNvSpPr>
          <p:nvPr>
            <p:ph type="title"/>
          </p:nvPr>
        </p:nvSpPr>
        <p:spPr/>
        <p:txBody>
          <a:bodyPr/>
          <a:lstStyle/>
          <a:p>
            <a:r>
              <a:rPr lang="en-NZ" dirty="0" smtClean="0"/>
              <a:t>Querying</a:t>
            </a:r>
            <a:endParaRPr lang="en-US" dirty="0"/>
          </a:p>
        </p:txBody>
      </p:sp>
      <p:sp>
        <p:nvSpPr>
          <p:cNvPr id="2" name="Slide Number Placeholder 1"/>
          <p:cNvSpPr>
            <a:spLocks noGrp="1"/>
          </p:cNvSpPr>
          <p:nvPr>
            <p:ph type="sldNum" sz="quarter" idx="12"/>
          </p:nvPr>
        </p:nvSpPr>
        <p:spPr/>
        <p:txBody>
          <a:bodyPr/>
          <a:lstStyle/>
          <a:p>
            <a:fld id="{AFFF257A-30C5-4AFB-911B-BE4CEEA1EA82}" type="slidenum">
              <a:rPr lang="en-US" smtClean="0"/>
              <a:pPr/>
              <a:t>28</a:t>
            </a:fld>
            <a:endParaRPr lang="en-US" dirty="0"/>
          </a:p>
        </p:txBody>
      </p:sp>
    </p:spTree>
    <p:extLst>
      <p:ext uri="{BB962C8B-B14F-4D97-AF65-F5344CB8AC3E}">
        <p14:creationId xmlns:p14="http://schemas.microsoft.com/office/powerpoint/2010/main" val="1857756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Partition Key</a:t>
            </a:r>
            <a:endParaRPr lang="en-US" dirty="0"/>
          </a:p>
        </p:txBody>
      </p:sp>
      <p:sp>
        <p:nvSpPr>
          <p:cNvPr id="3" name="Content Placeholder 2"/>
          <p:cNvSpPr>
            <a:spLocks noGrp="1"/>
          </p:cNvSpPr>
          <p:nvPr>
            <p:ph type="body" sz="quarter" idx="13"/>
          </p:nvPr>
        </p:nvSpPr>
        <p:spPr/>
        <p:txBody>
          <a:bodyPr/>
          <a:lstStyle/>
          <a:p>
            <a:r>
              <a:rPr lang="en-US" dirty="0" smtClean="0"/>
              <a:t>Entity Locality</a:t>
            </a:r>
          </a:p>
          <a:p>
            <a:pPr lvl="1"/>
            <a:r>
              <a:rPr lang="en-US" dirty="0" smtClean="0"/>
              <a:t>Entities in the same partition will be stored together</a:t>
            </a:r>
          </a:p>
          <a:p>
            <a:pPr lvl="2"/>
            <a:r>
              <a:rPr lang="en-US" dirty="0" smtClean="0"/>
              <a:t>Efficient querying and cache locality</a:t>
            </a:r>
          </a:p>
          <a:p>
            <a:pPr lvl="2"/>
            <a:r>
              <a:rPr lang="en-US" dirty="0" smtClean="0"/>
              <a:t>Endeavour to include partition key in all queries</a:t>
            </a:r>
          </a:p>
          <a:p>
            <a:r>
              <a:rPr lang="en-US" dirty="0" smtClean="0"/>
              <a:t>Entity Group Transactions</a:t>
            </a:r>
          </a:p>
          <a:p>
            <a:pPr lvl="1"/>
            <a:r>
              <a:rPr lang="en-US" dirty="0" smtClean="0"/>
              <a:t>Atomic multiple Insert/Update/Delete in same partition in a single transaction</a:t>
            </a:r>
          </a:p>
          <a:p>
            <a:r>
              <a:rPr lang="en-US" dirty="0" smtClean="0"/>
              <a:t>Table Scalability</a:t>
            </a:r>
          </a:p>
          <a:p>
            <a:pPr lvl="1"/>
            <a:r>
              <a:rPr lang="en-US" dirty="0" smtClean="0"/>
              <a:t>Target throughput—500 tps/partition, several thousand tps/account</a:t>
            </a:r>
          </a:p>
          <a:p>
            <a:pPr lvl="1"/>
            <a:r>
              <a:rPr lang="en-US" dirty="0" smtClean="0"/>
              <a:t>Azure monitors the usage patterns of partitions</a:t>
            </a:r>
          </a:p>
          <a:p>
            <a:pPr lvl="1"/>
            <a:r>
              <a:rPr lang="en-US" dirty="0" smtClean="0"/>
              <a:t>Automatically load balance partitions</a:t>
            </a:r>
          </a:p>
          <a:p>
            <a:pPr lvl="2"/>
            <a:r>
              <a:rPr lang="en-US" dirty="0" smtClean="0"/>
              <a:t>Each partition can be served by a different storage node</a:t>
            </a:r>
          </a:p>
          <a:p>
            <a:pPr lvl="2"/>
            <a:r>
              <a:rPr lang="en-US" dirty="0" smtClean="0"/>
              <a:t>Scale to meet the traffic needs of your table</a:t>
            </a:r>
            <a:endParaRPr lang="en-US" dirty="0"/>
          </a:p>
        </p:txBody>
      </p:sp>
      <p:sp>
        <p:nvSpPr>
          <p:cNvPr id="4" name="Slide Number Placeholder 3"/>
          <p:cNvSpPr>
            <a:spLocks noGrp="1"/>
          </p:cNvSpPr>
          <p:nvPr>
            <p:ph type="sldNum" sz="quarter" idx="12"/>
          </p:nvPr>
        </p:nvSpPr>
        <p:spPr/>
        <p:txBody>
          <a:bodyPr/>
          <a:lstStyle/>
          <a:p>
            <a:fld id="{AFFF257A-30C5-4AFB-911B-BE4CEEA1EA82}" type="slidenum">
              <a:rPr lang="en-US" smtClean="0"/>
              <a:pPr/>
              <a:t>29</a:t>
            </a:fld>
            <a:endParaRPr lang="en-US" dirty="0"/>
          </a:p>
        </p:txBody>
      </p:sp>
    </p:spTree>
    <p:extLst>
      <p:ext uri="{BB962C8B-B14F-4D97-AF65-F5344CB8AC3E}">
        <p14:creationId xmlns:p14="http://schemas.microsoft.com/office/powerpoint/2010/main" val="359736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3: Microsoft Azure Storage</a:t>
            </a:r>
            <a:endParaRPr lang="en-US" dirty="0"/>
          </a:p>
        </p:txBody>
      </p:sp>
      <p:sp>
        <p:nvSpPr>
          <p:cNvPr id="7" name="Text Placeholder 6"/>
          <p:cNvSpPr>
            <a:spLocks noGrp="1"/>
          </p:cNvSpPr>
          <p:nvPr>
            <p:ph type="body" sz="quarter" idx="12"/>
          </p:nvPr>
        </p:nvSpPr>
        <p:spPr/>
        <p:txBody>
          <a:bodyPr/>
          <a:lstStyle/>
          <a:p>
            <a:r>
              <a:rPr lang="en-US" dirty="0" smtClean="0"/>
              <a:t>Section 1: Storage Features</a:t>
            </a:r>
            <a:endParaRPr lang="en-US" dirty="0"/>
          </a:p>
        </p:txBody>
      </p:sp>
    </p:spTree>
    <p:extLst>
      <p:ext uri="{BB962C8B-B14F-4D97-AF65-F5344CB8AC3E}">
        <p14:creationId xmlns:p14="http://schemas.microsoft.com/office/powerpoint/2010/main" val="356375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081583148"/>
              </p:ext>
            </p:extLst>
          </p:nvPr>
        </p:nvGraphicFramePr>
        <p:xfrm>
          <a:off x="2841115" y="1042691"/>
          <a:ext cx="8835252" cy="2711564"/>
        </p:xfrm>
        <a:graphic>
          <a:graphicData uri="http://schemas.openxmlformats.org/drawingml/2006/table">
            <a:tbl>
              <a:tblPr firstRow="1" bandRow="1"/>
              <a:tblGrid>
                <a:gridCol w="2678836">
                  <a:extLst>
                    <a:ext uri="{9D8B030D-6E8A-4147-A177-3AD203B41FA5}">
                      <a16:colId xmlns:a16="http://schemas.microsoft.com/office/drawing/2014/main" xmlns="" val="20000"/>
                    </a:ext>
                  </a:extLst>
                </a:gridCol>
                <a:gridCol w="2036052">
                  <a:extLst>
                    <a:ext uri="{9D8B030D-6E8A-4147-A177-3AD203B41FA5}">
                      <a16:colId xmlns:a16="http://schemas.microsoft.com/office/drawing/2014/main" xmlns="" val="20001"/>
                    </a:ext>
                  </a:extLst>
                </a:gridCol>
                <a:gridCol w="2036052">
                  <a:extLst>
                    <a:ext uri="{9D8B030D-6E8A-4147-A177-3AD203B41FA5}">
                      <a16:colId xmlns:a16="http://schemas.microsoft.com/office/drawing/2014/main" xmlns="" val="20002"/>
                    </a:ext>
                  </a:extLst>
                </a:gridCol>
                <a:gridCol w="2084312">
                  <a:extLst>
                    <a:ext uri="{9D8B030D-6E8A-4147-A177-3AD203B41FA5}">
                      <a16:colId xmlns:a16="http://schemas.microsoft.com/office/drawing/2014/main" xmlns="" val="20003"/>
                    </a:ext>
                  </a:extLst>
                </a:gridCol>
              </a:tblGrid>
              <a:tr h="538509">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500" b="1" kern="1200" cap="all" baseline="0" dirty="0" smtClean="0">
                          <a:solidFill>
                            <a:schemeClr val="lt1">
                              <a:alpha val="99000"/>
                            </a:schemeClr>
                          </a:solidFill>
                          <a:latin typeface="+mn-lt"/>
                          <a:ea typeface="+mn-ea"/>
                          <a:cs typeface="+mn-cs"/>
                        </a:rPr>
                        <a:t>(Category)</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500" b="1" kern="1200" cap="all" baseline="0" dirty="0" smtClean="0">
                          <a:solidFill>
                            <a:schemeClr val="lt1">
                              <a:alpha val="99000"/>
                            </a:schemeClr>
                          </a:solidFill>
                          <a:latin typeface="+mn-lt"/>
                          <a:ea typeface="+mn-ea"/>
                          <a:cs typeface="+mn-cs"/>
                        </a:rPr>
                        <a:t>(Title)</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Timestamp</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500" b="1" cap="all" baseline="0" dirty="0" smtClean="0">
                          <a:solidFill>
                            <a:schemeClr val="lt1">
                              <a:alpha val="99000"/>
                            </a:schemeClr>
                          </a:solidFill>
                        </a:rPr>
                        <a:t>MODELYEAR</a:t>
                      </a:r>
                      <a:endParaRPr lang="en-NZ" sz="1500" b="1" cap="all" baseline="0" dirty="0">
                        <a:solidFill>
                          <a:schemeClr val="lt1">
                            <a:alpha val="99000"/>
                          </a:schemeClr>
                        </a:solidFill>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0"/>
                  </a:ext>
                </a:extLst>
              </a:tr>
              <a:tr h="52946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Bikes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Super Duper Cycle</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538509">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Bikes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Quick Cycle 200 Deluxe</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2007</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2"/>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Canoes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Whitewater</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4"/>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Canoes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Flatwater</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2006</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639242714"/>
              </p:ext>
            </p:extLst>
          </p:nvPr>
        </p:nvGraphicFramePr>
        <p:xfrm>
          <a:off x="2841115" y="3764152"/>
          <a:ext cx="8835252" cy="2711564"/>
        </p:xfrm>
        <a:graphic>
          <a:graphicData uri="http://schemas.openxmlformats.org/drawingml/2006/table">
            <a:tbl>
              <a:tblPr firstRow="1" bandRow="1"/>
              <a:tblGrid>
                <a:gridCol w="2678836">
                  <a:extLst>
                    <a:ext uri="{9D8B030D-6E8A-4147-A177-3AD203B41FA5}">
                      <a16:colId xmlns:a16="http://schemas.microsoft.com/office/drawing/2014/main" xmlns="" val="20000"/>
                    </a:ext>
                  </a:extLst>
                </a:gridCol>
                <a:gridCol w="2036052">
                  <a:extLst>
                    <a:ext uri="{9D8B030D-6E8A-4147-A177-3AD203B41FA5}">
                      <a16:colId xmlns:a16="http://schemas.microsoft.com/office/drawing/2014/main" xmlns="" val="20001"/>
                    </a:ext>
                  </a:extLst>
                </a:gridCol>
                <a:gridCol w="2036052">
                  <a:extLst>
                    <a:ext uri="{9D8B030D-6E8A-4147-A177-3AD203B41FA5}">
                      <a16:colId xmlns:a16="http://schemas.microsoft.com/office/drawing/2014/main" xmlns="" val="20002"/>
                    </a:ext>
                  </a:extLst>
                </a:gridCol>
                <a:gridCol w="2084312">
                  <a:extLst>
                    <a:ext uri="{9D8B030D-6E8A-4147-A177-3AD203B41FA5}">
                      <a16:colId xmlns:a16="http://schemas.microsoft.com/office/drawing/2014/main" xmlns="" val="20003"/>
                    </a:ext>
                  </a:extLst>
                </a:gridCol>
              </a:tblGrid>
              <a:tr h="538509">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500" b="1" kern="1200" cap="all" baseline="0" dirty="0" smtClean="0">
                          <a:solidFill>
                            <a:schemeClr val="lt1">
                              <a:alpha val="99000"/>
                            </a:schemeClr>
                          </a:solidFill>
                          <a:latin typeface="+mn-lt"/>
                          <a:ea typeface="+mn-ea"/>
                          <a:cs typeface="+mn-cs"/>
                        </a:rPr>
                        <a:t>(Category)</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500" b="1" kern="1200" cap="all" baseline="0" dirty="0" smtClean="0">
                          <a:solidFill>
                            <a:schemeClr val="lt1">
                              <a:alpha val="99000"/>
                            </a:schemeClr>
                          </a:solidFill>
                          <a:latin typeface="+mn-lt"/>
                          <a:ea typeface="+mn-ea"/>
                          <a:cs typeface="+mn-cs"/>
                        </a:rPr>
                        <a:t>(Title)</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Timestamp</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500" b="1" cap="all" baseline="0" dirty="0" smtClean="0">
                          <a:solidFill>
                            <a:schemeClr val="lt1">
                              <a:alpha val="99000"/>
                            </a:schemeClr>
                          </a:solidFill>
                        </a:rPr>
                        <a:t>MODELYEAR</a:t>
                      </a:r>
                      <a:endParaRPr lang="en-NZ" sz="1500" b="1" cap="all" baseline="0" dirty="0">
                        <a:solidFill>
                          <a:schemeClr val="lt1">
                            <a:alpha val="99000"/>
                          </a:schemeClr>
                        </a:solidFill>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0"/>
                  </a:ext>
                </a:extLst>
              </a:tr>
              <a:tr h="52946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Rafts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14ft Super Tourer</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1999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2"/>
                  </a:ext>
                </a:extLst>
              </a:tr>
              <a:tr h="538509">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Skis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Fabrikam Back Trackers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4"/>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Tents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Super Palace</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2008</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533216425"/>
              </p:ext>
            </p:extLst>
          </p:nvPr>
        </p:nvGraphicFramePr>
        <p:xfrm>
          <a:off x="2841115" y="1042691"/>
          <a:ext cx="8835252" cy="4706586"/>
        </p:xfrm>
        <a:graphic>
          <a:graphicData uri="http://schemas.openxmlformats.org/drawingml/2006/table">
            <a:tbl>
              <a:tblPr firstRow="1" bandRow="1"/>
              <a:tblGrid>
                <a:gridCol w="2678836">
                  <a:extLst>
                    <a:ext uri="{9D8B030D-6E8A-4147-A177-3AD203B41FA5}">
                      <a16:colId xmlns:a16="http://schemas.microsoft.com/office/drawing/2014/main" xmlns="" val="20000"/>
                    </a:ext>
                  </a:extLst>
                </a:gridCol>
                <a:gridCol w="2036052">
                  <a:extLst>
                    <a:ext uri="{9D8B030D-6E8A-4147-A177-3AD203B41FA5}">
                      <a16:colId xmlns:a16="http://schemas.microsoft.com/office/drawing/2014/main" xmlns="" val="20001"/>
                    </a:ext>
                  </a:extLst>
                </a:gridCol>
                <a:gridCol w="2036052">
                  <a:extLst>
                    <a:ext uri="{9D8B030D-6E8A-4147-A177-3AD203B41FA5}">
                      <a16:colId xmlns:a16="http://schemas.microsoft.com/office/drawing/2014/main" xmlns="" val="20002"/>
                    </a:ext>
                  </a:extLst>
                </a:gridCol>
                <a:gridCol w="2084312">
                  <a:extLst>
                    <a:ext uri="{9D8B030D-6E8A-4147-A177-3AD203B41FA5}">
                      <a16:colId xmlns:a16="http://schemas.microsoft.com/office/drawing/2014/main" xmlns="" val="20003"/>
                    </a:ext>
                  </a:extLst>
                </a:gridCol>
              </a:tblGrid>
              <a:tr h="538509">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500" b="1" kern="1200" cap="all" baseline="0" dirty="0" smtClean="0">
                          <a:solidFill>
                            <a:schemeClr val="lt1">
                              <a:alpha val="99000"/>
                            </a:schemeClr>
                          </a:solidFill>
                          <a:latin typeface="+mn-lt"/>
                          <a:ea typeface="+mn-ea"/>
                          <a:cs typeface="+mn-cs"/>
                        </a:rPr>
                        <a:t>(Category)</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500" b="1" kern="1200" cap="all" baseline="0" dirty="0" smtClean="0">
                          <a:solidFill>
                            <a:schemeClr val="lt1">
                              <a:alpha val="99000"/>
                            </a:schemeClr>
                          </a:solidFill>
                          <a:latin typeface="+mn-lt"/>
                          <a:ea typeface="+mn-ea"/>
                          <a:cs typeface="+mn-cs"/>
                        </a:rPr>
                        <a:t>(Title)</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pPr marL="0" algn="l" defTabSz="914363" rtl="0" eaLnBrk="1" latinLnBrk="0" hangingPunct="1"/>
                      <a:r>
                        <a:rPr lang="en-US" sz="1500" b="1" kern="1200" cap="all" baseline="0" dirty="0" smtClean="0">
                          <a:solidFill>
                            <a:schemeClr val="lt1">
                              <a:alpha val="99000"/>
                            </a:schemeClr>
                          </a:solidFill>
                          <a:latin typeface="+mn-lt"/>
                          <a:ea typeface="+mn-ea"/>
                          <a:cs typeface="+mn-cs"/>
                        </a:rPr>
                        <a:t>Timestamp</a:t>
                      </a:r>
                      <a:endParaRPr lang="en-US" sz="1500" b="1" kern="1200" cap="all" baseline="0" dirty="0">
                        <a:solidFill>
                          <a:schemeClr val="lt1">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r>
                        <a:rPr lang="en-NZ" sz="1500" b="1" cap="all" baseline="0" dirty="0" smtClean="0">
                          <a:solidFill>
                            <a:schemeClr val="lt1">
                              <a:alpha val="99000"/>
                            </a:schemeClr>
                          </a:solidFill>
                        </a:rPr>
                        <a:t>MODELYEAR</a:t>
                      </a:r>
                      <a:endParaRPr lang="en-NZ" sz="1500" b="1" cap="all" baseline="0" dirty="0">
                        <a:solidFill>
                          <a:schemeClr val="lt1">
                            <a:alpha val="99000"/>
                          </a:schemeClr>
                        </a:solidFill>
                      </a:endParaRPr>
                    </a:p>
                  </a:txBody>
                  <a:tcPr marL="182960" marR="182960" marT="91468" marB="91468" anchor="ctr">
                    <a:lnL w="12700" cmpd="sng">
                      <a:solidFill>
                        <a:srgbClr val="FFFFFF"/>
                      </a:solidFill>
                    </a:lnL>
                    <a:lnR w="12700" cmpd="sng">
                      <a:solidFill>
                        <a:srgbClr val="FFFFFF"/>
                      </a:solidFill>
                    </a:lnR>
                    <a:lnT w="12700" cmpd="sng">
                      <a:solidFill>
                        <a:srgbClr val="FFFFFF"/>
                      </a:solid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0"/>
                  </a:ext>
                </a:extLst>
              </a:tr>
              <a:tr h="52946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Bikes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Super Duper Cycle</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538509">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Bikes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Quick Cycle 200 Deluxe</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2007</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2"/>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Canoes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Whitewater</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4"/>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Canoes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Flatwater</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2006</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5"/>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Rafts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14 ft Super Tourer</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1999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6"/>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7"/>
                  </a:ext>
                </a:extLst>
              </a:tr>
              <a:tr h="538509">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Skis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Fabrikam Back Trackers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2009</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8"/>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9"/>
                  </a:ext>
                </a:extLst>
              </a:tr>
              <a:tr h="361588">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Tents</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no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Super Palace</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2008</a:t>
                      </a:r>
                      <a:endParaRPr lang="en-US" sz="1500" kern="1200" dirty="0">
                        <a:solidFill>
                          <a:schemeClr val="tx2">
                            <a:lumMod val="75000"/>
                            <a:alpha val="99000"/>
                          </a:schemeClr>
                        </a:solidFill>
                        <a:latin typeface="+mn-lt"/>
                        <a:ea typeface="+mn-ea"/>
                        <a:cs typeface="+mn-cs"/>
                      </a:endParaRPr>
                    </a:p>
                  </a:txBody>
                  <a:tcPr marL="182960" marR="182960" marT="45735" marB="4573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10"/>
                  </a:ext>
                </a:extLst>
              </a:tr>
            </a:tbl>
          </a:graphicData>
        </a:graphic>
      </p:graphicFrame>
      <p:sp>
        <p:nvSpPr>
          <p:cNvPr id="28" name="Rounded Rectangle 27"/>
          <p:cNvSpPr/>
          <p:nvPr/>
        </p:nvSpPr>
        <p:spPr>
          <a:xfrm>
            <a:off x="2853099" y="1569571"/>
            <a:ext cx="8820627" cy="1055076"/>
          </a:xfrm>
          <a:prstGeom prst="roundRect">
            <a:avLst>
              <a:gd name="adj" fmla="val 10931"/>
            </a:avLst>
          </a:prstGeom>
          <a:noFill/>
          <a:ln w="25400" cap="flat" cmpd="sng" algn="ctr">
            <a:solidFill>
              <a:srgbClr val="00AEEF">
                <a:alpha val="99000"/>
              </a:srgbClr>
            </a:solidFill>
            <a:prstDash val="solid"/>
          </a:ln>
          <a:effectLst/>
        </p:spPr>
        <p:txBody>
          <a:bodyPr lIns="91458" tIns="45730" rIns="91458" bIns="45730" rtlCol="0" anchor="ctr"/>
          <a:lstStyle/>
          <a:p>
            <a:pPr algn="ctr" defTabSz="1219170">
              <a:defRPr/>
            </a:pPr>
            <a:endParaRPr lang="en-US" sz="2400" kern="0" dirty="0">
              <a:solidFill>
                <a:srgbClr val="FFFFFF"/>
              </a:solidFill>
              <a:latin typeface="Segoe UI"/>
            </a:endParaRPr>
          </a:p>
        </p:txBody>
      </p:sp>
      <p:sp>
        <p:nvSpPr>
          <p:cNvPr id="31" name="Rounded Rectangle 30"/>
          <p:cNvSpPr/>
          <p:nvPr/>
        </p:nvSpPr>
        <p:spPr>
          <a:xfrm>
            <a:off x="2853099" y="2965535"/>
            <a:ext cx="8820627" cy="731887"/>
          </a:xfrm>
          <a:prstGeom prst="roundRect">
            <a:avLst>
              <a:gd name="adj" fmla="val 14017"/>
            </a:avLst>
          </a:prstGeom>
          <a:noFill/>
          <a:ln w="25400" cap="flat" cmpd="sng" algn="ctr">
            <a:solidFill>
              <a:srgbClr val="00AEEF">
                <a:alpha val="99000"/>
              </a:srgbClr>
            </a:solidFill>
            <a:prstDash val="solid"/>
          </a:ln>
          <a:effectLst/>
        </p:spPr>
        <p:txBody>
          <a:bodyPr lIns="91458" tIns="45730" rIns="91458" bIns="45730" rtlCol="0" anchor="ctr"/>
          <a:lstStyle/>
          <a:p>
            <a:pPr algn="ctr" defTabSz="1219170">
              <a:defRPr/>
            </a:pPr>
            <a:endParaRPr lang="en-US" sz="2400" kern="0" dirty="0">
              <a:solidFill>
                <a:srgbClr val="FFFFFF"/>
              </a:solidFill>
              <a:latin typeface="Segoe UI"/>
            </a:endParaRPr>
          </a:p>
        </p:txBody>
      </p:sp>
      <p:grpSp>
        <p:nvGrpSpPr>
          <p:cNvPr id="40" name="Group 33"/>
          <p:cNvGrpSpPr/>
          <p:nvPr/>
        </p:nvGrpSpPr>
        <p:grpSpPr>
          <a:xfrm>
            <a:off x="519340" y="2746675"/>
            <a:ext cx="2324425" cy="1673868"/>
            <a:chOff x="317101" y="2670048"/>
            <a:chExt cx="2531690" cy="1673352"/>
          </a:xfrm>
        </p:grpSpPr>
        <p:sp>
          <p:nvSpPr>
            <p:cNvPr id="41" name="Right Arrow 40"/>
            <p:cNvSpPr/>
            <p:nvPr/>
          </p:nvSpPr>
          <p:spPr bwMode="auto">
            <a:xfrm>
              <a:off x="2090853" y="3325368"/>
              <a:ext cx="757938" cy="484632"/>
            </a:xfrm>
            <a:prstGeom prst="rightArrow">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282"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42" name="Can 41"/>
            <p:cNvSpPr/>
            <p:nvPr/>
          </p:nvSpPr>
          <p:spPr bwMode="auto">
            <a:xfrm>
              <a:off x="317101" y="2670048"/>
              <a:ext cx="1905000" cy="1673352"/>
            </a:xfrm>
            <a:prstGeom prst="can">
              <a:avLst/>
            </a:prstGeom>
            <a:solidFill>
              <a:srgbClr val="8CC600"/>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91436" tIns="45718" rIns="91436" bIns="45718" numCol="1" rtlCol="0" anchor="ctr" anchorCtr="0" compatLnSpc="1">
              <a:prstTxWarp prst="textNoShape">
                <a:avLst/>
              </a:prstTxWarp>
            </a:bodyPr>
            <a:lstStyle/>
            <a:p>
              <a:pPr algn="ctr" defTabSz="914282" fontAlgn="base">
                <a:spcBef>
                  <a:spcPct val="0"/>
                </a:spcBef>
                <a:spcAft>
                  <a:spcPct val="0"/>
                </a:spcAft>
                <a:defRPr/>
              </a:pPr>
              <a:r>
                <a:rPr lang="en-US" sz="2000" b="1" kern="0" dirty="0">
                  <a:gradFill>
                    <a:gsLst>
                      <a:gs pos="0">
                        <a:srgbClr val="FFFFFF"/>
                      </a:gs>
                      <a:gs pos="100000">
                        <a:srgbClr val="FFFFFF"/>
                      </a:gs>
                    </a:gsLst>
                    <a:lin ang="5400000" scaled="0"/>
                  </a:gradFill>
                  <a:latin typeface="Segoe UI"/>
                </a:rPr>
                <a:t>Server A</a:t>
              </a:r>
            </a:p>
            <a:p>
              <a:pPr algn="ctr" defTabSz="914282" fontAlgn="base">
                <a:spcBef>
                  <a:spcPct val="0"/>
                </a:spcBef>
                <a:spcAft>
                  <a:spcPct val="0"/>
                </a:spcAft>
                <a:defRPr/>
              </a:pPr>
              <a:r>
                <a:rPr lang="en-US" sz="1500" kern="0" dirty="0">
                  <a:gradFill>
                    <a:gsLst>
                      <a:gs pos="0">
                        <a:srgbClr val="FFFFFF"/>
                      </a:gs>
                      <a:gs pos="100000">
                        <a:srgbClr val="FFFFFF"/>
                      </a:gs>
                    </a:gsLst>
                    <a:lin ang="5400000" scaled="0"/>
                  </a:gradFill>
                  <a:latin typeface="Segoe UI"/>
                </a:rPr>
                <a:t>Table = Products</a:t>
              </a:r>
            </a:p>
          </p:txBody>
        </p:sp>
      </p:grpSp>
      <p:grpSp>
        <p:nvGrpSpPr>
          <p:cNvPr id="43" name="Group 32"/>
          <p:cNvGrpSpPr/>
          <p:nvPr/>
        </p:nvGrpSpPr>
        <p:grpSpPr>
          <a:xfrm>
            <a:off x="519339" y="1678375"/>
            <a:ext cx="2337992" cy="4033749"/>
            <a:chOff x="427732" y="1603248"/>
            <a:chExt cx="2546464" cy="4032504"/>
          </a:xfrm>
          <a:solidFill>
            <a:srgbClr val="8CC600"/>
          </a:solidFill>
        </p:grpSpPr>
        <p:sp>
          <p:nvSpPr>
            <p:cNvPr id="44" name="Right Arrow 43"/>
            <p:cNvSpPr/>
            <p:nvPr/>
          </p:nvSpPr>
          <p:spPr bwMode="auto">
            <a:xfrm>
              <a:off x="2209801" y="4620768"/>
              <a:ext cx="752092" cy="484632"/>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282"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45" name="Right Arrow 44"/>
            <p:cNvSpPr/>
            <p:nvPr/>
          </p:nvSpPr>
          <p:spPr bwMode="auto">
            <a:xfrm>
              <a:off x="2209800" y="2258568"/>
              <a:ext cx="764396" cy="484632"/>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282"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46" name="Can 45"/>
            <p:cNvSpPr/>
            <p:nvPr/>
          </p:nvSpPr>
          <p:spPr bwMode="auto">
            <a:xfrm>
              <a:off x="427732" y="3962400"/>
              <a:ext cx="1905000" cy="1673352"/>
            </a:xfrm>
            <a:prstGeom prst="can">
              <a:avLst/>
            </a:prstGeom>
            <a:grpFill/>
            <a:ln>
              <a:noFill/>
              <a:headEnd type="none" w="med" len="med"/>
              <a:tailEnd type="none" w="med" len="med"/>
            </a:ln>
            <a:effectLst/>
            <a:scene3d>
              <a:camera prst="orthographicFront">
                <a:rot lat="0" lon="0" rev="0"/>
              </a:camera>
              <a:lightRig rig="threePt" dir="t">
                <a:rot lat="0" lon="0" rev="20400000"/>
              </a:lightRig>
            </a:scene3d>
            <a:sp3d contourW="6350">
              <a:bevelT w="41275" h="19050" prst="angle"/>
              <a:contourClr>
                <a:srgbClr val="FF0000">
                  <a:shade val="25000"/>
                  <a:satMod val="150000"/>
                </a:srgbClr>
              </a:contourClr>
            </a:sp3d>
          </p:spPr>
          <p:txBody>
            <a:bodyPr vert="horz" wrap="square" lIns="91436" tIns="45718" rIns="91436" bIns="45718" numCol="1" rtlCol="0" anchor="ctr" anchorCtr="0" compatLnSpc="1">
              <a:prstTxWarp prst="textNoShape">
                <a:avLst/>
              </a:prstTxWarp>
            </a:bodyPr>
            <a:lstStyle/>
            <a:p>
              <a:pPr algn="ctr" defTabSz="914282" fontAlgn="base">
                <a:spcBef>
                  <a:spcPct val="0"/>
                </a:spcBef>
                <a:spcAft>
                  <a:spcPct val="0"/>
                </a:spcAft>
                <a:defRPr/>
              </a:pPr>
              <a:r>
                <a:rPr lang="en-US" sz="2000" b="1" kern="0" dirty="0">
                  <a:gradFill>
                    <a:gsLst>
                      <a:gs pos="0">
                        <a:srgbClr val="FFFFFF"/>
                      </a:gs>
                      <a:gs pos="100000">
                        <a:srgbClr val="FFFFFF"/>
                      </a:gs>
                    </a:gsLst>
                    <a:lin ang="5400000" scaled="0"/>
                  </a:gradFill>
                  <a:latin typeface="Segoe UI"/>
                </a:rPr>
                <a:t>Server B</a:t>
              </a:r>
            </a:p>
            <a:p>
              <a:pPr algn="ctr" defTabSz="914282" fontAlgn="base">
                <a:spcBef>
                  <a:spcPct val="0"/>
                </a:spcBef>
                <a:spcAft>
                  <a:spcPct val="0"/>
                </a:spcAft>
                <a:defRPr/>
              </a:pPr>
              <a:r>
                <a:rPr lang="en-US" sz="1500" kern="0" dirty="0">
                  <a:gradFill>
                    <a:gsLst>
                      <a:gs pos="0">
                        <a:srgbClr val="FFFFFF"/>
                      </a:gs>
                      <a:gs pos="100000">
                        <a:srgbClr val="FFFFFF"/>
                      </a:gs>
                    </a:gsLst>
                    <a:lin ang="5400000" scaled="0"/>
                  </a:gradFill>
                  <a:latin typeface="Segoe UI"/>
                </a:rPr>
                <a:t>Table = Products</a:t>
              </a:r>
            </a:p>
            <a:p>
              <a:pPr algn="ctr" defTabSz="914282" fontAlgn="base">
                <a:spcBef>
                  <a:spcPct val="0"/>
                </a:spcBef>
                <a:spcAft>
                  <a:spcPct val="0"/>
                </a:spcAft>
                <a:defRPr/>
              </a:pPr>
              <a:r>
                <a:rPr lang="en-US" sz="1500" kern="0" dirty="0">
                  <a:gradFill>
                    <a:gsLst>
                      <a:gs pos="0">
                        <a:srgbClr val="FFFFFF"/>
                      </a:gs>
                      <a:gs pos="100000">
                        <a:srgbClr val="FFFFFF"/>
                      </a:gs>
                    </a:gsLst>
                    <a:lin ang="5400000" scaled="0"/>
                  </a:gradFill>
                  <a:latin typeface="Segoe UI"/>
                </a:rPr>
                <a:t>[Canoes - MaxKey)</a:t>
              </a:r>
              <a:endParaRPr lang="en-US" sz="1200" kern="0" dirty="0">
                <a:gradFill>
                  <a:gsLst>
                    <a:gs pos="0">
                      <a:srgbClr val="FFFFFF"/>
                    </a:gs>
                    <a:gs pos="100000">
                      <a:srgbClr val="FFFFFF"/>
                    </a:gs>
                  </a:gsLst>
                  <a:lin ang="5400000" scaled="0"/>
                </a:gradFill>
                <a:latin typeface="Segoe UI"/>
              </a:endParaRPr>
            </a:p>
          </p:txBody>
        </p:sp>
        <p:sp>
          <p:nvSpPr>
            <p:cNvPr id="47" name="Can 46"/>
            <p:cNvSpPr/>
            <p:nvPr/>
          </p:nvSpPr>
          <p:spPr bwMode="auto">
            <a:xfrm>
              <a:off x="427732" y="1603248"/>
              <a:ext cx="1905000" cy="1673352"/>
            </a:xfrm>
            <a:prstGeom prst="can">
              <a:avLst/>
            </a:prstGeom>
            <a:grpFill/>
            <a:ln>
              <a:noFill/>
              <a:headEnd type="none" w="med" len="med"/>
              <a:tailEnd type="none" w="med" len="med"/>
            </a:ln>
            <a:effectLst/>
            <a:scene3d>
              <a:camera prst="orthographicFront">
                <a:rot lat="0" lon="0" rev="0"/>
              </a:camera>
              <a:lightRig rig="threePt" dir="t">
                <a:rot lat="0" lon="0" rev="20400000"/>
              </a:lightRig>
            </a:scene3d>
            <a:sp3d contourW="6350">
              <a:bevelT w="41275" h="19050" prst="angle"/>
              <a:contourClr>
                <a:srgbClr val="FF0000">
                  <a:shade val="25000"/>
                  <a:satMod val="150000"/>
                </a:srgbClr>
              </a:contourClr>
            </a:sp3d>
          </p:spPr>
          <p:txBody>
            <a:bodyPr vert="horz" wrap="square" lIns="91436" tIns="45718" rIns="91436" bIns="45718" numCol="1" rtlCol="0" anchor="ctr" anchorCtr="0" compatLnSpc="1">
              <a:prstTxWarp prst="textNoShape">
                <a:avLst/>
              </a:prstTxWarp>
            </a:bodyPr>
            <a:lstStyle/>
            <a:p>
              <a:pPr algn="ctr" defTabSz="914282" fontAlgn="base">
                <a:spcBef>
                  <a:spcPct val="0"/>
                </a:spcBef>
                <a:spcAft>
                  <a:spcPct val="0"/>
                </a:spcAft>
                <a:defRPr/>
              </a:pPr>
              <a:r>
                <a:rPr lang="en-US" sz="2000" b="1" kern="0" dirty="0">
                  <a:gradFill>
                    <a:gsLst>
                      <a:gs pos="0">
                        <a:srgbClr val="FFFFFF"/>
                      </a:gs>
                      <a:gs pos="100000">
                        <a:srgbClr val="FFFFFF"/>
                      </a:gs>
                    </a:gsLst>
                    <a:lin ang="5400000" scaled="0"/>
                  </a:gradFill>
                  <a:latin typeface="Segoe UI"/>
                </a:rPr>
                <a:t>Server A</a:t>
              </a:r>
            </a:p>
            <a:p>
              <a:pPr algn="ctr" defTabSz="914282" fontAlgn="base">
                <a:spcBef>
                  <a:spcPct val="0"/>
                </a:spcBef>
                <a:spcAft>
                  <a:spcPct val="0"/>
                </a:spcAft>
                <a:defRPr/>
              </a:pPr>
              <a:r>
                <a:rPr lang="en-US" sz="1500" kern="0" dirty="0">
                  <a:gradFill>
                    <a:gsLst>
                      <a:gs pos="0">
                        <a:srgbClr val="FFFFFF"/>
                      </a:gs>
                      <a:gs pos="100000">
                        <a:srgbClr val="FFFFFF"/>
                      </a:gs>
                    </a:gsLst>
                    <a:lin ang="5400000" scaled="0"/>
                  </a:gradFill>
                  <a:latin typeface="Segoe UI"/>
                </a:rPr>
                <a:t>Table = Products</a:t>
              </a:r>
            </a:p>
            <a:p>
              <a:pPr algn="ctr" defTabSz="914282" fontAlgn="base">
                <a:spcBef>
                  <a:spcPct val="0"/>
                </a:spcBef>
                <a:spcAft>
                  <a:spcPct val="0"/>
                </a:spcAft>
                <a:defRPr/>
              </a:pPr>
              <a:r>
                <a:rPr lang="en-US" sz="1500" kern="0" dirty="0">
                  <a:gradFill>
                    <a:gsLst>
                      <a:gs pos="0">
                        <a:srgbClr val="FFFFFF"/>
                      </a:gs>
                      <a:gs pos="100000">
                        <a:srgbClr val="FFFFFF"/>
                      </a:gs>
                    </a:gsLst>
                    <a:lin ang="5400000" scaled="0"/>
                  </a:gradFill>
                  <a:latin typeface="Segoe UI"/>
                </a:rPr>
                <a:t>[MinKey - Canoes)</a:t>
              </a:r>
              <a:endParaRPr lang="en-US" sz="1100" kern="0" dirty="0">
                <a:gradFill>
                  <a:gsLst>
                    <a:gs pos="0">
                      <a:srgbClr val="FFFFFF"/>
                    </a:gs>
                    <a:gs pos="100000">
                      <a:srgbClr val="FFFFFF"/>
                    </a:gs>
                  </a:gsLst>
                  <a:lin ang="5400000" scaled="0"/>
                </a:gradFill>
                <a:latin typeface="Segoe UI"/>
              </a:endParaRPr>
            </a:p>
          </p:txBody>
        </p:sp>
      </p:grpSp>
      <p:sp>
        <p:nvSpPr>
          <p:cNvPr id="48" name="Oval 47"/>
          <p:cNvSpPr/>
          <p:nvPr/>
        </p:nvSpPr>
        <p:spPr bwMode="auto">
          <a:xfrm>
            <a:off x="519339" y="2667630"/>
            <a:ext cx="1739244" cy="442588"/>
          </a:xfrm>
          <a:prstGeom prst="ellipse">
            <a:avLst/>
          </a:prstGeom>
          <a:noFill/>
          <a:ln w="25400" cap="flat" cmpd="sng" algn="ctr">
            <a:solidFill>
              <a:srgbClr val="00AEEF">
                <a:alpha val="99000"/>
              </a:srgbClr>
            </a:solidFill>
            <a:prstDash val="solid"/>
          </a:ln>
          <a:effectLst/>
        </p:spPr>
        <p:txBody>
          <a:bodyPr lIns="91458" tIns="45730" rIns="91458" bIns="45730" rtlCol="0" anchor="ctr"/>
          <a:lstStyle/>
          <a:p>
            <a:pPr algn="ctr" defTabSz="1219170">
              <a:defRPr/>
            </a:pPr>
            <a:endParaRPr lang="en-US" sz="2400" kern="0" dirty="0">
              <a:solidFill>
                <a:srgbClr val="FFFFFF"/>
              </a:solidFill>
              <a:latin typeface="Segoe UI"/>
            </a:endParaRPr>
          </a:p>
        </p:txBody>
      </p:sp>
      <p:sp>
        <p:nvSpPr>
          <p:cNvPr id="49" name="Oval 48"/>
          <p:cNvSpPr/>
          <p:nvPr/>
        </p:nvSpPr>
        <p:spPr bwMode="auto">
          <a:xfrm>
            <a:off x="519339" y="5005283"/>
            <a:ext cx="1739244" cy="486579"/>
          </a:xfrm>
          <a:prstGeom prst="ellipse">
            <a:avLst/>
          </a:prstGeom>
          <a:noFill/>
          <a:ln w="25400" cap="flat" cmpd="sng" algn="ctr">
            <a:solidFill>
              <a:srgbClr val="00AEEF">
                <a:alpha val="99000"/>
              </a:srgbClr>
            </a:solidFill>
            <a:prstDash val="solid"/>
          </a:ln>
          <a:effectLst/>
        </p:spPr>
        <p:txBody>
          <a:bodyPr lIns="91458" tIns="45730" rIns="91458" bIns="45730" rtlCol="0" anchor="ctr"/>
          <a:lstStyle/>
          <a:p>
            <a:pPr algn="ctr" defTabSz="1219170">
              <a:defRPr/>
            </a:pPr>
            <a:endParaRPr lang="en-US" sz="2400" kern="0" dirty="0">
              <a:solidFill>
                <a:srgbClr val="FFFFFF"/>
              </a:solidFill>
              <a:latin typeface="Segoe UI"/>
            </a:endParaRPr>
          </a:p>
        </p:txBody>
      </p:sp>
      <p:sp>
        <p:nvSpPr>
          <p:cNvPr id="6" name="Title 5"/>
          <p:cNvSpPr>
            <a:spLocks noGrp="1"/>
          </p:cNvSpPr>
          <p:nvPr>
            <p:ph type="title"/>
          </p:nvPr>
        </p:nvSpPr>
        <p:spPr/>
        <p:txBody>
          <a:bodyPr/>
          <a:lstStyle/>
          <a:p>
            <a:r>
              <a:rPr lang="en-US" dirty="0" smtClean="0"/>
              <a:t>Partitions and Partition Ranges</a:t>
            </a:r>
            <a:endParaRPr lang="en-US" dirty="0"/>
          </a:p>
        </p:txBody>
      </p:sp>
      <p:sp>
        <p:nvSpPr>
          <p:cNvPr id="2" name="Slide Number Placeholder 1"/>
          <p:cNvSpPr>
            <a:spLocks noGrp="1"/>
          </p:cNvSpPr>
          <p:nvPr>
            <p:ph type="sldNum" sz="quarter" idx="12"/>
          </p:nvPr>
        </p:nvSpPr>
        <p:spPr/>
        <p:txBody>
          <a:bodyPr/>
          <a:lstStyle/>
          <a:p>
            <a:fld id="{AFFF257A-30C5-4AFB-911B-BE4CEEA1EA82}" type="slidenum">
              <a:rPr lang="en-US" smtClean="0"/>
              <a:pPr/>
              <a:t>30</a:t>
            </a:fld>
            <a:endParaRPr lang="en-US" dirty="0"/>
          </a:p>
        </p:txBody>
      </p:sp>
    </p:spTree>
    <p:custDataLst>
      <p:tags r:id="rId1"/>
    </p:custDataLst>
    <p:extLst>
      <p:ext uri="{BB962C8B-B14F-4D97-AF65-F5344CB8AC3E}">
        <p14:creationId xmlns:p14="http://schemas.microsoft.com/office/powerpoint/2010/main" val="2643142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1"/>
                                        </p:tgtEl>
                                      </p:cBhvr>
                                    </p:animEffect>
                                    <p:set>
                                      <p:cBhvr>
                                        <p:cTn id="21" dur="1" fill="hold">
                                          <p:stCondLst>
                                            <p:cond delay="499"/>
                                          </p:stCondLst>
                                        </p:cTn>
                                        <p:tgtEl>
                                          <p:spTgt spid="3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0"/>
                                        </p:tgtEl>
                                      </p:cBhvr>
                                    </p:animEffect>
                                    <p:set>
                                      <p:cBhvr>
                                        <p:cTn id="29" dur="1" fill="hold">
                                          <p:stCondLst>
                                            <p:cond delay="499"/>
                                          </p:stCondLst>
                                        </p:cTn>
                                        <p:tgtEl>
                                          <p:spTgt spid="4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1" grpId="0" animBg="1"/>
      <p:bldP spid="31" grpId="1" animBg="1"/>
      <p:bldP spid="48" grpId="0" animBg="1"/>
      <p:bldP spid="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 3: Microsoft Azure Storage</a:t>
            </a:r>
            <a:endParaRPr lang="en-US" dirty="0"/>
          </a:p>
        </p:txBody>
      </p:sp>
      <p:sp>
        <p:nvSpPr>
          <p:cNvPr id="5" name="Text Placeholder 4"/>
          <p:cNvSpPr>
            <a:spLocks noGrp="1"/>
          </p:cNvSpPr>
          <p:nvPr>
            <p:ph type="body" sz="quarter" idx="12"/>
          </p:nvPr>
        </p:nvSpPr>
        <p:spPr/>
        <p:txBody>
          <a:bodyPr/>
          <a:lstStyle/>
          <a:p>
            <a:r>
              <a:rPr lang="en-US" dirty="0" smtClean="0"/>
              <a:t>Section 5: Queue Storage</a:t>
            </a:r>
            <a:endParaRPr lang="en-US" dirty="0"/>
          </a:p>
        </p:txBody>
      </p:sp>
    </p:spTree>
    <p:extLst>
      <p:ext uri="{BB962C8B-B14F-4D97-AF65-F5344CB8AC3E}">
        <p14:creationId xmlns:p14="http://schemas.microsoft.com/office/powerpoint/2010/main" val="941365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Queue Storage</a:t>
            </a:r>
            <a:endParaRPr lang="en-US" dirty="0"/>
          </a:p>
        </p:txBody>
      </p:sp>
      <p:sp>
        <p:nvSpPr>
          <p:cNvPr id="31" name="Rounded Rectangle 4"/>
          <p:cNvSpPr/>
          <p:nvPr/>
        </p:nvSpPr>
        <p:spPr>
          <a:xfrm>
            <a:off x="7449605" y="1095793"/>
            <a:ext cx="2313071" cy="580044"/>
          </a:xfrm>
          <a:prstGeom prst="rect">
            <a:avLst/>
          </a:prstGeom>
          <a:noFill/>
          <a:ln>
            <a:noFill/>
          </a:ln>
          <a:effectLst/>
        </p:spPr>
        <p:txBody>
          <a:bodyPr spcFirstLastPara="0" vert="horz" wrap="square" lIns="142274" tIns="142274" rIns="142274" bIns="142274" numCol="1" spcCol="1271" anchor="ctr" anchorCtr="0">
            <a:noAutofit/>
          </a:bodyPr>
          <a:lstStyle/>
          <a:p>
            <a:pPr algn="ctr" defTabSz="889178">
              <a:lnSpc>
                <a:spcPct val="90000"/>
              </a:lnSpc>
              <a:spcBef>
                <a:spcPct val="0"/>
              </a:spcBef>
              <a:spcAft>
                <a:spcPct val="35000"/>
              </a:spcAft>
              <a:defRPr/>
            </a:pPr>
            <a:r>
              <a:rPr lang="en-US" sz="2100" kern="0" dirty="0">
                <a:solidFill>
                  <a:schemeClr val="tx1">
                    <a:lumMod val="75000"/>
                    <a:lumOff val="25000"/>
                  </a:schemeClr>
                </a:solidFill>
                <a:latin typeface="Segoe UI"/>
              </a:rPr>
              <a:t>Message</a:t>
            </a:r>
          </a:p>
        </p:txBody>
      </p:sp>
      <p:sp>
        <p:nvSpPr>
          <p:cNvPr id="32" name="Rounded Rectangle 6"/>
          <p:cNvSpPr/>
          <p:nvPr/>
        </p:nvSpPr>
        <p:spPr>
          <a:xfrm>
            <a:off x="4751020" y="1106947"/>
            <a:ext cx="2313071" cy="580043"/>
          </a:xfrm>
          <a:prstGeom prst="rect">
            <a:avLst/>
          </a:prstGeom>
          <a:noFill/>
          <a:ln>
            <a:noFill/>
          </a:ln>
          <a:effectLst/>
        </p:spPr>
        <p:txBody>
          <a:bodyPr spcFirstLastPara="0" vert="horz" wrap="square" lIns="142274" tIns="142274" rIns="142274" bIns="142274" numCol="1" spcCol="1271" anchor="ctr" anchorCtr="0">
            <a:noAutofit/>
          </a:bodyPr>
          <a:lstStyle/>
          <a:p>
            <a:pPr algn="ctr" defTabSz="889178">
              <a:lnSpc>
                <a:spcPct val="90000"/>
              </a:lnSpc>
              <a:spcBef>
                <a:spcPct val="0"/>
              </a:spcBef>
              <a:spcAft>
                <a:spcPct val="35000"/>
              </a:spcAft>
              <a:defRPr/>
            </a:pPr>
            <a:r>
              <a:rPr lang="en-US" sz="2100" kern="0" dirty="0">
                <a:solidFill>
                  <a:schemeClr val="tx1">
                    <a:lumMod val="75000"/>
                    <a:lumOff val="25000"/>
                  </a:schemeClr>
                </a:solidFill>
                <a:latin typeface="Segoe UI"/>
              </a:rPr>
              <a:t>Queue</a:t>
            </a:r>
          </a:p>
        </p:txBody>
      </p:sp>
      <p:sp>
        <p:nvSpPr>
          <p:cNvPr id="33" name="Rounded Rectangle 8"/>
          <p:cNvSpPr/>
          <p:nvPr/>
        </p:nvSpPr>
        <p:spPr>
          <a:xfrm>
            <a:off x="1907250" y="1154949"/>
            <a:ext cx="2260372" cy="594324"/>
          </a:xfrm>
          <a:prstGeom prst="rect">
            <a:avLst/>
          </a:prstGeom>
          <a:noFill/>
          <a:ln>
            <a:noFill/>
          </a:ln>
          <a:effectLst/>
        </p:spPr>
        <p:txBody>
          <a:bodyPr spcFirstLastPara="0" vert="horz" wrap="square" lIns="142274" tIns="142274" rIns="142274" bIns="142274" numCol="1" spcCol="1271" anchor="ctr" anchorCtr="0">
            <a:noAutofit/>
          </a:bodyPr>
          <a:lstStyle/>
          <a:p>
            <a:pPr algn="ctr" defTabSz="889178">
              <a:lnSpc>
                <a:spcPct val="90000"/>
              </a:lnSpc>
              <a:spcBef>
                <a:spcPct val="0"/>
              </a:spcBef>
              <a:spcAft>
                <a:spcPct val="35000"/>
              </a:spcAft>
              <a:defRPr/>
            </a:pPr>
            <a:r>
              <a:rPr lang="en-US" sz="2100" kern="0" dirty="0">
                <a:solidFill>
                  <a:schemeClr val="tx1">
                    <a:lumMod val="75000"/>
                    <a:lumOff val="25000"/>
                  </a:schemeClr>
                </a:solidFill>
                <a:latin typeface="Segoe UI"/>
              </a:rPr>
              <a:t>Account</a:t>
            </a:r>
          </a:p>
        </p:txBody>
      </p:sp>
      <p:sp>
        <p:nvSpPr>
          <p:cNvPr id="34" name="Straight Connector 12"/>
          <p:cNvSpPr/>
          <p:nvPr/>
        </p:nvSpPr>
        <p:spPr>
          <a:xfrm rot="18289469">
            <a:off x="3259343" y="3114149"/>
            <a:ext cx="50636" cy="67507"/>
          </a:xfrm>
          <a:prstGeom prst="rect">
            <a:avLst/>
          </a:prstGeom>
          <a:noFill/>
          <a:ln>
            <a:noFill/>
          </a:ln>
          <a:effectLst/>
        </p:spPr>
        <p:txBody>
          <a:bodyPr spcFirstLastPara="0" vert="horz" wrap="square" lIns="12704" tIns="0" rIns="12704" bIns="0" numCol="1" spcCol="1271" anchor="ctr" anchorCtr="0">
            <a:noAutofit/>
          </a:bodyPr>
          <a:lstStyle/>
          <a:p>
            <a:pPr algn="ctr" defTabSz="222294">
              <a:lnSpc>
                <a:spcPct val="90000"/>
              </a:lnSpc>
              <a:spcBef>
                <a:spcPct val="0"/>
              </a:spcBef>
              <a:spcAft>
                <a:spcPct val="35000"/>
              </a:spcAft>
              <a:defRPr/>
            </a:pPr>
            <a:endParaRPr lang="en-US" sz="500" kern="0" dirty="0">
              <a:solidFill>
                <a:srgbClr val="292929">
                  <a:hueOff val="0"/>
                  <a:satOff val="0"/>
                  <a:lumOff val="0"/>
                  <a:alphaOff val="0"/>
                </a:srgbClr>
              </a:solidFill>
              <a:latin typeface="Segoe UI"/>
            </a:endParaRPr>
          </a:p>
        </p:txBody>
      </p:sp>
      <p:sp>
        <p:nvSpPr>
          <p:cNvPr id="35" name="Straight Connector 20"/>
          <p:cNvSpPr/>
          <p:nvPr/>
        </p:nvSpPr>
        <p:spPr>
          <a:xfrm rot="2142401">
            <a:off x="5959505" y="2922251"/>
            <a:ext cx="47475" cy="35611"/>
          </a:xfrm>
          <a:prstGeom prst="rect">
            <a:avLst/>
          </a:prstGeom>
          <a:noFill/>
          <a:ln>
            <a:noFill/>
          </a:ln>
          <a:effectLst/>
        </p:spPr>
        <p:txBody>
          <a:bodyPr spcFirstLastPara="0" vert="horz" wrap="square" lIns="12704" tIns="0" rIns="12704" bIns="0" numCol="1" spcCol="1271" anchor="ctr" anchorCtr="0">
            <a:noAutofit/>
          </a:bodyPr>
          <a:lstStyle/>
          <a:p>
            <a:pPr algn="ctr" defTabSz="222294">
              <a:lnSpc>
                <a:spcPct val="90000"/>
              </a:lnSpc>
              <a:spcBef>
                <a:spcPct val="0"/>
              </a:spcBef>
              <a:spcAft>
                <a:spcPct val="35000"/>
              </a:spcAft>
              <a:defRPr/>
            </a:pPr>
            <a:endParaRPr lang="en-US" sz="500" kern="0" dirty="0">
              <a:solidFill>
                <a:srgbClr val="292929">
                  <a:hueOff val="0"/>
                  <a:satOff val="0"/>
                  <a:lumOff val="0"/>
                  <a:alphaOff val="0"/>
                </a:srgbClr>
              </a:solidFill>
              <a:latin typeface="Segoe UI"/>
            </a:endParaRPr>
          </a:p>
        </p:txBody>
      </p:sp>
      <p:sp>
        <p:nvSpPr>
          <p:cNvPr id="36" name="Straight Connector 24"/>
          <p:cNvSpPr/>
          <p:nvPr/>
        </p:nvSpPr>
        <p:spPr>
          <a:xfrm rot="3310531">
            <a:off x="3259343" y="3945520"/>
            <a:ext cx="50636" cy="67507"/>
          </a:xfrm>
          <a:prstGeom prst="rect">
            <a:avLst/>
          </a:prstGeom>
          <a:noFill/>
          <a:ln>
            <a:noFill/>
          </a:ln>
          <a:effectLst/>
        </p:spPr>
        <p:txBody>
          <a:bodyPr spcFirstLastPara="0" vert="horz" wrap="square" lIns="12704" tIns="0" rIns="12704" bIns="0" numCol="1" spcCol="1271" anchor="ctr" anchorCtr="0">
            <a:noAutofit/>
          </a:bodyPr>
          <a:lstStyle/>
          <a:p>
            <a:pPr algn="ctr" defTabSz="222294">
              <a:lnSpc>
                <a:spcPct val="90000"/>
              </a:lnSpc>
              <a:spcBef>
                <a:spcPct val="0"/>
              </a:spcBef>
              <a:spcAft>
                <a:spcPct val="35000"/>
              </a:spcAft>
              <a:defRPr/>
            </a:pPr>
            <a:endParaRPr lang="en-US" sz="500" kern="0" dirty="0">
              <a:solidFill>
                <a:srgbClr val="292929">
                  <a:hueOff val="0"/>
                  <a:satOff val="0"/>
                  <a:lumOff val="0"/>
                  <a:alphaOff val="0"/>
                </a:srgbClr>
              </a:solidFill>
              <a:latin typeface="Segoe UI"/>
            </a:endParaRPr>
          </a:p>
        </p:txBody>
      </p:sp>
      <p:sp>
        <p:nvSpPr>
          <p:cNvPr id="37" name="Straight Connector 28"/>
          <p:cNvSpPr/>
          <p:nvPr/>
        </p:nvSpPr>
        <p:spPr>
          <a:xfrm rot="19457599">
            <a:off x="5959505" y="4169309"/>
            <a:ext cx="47475" cy="35611"/>
          </a:xfrm>
          <a:prstGeom prst="rect">
            <a:avLst/>
          </a:prstGeom>
          <a:noFill/>
          <a:ln>
            <a:noFill/>
          </a:ln>
          <a:effectLst/>
        </p:spPr>
        <p:txBody>
          <a:bodyPr spcFirstLastPara="0" vert="horz" wrap="square" lIns="12704" tIns="0" rIns="12704" bIns="0" numCol="1" spcCol="1271" anchor="ctr" anchorCtr="0">
            <a:noAutofit/>
          </a:bodyPr>
          <a:lstStyle/>
          <a:p>
            <a:pPr algn="ctr" defTabSz="222294">
              <a:lnSpc>
                <a:spcPct val="90000"/>
              </a:lnSpc>
              <a:spcBef>
                <a:spcPct val="0"/>
              </a:spcBef>
              <a:spcAft>
                <a:spcPct val="35000"/>
              </a:spcAft>
              <a:defRPr/>
            </a:pPr>
            <a:endParaRPr lang="en-US" sz="500" kern="0" dirty="0">
              <a:solidFill>
                <a:srgbClr val="292929">
                  <a:hueOff val="0"/>
                  <a:satOff val="0"/>
                  <a:lumOff val="0"/>
                  <a:alphaOff val="0"/>
                </a:srgbClr>
              </a:solidFill>
              <a:latin typeface="Segoe UI"/>
            </a:endParaRPr>
          </a:p>
        </p:txBody>
      </p:sp>
      <p:sp>
        <p:nvSpPr>
          <p:cNvPr id="65" name="Straight Connector 32"/>
          <p:cNvSpPr/>
          <p:nvPr/>
        </p:nvSpPr>
        <p:spPr>
          <a:xfrm rot="2142401">
            <a:off x="5959505" y="4584996"/>
            <a:ext cx="47475" cy="35611"/>
          </a:xfrm>
          <a:prstGeom prst="rect">
            <a:avLst/>
          </a:prstGeom>
          <a:noFill/>
          <a:ln>
            <a:noFill/>
          </a:ln>
          <a:effectLst/>
        </p:spPr>
        <p:txBody>
          <a:bodyPr spcFirstLastPara="0" vert="horz" wrap="square" lIns="12704" tIns="0" rIns="12704" bIns="0" numCol="1" spcCol="1271" anchor="ctr" anchorCtr="0">
            <a:noAutofit/>
          </a:bodyPr>
          <a:lstStyle/>
          <a:p>
            <a:pPr algn="ctr" defTabSz="222294">
              <a:lnSpc>
                <a:spcPct val="90000"/>
              </a:lnSpc>
              <a:spcBef>
                <a:spcPct val="0"/>
              </a:spcBef>
              <a:spcAft>
                <a:spcPct val="35000"/>
              </a:spcAft>
              <a:defRPr/>
            </a:pPr>
            <a:endParaRPr lang="en-US" sz="500" kern="0" dirty="0">
              <a:solidFill>
                <a:srgbClr val="292929">
                  <a:hueOff val="0"/>
                  <a:satOff val="0"/>
                  <a:lumOff val="0"/>
                  <a:alphaOff val="0"/>
                </a:srgbClr>
              </a:solidFill>
              <a:latin typeface="Segoe UI"/>
            </a:endParaRPr>
          </a:p>
        </p:txBody>
      </p:sp>
      <p:grpSp>
        <p:nvGrpSpPr>
          <p:cNvPr id="66" name="Group 65"/>
          <p:cNvGrpSpPr/>
          <p:nvPr/>
        </p:nvGrpSpPr>
        <p:grpSpPr>
          <a:xfrm>
            <a:off x="1777655" y="1668423"/>
            <a:ext cx="7972495" cy="4156705"/>
            <a:chOff x="609600" y="1711977"/>
            <a:chExt cx="7969035" cy="4155423"/>
          </a:xfrm>
        </p:grpSpPr>
        <p:sp>
          <p:nvSpPr>
            <p:cNvPr id="67" name="Rounded Rectangle 66"/>
            <p:cNvSpPr/>
            <p:nvPr/>
          </p:nvSpPr>
          <p:spPr>
            <a:xfrm>
              <a:off x="6266568" y="1711977"/>
              <a:ext cx="2312067" cy="4155423"/>
            </a:xfrm>
            <a:prstGeom prst="roundRect">
              <a:avLst>
                <a:gd name="adj" fmla="val 10000"/>
              </a:avLst>
            </a:prstGeom>
            <a:solidFill>
              <a:srgbClr val="949699"/>
            </a:solidFill>
            <a:ln>
              <a:noFill/>
            </a:ln>
            <a:effectLst/>
          </p:spPr>
        </p:sp>
        <p:sp>
          <p:nvSpPr>
            <p:cNvPr id="68" name="Rounded Rectangle 67"/>
            <p:cNvSpPr/>
            <p:nvPr/>
          </p:nvSpPr>
          <p:spPr>
            <a:xfrm>
              <a:off x="3569155" y="1711979"/>
              <a:ext cx="2312067" cy="4155421"/>
            </a:xfrm>
            <a:prstGeom prst="roundRect">
              <a:avLst>
                <a:gd name="adj" fmla="val 10000"/>
              </a:avLst>
            </a:prstGeom>
            <a:solidFill>
              <a:srgbClr val="949699"/>
            </a:solidFill>
            <a:ln>
              <a:noFill/>
            </a:ln>
            <a:effectLst/>
          </p:spPr>
        </p:sp>
        <p:sp>
          <p:nvSpPr>
            <p:cNvPr id="69" name="Rounded Rectangle 68"/>
            <p:cNvSpPr/>
            <p:nvPr/>
          </p:nvSpPr>
          <p:spPr>
            <a:xfrm>
              <a:off x="609600" y="1711978"/>
              <a:ext cx="2583863" cy="4155422"/>
            </a:xfrm>
            <a:prstGeom prst="roundRect">
              <a:avLst>
                <a:gd name="adj" fmla="val 10000"/>
              </a:avLst>
            </a:prstGeom>
            <a:solidFill>
              <a:srgbClr val="949699"/>
            </a:solidFill>
            <a:ln>
              <a:noFill/>
            </a:ln>
            <a:effectLst/>
          </p:spPr>
        </p:sp>
        <p:grpSp>
          <p:nvGrpSpPr>
            <p:cNvPr id="70" name="Group 69"/>
            <p:cNvGrpSpPr/>
            <p:nvPr/>
          </p:nvGrpSpPr>
          <p:grpSpPr>
            <a:xfrm>
              <a:off x="3761828" y="3520051"/>
              <a:ext cx="1926722" cy="722709"/>
              <a:chOff x="3882776" y="3759536"/>
              <a:chExt cx="1445418" cy="722709"/>
            </a:xfrm>
          </p:grpSpPr>
          <p:sp>
            <p:nvSpPr>
              <p:cNvPr id="82" name="Rounded Rectangle 81"/>
              <p:cNvSpPr/>
              <p:nvPr/>
            </p:nvSpPr>
            <p:spPr>
              <a:xfrm>
                <a:off x="3882776" y="3759536"/>
                <a:ext cx="1445418" cy="722709"/>
              </a:xfrm>
              <a:prstGeom prst="roundRect">
                <a:avLst>
                  <a:gd name="adj" fmla="val 10000"/>
                </a:avLst>
              </a:prstGeom>
              <a:gradFill rotWithShape="1">
                <a:gsLst>
                  <a:gs pos="0">
                    <a:srgbClr val="00AEEF">
                      <a:shade val="51000"/>
                      <a:satMod val="130000"/>
                    </a:srgbClr>
                  </a:gs>
                  <a:gs pos="80000">
                    <a:srgbClr val="00AEEF">
                      <a:shade val="93000"/>
                      <a:satMod val="130000"/>
                    </a:srgbClr>
                  </a:gs>
                  <a:gs pos="100000">
                    <a:srgbClr val="00AEEF">
                      <a:shade val="94000"/>
                      <a:satMod val="135000"/>
                    </a:srgbClr>
                  </a:gs>
                </a:gsLst>
                <a:lin ang="16200000" scaled="0"/>
              </a:gradFill>
              <a:ln w="9525" cap="flat" cmpd="sng" algn="ctr">
                <a:solidFill>
                  <a:srgbClr val="00AEE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sp>
          <p:sp>
            <p:nvSpPr>
              <p:cNvPr id="83" name="Rounded Rectangle 26"/>
              <p:cNvSpPr/>
              <p:nvPr/>
            </p:nvSpPr>
            <p:spPr>
              <a:xfrm>
                <a:off x="3893310" y="3791117"/>
                <a:ext cx="1403084" cy="680375"/>
              </a:xfrm>
              <a:prstGeom prst="rect">
                <a:avLst/>
              </a:prstGeom>
              <a:noFill/>
              <a:ln>
                <a:noFill/>
              </a:ln>
              <a:effectLst/>
            </p:spPr>
            <p:txBody>
              <a:bodyPr spcFirstLastPara="0" vert="horz" wrap="square" lIns="10160" tIns="10160" rIns="10160" bIns="10160" numCol="1" spcCol="1270" anchor="ctr" anchorCtr="0">
                <a:noAutofit/>
              </a:bodyPr>
              <a:lstStyle/>
              <a:p>
                <a:pPr algn="ctr" defTabSz="711342">
                  <a:lnSpc>
                    <a:spcPct val="90000"/>
                  </a:lnSpc>
                  <a:spcBef>
                    <a:spcPct val="0"/>
                  </a:spcBef>
                  <a:spcAft>
                    <a:spcPct val="35000"/>
                  </a:spcAft>
                  <a:defRPr/>
                </a:pPr>
                <a:r>
                  <a:rPr lang="en-US" sz="1600" kern="0" dirty="0">
                    <a:solidFill>
                      <a:srgbClr val="FFFFFF"/>
                    </a:solidFill>
                    <a:latin typeface="Segoe UI"/>
                  </a:rPr>
                  <a:t>order processing</a:t>
                </a:r>
              </a:p>
            </p:txBody>
          </p:sp>
        </p:grpSp>
        <p:grpSp>
          <p:nvGrpSpPr>
            <p:cNvPr id="71" name="Group 70"/>
            <p:cNvGrpSpPr/>
            <p:nvPr/>
          </p:nvGrpSpPr>
          <p:grpSpPr>
            <a:xfrm>
              <a:off x="6473413" y="3040734"/>
              <a:ext cx="1926722" cy="722709"/>
              <a:chOff x="5916995" y="3280219"/>
              <a:chExt cx="1445418" cy="722709"/>
            </a:xfrm>
          </p:grpSpPr>
          <p:sp>
            <p:nvSpPr>
              <p:cNvPr id="80" name="Rounded Rectangle 79"/>
              <p:cNvSpPr/>
              <p:nvPr/>
            </p:nvSpPr>
            <p:spPr>
              <a:xfrm>
                <a:off x="5916995" y="3280219"/>
                <a:ext cx="1445418" cy="722709"/>
              </a:xfrm>
              <a:prstGeom prst="roundRect">
                <a:avLst>
                  <a:gd name="adj" fmla="val 10000"/>
                </a:avLst>
              </a:prstGeom>
              <a:gradFill rotWithShape="1">
                <a:gsLst>
                  <a:gs pos="0">
                    <a:srgbClr val="00AEEF">
                      <a:shade val="51000"/>
                      <a:satMod val="130000"/>
                    </a:srgbClr>
                  </a:gs>
                  <a:gs pos="80000">
                    <a:srgbClr val="00AEEF">
                      <a:shade val="93000"/>
                      <a:satMod val="130000"/>
                    </a:srgbClr>
                  </a:gs>
                  <a:gs pos="100000">
                    <a:srgbClr val="00AEEF">
                      <a:shade val="94000"/>
                      <a:satMod val="135000"/>
                    </a:srgbClr>
                  </a:gs>
                </a:gsLst>
                <a:lin ang="16200000" scaled="0"/>
              </a:gradFill>
              <a:ln w="9525" cap="flat" cmpd="sng" algn="ctr">
                <a:solidFill>
                  <a:srgbClr val="00AEE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sp>
          <p:sp>
            <p:nvSpPr>
              <p:cNvPr id="81" name="Rounded Rectangle 30"/>
              <p:cNvSpPr/>
              <p:nvPr/>
            </p:nvSpPr>
            <p:spPr>
              <a:xfrm>
                <a:off x="5927529" y="3301376"/>
                <a:ext cx="1403084" cy="680375"/>
              </a:xfrm>
              <a:prstGeom prst="rect">
                <a:avLst/>
              </a:prstGeom>
              <a:noFill/>
              <a:ln>
                <a:noFill/>
              </a:ln>
              <a:effectLst/>
            </p:spPr>
            <p:txBody>
              <a:bodyPr spcFirstLastPara="0" vert="horz" wrap="square" lIns="10160" tIns="10160" rIns="10160" bIns="10160" numCol="1" spcCol="1270" anchor="ctr" anchorCtr="0">
                <a:noAutofit/>
              </a:bodyPr>
              <a:lstStyle/>
              <a:p>
                <a:pPr defTabSz="711342">
                  <a:lnSpc>
                    <a:spcPct val="90000"/>
                  </a:lnSpc>
                  <a:spcBef>
                    <a:spcPct val="0"/>
                  </a:spcBef>
                  <a:spcAft>
                    <a:spcPct val="35000"/>
                  </a:spcAft>
                  <a:defRPr/>
                </a:pPr>
                <a:r>
                  <a:rPr lang="en-US" sz="1600" kern="0" dirty="0">
                    <a:solidFill>
                      <a:srgbClr val="FFFFFF"/>
                    </a:solidFill>
                    <a:latin typeface="Segoe UI"/>
                  </a:rPr>
                  <a:t>   customer ID</a:t>
                </a:r>
                <a:br>
                  <a:rPr lang="en-US" sz="1600" kern="0" dirty="0">
                    <a:solidFill>
                      <a:srgbClr val="FFFFFF"/>
                    </a:solidFill>
                    <a:latin typeface="Segoe UI"/>
                  </a:rPr>
                </a:br>
                <a:r>
                  <a:rPr lang="en-US" sz="1600" kern="0" dirty="0">
                    <a:solidFill>
                      <a:srgbClr val="FFFFFF"/>
                    </a:solidFill>
                    <a:latin typeface="Segoe UI"/>
                  </a:rPr>
                  <a:t>   order ID</a:t>
                </a:r>
                <a:br>
                  <a:rPr lang="en-US" sz="1600" kern="0" dirty="0">
                    <a:solidFill>
                      <a:srgbClr val="FFFFFF"/>
                    </a:solidFill>
                    <a:latin typeface="Segoe UI"/>
                  </a:rPr>
                </a:br>
                <a:r>
                  <a:rPr lang="en-US" sz="1600" kern="0" dirty="0">
                    <a:solidFill>
                      <a:srgbClr val="FFFFFF"/>
                    </a:solidFill>
                    <a:latin typeface="Segoe UI"/>
                  </a:rPr>
                  <a:t>   http://…</a:t>
                </a:r>
              </a:p>
            </p:txBody>
          </p:sp>
        </p:grpSp>
        <p:grpSp>
          <p:nvGrpSpPr>
            <p:cNvPr id="72" name="Group 71"/>
            <p:cNvGrpSpPr/>
            <p:nvPr/>
          </p:nvGrpSpPr>
          <p:grpSpPr>
            <a:xfrm>
              <a:off x="6459240" y="4158929"/>
              <a:ext cx="1926722" cy="722709"/>
              <a:chOff x="5906362" y="4398413"/>
              <a:chExt cx="1445418" cy="722709"/>
            </a:xfrm>
          </p:grpSpPr>
          <p:sp>
            <p:nvSpPr>
              <p:cNvPr id="78" name="Rounded Rectangle 77"/>
              <p:cNvSpPr/>
              <p:nvPr/>
            </p:nvSpPr>
            <p:spPr>
              <a:xfrm>
                <a:off x="5906362" y="4398413"/>
                <a:ext cx="1445418" cy="722709"/>
              </a:xfrm>
              <a:prstGeom prst="roundRect">
                <a:avLst>
                  <a:gd name="adj" fmla="val 10000"/>
                </a:avLst>
              </a:prstGeom>
              <a:gradFill rotWithShape="1">
                <a:gsLst>
                  <a:gs pos="0">
                    <a:srgbClr val="00AEEF">
                      <a:shade val="51000"/>
                      <a:satMod val="130000"/>
                    </a:srgbClr>
                  </a:gs>
                  <a:gs pos="80000">
                    <a:srgbClr val="00AEEF">
                      <a:shade val="93000"/>
                      <a:satMod val="130000"/>
                    </a:srgbClr>
                  </a:gs>
                  <a:gs pos="100000">
                    <a:srgbClr val="00AEEF">
                      <a:shade val="94000"/>
                      <a:satMod val="135000"/>
                    </a:srgbClr>
                  </a:gs>
                </a:gsLst>
                <a:lin ang="16200000" scaled="0"/>
              </a:gradFill>
              <a:ln w="9525" cap="flat" cmpd="sng" algn="ctr">
                <a:solidFill>
                  <a:srgbClr val="00AEE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sp>
          <p:sp>
            <p:nvSpPr>
              <p:cNvPr id="79" name="Rounded Rectangle 30"/>
              <p:cNvSpPr/>
              <p:nvPr/>
            </p:nvSpPr>
            <p:spPr>
              <a:xfrm>
                <a:off x="5931073" y="4431971"/>
                <a:ext cx="1403084" cy="680375"/>
              </a:xfrm>
              <a:prstGeom prst="rect">
                <a:avLst/>
              </a:prstGeom>
              <a:noFill/>
              <a:ln>
                <a:noFill/>
              </a:ln>
              <a:effectLst/>
            </p:spPr>
            <p:txBody>
              <a:bodyPr spcFirstLastPara="0" vert="horz" wrap="square" lIns="10160" tIns="10160" rIns="10160" bIns="10160" numCol="1" spcCol="1270" anchor="ctr" anchorCtr="0">
                <a:noAutofit/>
              </a:bodyPr>
              <a:lstStyle/>
              <a:p>
                <a:pPr defTabSz="711342">
                  <a:lnSpc>
                    <a:spcPct val="90000"/>
                  </a:lnSpc>
                  <a:spcBef>
                    <a:spcPct val="0"/>
                  </a:spcBef>
                  <a:spcAft>
                    <a:spcPct val="35000"/>
                  </a:spcAft>
                  <a:defRPr/>
                </a:pPr>
                <a:r>
                  <a:rPr lang="en-US" sz="1600" kern="0" dirty="0">
                    <a:solidFill>
                      <a:srgbClr val="FFFFFF"/>
                    </a:solidFill>
                    <a:latin typeface="Segoe UI"/>
                  </a:rPr>
                  <a:t>   customer ID</a:t>
                </a:r>
                <a:br>
                  <a:rPr lang="en-US" sz="1600" kern="0" dirty="0">
                    <a:solidFill>
                      <a:srgbClr val="FFFFFF"/>
                    </a:solidFill>
                    <a:latin typeface="Segoe UI"/>
                  </a:rPr>
                </a:br>
                <a:r>
                  <a:rPr lang="en-US" sz="1600" kern="0" dirty="0">
                    <a:solidFill>
                      <a:srgbClr val="FFFFFF"/>
                    </a:solidFill>
                    <a:latin typeface="Segoe UI"/>
                  </a:rPr>
                  <a:t>   order ID</a:t>
                </a:r>
                <a:br>
                  <a:rPr lang="en-US" sz="1600" kern="0" dirty="0">
                    <a:solidFill>
                      <a:srgbClr val="FFFFFF"/>
                    </a:solidFill>
                    <a:latin typeface="Segoe UI"/>
                  </a:rPr>
                </a:br>
                <a:r>
                  <a:rPr lang="en-US" sz="1600" kern="0" dirty="0">
                    <a:solidFill>
                      <a:srgbClr val="FFFFFF"/>
                    </a:solidFill>
                    <a:latin typeface="Segoe UI"/>
                  </a:rPr>
                  <a:t>   http://…</a:t>
                </a:r>
              </a:p>
            </p:txBody>
          </p:sp>
        </p:grpSp>
        <p:grpSp>
          <p:nvGrpSpPr>
            <p:cNvPr id="73" name="Group 72"/>
            <p:cNvGrpSpPr/>
            <p:nvPr/>
          </p:nvGrpSpPr>
          <p:grpSpPr>
            <a:xfrm>
              <a:off x="811927" y="3550209"/>
              <a:ext cx="2179211" cy="722807"/>
              <a:chOff x="1669774" y="3789693"/>
              <a:chExt cx="1634834" cy="722807"/>
            </a:xfrm>
          </p:grpSpPr>
          <p:sp>
            <p:nvSpPr>
              <p:cNvPr id="76" name="Rounded Rectangle 75"/>
              <p:cNvSpPr/>
              <p:nvPr/>
            </p:nvSpPr>
            <p:spPr>
              <a:xfrm>
                <a:off x="1669774" y="3789693"/>
                <a:ext cx="1634834" cy="722709"/>
              </a:xfrm>
              <a:prstGeom prst="roundRect">
                <a:avLst>
                  <a:gd name="adj" fmla="val 10000"/>
                </a:avLst>
              </a:prstGeom>
              <a:gradFill rotWithShape="1">
                <a:gsLst>
                  <a:gs pos="0">
                    <a:srgbClr val="00AEEF">
                      <a:shade val="51000"/>
                      <a:satMod val="130000"/>
                    </a:srgbClr>
                  </a:gs>
                  <a:gs pos="80000">
                    <a:srgbClr val="00AEEF">
                      <a:shade val="93000"/>
                      <a:satMod val="130000"/>
                    </a:srgbClr>
                  </a:gs>
                  <a:gs pos="100000">
                    <a:srgbClr val="00AEEF">
                      <a:shade val="94000"/>
                      <a:satMod val="135000"/>
                    </a:srgbClr>
                  </a:gs>
                </a:gsLst>
                <a:lin ang="16200000" scaled="0"/>
              </a:gradFill>
              <a:ln w="9525" cap="flat" cmpd="sng" algn="ctr">
                <a:solidFill>
                  <a:srgbClr val="00AEE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sp>
          <p:sp>
            <p:nvSpPr>
              <p:cNvPr id="77" name="Rounded Rectangle 10"/>
              <p:cNvSpPr/>
              <p:nvPr/>
            </p:nvSpPr>
            <p:spPr>
              <a:xfrm>
                <a:off x="1722783" y="3832125"/>
                <a:ext cx="1550026" cy="680375"/>
              </a:xfrm>
              <a:prstGeom prst="rect">
                <a:avLst/>
              </a:prstGeom>
              <a:noFill/>
              <a:ln>
                <a:noFill/>
              </a:ln>
              <a:effectLst/>
            </p:spPr>
            <p:txBody>
              <a:bodyPr spcFirstLastPara="0" vert="horz" wrap="square" lIns="10160" tIns="10160" rIns="10160" bIns="10160" numCol="1" spcCol="1270" anchor="ctr" anchorCtr="0">
                <a:noAutofit/>
              </a:bodyPr>
              <a:lstStyle/>
              <a:p>
                <a:pPr algn="ctr" defTabSz="711342">
                  <a:lnSpc>
                    <a:spcPct val="90000"/>
                  </a:lnSpc>
                  <a:spcBef>
                    <a:spcPct val="0"/>
                  </a:spcBef>
                  <a:spcAft>
                    <a:spcPct val="35000"/>
                  </a:spcAft>
                  <a:defRPr/>
                </a:pPr>
                <a:r>
                  <a:rPr lang="en-US" sz="1600" kern="0" dirty="0">
                    <a:solidFill>
                      <a:srgbClr val="FFFFFF"/>
                    </a:solidFill>
                    <a:latin typeface="Segoe UI"/>
                  </a:rPr>
                  <a:t>adventureworks</a:t>
                </a:r>
              </a:p>
            </p:txBody>
          </p:sp>
        </p:grpSp>
        <p:cxnSp>
          <p:nvCxnSpPr>
            <p:cNvPr id="74" name="Straight Arrow Connector 73"/>
            <p:cNvCxnSpPr>
              <a:endCxn id="81" idx="1"/>
            </p:cNvCxnSpPr>
            <p:nvPr/>
          </p:nvCxnSpPr>
          <p:spPr>
            <a:xfrm flipV="1">
              <a:off x="5688550" y="3402079"/>
              <a:ext cx="798905" cy="509484"/>
            </a:xfrm>
            <a:prstGeom prst="straightConnector1">
              <a:avLst/>
            </a:prstGeom>
            <a:noFill/>
            <a:ln w="9525" cap="flat" cmpd="sng" algn="ctr">
              <a:solidFill>
                <a:srgbClr val="292929"/>
              </a:solidFill>
              <a:prstDash val="solid"/>
              <a:tailEnd type="arrow"/>
            </a:ln>
            <a:effectLst/>
          </p:spPr>
        </p:cxnSp>
        <p:cxnSp>
          <p:nvCxnSpPr>
            <p:cNvPr id="75" name="Straight Arrow Connector 74"/>
            <p:cNvCxnSpPr>
              <a:endCxn id="79" idx="1"/>
            </p:cNvCxnSpPr>
            <p:nvPr/>
          </p:nvCxnSpPr>
          <p:spPr>
            <a:xfrm>
              <a:off x="5688550" y="3932828"/>
              <a:ext cx="803629" cy="599847"/>
            </a:xfrm>
            <a:prstGeom prst="straightConnector1">
              <a:avLst/>
            </a:prstGeom>
            <a:noFill/>
            <a:ln w="9525" cap="flat" cmpd="sng" algn="ctr">
              <a:solidFill>
                <a:srgbClr val="292929"/>
              </a:solidFill>
              <a:prstDash val="solid"/>
              <a:tailEnd type="arrow"/>
            </a:ln>
            <a:effectLst/>
          </p:spPr>
        </p:cxnSp>
      </p:grpSp>
      <p:cxnSp>
        <p:nvCxnSpPr>
          <p:cNvPr id="84" name="Straight Arrow Connector 83"/>
          <p:cNvCxnSpPr>
            <a:stCxn id="76" idx="3"/>
          </p:cNvCxnSpPr>
          <p:nvPr/>
        </p:nvCxnSpPr>
        <p:spPr>
          <a:xfrm flipV="1">
            <a:off x="4160227" y="3868687"/>
            <a:ext cx="771025" cy="1"/>
          </a:xfrm>
          <a:prstGeom prst="straightConnector1">
            <a:avLst/>
          </a:prstGeom>
          <a:noFill/>
          <a:ln w="9525" cap="flat" cmpd="sng" algn="ctr">
            <a:solidFill>
              <a:srgbClr val="292929"/>
            </a:solidFill>
            <a:prstDash val="solid"/>
            <a:tailEnd type="arrow"/>
          </a:ln>
          <a:effectLst/>
        </p:spPr>
      </p:cxnSp>
      <p:sp>
        <p:nvSpPr>
          <p:cNvPr id="2" name="Slide Number Placeholder 1"/>
          <p:cNvSpPr>
            <a:spLocks noGrp="1"/>
          </p:cNvSpPr>
          <p:nvPr>
            <p:ph type="sldNum" sz="quarter" idx="12"/>
          </p:nvPr>
        </p:nvSpPr>
        <p:spPr/>
        <p:txBody>
          <a:bodyPr/>
          <a:lstStyle/>
          <a:p>
            <a:fld id="{AFFF257A-30C5-4AFB-911B-BE4CEEA1EA82}" type="slidenum">
              <a:rPr lang="en-US" smtClean="0"/>
              <a:pPr/>
              <a:t>32</a:t>
            </a:fld>
            <a:endParaRPr lang="en-US" dirty="0"/>
          </a:p>
        </p:txBody>
      </p:sp>
    </p:spTree>
    <p:extLst>
      <p:ext uri="{BB962C8B-B14F-4D97-AF65-F5344CB8AC3E}">
        <p14:creationId xmlns:p14="http://schemas.microsoft.com/office/powerpoint/2010/main" val="3280511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 (continued)</a:t>
            </a:r>
            <a:endParaRPr lang="en-US" dirty="0"/>
          </a:p>
        </p:txBody>
      </p:sp>
      <p:sp>
        <p:nvSpPr>
          <p:cNvPr id="5" name="Text Placeholder 4"/>
          <p:cNvSpPr>
            <a:spLocks noGrp="1"/>
          </p:cNvSpPr>
          <p:nvPr>
            <p:ph type="body" sz="quarter" idx="13"/>
          </p:nvPr>
        </p:nvSpPr>
        <p:spPr>
          <a:xfrm>
            <a:off x="402336" y="1143000"/>
            <a:ext cx="7061134" cy="4956048"/>
          </a:xfrm>
        </p:spPr>
        <p:txBody>
          <a:bodyPr>
            <a:normAutofit fontScale="85000" lnSpcReduction="10000"/>
          </a:bodyPr>
          <a:lstStyle/>
          <a:p>
            <a:r>
              <a:rPr lang="en-US" dirty="0" smtClean="0"/>
              <a:t>Simple asynchronous dispatch queue</a:t>
            </a:r>
          </a:p>
          <a:p>
            <a:pPr lvl="1"/>
            <a:r>
              <a:rPr lang="en-US" b="1" dirty="0" smtClean="0"/>
              <a:t>No limit to queue length (subject to storage limit)</a:t>
            </a:r>
          </a:p>
          <a:p>
            <a:pPr lvl="1"/>
            <a:r>
              <a:rPr lang="en-US" b="1" dirty="0" smtClean="0"/>
              <a:t>64 KB per message</a:t>
            </a:r>
          </a:p>
          <a:p>
            <a:pPr lvl="1"/>
            <a:r>
              <a:rPr lang="en-US" dirty="0" smtClean="0"/>
              <a:t>List queues—list queues in account</a:t>
            </a:r>
          </a:p>
          <a:p>
            <a:r>
              <a:rPr lang="en-US" dirty="0" smtClean="0"/>
              <a:t>SAS Security</a:t>
            </a:r>
          </a:p>
          <a:p>
            <a:r>
              <a:rPr lang="en-US" dirty="0" smtClean="0"/>
              <a:t>HTTP/REST queue operations </a:t>
            </a:r>
          </a:p>
          <a:p>
            <a:pPr lvl="1"/>
            <a:r>
              <a:rPr lang="en-US" dirty="0" smtClean="0"/>
              <a:t>CreateQueue </a:t>
            </a:r>
          </a:p>
          <a:p>
            <a:pPr lvl="1"/>
            <a:r>
              <a:rPr lang="en-US" dirty="0" smtClean="0"/>
              <a:t>DeleteQueue</a:t>
            </a:r>
          </a:p>
          <a:p>
            <a:pPr lvl="1"/>
            <a:r>
              <a:rPr lang="en-US" dirty="0" smtClean="0"/>
              <a:t>Get/Set Metadata</a:t>
            </a:r>
          </a:p>
          <a:p>
            <a:pPr lvl="1"/>
            <a:r>
              <a:rPr lang="en-US" dirty="0" smtClean="0"/>
              <a:t>Clear Messages</a:t>
            </a:r>
          </a:p>
          <a:p>
            <a:r>
              <a:rPr lang="en-US" dirty="0" smtClean="0"/>
              <a:t>HTTP/REST message operations</a:t>
            </a:r>
          </a:p>
          <a:p>
            <a:pPr lvl="1"/>
            <a:r>
              <a:rPr lang="en-US" dirty="0" smtClean="0"/>
              <a:t>PutMessage—adds a message to the queue</a:t>
            </a:r>
          </a:p>
          <a:p>
            <a:pPr lvl="1"/>
            <a:r>
              <a:rPr lang="en-US" dirty="0" smtClean="0"/>
              <a:t>GetMessages—reads one or more messages and hides them</a:t>
            </a:r>
          </a:p>
          <a:p>
            <a:pPr lvl="1"/>
            <a:r>
              <a:rPr lang="en-US" dirty="0" smtClean="0"/>
              <a:t>PeekMessages—reads one or more messages without hiding them</a:t>
            </a:r>
          </a:p>
          <a:p>
            <a:pPr lvl="1"/>
            <a:r>
              <a:rPr lang="en-US" dirty="0" smtClean="0"/>
              <a:t>DeleteMessage—permanently deletes messages from queue</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4293593453"/>
              </p:ext>
            </p:extLst>
          </p:nvPr>
        </p:nvGraphicFramePr>
        <p:xfrm>
          <a:off x="7536161" y="2085204"/>
          <a:ext cx="4351040" cy="3360022"/>
        </p:xfrm>
        <a:graphic>
          <a:graphicData uri="http://schemas.openxmlformats.org/drawingml/2006/table">
            <a:tbl>
              <a:tblPr firstRow="1" bandRow="1"/>
              <a:tblGrid>
                <a:gridCol w="4351040">
                  <a:extLst>
                    <a:ext uri="{9D8B030D-6E8A-4147-A177-3AD203B41FA5}">
                      <a16:colId xmlns:a16="http://schemas.microsoft.com/office/drawing/2014/main" xmlns="" val="20000"/>
                    </a:ext>
                  </a:extLst>
                </a:gridCol>
              </a:tblGrid>
              <a:tr h="354775">
                <a:tc>
                  <a:txBody>
                    <a:bodyPr/>
                    <a:lstStyle>
                      <a:lvl1pPr>
                        <a:defRPr b="1">
                          <a:solidFill>
                            <a:schemeClr val="bg1"/>
                          </a:solidFill>
                          <a:latin typeface="Segoe UI"/>
                        </a:defRPr>
                      </a:lvl1pPr>
                      <a:lvl2pPr>
                        <a:defRPr b="1">
                          <a:solidFill>
                            <a:schemeClr val="bg1"/>
                          </a:solidFill>
                          <a:latin typeface="Segoe UI"/>
                        </a:defRPr>
                      </a:lvl2pPr>
                      <a:lvl3pPr>
                        <a:defRPr b="1">
                          <a:solidFill>
                            <a:schemeClr val="bg1"/>
                          </a:solidFill>
                          <a:latin typeface="Segoe UI"/>
                        </a:defRPr>
                      </a:lvl3pPr>
                      <a:lvl4pPr>
                        <a:defRPr b="1">
                          <a:solidFill>
                            <a:schemeClr val="bg1"/>
                          </a:solidFill>
                          <a:latin typeface="Segoe UI"/>
                        </a:defRPr>
                      </a:lvl4pPr>
                      <a:lvl5pPr>
                        <a:defRPr b="1">
                          <a:solidFill>
                            <a:schemeClr val="bg1"/>
                          </a:solidFill>
                          <a:latin typeface="Segoe UI"/>
                        </a:defRPr>
                      </a:lvl5pPr>
                      <a:lvl6pPr>
                        <a:defRPr b="1">
                          <a:solidFill>
                            <a:schemeClr val="bg1"/>
                          </a:solidFill>
                          <a:latin typeface="Segoe UI"/>
                        </a:defRPr>
                      </a:lvl6pPr>
                      <a:lvl7pPr>
                        <a:defRPr b="1">
                          <a:solidFill>
                            <a:schemeClr val="bg1"/>
                          </a:solidFill>
                          <a:latin typeface="Segoe UI"/>
                        </a:defRPr>
                      </a:lvl7pPr>
                      <a:lvl8pPr>
                        <a:defRPr b="1">
                          <a:solidFill>
                            <a:schemeClr val="bg1"/>
                          </a:solidFill>
                          <a:latin typeface="Segoe UI"/>
                        </a:defRPr>
                      </a:lvl8pPr>
                      <a:lvl9pPr>
                        <a:defRPr b="1">
                          <a:solidFill>
                            <a:schemeClr val="bg1"/>
                          </a:solidFill>
                          <a:latin typeface="Segoe UI"/>
                        </a:defRPr>
                      </a:lvl9pPr>
                    </a:lstStyle>
                    <a:p>
                      <a:r>
                        <a:rPr lang="en-US" sz="1600" dirty="0" smtClean="0"/>
                        <a:t>Add Message to Queue (C#)</a:t>
                      </a:r>
                      <a:endParaRPr lang="en-US" sz="1600" dirty="0"/>
                    </a:p>
                  </a:txBody>
                  <a:tcPr marL="91480" marR="91480" marT="45735" marB="45735">
                    <a:lnL w="9525" cap="flat" cmpd="sng" algn="ctr">
                      <a:solidFill>
                        <a:srgbClr val="8CC600">
                          <a:shade val="95000"/>
                          <a:satMod val="105000"/>
                        </a:srgbClr>
                      </a:solidFill>
                      <a:prstDash val="solid"/>
                    </a:lnL>
                    <a:lnR w="9525" cap="flat" cmpd="sng" algn="ctr">
                      <a:solidFill>
                        <a:srgbClr val="8CC600">
                          <a:shade val="95000"/>
                          <a:satMod val="105000"/>
                        </a:srgbClr>
                      </a:solidFill>
                      <a:prstDash val="solid"/>
                    </a:lnR>
                    <a:lnT w="9525" cap="flat" cmpd="sng" algn="ctr">
                      <a:solidFill>
                        <a:srgbClr val="8CC600">
                          <a:shade val="95000"/>
                          <a:satMod val="105000"/>
                        </a:srgbClr>
                      </a:solidFill>
                      <a:prstDash val="solid"/>
                    </a:lnT>
                    <a:lnB w="9525" cap="flat" cmpd="sng" algn="ctr">
                      <a:solidFill>
                        <a:srgbClr val="8CC600">
                          <a:shade val="95000"/>
                          <a:satMod val="105000"/>
                        </a:srgbClr>
                      </a:solidFill>
                      <a:prstDash val="solid"/>
                    </a:lnB>
                    <a:lnTlToBr w="12700" cmpd="sng">
                      <a:noFill/>
                      <a:prstDash val="solid"/>
                    </a:lnTlToBr>
                    <a:lnBlToTr w="12700" cmpd="sng">
                      <a:noFill/>
                      <a:prstDash val="solid"/>
                    </a:lnBlToTr>
                    <a:solidFill>
                      <a:srgbClr val="8CC600"/>
                    </a:solidFill>
                  </a:tcPr>
                </a:tc>
                <a:extLst>
                  <a:ext uri="{0D108BD9-81ED-4DB2-BD59-A6C34878D82A}">
                    <a16:rowId xmlns:a16="http://schemas.microsoft.com/office/drawing/2014/main" xmlns="" val="10000"/>
                  </a:ext>
                </a:extLst>
              </a:tr>
              <a:tr h="3005247">
                <a:tc>
                  <a:txBody>
                    <a:bodyPr/>
                    <a:lstStyle>
                      <a:lvl1pPr>
                        <a:defRPr>
                          <a:solidFill>
                            <a:schemeClr val="tx1"/>
                          </a:solidFill>
                          <a:latin typeface="Segoe UI"/>
                        </a:defRPr>
                      </a:lvl1pPr>
                      <a:lvl2pPr>
                        <a:defRPr>
                          <a:solidFill>
                            <a:schemeClr val="tx1"/>
                          </a:solidFill>
                          <a:latin typeface="Segoe UI"/>
                        </a:defRPr>
                      </a:lvl2pPr>
                      <a:lvl3pPr>
                        <a:defRPr>
                          <a:solidFill>
                            <a:schemeClr val="tx1"/>
                          </a:solidFill>
                          <a:latin typeface="Segoe UI"/>
                        </a:defRPr>
                      </a:lvl3pPr>
                      <a:lvl4pPr>
                        <a:defRPr>
                          <a:solidFill>
                            <a:schemeClr val="tx1"/>
                          </a:solidFill>
                          <a:latin typeface="Segoe UI"/>
                        </a:defRPr>
                      </a:lvl4pPr>
                      <a:lvl5pPr>
                        <a:defRPr>
                          <a:solidFill>
                            <a:schemeClr val="tx1"/>
                          </a:solidFill>
                          <a:latin typeface="Segoe UI"/>
                        </a:defRPr>
                      </a:lvl5pPr>
                      <a:lvl6pPr>
                        <a:defRPr>
                          <a:solidFill>
                            <a:schemeClr val="tx1"/>
                          </a:solidFill>
                          <a:latin typeface="Segoe UI"/>
                        </a:defRPr>
                      </a:lvl6pPr>
                      <a:lvl7pPr>
                        <a:defRPr>
                          <a:solidFill>
                            <a:schemeClr val="tx1"/>
                          </a:solidFill>
                          <a:latin typeface="Segoe UI"/>
                        </a:defRPr>
                      </a:lvl7pPr>
                      <a:lvl8pPr>
                        <a:defRPr>
                          <a:solidFill>
                            <a:schemeClr val="tx1"/>
                          </a:solidFill>
                          <a:latin typeface="Segoe UI"/>
                        </a:defRPr>
                      </a:lvl8pPr>
                      <a:lvl9pPr>
                        <a:defRPr>
                          <a:solidFill>
                            <a:schemeClr val="tx1"/>
                          </a:solidFill>
                          <a:latin typeface="Segoe U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500" dirty="0" smtClean="0"/>
                    </a:p>
                  </a:txBody>
                  <a:tcPr marL="91480" marR="91480" marT="45735" marB="45735">
                    <a:lnL w="9525" cap="flat" cmpd="sng" algn="ctr">
                      <a:solidFill>
                        <a:srgbClr val="8CC600">
                          <a:shade val="95000"/>
                          <a:satMod val="105000"/>
                        </a:srgbClr>
                      </a:solidFill>
                      <a:prstDash val="solid"/>
                    </a:lnL>
                    <a:lnR w="9525" cap="flat" cmpd="sng" algn="ctr">
                      <a:solidFill>
                        <a:srgbClr val="8CC600">
                          <a:shade val="95000"/>
                          <a:satMod val="105000"/>
                        </a:srgbClr>
                      </a:solidFill>
                      <a:prstDash val="solid"/>
                    </a:lnR>
                    <a:lnT w="9525" cap="flat" cmpd="sng" algn="ctr">
                      <a:solidFill>
                        <a:srgbClr val="8CC600">
                          <a:shade val="95000"/>
                          <a:satMod val="105000"/>
                        </a:srgbClr>
                      </a:solidFill>
                      <a:prstDash val="solid"/>
                    </a:lnT>
                    <a:lnB w="9525" cap="flat" cmpd="sng" algn="ctr">
                      <a:solidFill>
                        <a:srgbClr val="8CC6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367" y="2687400"/>
            <a:ext cx="4192143" cy="2635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FFF257A-30C5-4AFB-911B-BE4CEEA1EA82}" type="slidenum">
              <a:rPr lang="en-US" smtClean="0"/>
              <a:pPr/>
              <a:t>33</a:t>
            </a:fld>
            <a:endParaRPr lang="en-US" dirty="0"/>
          </a:p>
        </p:txBody>
      </p:sp>
    </p:spTree>
    <p:extLst>
      <p:ext uri="{BB962C8B-B14F-4D97-AF65-F5344CB8AC3E}">
        <p14:creationId xmlns:p14="http://schemas.microsoft.com/office/powerpoint/2010/main" val="2250257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Queue Storage Reliability</a:t>
            </a:r>
            <a:endParaRPr lang="en-US" dirty="0"/>
          </a:p>
        </p:txBody>
      </p:sp>
      <p:sp>
        <p:nvSpPr>
          <p:cNvPr id="15" name="Text Placeholder 14"/>
          <p:cNvSpPr>
            <a:spLocks noGrp="1"/>
          </p:cNvSpPr>
          <p:nvPr>
            <p:ph type="body" sz="quarter" idx="13"/>
          </p:nvPr>
        </p:nvSpPr>
        <p:spPr/>
        <p:txBody>
          <a:bodyPr/>
          <a:lstStyle/>
          <a:p>
            <a:r>
              <a:rPr lang="en-US" dirty="0" smtClean="0"/>
              <a:t>Guarantee delivery/processing of messages (two-step consumption)</a:t>
            </a:r>
          </a:p>
          <a:p>
            <a:pPr lvl="1"/>
            <a:r>
              <a:rPr lang="en-US" dirty="0" smtClean="0"/>
              <a:t>Worker de-queues message, and it is marked as </a:t>
            </a:r>
            <a:r>
              <a:rPr lang="en-US" b="1" dirty="0" smtClean="0"/>
              <a:t>Invisible</a:t>
            </a:r>
            <a:r>
              <a:rPr lang="en-US" dirty="0" smtClean="0"/>
              <a:t> for a specified Invisibility Time</a:t>
            </a:r>
          </a:p>
          <a:p>
            <a:pPr lvl="1"/>
            <a:r>
              <a:rPr lang="en-US" dirty="0" smtClean="0"/>
              <a:t>Worker deletes message when finished processing</a:t>
            </a:r>
          </a:p>
          <a:p>
            <a:pPr lvl="1"/>
            <a:r>
              <a:rPr lang="en-US" dirty="0" smtClean="0"/>
              <a:t>If worker role crashes, message becomes visible for another worker to process</a:t>
            </a:r>
          </a:p>
          <a:p>
            <a:pPr lvl="1"/>
            <a:r>
              <a:rPr lang="en-US" dirty="0" smtClean="0"/>
              <a:t>Remember to handle poison messages, remove messages if de-queue count is above the threshold</a:t>
            </a:r>
          </a:p>
        </p:txBody>
      </p:sp>
      <p:cxnSp>
        <p:nvCxnSpPr>
          <p:cNvPr id="36" name="Straight Arrow Connector 35"/>
          <p:cNvCxnSpPr/>
          <p:nvPr/>
        </p:nvCxnSpPr>
        <p:spPr>
          <a:xfrm>
            <a:off x="6714932" y="4654126"/>
            <a:ext cx="533632" cy="152449"/>
          </a:xfrm>
          <a:prstGeom prst="straightConnector1">
            <a:avLst/>
          </a:prstGeom>
          <a:noFill/>
          <a:ln w="38100" cap="flat" cmpd="sng" algn="ctr">
            <a:solidFill>
              <a:srgbClr val="292929"/>
            </a:solidFill>
            <a:prstDash val="solid"/>
            <a:tailEnd type="arrow"/>
          </a:ln>
          <a:effectLst/>
        </p:spPr>
      </p:cxnSp>
      <p:cxnSp>
        <p:nvCxnSpPr>
          <p:cNvPr id="37" name="Straight Arrow Connector 36"/>
          <p:cNvCxnSpPr/>
          <p:nvPr/>
        </p:nvCxnSpPr>
        <p:spPr>
          <a:xfrm flipV="1">
            <a:off x="6638698" y="3546645"/>
            <a:ext cx="695625" cy="381116"/>
          </a:xfrm>
          <a:prstGeom prst="straightConnector1">
            <a:avLst/>
          </a:prstGeom>
          <a:noFill/>
          <a:ln w="38100" cap="flat" cmpd="sng" algn="ctr">
            <a:solidFill>
              <a:srgbClr val="292929"/>
            </a:solidFill>
            <a:prstDash val="solid"/>
            <a:tailEnd type="arrow"/>
          </a:ln>
          <a:effectLst/>
        </p:spPr>
      </p:cxnSp>
      <p:sp>
        <p:nvSpPr>
          <p:cNvPr id="38" name="Oval 37"/>
          <p:cNvSpPr/>
          <p:nvPr/>
        </p:nvSpPr>
        <p:spPr>
          <a:xfrm>
            <a:off x="7172327" y="3117803"/>
            <a:ext cx="991031" cy="533565"/>
          </a:xfrm>
          <a:prstGeom prst="ellipse">
            <a:avLst/>
          </a:prstGeom>
          <a:gradFill rotWithShape="1">
            <a:gsLst>
              <a:gs pos="0">
                <a:srgbClr val="756005"/>
              </a:gs>
              <a:gs pos="55000">
                <a:srgbClr val="8D7005"/>
              </a:gs>
              <a:gs pos="100000">
                <a:srgbClr val="AA7F06"/>
              </a:gs>
            </a:gsLst>
            <a:lin ang="16200000" scaled="0"/>
          </a:gradFill>
          <a:ln w="9525" cap="flat" cmpd="sng" algn="ctr">
            <a:solidFill>
              <a:srgbClr val="977515"/>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C</a:t>
            </a:r>
            <a:r>
              <a:rPr lang="en-US" kern="0" baseline="-25000" dirty="0">
                <a:solidFill>
                  <a:srgbClr val="FFFFFF"/>
                </a:solidFill>
                <a:latin typeface="Segoe UI"/>
              </a:rPr>
              <a:t>1</a:t>
            </a:r>
          </a:p>
        </p:txBody>
      </p:sp>
      <p:sp>
        <p:nvSpPr>
          <p:cNvPr id="39" name="Oval 38"/>
          <p:cNvSpPr/>
          <p:nvPr/>
        </p:nvSpPr>
        <p:spPr>
          <a:xfrm>
            <a:off x="7172327" y="4730348"/>
            <a:ext cx="991031" cy="533565"/>
          </a:xfrm>
          <a:prstGeom prst="ellipse">
            <a:avLst/>
          </a:prstGeom>
          <a:gradFill rotWithShape="1">
            <a:gsLst>
              <a:gs pos="0">
                <a:srgbClr val="C98325">
                  <a:alpha val="98824"/>
                </a:srgbClr>
              </a:gs>
              <a:gs pos="55000">
                <a:srgbClr val="ECC82E"/>
              </a:gs>
              <a:gs pos="100000">
                <a:srgbClr val="FBD443"/>
              </a:gs>
            </a:gsLst>
            <a:lin ang="16200000" scaled="0"/>
          </a:gradFill>
          <a:ln w="9525" cap="flat" cmpd="sng" algn="ctr">
            <a:solidFill>
              <a:srgbClr val="F5D251"/>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C</a:t>
            </a:r>
            <a:r>
              <a:rPr lang="en-US" kern="0" baseline="-25000" dirty="0">
                <a:solidFill>
                  <a:srgbClr val="FFFFFF"/>
                </a:solidFill>
                <a:latin typeface="Segoe UI"/>
              </a:rPr>
              <a:t>2</a:t>
            </a:r>
          </a:p>
        </p:txBody>
      </p:sp>
      <p:sp>
        <p:nvSpPr>
          <p:cNvPr id="40" name="Rectangle 39"/>
          <p:cNvSpPr/>
          <p:nvPr/>
        </p:nvSpPr>
        <p:spPr>
          <a:xfrm>
            <a:off x="5239595" y="3927761"/>
            <a:ext cx="457399" cy="775687"/>
          </a:xfrm>
          <a:prstGeom prst="rect">
            <a:avLst/>
          </a:prstGeom>
          <a:solidFill>
            <a:srgbClr val="BDE3FF">
              <a:lumMod val="40000"/>
              <a:lumOff val="60000"/>
            </a:srgbClr>
          </a:solidFill>
          <a:ln w="38100" cap="flat" cmpd="sng" algn="ctr">
            <a:solidFill>
              <a:srgbClr val="C3D69B">
                <a:shade val="50000"/>
              </a:srgbClr>
            </a:solidFill>
            <a:prstDash val="solid"/>
          </a:ln>
          <a:effectLst/>
        </p:spPr>
        <p:txBody>
          <a:bodyPr lIns="91462" tIns="45731" rIns="91462" bIns="45731" rtlCol="0" anchor="ctr"/>
          <a:lstStyle/>
          <a:p>
            <a:pPr algn="ctr" defTabSz="914621">
              <a:defRPr/>
            </a:pPr>
            <a:r>
              <a:rPr lang="en-US" kern="0" dirty="0">
                <a:solidFill>
                  <a:srgbClr val="BDE3FF"/>
                </a:solidFill>
                <a:latin typeface="Segoe UI"/>
              </a:rPr>
              <a:t>3</a:t>
            </a:r>
          </a:p>
        </p:txBody>
      </p:sp>
      <p:sp>
        <p:nvSpPr>
          <p:cNvPr id="41" name="Rectangle 40"/>
          <p:cNvSpPr/>
          <p:nvPr/>
        </p:nvSpPr>
        <p:spPr>
          <a:xfrm>
            <a:off x="4809102" y="3891889"/>
            <a:ext cx="457399" cy="838459"/>
          </a:xfrm>
          <a:prstGeom prst="rect">
            <a:avLst/>
          </a:prstGeom>
          <a:gradFill rotWithShape="1">
            <a:gsLst>
              <a:gs pos="0">
                <a:srgbClr val="7D706D">
                  <a:shade val="58000"/>
                  <a:satMod val="150000"/>
                </a:srgbClr>
              </a:gs>
              <a:gs pos="72000">
                <a:srgbClr val="7D706D">
                  <a:tint val="90000"/>
                  <a:satMod val="135000"/>
                </a:srgbClr>
              </a:gs>
              <a:gs pos="100000">
                <a:srgbClr val="7D706D">
                  <a:tint val="80000"/>
                  <a:satMod val="155000"/>
                </a:srgbClr>
              </a:gs>
            </a:gsLst>
            <a:lin ang="16200000" scaled="0"/>
          </a:gra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4</a:t>
            </a:r>
          </a:p>
          <a:p>
            <a:pPr algn="r" defTabSz="914320" fontAlgn="base">
              <a:spcBef>
                <a:spcPct val="0"/>
              </a:spcBef>
              <a:spcAft>
                <a:spcPct val="0"/>
              </a:spcAft>
              <a:defRPr/>
            </a:pPr>
            <a:r>
              <a:rPr lang="en-US" sz="1200" kern="0" dirty="0">
                <a:solidFill>
                  <a:srgbClr val="FFFFFF"/>
                </a:solidFill>
                <a:latin typeface="Calibri"/>
              </a:rPr>
              <a:t>0</a:t>
            </a:r>
          </a:p>
        </p:txBody>
      </p:sp>
      <p:cxnSp>
        <p:nvCxnSpPr>
          <p:cNvPr id="42" name="Straight Arrow Connector 41"/>
          <p:cNvCxnSpPr>
            <a:stCxn id="46" idx="5"/>
          </p:cNvCxnSpPr>
          <p:nvPr/>
        </p:nvCxnSpPr>
        <p:spPr>
          <a:xfrm rot="16200000" flipH="1">
            <a:off x="4163876" y="3627788"/>
            <a:ext cx="687929" cy="450067"/>
          </a:xfrm>
          <a:prstGeom prst="straightConnector1">
            <a:avLst/>
          </a:prstGeom>
          <a:noFill/>
          <a:ln w="38100" cap="flat" cmpd="sng" algn="ctr">
            <a:solidFill>
              <a:srgbClr val="292929"/>
            </a:solidFill>
            <a:prstDash val="solid"/>
            <a:tailEnd type="arrow"/>
          </a:ln>
          <a:effectLst/>
        </p:spPr>
      </p:cxnSp>
      <p:cxnSp>
        <p:nvCxnSpPr>
          <p:cNvPr id="43" name="Straight Arrow Connector 42"/>
          <p:cNvCxnSpPr/>
          <p:nvPr/>
        </p:nvCxnSpPr>
        <p:spPr>
          <a:xfrm rot="5400000" flipH="1" flipV="1">
            <a:off x="4232622" y="4534999"/>
            <a:ext cx="533565" cy="466928"/>
          </a:xfrm>
          <a:prstGeom prst="straightConnector1">
            <a:avLst/>
          </a:prstGeom>
          <a:noFill/>
          <a:ln w="38100" cap="flat" cmpd="sng" algn="ctr">
            <a:solidFill>
              <a:srgbClr val="292929"/>
            </a:solidFill>
            <a:prstDash val="solid"/>
            <a:tailEnd type="arrow"/>
          </a:ln>
          <a:effectLst/>
        </p:spPr>
      </p:cxnSp>
      <p:sp>
        <p:nvSpPr>
          <p:cNvPr id="44" name="TextBox 43"/>
          <p:cNvSpPr txBox="1"/>
          <p:nvPr/>
        </p:nvSpPr>
        <p:spPr>
          <a:xfrm>
            <a:off x="1853511" y="4035405"/>
            <a:ext cx="1542454" cy="461687"/>
          </a:xfrm>
          <a:prstGeom prst="rect">
            <a:avLst/>
          </a:prstGeom>
          <a:noFill/>
        </p:spPr>
        <p:txBody>
          <a:bodyPr wrap="none" lIns="91462" tIns="45731" rIns="91462" bIns="45731" rtlCol="0">
            <a:spAutoFit/>
          </a:bodyPr>
          <a:lstStyle/>
          <a:p>
            <a:pPr defTabSz="914621">
              <a:defRPr/>
            </a:pPr>
            <a:r>
              <a:rPr lang="en-US" sz="2400" kern="0" dirty="0">
                <a:solidFill>
                  <a:schemeClr val="tx1">
                    <a:lumMod val="75000"/>
                    <a:lumOff val="25000"/>
                  </a:schemeClr>
                </a:solidFill>
                <a:latin typeface="Segoe UI" panose="020B0502040204020203" pitchFamily="34" charset="0"/>
                <a:cs typeface="Segoe UI" panose="020B0502040204020203" pitchFamily="34" charset="0"/>
              </a:rPr>
              <a:t>Producers</a:t>
            </a:r>
          </a:p>
        </p:txBody>
      </p:sp>
      <p:sp>
        <p:nvSpPr>
          <p:cNvPr id="45" name="TextBox 44"/>
          <p:cNvSpPr txBox="1"/>
          <p:nvPr/>
        </p:nvSpPr>
        <p:spPr>
          <a:xfrm>
            <a:off x="8500211" y="4035405"/>
            <a:ext cx="1697945" cy="461687"/>
          </a:xfrm>
          <a:prstGeom prst="rect">
            <a:avLst/>
          </a:prstGeom>
          <a:noFill/>
        </p:spPr>
        <p:txBody>
          <a:bodyPr wrap="none" lIns="91462" tIns="45731" rIns="91462" bIns="45731" rtlCol="0">
            <a:spAutoFit/>
          </a:bodyPr>
          <a:lstStyle/>
          <a:p>
            <a:pPr defTabSz="914621">
              <a:defRPr/>
            </a:pPr>
            <a:r>
              <a:rPr lang="en-US" sz="2400" kern="0" dirty="0">
                <a:solidFill>
                  <a:schemeClr val="tx1">
                    <a:lumMod val="75000"/>
                    <a:lumOff val="25000"/>
                  </a:schemeClr>
                </a:solidFill>
                <a:latin typeface="Segoe UI" panose="020B0502040204020203" pitchFamily="34" charset="0"/>
                <a:cs typeface="Segoe UI" panose="020B0502040204020203" pitchFamily="34" charset="0"/>
              </a:rPr>
              <a:t>Consumers</a:t>
            </a:r>
          </a:p>
        </p:txBody>
      </p:sp>
      <p:sp>
        <p:nvSpPr>
          <p:cNvPr id="46" name="Oval 45"/>
          <p:cNvSpPr/>
          <p:nvPr/>
        </p:nvSpPr>
        <p:spPr>
          <a:xfrm>
            <a:off x="3436906" y="3053431"/>
            <a:ext cx="991031" cy="533565"/>
          </a:xfrm>
          <a:prstGeom prst="ellipse">
            <a:avLst/>
          </a:prstGeom>
          <a:gradFill rotWithShape="1">
            <a:gsLst>
              <a:gs pos="0">
                <a:srgbClr val="AA534A">
                  <a:shade val="58000"/>
                  <a:satMod val="150000"/>
                </a:srgbClr>
              </a:gs>
              <a:gs pos="72000">
                <a:srgbClr val="AA534A">
                  <a:tint val="90000"/>
                  <a:satMod val="135000"/>
                </a:srgbClr>
              </a:gs>
              <a:gs pos="100000">
                <a:srgbClr val="AA534A">
                  <a:tint val="80000"/>
                  <a:satMod val="155000"/>
                </a:srgbClr>
              </a:gs>
            </a:gsLst>
            <a:lin ang="16200000" scaled="0"/>
          </a:gradFill>
          <a:ln w="9525" cap="flat" cmpd="sng" algn="ctr">
            <a:solidFill>
              <a:srgbClr val="AA534A">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P</a:t>
            </a:r>
            <a:r>
              <a:rPr lang="en-US" kern="0" baseline="-25000" dirty="0">
                <a:solidFill>
                  <a:srgbClr val="FFFFFF"/>
                </a:solidFill>
                <a:latin typeface="Segoe UI"/>
              </a:rPr>
              <a:t>2</a:t>
            </a:r>
          </a:p>
        </p:txBody>
      </p:sp>
      <p:sp>
        <p:nvSpPr>
          <p:cNvPr id="47" name="Oval 46"/>
          <p:cNvSpPr/>
          <p:nvPr/>
        </p:nvSpPr>
        <p:spPr>
          <a:xfrm>
            <a:off x="3436906" y="4959019"/>
            <a:ext cx="991031" cy="533565"/>
          </a:xfrm>
          <a:prstGeom prst="ellipse">
            <a:avLst/>
          </a:prstGeom>
          <a:gradFill rotWithShape="1">
            <a:gsLst>
              <a:gs pos="0">
                <a:srgbClr val="AA534A">
                  <a:shade val="58000"/>
                  <a:satMod val="150000"/>
                </a:srgbClr>
              </a:gs>
              <a:gs pos="72000">
                <a:srgbClr val="AA534A">
                  <a:tint val="90000"/>
                  <a:satMod val="135000"/>
                </a:srgbClr>
              </a:gs>
              <a:gs pos="100000">
                <a:srgbClr val="AA534A">
                  <a:tint val="80000"/>
                  <a:satMod val="155000"/>
                </a:srgbClr>
              </a:gs>
            </a:gsLst>
            <a:lin ang="16200000" scaled="0"/>
          </a:gradFill>
          <a:ln w="9525" cap="flat" cmpd="sng" algn="ctr">
            <a:solidFill>
              <a:srgbClr val="AA534A">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P</a:t>
            </a:r>
            <a:r>
              <a:rPr lang="en-US" kern="0" baseline="-25000" dirty="0">
                <a:solidFill>
                  <a:srgbClr val="FFFFFF"/>
                </a:solidFill>
                <a:latin typeface="Segoe UI"/>
              </a:rPr>
              <a:t>1</a:t>
            </a:r>
          </a:p>
        </p:txBody>
      </p:sp>
      <p:sp>
        <p:nvSpPr>
          <p:cNvPr id="48" name="Rectangle 47"/>
          <p:cNvSpPr/>
          <p:nvPr/>
        </p:nvSpPr>
        <p:spPr>
          <a:xfrm>
            <a:off x="6753047" y="3073165"/>
            <a:ext cx="457399" cy="838459"/>
          </a:xfrm>
          <a:prstGeom prst="rect">
            <a:avLst/>
          </a:prstGeom>
          <a:gradFill rotWithShape="1">
            <a:gsLst>
              <a:gs pos="0">
                <a:srgbClr val="7D706D">
                  <a:shade val="58000"/>
                  <a:satMod val="150000"/>
                </a:srgbClr>
              </a:gs>
              <a:gs pos="72000">
                <a:srgbClr val="7D706D">
                  <a:tint val="90000"/>
                  <a:satMod val="135000"/>
                </a:srgbClr>
              </a:gs>
              <a:gs pos="100000">
                <a:srgbClr val="7D706D">
                  <a:tint val="80000"/>
                  <a:satMod val="155000"/>
                </a:srgbClr>
              </a:gs>
            </a:gsLst>
            <a:lin ang="16200000" scaled="0"/>
          </a:gra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1</a:t>
            </a:r>
          </a:p>
          <a:p>
            <a:pPr algn="r" defTabSz="914320" fontAlgn="base">
              <a:spcBef>
                <a:spcPct val="0"/>
              </a:spcBef>
              <a:spcAft>
                <a:spcPct val="0"/>
              </a:spcAft>
              <a:defRPr/>
            </a:pPr>
            <a:r>
              <a:rPr lang="en-US" sz="1200" kern="0" dirty="0">
                <a:solidFill>
                  <a:srgbClr val="FFFFFF"/>
                </a:solidFill>
                <a:latin typeface="Calibri"/>
              </a:rPr>
              <a:t>1</a:t>
            </a:r>
            <a:endParaRPr lang="en-US" sz="1100" kern="0" dirty="0">
              <a:solidFill>
                <a:srgbClr val="FFFFFF"/>
              </a:solidFill>
              <a:latin typeface="Calibri"/>
            </a:endParaRPr>
          </a:p>
        </p:txBody>
      </p:sp>
      <p:sp>
        <p:nvSpPr>
          <p:cNvPr id="49" name="Rectangle 48"/>
          <p:cNvSpPr/>
          <p:nvPr/>
        </p:nvSpPr>
        <p:spPr>
          <a:xfrm>
            <a:off x="6791162" y="4425455"/>
            <a:ext cx="457399" cy="838459"/>
          </a:xfrm>
          <a:prstGeom prst="rect">
            <a:avLst/>
          </a:prstGeom>
          <a:gradFill rotWithShape="1">
            <a:gsLst>
              <a:gs pos="0">
                <a:srgbClr val="7D706D">
                  <a:shade val="58000"/>
                  <a:satMod val="150000"/>
                </a:srgbClr>
              </a:gs>
              <a:gs pos="72000">
                <a:srgbClr val="7D706D">
                  <a:tint val="90000"/>
                  <a:satMod val="135000"/>
                </a:srgbClr>
              </a:gs>
              <a:gs pos="100000">
                <a:srgbClr val="7D706D">
                  <a:tint val="80000"/>
                  <a:satMod val="155000"/>
                </a:srgbClr>
              </a:gs>
            </a:gsLst>
            <a:lin ang="16200000" scaled="0"/>
          </a:gra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2</a:t>
            </a:r>
          </a:p>
          <a:p>
            <a:pPr algn="r" defTabSz="914320" fontAlgn="base">
              <a:spcBef>
                <a:spcPct val="0"/>
              </a:spcBef>
              <a:spcAft>
                <a:spcPct val="0"/>
              </a:spcAft>
              <a:defRPr/>
            </a:pPr>
            <a:r>
              <a:rPr lang="en-US" sz="1100" kern="0" dirty="0">
                <a:solidFill>
                  <a:srgbClr val="FFFFFF"/>
                </a:solidFill>
                <a:latin typeface="Calibri"/>
              </a:rPr>
              <a:t>1</a:t>
            </a:r>
          </a:p>
        </p:txBody>
      </p:sp>
      <p:sp>
        <p:nvSpPr>
          <p:cNvPr id="50" name="TextBox 49"/>
          <p:cNvSpPr txBox="1"/>
          <p:nvPr/>
        </p:nvSpPr>
        <p:spPr>
          <a:xfrm>
            <a:off x="6537073" y="5504726"/>
            <a:ext cx="2252584" cy="831019"/>
          </a:xfrm>
          <a:prstGeom prst="rect">
            <a:avLst/>
          </a:prstGeom>
          <a:noFill/>
        </p:spPr>
        <p:txBody>
          <a:bodyPr wrap="none" lIns="91462" tIns="45731" rIns="91462" bIns="45731" rtlCol="0">
            <a:spAutoFit/>
          </a:bodyPr>
          <a:lstStyle/>
          <a:p>
            <a:pPr defTabSz="914621">
              <a:defRPr/>
            </a:pPr>
            <a:r>
              <a:rPr lang="en-US" sz="1200" b="1" kern="0" dirty="0">
                <a:solidFill>
                  <a:srgbClr val="00B050"/>
                </a:solidFill>
              </a:rPr>
              <a:t>2. GetMessage(Q, 30 s) </a:t>
            </a:r>
            <a:r>
              <a:rPr lang="en-US" sz="1200" b="1" kern="0" dirty="0">
                <a:solidFill>
                  <a:srgbClr val="00B050"/>
                </a:solidFill>
                <a:sym typeface="Wingdings" pitchFamily="2" charset="2"/>
              </a:rPr>
              <a:t> msg 2</a:t>
            </a:r>
          </a:p>
          <a:p>
            <a:pPr defTabSz="914621">
              <a:defRPr/>
            </a:pPr>
            <a:r>
              <a:rPr lang="en-US" sz="1200" b="1" kern="0" dirty="0">
                <a:solidFill>
                  <a:srgbClr val="00B050"/>
                </a:solidFill>
                <a:sym typeface="Wingdings" pitchFamily="2" charset="2"/>
              </a:rPr>
              <a:t>3. C2 consumed msg 2</a:t>
            </a:r>
          </a:p>
          <a:p>
            <a:pPr defTabSz="914621">
              <a:defRPr/>
            </a:pPr>
            <a:r>
              <a:rPr lang="en-US" sz="1200" b="1" kern="0" dirty="0">
                <a:solidFill>
                  <a:srgbClr val="00B050"/>
                </a:solidFill>
                <a:sym typeface="Wingdings" pitchFamily="2" charset="2"/>
              </a:rPr>
              <a:t>4. DeleteMessage(Q, msg 2)</a:t>
            </a:r>
          </a:p>
          <a:p>
            <a:pPr defTabSz="914621">
              <a:defRPr/>
            </a:pPr>
            <a:r>
              <a:rPr lang="en-US" sz="1200" b="1" kern="0" dirty="0">
                <a:solidFill>
                  <a:srgbClr val="00B050"/>
                </a:solidFill>
                <a:sym typeface="Wingdings" pitchFamily="2" charset="2"/>
              </a:rPr>
              <a:t>7. </a:t>
            </a:r>
            <a:r>
              <a:rPr lang="en-US" sz="1200" b="1" kern="0" dirty="0">
                <a:solidFill>
                  <a:srgbClr val="00B050"/>
                </a:solidFill>
              </a:rPr>
              <a:t>GetMessage</a:t>
            </a:r>
            <a:r>
              <a:rPr lang="en-US" sz="1200" b="1" kern="0" dirty="0">
                <a:solidFill>
                  <a:srgbClr val="00B050"/>
                </a:solidFill>
                <a:sym typeface="Wingdings" pitchFamily="2" charset="2"/>
              </a:rPr>
              <a:t>(Q, 30 s)  msg 1</a:t>
            </a:r>
          </a:p>
        </p:txBody>
      </p:sp>
      <p:sp>
        <p:nvSpPr>
          <p:cNvPr id="51" name="TextBox 50"/>
          <p:cNvSpPr txBox="1"/>
          <p:nvPr/>
        </p:nvSpPr>
        <p:spPr>
          <a:xfrm>
            <a:off x="7520051" y="3703297"/>
            <a:ext cx="2217318" cy="461687"/>
          </a:xfrm>
          <a:prstGeom prst="rect">
            <a:avLst/>
          </a:prstGeom>
          <a:noFill/>
        </p:spPr>
        <p:txBody>
          <a:bodyPr wrap="none" lIns="91462" tIns="45731" rIns="91462" bIns="45731" rtlCol="0">
            <a:spAutoFit/>
          </a:bodyPr>
          <a:lstStyle/>
          <a:p>
            <a:pPr defTabSz="914621">
              <a:defRPr/>
            </a:pPr>
            <a:r>
              <a:rPr lang="en-US" sz="1200" b="1" kern="0" dirty="0">
                <a:solidFill>
                  <a:srgbClr val="00B050"/>
                </a:solidFill>
              </a:rPr>
              <a:t>1. GetMessage(Q, 30 s)</a:t>
            </a:r>
            <a:r>
              <a:rPr lang="en-US" sz="1200" b="1" kern="0" dirty="0">
                <a:solidFill>
                  <a:srgbClr val="00B050"/>
                </a:solidFill>
                <a:sym typeface="Wingdings" pitchFamily="2" charset="2"/>
              </a:rPr>
              <a:t> msg 1</a:t>
            </a:r>
          </a:p>
          <a:p>
            <a:pPr defTabSz="914621">
              <a:defRPr/>
            </a:pPr>
            <a:r>
              <a:rPr lang="en-US" sz="1200" b="1" kern="0" dirty="0">
                <a:solidFill>
                  <a:srgbClr val="FF0000"/>
                </a:solidFill>
                <a:sym typeface="Wingdings" pitchFamily="2" charset="2"/>
              </a:rPr>
              <a:t>5. C</a:t>
            </a:r>
            <a:r>
              <a:rPr lang="en-US" sz="1200" b="1" kern="0" baseline="-25000" dirty="0">
                <a:solidFill>
                  <a:srgbClr val="FF0000"/>
                </a:solidFill>
                <a:sym typeface="Wingdings" pitchFamily="2" charset="2"/>
              </a:rPr>
              <a:t>1</a:t>
            </a:r>
            <a:r>
              <a:rPr lang="en-US" sz="1200" b="1" kern="0" dirty="0">
                <a:solidFill>
                  <a:srgbClr val="FF0000"/>
                </a:solidFill>
                <a:sym typeface="Wingdings" pitchFamily="2" charset="2"/>
              </a:rPr>
              <a:t> crashed</a:t>
            </a:r>
          </a:p>
        </p:txBody>
      </p:sp>
      <p:sp>
        <p:nvSpPr>
          <p:cNvPr id="52" name="Rectangle 51"/>
          <p:cNvSpPr/>
          <p:nvPr/>
        </p:nvSpPr>
        <p:spPr>
          <a:xfrm>
            <a:off x="6181298" y="3891889"/>
            <a:ext cx="457399" cy="838459"/>
          </a:xfrm>
          <a:prstGeom prst="rect">
            <a:avLst/>
          </a:prstGeom>
          <a:solidFill>
            <a:srgbClr val="FFFFFF">
              <a:lumMod val="85000"/>
            </a:srgbClr>
          </a:solidFill>
          <a:ln w="9525" cap="flat" cmpd="sng" algn="ctr">
            <a:solidFill>
              <a:srgbClr val="FFFFFF">
                <a:lumMod val="95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1</a:t>
            </a:r>
          </a:p>
          <a:p>
            <a:pPr algn="r" defTabSz="914320" fontAlgn="base">
              <a:spcBef>
                <a:spcPct val="0"/>
              </a:spcBef>
              <a:spcAft>
                <a:spcPct val="0"/>
              </a:spcAft>
              <a:defRPr/>
            </a:pPr>
            <a:r>
              <a:rPr lang="en-US" sz="1200" kern="0" dirty="0">
                <a:solidFill>
                  <a:srgbClr val="FFFFFF"/>
                </a:solidFill>
                <a:latin typeface="Calibri"/>
              </a:rPr>
              <a:t>1</a:t>
            </a:r>
          </a:p>
        </p:txBody>
      </p:sp>
      <p:sp>
        <p:nvSpPr>
          <p:cNvPr id="53" name="Rectangle 52"/>
          <p:cNvSpPr/>
          <p:nvPr/>
        </p:nvSpPr>
        <p:spPr>
          <a:xfrm>
            <a:off x="5723899" y="3891889"/>
            <a:ext cx="457399" cy="838459"/>
          </a:xfrm>
          <a:prstGeom prst="rect">
            <a:avLst/>
          </a:prstGeom>
          <a:solidFill>
            <a:srgbClr val="FFFFFF">
              <a:lumMod val="85000"/>
            </a:srgbClr>
          </a:solidFill>
          <a:ln w="9525" cap="flat" cmpd="sng" algn="ctr">
            <a:solidFill>
              <a:srgbClr val="FFFFFF">
                <a:lumMod val="95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2</a:t>
            </a:r>
          </a:p>
          <a:p>
            <a:pPr algn="r" defTabSz="914320" fontAlgn="base">
              <a:spcBef>
                <a:spcPct val="0"/>
              </a:spcBef>
              <a:spcAft>
                <a:spcPct val="0"/>
              </a:spcAft>
              <a:defRPr/>
            </a:pPr>
            <a:r>
              <a:rPr lang="en-US" sz="1200" kern="0" dirty="0">
                <a:solidFill>
                  <a:srgbClr val="FFFFFF"/>
                </a:solidFill>
                <a:latin typeface="Calibri"/>
              </a:rPr>
              <a:t>1</a:t>
            </a:r>
          </a:p>
        </p:txBody>
      </p:sp>
      <p:sp>
        <p:nvSpPr>
          <p:cNvPr id="54" name="Multiply 53"/>
          <p:cNvSpPr/>
          <p:nvPr/>
        </p:nvSpPr>
        <p:spPr>
          <a:xfrm>
            <a:off x="7343852" y="2971373"/>
            <a:ext cx="647981" cy="762235"/>
          </a:xfrm>
          <a:prstGeom prst="mathMultiply">
            <a:avLst/>
          </a:prstGeom>
          <a:solidFill>
            <a:srgbClr val="FF0000"/>
          </a:solidFill>
          <a:ln w="9525" cap="flat" cmpd="sng" algn="ctr">
            <a:solidFill>
              <a:srgbClr val="C3D69B">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a:defRPr/>
            </a:pPr>
            <a:endParaRPr lang="en-US" sz="2300" kern="0" dirty="0">
              <a:solidFill>
                <a:srgbClr val="FFFFFF"/>
              </a:solidFill>
              <a:latin typeface="Calibri"/>
            </a:endParaRPr>
          </a:p>
        </p:txBody>
      </p:sp>
      <p:sp>
        <p:nvSpPr>
          <p:cNvPr id="55" name="TextBox 54"/>
          <p:cNvSpPr txBox="1"/>
          <p:nvPr/>
        </p:nvSpPr>
        <p:spPr>
          <a:xfrm>
            <a:off x="2834376" y="5781810"/>
            <a:ext cx="2896856" cy="277084"/>
          </a:xfrm>
          <a:prstGeom prst="rect">
            <a:avLst/>
          </a:prstGeom>
          <a:noFill/>
        </p:spPr>
        <p:txBody>
          <a:bodyPr wrap="square" lIns="91462" tIns="45731" rIns="91462" bIns="45731" rtlCol="0">
            <a:spAutoFit/>
          </a:bodyPr>
          <a:lstStyle/>
          <a:p>
            <a:pPr defTabSz="914621">
              <a:defRPr/>
            </a:pPr>
            <a:r>
              <a:rPr lang="en-US" sz="1200" b="1" kern="0" dirty="0">
                <a:solidFill>
                  <a:srgbClr val="0070C0"/>
                </a:solidFill>
                <a:sym typeface="Wingdings" pitchFamily="2" charset="2"/>
              </a:rPr>
              <a:t>6. msg1 visible 30 s after Dequeue</a:t>
            </a:r>
          </a:p>
        </p:txBody>
      </p:sp>
      <p:sp>
        <p:nvSpPr>
          <p:cNvPr id="56" name="Rectangle 55"/>
          <p:cNvSpPr/>
          <p:nvPr/>
        </p:nvSpPr>
        <p:spPr>
          <a:xfrm>
            <a:off x="5266501" y="3891889"/>
            <a:ext cx="457399" cy="838459"/>
          </a:xfrm>
          <a:prstGeom prst="rect">
            <a:avLst/>
          </a:prstGeom>
          <a:gradFill rotWithShape="1">
            <a:gsLst>
              <a:gs pos="0">
                <a:srgbClr val="7D706D">
                  <a:shade val="58000"/>
                  <a:satMod val="150000"/>
                </a:srgbClr>
              </a:gs>
              <a:gs pos="72000">
                <a:srgbClr val="7D706D">
                  <a:tint val="90000"/>
                  <a:satMod val="135000"/>
                </a:srgbClr>
              </a:gs>
              <a:gs pos="100000">
                <a:srgbClr val="7D706D">
                  <a:tint val="80000"/>
                  <a:satMod val="155000"/>
                </a:srgbClr>
              </a:gs>
            </a:gsLst>
            <a:lin ang="16200000" scaled="0"/>
          </a:gra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3</a:t>
            </a:r>
          </a:p>
          <a:p>
            <a:pPr algn="r" defTabSz="914320" fontAlgn="base">
              <a:spcBef>
                <a:spcPct val="0"/>
              </a:spcBef>
              <a:spcAft>
                <a:spcPct val="0"/>
              </a:spcAft>
              <a:defRPr/>
            </a:pPr>
            <a:r>
              <a:rPr lang="en-US" sz="1200" kern="0" dirty="0">
                <a:solidFill>
                  <a:srgbClr val="FFFFFF"/>
                </a:solidFill>
                <a:latin typeface="Calibri"/>
              </a:rPr>
              <a:t>0</a:t>
            </a:r>
          </a:p>
        </p:txBody>
      </p:sp>
      <p:sp>
        <p:nvSpPr>
          <p:cNvPr id="57" name="Rectangle 56"/>
          <p:cNvSpPr/>
          <p:nvPr/>
        </p:nvSpPr>
        <p:spPr>
          <a:xfrm>
            <a:off x="6181298" y="3891889"/>
            <a:ext cx="457399" cy="838459"/>
          </a:xfrm>
          <a:prstGeom prst="rect">
            <a:avLst/>
          </a:prstGeom>
          <a:solidFill>
            <a:srgbClr val="FFFFFF">
              <a:lumMod val="85000"/>
            </a:srgbClr>
          </a:solidFill>
          <a:ln w="9525" cap="flat" cmpd="sng" algn="ctr">
            <a:solidFill>
              <a:srgbClr val="FFFFFF">
                <a:lumMod val="95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1</a:t>
            </a:r>
          </a:p>
          <a:p>
            <a:pPr algn="r" defTabSz="914320" fontAlgn="base">
              <a:spcBef>
                <a:spcPct val="0"/>
              </a:spcBef>
              <a:spcAft>
                <a:spcPct val="0"/>
              </a:spcAft>
              <a:defRPr/>
            </a:pPr>
            <a:r>
              <a:rPr lang="en-US" sz="1200" kern="0" dirty="0">
                <a:solidFill>
                  <a:srgbClr val="FFFFFF"/>
                </a:solidFill>
                <a:latin typeface="Calibri"/>
              </a:rPr>
              <a:t>2</a:t>
            </a:r>
          </a:p>
        </p:txBody>
      </p:sp>
      <p:sp>
        <p:nvSpPr>
          <p:cNvPr id="58" name="Rectangle 57"/>
          <p:cNvSpPr/>
          <p:nvPr/>
        </p:nvSpPr>
        <p:spPr>
          <a:xfrm>
            <a:off x="6181298" y="3891889"/>
            <a:ext cx="457399" cy="838459"/>
          </a:xfrm>
          <a:prstGeom prst="rect">
            <a:avLst/>
          </a:prstGeom>
          <a:gradFill rotWithShape="1">
            <a:gsLst>
              <a:gs pos="0">
                <a:srgbClr val="7D706D">
                  <a:shade val="58000"/>
                  <a:satMod val="150000"/>
                </a:srgbClr>
              </a:gs>
              <a:gs pos="72000">
                <a:srgbClr val="7D706D">
                  <a:tint val="90000"/>
                  <a:satMod val="135000"/>
                </a:srgbClr>
              </a:gs>
              <a:gs pos="100000">
                <a:srgbClr val="7D706D">
                  <a:tint val="80000"/>
                  <a:satMod val="155000"/>
                </a:srgbClr>
              </a:gs>
            </a:gsLst>
            <a:lin ang="16200000" scaled="0"/>
          </a:gra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1</a:t>
            </a:r>
          </a:p>
          <a:p>
            <a:pPr algn="r" defTabSz="914320" fontAlgn="base">
              <a:spcBef>
                <a:spcPct val="0"/>
              </a:spcBef>
              <a:spcAft>
                <a:spcPct val="0"/>
              </a:spcAft>
              <a:defRPr/>
            </a:pPr>
            <a:r>
              <a:rPr lang="en-US" sz="1200" kern="0" dirty="0">
                <a:solidFill>
                  <a:srgbClr val="FFFFFF"/>
                </a:solidFill>
                <a:latin typeface="Calibri"/>
              </a:rPr>
              <a:t>1</a:t>
            </a:r>
          </a:p>
        </p:txBody>
      </p:sp>
      <p:sp>
        <p:nvSpPr>
          <p:cNvPr id="59" name="Rectangle 58"/>
          <p:cNvSpPr/>
          <p:nvPr/>
        </p:nvSpPr>
        <p:spPr>
          <a:xfrm>
            <a:off x="6181298" y="3891889"/>
            <a:ext cx="457399" cy="838459"/>
          </a:xfrm>
          <a:prstGeom prst="rect">
            <a:avLst/>
          </a:prstGeom>
          <a:gradFill rotWithShape="1">
            <a:gsLst>
              <a:gs pos="0">
                <a:srgbClr val="7D706D">
                  <a:shade val="58000"/>
                  <a:satMod val="150000"/>
                </a:srgbClr>
              </a:gs>
              <a:gs pos="72000">
                <a:srgbClr val="7D706D">
                  <a:tint val="90000"/>
                  <a:satMod val="135000"/>
                </a:srgbClr>
              </a:gs>
              <a:gs pos="100000">
                <a:srgbClr val="7D706D">
                  <a:tint val="80000"/>
                  <a:satMod val="155000"/>
                </a:srgbClr>
              </a:gs>
            </a:gsLst>
            <a:lin ang="16200000" scaled="0"/>
          </a:gra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58" tIns="45730" rIns="91458" bIns="45730" numCol="1" rtlCol="0" anchor="ctr" anchorCtr="0" compatLnSpc="1">
            <a:prstTxWarp prst="textNoShape">
              <a:avLst/>
            </a:prstTxWarp>
          </a:bodyPr>
          <a:lstStyle/>
          <a:p>
            <a:pPr algn="ctr" defTabSz="914320" fontAlgn="base">
              <a:spcBef>
                <a:spcPct val="0"/>
              </a:spcBef>
              <a:spcAft>
                <a:spcPct val="0"/>
              </a:spcAft>
              <a:defRPr/>
            </a:pPr>
            <a:r>
              <a:rPr lang="en-US" sz="2300" kern="0" dirty="0">
                <a:solidFill>
                  <a:srgbClr val="FFFFFF"/>
                </a:solidFill>
                <a:latin typeface="Calibri"/>
              </a:rPr>
              <a:t>1</a:t>
            </a:r>
          </a:p>
          <a:p>
            <a:pPr algn="r" defTabSz="914320" fontAlgn="base">
              <a:spcBef>
                <a:spcPct val="0"/>
              </a:spcBef>
              <a:spcAft>
                <a:spcPct val="0"/>
              </a:spcAft>
              <a:defRPr/>
            </a:pPr>
            <a:r>
              <a:rPr lang="en-US" sz="1200" kern="0" dirty="0">
                <a:solidFill>
                  <a:srgbClr val="FFFFFF"/>
                </a:solidFill>
                <a:latin typeface="Calibri"/>
              </a:rPr>
              <a:t>2</a:t>
            </a:r>
          </a:p>
        </p:txBody>
      </p:sp>
      <p:sp>
        <p:nvSpPr>
          <p:cNvPr id="2" name="Slide Number Placeholder 1"/>
          <p:cNvSpPr>
            <a:spLocks noGrp="1"/>
          </p:cNvSpPr>
          <p:nvPr>
            <p:ph type="sldNum" sz="quarter" idx="12"/>
          </p:nvPr>
        </p:nvSpPr>
        <p:spPr/>
        <p:txBody>
          <a:bodyPr/>
          <a:lstStyle/>
          <a:p>
            <a:fld id="{AFFF257A-30C5-4AFB-911B-BE4CEEA1EA82}" type="slidenum">
              <a:rPr lang="en-US" smtClean="0"/>
              <a:pPr/>
              <a:t>34</a:t>
            </a:fld>
            <a:endParaRPr lang="en-US" dirty="0"/>
          </a:p>
        </p:txBody>
      </p:sp>
    </p:spTree>
    <p:extLst>
      <p:ext uri="{BB962C8B-B14F-4D97-AF65-F5344CB8AC3E}">
        <p14:creationId xmlns:p14="http://schemas.microsoft.com/office/powerpoint/2010/main" val="150987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Effect transition="out" filter="slide(fromBottom)">
                                      <p:cBhvr>
                                        <p:cTn id="6" dur="1000"/>
                                        <p:tgtEl>
                                          <p:spTgt spid="49"/>
                                        </p:tgtEl>
                                      </p:cBhvr>
                                    </p:animEffect>
                                    <p:set>
                                      <p:cBhvr>
                                        <p:cTn id="7" dur="1" fill="hold">
                                          <p:stCondLst>
                                            <p:cond delay="999"/>
                                          </p:stCondLst>
                                        </p:cTn>
                                        <p:tgtEl>
                                          <p:spTgt spid="4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
                                            <p:txEl>
                                              <p:pRg st="2" end="2"/>
                                            </p:txEl>
                                          </p:spTgt>
                                        </p:tgtEl>
                                        <p:attrNameLst>
                                          <p:attrName>style.visibility</p:attrName>
                                        </p:attrNameLst>
                                      </p:cBhvr>
                                      <p:to>
                                        <p:strVal val="visible"/>
                                      </p:to>
                                    </p:set>
                                  </p:childTnLst>
                                </p:cTn>
                              </p:par>
                            </p:childTnLst>
                          </p:cTn>
                        </p:par>
                        <p:par>
                          <p:cTn id="12" fill="hold">
                            <p:stCondLst>
                              <p:cond delay="0"/>
                            </p:stCondLst>
                            <p:childTnLst>
                              <p:par>
                                <p:cTn id="13" presetID="3" presetClass="exit" presetSubtype="10" fill="hold" grpId="0" nodeType="afterEffect">
                                  <p:stCondLst>
                                    <p:cond delay="0"/>
                                  </p:stCondLst>
                                  <p:childTnLst>
                                    <p:animEffect transition="out" filter="blinds(horizontal)">
                                      <p:cBhvr>
                                        <p:cTn id="14" dur="2000"/>
                                        <p:tgtEl>
                                          <p:spTgt spid="53"/>
                                        </p:tgtEl>
                                      </p:cBhvr>
                                    </p:animEffect>
                                    <p:set>
                                      <p:cBhvr>
                                        <p:cTn id="15" dur="1" fill="hold">
                                          <p:stCondLst>
                                            <p:cond delay="1999"/>
                                          </p:stCondLst>
                                        </p:cTn>
                                        <p:tgtEl>
                                          <p:spTgt spid="5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
                                            <p:txEl>
                                              <p:pRg st="1" end="1"/>
                                            </p:txEl>
                                          </p:spTgt>
                                        </p:tgtEl>
                                        <p:attrNameLst>
                                          <p:attrName>style.visibility</p:attrName>
                                        </p:attrNameLst>
                                      </p:cBhvr>
                                      <p:to>
                                        <p:strVal val="visible"/>
                                      </p:to>
                                    </p:set>
                                  </p:childTnLst>
                                </p:cTn>
                              </p:par>
                            </p:childTnLst>
                          </p:cTn>
                        </p:par>
                        <p:par>
                          <p:cTn id="20" fill="hold">
                            <p:stCondLst>
                              <p:cond delay="0"/>
                            </p:stCondLst>
                            <p:childTnLst>
                              <p:par>
                                <p:cTn id="21" presetID="24" presetClass="emph" presetSubtype="0" fill="hold" grpId="0" nodeType="afterEffect">
                                  <p:stCondLst>
                                    <p:cond delay="0"/>
                                  </p:stCondLst>
                                  <p:iterate type="lt">
                                    <p:tmPct val="0"/>
                                  </p:iterate>
                                  <p:childTnLst>
                                    <p:animClr clrSpc="hsl" dir="cw">
                                      <p:cBhvr override="childStyle">
                                        <p:cTn id="22" dur="1000" fill="hold"/>
                                        <p:tgtEl>
                                          <p:spTgt spid="38"/>
                                        </p:tgtEl>
                                        <p:attrNameLst>
                                          <p:attrName>style.color</p:attrName>
                                        </p:attrNameLst>
                                      </p:cBhvr>
                                      <p:by>
                                        <p:hsl h="0" s="-12549" l="-25098"/>
                                      </p:by>
                                    </p:animClr>
                                    <p:animClr clrSpc="hsl" dir="cw">
                                      <p:cBhvr>
                                        <p:cTn id="23" dur="1000" fill="hold"/>
                                        <p:tgtEl>
                                          <p:spTgt spid="38"/>
                                        </p:tgtEl>
                                        <p:attrNameLst>
                                          <p:attrName>fillcolor</p:attrName>
                                        </p:attrNameLst>
                                      </p:cBhvr>
                                      <p:by>
                                        <p:hsl h="0" s="-12549" l="-25098"/>
                                      </p:by>
                                    </p:animClr>
                                    <p:animClr clrSpc="hsl" dir="cw">
                                      <p:cBhvr>
                                        <p:cTn id="24" dur="1000" fill="hold"/>
                                        <p:tgtEl>
                                          <p:spTgt spid="38"/>
                                        </p:tgtEl>
                                        <p:attrNameLst>
                                          <p:attrName>stroke.color</p:attrName>
                                        </p:attrNameLst>
                                      </p:cBhvr>
                                      <p:by>
                                        <p:hsl h="0" s="-12549" l="-25098"/>
                                      </p:by>
                                    </p:animClr>
                                    <p:set>
                                      <p:cBhvr>
                                        <p:cTn id="25" dur="1000" fill="hold"/>
                                        <p:tgtEl>
                                          <p:spTgt spid="38"/>
                                        </p:tgtEl>
                                        <p:attrNameLst>
                                          <p:attrName>fill.type</p:attrName>
                                        </p:attrNameLst>
                                      </p:cBhvr>
                                      <p:to>
                                        <p:strVal val="solid"/>
                                      </p:to>
                                    </p:set>
                                  </p:childTnLst>
                                </p:cTn>
                              </p:par>
                              <p:par>
                                <p:cTn id="26" presetID="1"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childTnLst>
                                </p:cTn>
                              </p:par>
                            </p:childTnLst>
                          </p:cTn>
                        </p:par>
                        <p:par>
                          <p:cTn id="28" fill="hold">
                            <p:stCondLst>
                              <p:cond delay="1000"/>
                            </p:stCondLst>
                            <p:childTnLst>
                              <p:par>
                                <p:cTn id="29" presetID="37" presetClass="exit" presetSubtype="0" fill="hold" grpId="0" nodeType="afterEffect">
                                  <p:stCondLst>
                                    <p:cond delay="0"/>
                                  </p:stCondLst>
                                  <p:childTnLst>
                                    <p:animEffect transition="out" filter="fade">
                                      <p:cBhvr>
                                        <p:cTn id="30" dur="1000"/>
                                        <p:tgtEl>
                                          <p:spTgt spid="48"/>
                                        </p:tgtEl>
                                      </p:cBhvr>
                                    </p:animEffect>
                                    <p:anim calcmode="lin" valueType="num">
                                      <p:cBhvr>
                                        <p:cTn id="31" dur="1000"/>
                                        <p:tgtEl>
                                          <p:spTgt spid="48"/>
                                        </p:tgtEl>
                                        <p:attrNameLst>
                                          <p:attrName>ppt_x</p:attrName>
                                        </p:attrNameLst>
                                      </p:cBhvr>
                                      <p:tavLst>
                                        <p:tav tm="0">
                                          <p:val>
                                            <p:strVal val="ppt_x"/>
                                          </p:val>
                                        </p:tav>
                                        <p:tav tm="100000">
                                          <p:val>
                                            <p:strVal val="ppt_x"/>
                                          </p:val>
                                        </p:tav>
                                      </p:tavLst>
                                    </p:anim>
                                    <p:anim calcmode="lin" valueType="num">
                                      <p:cBhvr>
                                        <p:cTn id="32" dur="100" decel="100000"/>
                                        <p:tgtEl>
                                          <p:spTgt spid="48"/>
                                        </p:tgtEl>
                                        <p:attrNameLst>
                                          <p:attrName>ppt_y</p:attrName>
                                        </p:attrNameLst>
                                      </p:cBhvr>
                                      <p:tavLst>
                                        <p:tav tm="0">
                                          <p:val>
                                            <p:strVal val="ppt_y"/>
                                          </p:val>
                                        </p:tav>
                                        <p:tav tm="100000">
                                          <p:val>
                                            <p:strVal val="ppt_y-.03"/>
                                          </p:val>
                                        </p:tav>
                                      </p:tavLst>
                                    </p:anim>
                                    <p:anim calcmode="lin" valueType="num">
                                      <p:cBhvr>
                                        <p:cTn id="33" dur="900" accel="100000">
                                          <p:stCondLst>
                                            <p:cond delay="100"/>
                                          </p:stCondLst>
                                        </p:cTn>
                                        <p:tgtEl>
                                          <p:spTgt spid="48"/>
                                        </p:tgtEl>
                                        <p:attrNameLst>
                                          <p:attrName>ppt_y</p:attrName>
                                        </p:attrNameLst>
                                      </p:cBhvr>
                                      <p:tavLst>
                                        <p:tav tm="0">
                                          <p:val>
                                            <p:strVal val="ppt_y"/>
                                          </p:val>
                                        </p:tav>
                                        <p:tav tm="100000">
                                          <p:val>
                                            <p:strVal val="ppt_y+1"/>
                                          </p:val>
                                        </p:tav>
                                      </p:tavLst>
                                    </p:anim>
                                    <p:set>
                                      <p:cBhvr>
                                        <p:cTn id="34" dur="1" fill="hold">
                                          <p:stCondLst>
                                            <p:cond delay="999"/>
                                          </p:stCondLst>
                                        </p:cTn>
                                        <p:tgtEl>
                                          <p:spTgt spid="4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xEl>
                                              <p:pRg st="0" end="0"/>
                                            </p:txEl>
                                          </p:spTgt>
                                        </p:tgtEl>
                                        <p:attrNameLst>
                                          <p:attrName>style.visibility</p:attrName>
                                        </p:attrNameLst>
                                      </p:cBhvr>
                                      <p:to>
                                        <p:strVal val="visible"/>
                                      </p:to>
                                    </p:set>
                                  </p:childTnLst>
                                </p:cTn>
                              </p:par>
                            </p:childTnLst>
                          </p:cTn>
                        </p:par>
                        <p:par>
                          <p:cTn id="39" fill="hold">
                            <p:stCondLst>
                              <p:cond delay="0"/>
                            </p:stCondLst>
                            <p:childTnLst>
                              <p:par>
                                <p:cTn id="40" presetID="5" presetClass="entr" presetSubtype="10"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checkerboard(across)">
                                      <p:cBhvr>
                                        <p:cTn id="42" dur="10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xEl>
                                              <p:pRg st="3" end="3"/>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childTnLst>
                          </p:cTn>
                        </p:par>
                        <p:par>
                          <p:cTn id="53" fill="hold">
                            <p:stCondLst>
                              <p:cond delay="0"/>
                            </p:stCondLst>
                            <p:childTnLst>
                              <p:par>
                                <p:cTn id="54" presetID="0" presetClass="path" presetSubtype="0" accel="50000" decel="50000" fill="hold" grpId="0" nodeType="afterEffect">
                                  <p:stCondLst>
                                    <p:cond delay="0"/>
                                  </p:stCondLst>
                                  <p:childTnLst>
                                    <p:animMotion origin="layout" path="M 0 0 L 0.06666 0.08889 " pathEditMode="relative" ptsTypes="AA">
                                      <p:cBhvr>
                                        <p:cTn id="55" dur="1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animBg="1"/>
      <p:bldP spid="49" grpId="0" animBg="1"/>
      <p:bldP spid="53" grpId="0" animBg="1"/>
      <p:bldP spid="54" grpId="0" animBg="1"/>
      <p:bldP spid="57" grpId="0" animBg="1"/>
      <p:bldP spid="58" grpId="0" animBg="1"/>
      <p:bldP spid="58" grpId="1" animBg="1"/>
      <p:bldP spid="59" grpId="0" animBg="1"/>
      <p:bldP spid="59"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3: Microsoft Azure Storage</a:t>
            </a:r>
            <a:endParaRPr lang="en-US" dirty="0"/>
          </a:p>
        </p:txBody>
      </p:sp>
      <p:sp>
        <p:nvSpPr>
          <p:cNvPr id="5" name="Text Placeholder 4"/>
          <p:cNvSpPr>
            <a:spLocks noGrp="1"/>
          </p:cNvSpPr>
          <p:nvPr>
            <p:ph type="body" sz="quarter" idx="12"/>
          </p:nvPr>
        </p:nvSpPr>
        <p:spPr/>
        <p:txBody>
          <a:bodyPr/>
          <a:lstStyle/>
          <a:p>
            <a:r>
              <a:rPr lang="en-US" dirty="0" smtClean="0"/>
              <a:t>Section 6: Azure Files</a:t>
            </a:r>
            <a:endParaRPr lang="en-US" dirty="0"/>
          </a:p>
        </p:txBody>
      </p:sp>
    </p:spTree>
    <p:extLst>
      <p:ext uri="{BB962C8B-B14F-4D97-AF65-F5344CB8AC3E}">
        <p14:creationId xmlns:p14="http://schemas.microsoft.com/office/powerpoint/2010/main" val="364844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dirty="0"/>
          </a:p>
        </p:txBody>
      </p:sp>
      <p:sp>
        <p:nvSpPr>
          <p:cNvPr id="4" name="Text Placeholder 3"/>
          <p:cNvSpPr>
            <a:spLocks noGrp="1"/>
          </p:cNvSpPr>
          <p:nvPr>
            <p:ph type="body" sz="quarter" idx="13"/>
          </p:nvPr>
        </p:nvSpPr>
        <p:spPr/>
        <p:txBody>
          <a:bodyPr/>
          <a:lstStyle/>
          <a:p>
            <a:pPr>
              <a:lnSpc>
                <a:spcPct val="150000"/>
              </a:lnSpc>
            </a:pPr>
            <a:r>
              <a:rPr lang="en-US" dirty="0" smtClean="0"/>
              <a:t>Files – A PaaS solution to a network share in cloud</a:t>
            </a:r>
          </a:p>
          <a:p>
            <a:pPr lvl="1">
              <a:lnSpc>
                <a:spcPct val="150000"/>
              </a:lnSpc>
            </a:pPr>
            <a:r>
              <a:rPr lang="en-US" dirty="0" smtClean="0"/>
              <a:t>SMB 2.1 and SMB 3.0 support on shares</a:t>
            </a:r>
          </a:p>
          <a:p>
            <a:pPr lvl="1">
              <a:lnSpc>
                <a:spcPct val="150000"/>
              </a:lnSpc>
            </a:pPr>
            <a:r>
              <a:rPr lang="en-US" dirty="0" smtClean="0"/>
              <a:t>Enables “lift and shift” of applications </a:t>
            </a:r>
          </a:p>
          <a:p>
            <a:pPr lvl="2">
              <a:lnSpc>
                <a:spcPct val="150000"/>
              </a:lnSpc>
            </a:pPr>
            <a:r>
              <a:rPr lang="en-US" dirty="0" smtClean="0"/>
              <a:t>Applications use native operating system APIs to access files</a:t>
            </a:r>
          </a:p>
          <a:p>
            <a:pPr lvl="1">
              <a:lnSpc>
                <a:spcPct val="150000"/>
              </a:lnSpc>
            </a:pPr>
            <a:r>
              <a:rPr lang="en-US" dirty="0" smtClean="0"/>
              <a:t>Enables on-premises applications to use a file share in Azure with encryption—must open port 445 (outbound)</a:t>
            </a:r>
          </a:p>
          <a:p>
            <a:pPr lvl="1">
              <a:lnSpc>
                <a:spcPct val="150000"/>
              </a:lnSpc>
            </a:pPr>
            <a:r>
              <a:rPr lang="en-US" dirty="0" smtClean="0"/>
              <a:t>REST interface to access files access from anywhere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36</a:t>
            </a:fld>
            <a:endParaRPr lang="en-US" dirty="0"/>
          </a:p>
        </p:txBody>
      </p:sp>
    </p:spTree>
    <p:extLst>
      <p:ext uri="{BB962C8B-B14F-4D97-AF65-F5344CB8AC3E}">
        <p14:creationId xmlns:p14="http://schemas.microsoft.com/office/powerpoint/2010/main" val="207325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Concepts</a:t>
            </a:r>
            <a:endParaRPr lang="en-US" dirty="0"/>
          </a:p>
        </p:txBody>
      </p:sp>
      <p:sp>
        <p:nvSpPr>
          <p:cNvPr id="3" name="Text Placeholder 2"/>
          <p:cNvSpPr>
            <a:spLocks noGrp="1"/>
          </p:cNvSpPr>
          <p:nvPr>
            <p:ph type="body" sz="quarter" idx="13"/>
          </p:nvPr>
        </p:nvSpPr>
        <p:spPr/>
        <p:txBody>
          <a:bodyPr/>
          <a:lstStyle/>
          <a:p>
            <a:r>
              <a:rPr lang="en-US" dirty="0" smtClean="0"/>
              <a:t>A share can have multiple directories</a:t>
            </a:r>
          </a:p>
          <a:p>
            <a:r>
              <a:rPr lang="en-US" dirty="0" smtClean="0"/>
              <a:t>All directories and files must be created in a parent share</a:t>
            </a:r>
          </a:p>
          <a:p>
            <a:r>
              <a:rPr lang="en-US" dirty="0" smtClean="0"/>
              <a:t>An account can contain an unlimited number of shares, and a share can store an unlimited number of files, up to the capacity limits of the storage account</a:t>
            </a:r>
          </a:p>
          <a:p>
            <a:endParaRPr lang="en-US" dirty="0"/>
          </a:p>
        </p:txBody>
      </p:sp>
      <p:pic>
        <p:nvPicPr>
          <p:cNvPr id="7" name="Picture 6"/>
          <p:cNvPicPr>
            <a:picLocks noChangeAspect="1"/>
          </p:cNvPicPr>
          <p:nvPr/>
        </p:nvPicPr>
        <p:blipFill>
          <a:blip r:embed="rId3"/>
          <a:stretch>
            <a:fillRect/>
          </a:stretch>
        </p:blipFill>
        <p:spPr>
          <a:xfrm>
            <a:off x="2190906" y="3059299"/>
            <a:ext cx="7783489" cy="3488985"/>
          </a:xfrm>
          <a:prstGeom prst="rect">
            <a:avLst/>
          </a:prstGeom>
        </p:spPr>
      </p:pic>
      <p:sp>
        <p:nvSpPr>
          <p:cNvPr id="4" name="Slide Number Placeholder 3"/>
          <p:cNvSpPr>
            <a:spLocks noGrp="1"/>
          </p:cNvSpPr>
          <p:nvPr>
            <p:ph type="sldNum" sz="quarter" idx="12"/>
          </p:nvPr>
        </p:nvSpPr>
        <p:spPr/>
        <p:txBody>
          <a:bodyPr/>
          <a:lstStyle/>
          <a:p>
            <a:fld id="{AFFF257A-30C5-4AFB-911B-BE4CEEA1EA82}" type="slidenum">
              <a:rPr lang="en-US" smtClean="0"/>
              <a:pPr/>
              <a:t>37</a:t>
            </a:fld>
            <a:endParaRPr lang="en-US" dirty="0"/>
          </a:p>
        </p:txBody>
      </p:sp>
    </p:spTree>
    <p:extLst>
      <p:ext uri="{BB962C8B-B14F-4D97-AF65-F5344CB8AC3E}">
        <p14:creationId xmlns:p14="http://schemas.microsoft.com/office/powerpoint/2010/main" val="39424650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 - Scenarios</a:t>
            </a:r>
            <a:endParaRPr lang="en-US" dirty="0"/>
          </a:p>
        </p:txBody>
      </p:sp>
      <p:sp>
        <p:nvSpPr>
          <p:cNvPr id="2" name="Text Placeholder 1"/>
          <p:cNvSpPr>
            <a:spLocks noGrp="1"/>
          </p:cNvSpPr>
          <p:nvPr>
            <p:ph type="body" sz="quarter" idx="13"/>
          </p:nvPr>
        </p:nvSpPr>
        <p:spPr/>
        <p:txBody>
          <a:bodyPr/>
          <a:lstStyle/>
          <a:p>
            <a:pPr>
              <a:lnSpc>
                <a:spcPct val="150000"/>
              </a:lnSpc>
            </a:pPr>
            <a:r>
              <a:rPr lang="en-US" dirty="0" smtClean="0"/>
              <a:t>Share data across virtual machines and applications</a:t>
            </a:r>
          </a:p>
          <a:p>
            <a:pPr lvl="1">
              <a:lnSpc>
                <a:spcPct val="150000"/>
              </a:lnSpc>
            </a:pPr>
            <a:r>
              <a:rPr lang="en-US" dirty="0" smtClean="0"/>
              <a:t>Multiple writers, multiple readers using standard file system semantics</a:t>
            </a:r>
          </a:p>
          <a:p>
            <a:pPr>
              <a:lnSpc>
                <a:spcPct val="150000"/>
              </a:lnSpc>
            </a:pPr>
            <a:r>
              <a:rPr lang="en-US" dirty="0" smtClean="0"/>
              <a:t>Share settings throughout services</a:t>
            </a:r>
          </a:p>
          <a:p>
            <a:pPr lvl="1">
              <a:lnSpc>
                <a:spcPct val="150000"/>
              </a:lnSpc>
            </a:pPr>
            <a:r>
              <a:rPr lang="en-US" dirty="0" smtClean="0"/>
              <a:t>Virtual machines can read settings and files from a common, shared location. These virtual machines can be updated externally via REST.</a:t>
            </a:r>
          </a:p>
          <a:p>
            <a:pPr>
              <a:lnSpc>
                <a:spcPct val="150000"/>
              </a:lnSpc>
            </a:pPr>
            <a:r>
              <a:rPr lang="en-US" dirty="0" smtClean="0"/>
              <a:t>Dev/Test/Debug</a:t>
            </a:r>
          </a:p>
          <a:p>
            <a:pPr lvl="1">
              <a:lnSpc>
                <a:spcPct val="150000"/>
              </a:lnSpc>
            </a:pPr>
            <a:r>
              <a:rPr lang="en-US" dirty="0" smtClean="0"/>
              <a:t>Very useful to have a shared location for installing applications, setting up virtual machines, running tools, and keeping notes while developing, testing, and debugging cloud services.</a:t>
            </a:r>
          </a:p>
        </p:txBody>
      </p:sp>
      <p:sp>
        <p:nvSpPr>
          <p:cNvPr id="4" name="Slide Number Placeholder 3"/>
          <p:cNvSpPr>
            <a:spLocks noGrp="1"/>
          </p:cNvSpPr>
          <p:nvPr>
            <p:ph type="sldNum" sz="quarter" idx="12"/>
          </p:nvPr>
        </p:nvSpPr>
        <p:spPr/>
        <p:txBody>
          <a:bodyPr/>
          <a:lstStyle/>
          <a:p>
            <a:fld id="{AFFF257A-30C5-4AFB-911B-BE4CEEA1EA82}" type="slidenum">
              <a:rPr lang="en-US" smtClean="0"/>
              <a:pPr/>
              <a:t>38</a:t>
            </a:fld>
            <a:endParaRPr lang="en-US" dirty="0"/>
          </a:p>
        </p:txBody>
      </p:sp>
    </p:spTree>
    <p:extLst>
      <p:ext uri="{BB962C8B-B14F-4D97-AF65-F5344CB8AC3E}">
        <p14:creationId xmlns:p14="http://schemas.microsoft.com/office/powerpoint/2010/main" val="281619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Served From Azure File Share</a:t>
            </a:r>
            <a:endParaRPr lang="en-US" dirty="0"/>
          </a:p>
        </p:txBody>
      </p:sp>
      <p:sp>
        <p:nvSpPr>
          <p:cNvPr id="18" name="Rectangle 17"/>
          <p:cNvSpPr/>
          <p:nvPr/>
        </p:nvSpPr>
        <p:spPr>
          <a:xfrm>
            <a:off x="3275758" y="2331734"/>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sp>
        <p:nvSpPr>
          <p:cNvPr id="20" name="Rectangle 19"/>
          <p:cNvSpPr/>
          <p:nvPr/>
        </p:nvSpPr>
        <p:spPr>
          <a:xfrm>
            <a:off x="4191234" y="3548092"/>
            <a:ext cx="1130207"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a:t>
            </a:r>
            <a:r>
              <a:rPr lang="en-US" dirty="0" smtClean="0"/>
              <a:t>Virtual Machine</a:t>
            </a:r>
            <a:endParaRPr lang="en-US" dirty="0"/>
          </a:p>
        </p:txBody>
      </p:sp>
      <p:sp>
        <p:nvSpPr>
          <p:cNvPr id="21" name="Rectangle 20"/>
          <p:cNvSpPr/>
          <p:nvPr/>
        </p:nvSpPr>
        <p:spPr>
          <a:xfrm>
            <a:off x="5590364" y="3548092"/>
            <a:ext cx="1216811"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a:t>
            </a:r>
            <a:r>
              <a:rPr lang="en-US" dirty="0" smtClean="0"/>
              <a:t>Virtual Machine</a:t>
            </a:r>
            <a:endParaRPr lang="en-US" dirty="0"/>
          </a:p>
        </p:txBody>
      </p:sp>
      <p:sp>
        <p:nvSpPr>
          <p:cNvPr id="23" name="Cloud 22"/>
          <p:cNvSpPr/>
          <p:nvPr/>
        </p:nvSpPr>
        <p:spPr bwMode="auto">
          <a:xfrm>
            <a:off x="3520722" y="4908078"/>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24" name="Picture 2" descr="C:\Program Files (x86)\Microsoft Office\MEDIA\CAGCAT10\j0292020.wmf"/>
          <p:cNvPicPr>
            <a:picLocks noChangeAspect="1" noChangeArrowheads="1"/>
          </p:cNvPicPr>
          <p:nvPr/>
        </p:nvPicPr>
        <p:blipFill>
          <a:blip r:embed="rId3" cstate="print"/>
          <a:srcRect/>
          <a:stretch>
            <a:fillRect/>
          </a:stretch>
        </p:blipFill>
        <p:spPr bwMode="auto">
          <a:xfrm>
            <a:off x="5953065" y="1224599"/>
            <a:ext cx="854111" cy="810653"/>
          </a:xfrm>
          <a:prstGeom prst="rect">
            <a:avLst/>
          </a:prstGeom>
          <a:noFill/>
        </p:spPr>
      </p:pic>
      <p:pic>
        <p:nvPicPr>
          <p:cNvPr id="26" name="Picture 2" descr="C:\Program Files (x86)\Microsoft Office\MEDIA\CAGCAT10\j0292020.wmf"/>
          <p:cNvPicPr>
            <a:picLocks noChangeAspect="1" noChangeArrowheads="1"/>
          </p:cNvPicPr>
          <p:nvPr/>
        </p:nvPicPr>
        <p:blipFill>
          <a:blip r:embed="rId3" cstate="print"/>
          <a:srcRect/>
          <a:stretch>
            <a:fillRect/>
          </a:stretch>
        </p:blipFill>
        <p:spPr bwMode="auto">
          <a:xfrm>
            <a:off x="4191234" y="1220998"/>
            <a:ext cx="854111" cy="810653"/>
          </a:xfrm>
          <a:prstGeom prst="rect">
            <a:avLst/>
          </a:prstGeom>
          <a:noFill/>
        </p:spPr>
      </p:pic>
      <p:sp>
        <p:nvSpPr>
          <p:cNvPr id="27" name="Rectangle 26"/>
          <p:cNvSpPr/>
          <p:nvPr/>
        </p:nvSpPr>
        <p:spPr>
          <a:xfrm>
            <a:off x="5065494" y="1413659"/>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1">
                    <a:lumMod val="50000"/>
                  </a:schemeClr>
                </a:solidFill>
              </a:rPr>
              <a:t>…</a:t>
            </a:r>
            <a:endParaRPr lang="en-US" dirty="0">
              <a:solidFill>
                <a:schemeClr val="accent1">
                  <a:lumMod val="50000"/>
                </a:schemeClr>
              </a:solidFill>
            </a:endParaRPr>
          </a:p>
        </p:txBody>
      </p:sp>
      <p:cxnSp>
        <p:nvCxnSpPr>
          <p:cNvPr id="28" name="Straight Arrow Connector 27"/>
          <p:cNvCxnSpPr/>
          <p:nvPr/>
        </p:nvCxnSpPr>
        <p:spPr>
          <a:xfrm>
            <a:off x="4479573" y="1923812"/>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831359" y="1882519"/>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69648" y="3238439"/>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2"/>
          </p:cNvCxnSpPr>
          <p:nvPr/>
        </p:nvCxnSpPr>
        <p:spPr>
          <a:xfrm>
            <a:off x="4756338" y="4462362"/>
            <a:ext cx="289007" cy="54066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2"/>
          </p:cNvCxnSpPr>
          <p:nvPr/>
        </p:nvCxnSpPr>
        <p:spPr>
          <a:xfrm flipH="1">
            <a:off x="5831360" y="4462362"/>
            <a:ext cx="367410" cy="54066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805108" y="4506344"/>
            <a:ext cx="1258509" cy="276999"/>
          </a:xfrm>
          <a:prstGeom prst="rect">
            <a:avLst/>
          </a:prstGeom>
          <a:noFill/>
        </p:spPr>
        <p:txBody>
          <a:bodyPr wrap="square" lIns="0" tIns="0" rIns="0" bIns="0" rtlCol="0">
            <a:spAutoFit/>
          </a:bodyPr>
          <a:lstStyle/>
          <a:p>
            <a:r>
              <a:rPr lang="en-US" b="1" dirty="0">
                <a:gradFill>
                  <a:gsLst>
                    <a:gs pos="0">
                      <a:schemeClr val="tx1"/>
                    </a:gs>
                    <a:gs pos="86000">
                      <a:schemeClr val="tx1"/>
                    </a:gs>
                  </a:gsLst>
                  <a:lin ang="5400000" scaled="0"/>
                </a:gradFill>
                <a:latin typeface="Segoe UI Light" pitchFamily="34" charset="0"/>
              </a:rPr>
              <a:t>   SMB </a:t>
            </a:r>
            <a:r>
              <a:rPr lang="en-US" b="1" dirty="0" smtClean="0">
                <a:gradFill>
                  <a:gsLst>
                    <a:gs pos="0">
                      <a:schemeClr val="tx1"/>
                    </a:gs>
                    <a:gs pos="86000">
                      <a:schemeClr val="tx1"/>
                    </a:gs>
                  </a:gsLst>
                  <a:lin ang="5400000" scaled="0"/>
                </a:gradFill>
                <a:latin typeface="Segoe UI Light" pitchFamily="34" charset="0"/>
              </a:rPr>
              <a:t>3.0</a:t>
            </a:r>
            <a:endParaRPr lang="en-US" b="1" dirty="0">
              <a:gradFill>
                <a:gsLst>
                  <a:gs pos="0">
                    <a:schemeClr val="tx1"/>
                  </a:gs>
                  <a:gs pos="86000">
                    <a:schemeClr val="tx1"/>
                  </a:gs>
                </a:gsLst>
                <a:lin ang="5400000" scaled="0"/>
              </a:gradFill>
              <a:latin typeface="Segoe UI Light" pitchFamily="34" charset="0"/>
            </a:endParaRPr>
          </a:p>
        </p:txBody>
      </p:sp>
      <p:cxnSp>
        <p:nvCxnSpPr>
          <p:cNvPr id="37" name="Straight Arrow Connector 36"/>
          <p:cNvCxnSpPr/>
          <p:nvPr/>
        </p:nvCxnSpPr>
        <p:spPr>
          <a:xfrm flipH="1">
            <a:off x="4831975" y="3226008"/>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FFF257A-30C5-4AFB-911B-BE4CEEA1EA82}" type="slidenum">
              <a:rPr lang="en-US" smtClean="0"/>
              <a:pPr/>
              <a:t>39</a:t>
            </a:fld>
            <a:endParaRPr lang="en-US" dirty="0"/>
          </a:p>
        </p:txBody>
      </p:sp>
    </p:spTree>
    <p:extLst>
      <p:ext uri="{BB962C8B-B14F-4D97-AF65-F5344CB8AC3E}">
        <p14:creationId xmlns:p14="http://schemas.microsoft.com/office/powerpoint/2010/main" val="4166836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3" grpId="0" animBg="1"/>
      <p:bldP spid="27"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Storage</a:t>
            </a:r>
            <a:endParaRPr lang="en-US" dirty="0"/>
          </a:p>
        </p:txBody>
      </p:sp>
      <p:sp>
        <p:nvSpPr>
          <p:cNvPr id="3" name="Content Placeholder 2"/>
          <p:cNvSpPr>
            <a:spLocks noGrp="1"/>
          </p:cNvSpPr>
          <p:nvPr>
            <p:ph type="body" sz="quarter" idx="13"/>
          </p:nvPr>
        </p:nvSpPr>
        <p:spPr/>
        <p:txBody>
          <a:bodyPr/>
          <a:lstStyle/>
          <a:p>
            <a:pPr>
              <a:lnSpc>
                <a:spcPct val="150000"/>
              </a:lnSpc>
            </a:pPr>
            <a:r>
              <a:rPr lang="en-US" dirty="0" smtClean="0"/>
              <a:t>Storage in the cloud</a:t>
            </a:r>
          </a:p>
          <a:p>
            <a:pPr lvl="1">
              <a:lnSpc>
                <a:spcPct val="150000"/>
              </a:lnSpc>
            </a:pPr>
            <a:r>
              <a:rPr lang="en-US" dirty="0" smtClean="0"/>
              <a:t>Scalable, durable, and available</a:t>
            </a:r>
          </a:p>
          <a:p>
            <a:pPr lvl="1">
              <a:lnSpc>
                <a:spcPct val="150000"/>
              </a:lnSpc>
            </a:pPr>
            <a:r>
              <a:rPr lang="en-US" dirty="0" smtClean="0"/>
              <a:t>Anywhere, anytime access</a:t>
            </a:r>
          </a:p>
          <a:p>
            <a:pPr lvl="1">
              <a:lnSpc>
                <a:spcPct val="150000"/>
              </a:lnSpc>
            </a:pPr>
            <a:r>
              <a:rPr lang="en-US" dirty="0" smtClean="0"/>
              <a:t>Only pay for what the service uses</a:t>
            </a:r>
          </a:p>
          <a:p>
            <a:pPr>
              <a:lnSpc>
                <a:spcPct val="150000"/>
              </a:lnSpc>
            </a:pPr>
            <a:r>
              <a:rPr lang="en-US" dirty="0" smtClean="0"/>
              <a:t>Exposed via RESTful Web services:</a:t>
            </a:r>
          </a:p>
          <a:p>
            <a:pPr lvl="1">
              <a:lnSpc>
                <a:spcPct val="150000"/>
              </a:lnSpc>
            </a:pPr>
            <a:r>
              <a:rPr lang="en-US" dirty="0" smtClean="0"/>
              <a:t>Use from Azure compute</a:t>
            </a:r>
          </a:p>
          <a:p>
            <a:pPr lvl="1">
              <a:lnSpc>
                <a:spcPct val="150000"/>
              </a:lnSpc>
            </a:pPr>
            <a:r>
              <a:rPr lang="en-US" dirty="0" smtClean="0"/>
              <a:t>Use from anywhere on the internet</a:t>
            </a:r>
            <a:endParaRPr lang="en-US" dirty="0"/>
          </a:p>
        </p:txBody>
      </p:sp>
      <p:sp>
        <p:nvSpPr>
          <p:cNvPr id="38" name="Freeform 6"/>
          <p:cNvSpPr>
            <a:spLocks noChangeAspect="1"/>
          </p:cNvSpPr>
          <p:nvPr/>
        </p:nvSpPr>
        <p:spPr bwMode="auto">
          <a:xfrm>
            <a:off x="4773233" y="4197085"/>
            <a:ext cx="2394565" cy="160474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FFFFFF">
              <a:lumMod val="95000"/>
            </a:srgbClr>
          </a:solidFill>
          <a:ln w="9525" cap="flat" cmpd="sng" algn="ctr">
            <a:noFill/>
            <a:prstDash val="solid"/>
            <a:headEnd type="none" w="med" len="med"/>
            <a:tailEnd type="none" w="med" len="med"/>
          </a:ln>
          <a:effectLst/>
        </p:spPr>
        <p:txBody>
          <a:bodyPr vert="horz" wrap="square" lIns="91426" tIns="45714" rIns="91426" bIns="45714" numCol="1" spcCol="0" rtlCol="0" anchor="t" anchorCtr="0" compatLnSpc="1">
            <a:prstTxWarp prst="textNoShape">
              <a:avLst/>
            </a:prstTxWarp>
          </a:bodyPr>
          <a:lstStyle/>
          <a:p>
            <a:pPr algn="ctr" defTabSz="914009" fontAlgn="base">
              <a:spcBef>
                <a:spcPct val="0"/>
              </a:spcBef>
              <a:spcAft>
                <a:spcPct val="0"/>
              </a:spcAft>
              <a:defRPr/>
            </a:pPr>
            <a:endParaRPr lang="en-US" sz="2400" kern="0" dirty="0">
              <a:ln>
                <a:solidFill>
                  <a:srgbClr val="FFFFFF">
                    <a:alpha val="0"/>
                  </a:srgbClr>
                </a:solidFill>
              </a:ln>
              <a:solidFill>
                <a:srgbClr val="595959"/>
              </a:solidFill>
              <a:latin typeface="Segoe UI Light" pitchFamily="34" charset="0"/>
            </a:endParaRPr>
          </a:p>
        </p:txBody>
      </p:sp>
      <p:grpSp>
        <p:nvGrpSpPr>
          <p:cNvPr id="39" name="Group 38"/>
          <p:cNvGrpSpPr>
            <a:grpSpLocks noChangeAspect="1"/>
          </p:cNvGrpSpPr>
          <p:nvPr/>
        </p:nvGrpSpPr>
        <p:grpSpPr>
          <a:xfrm>
            <a:off x="5566983" y="4780380"/>
            <a:ext cx="806829" cy="899585"/>
            <a:chOff x="4787900" y="1978025"/>
            <a:chExt cx="2606676" cy="2906713"/>
          </a:xfrm>
        </p:grpSpPr>
        <p:sp>
          <p:nvSpPr>
            <p:cNvPr id="40"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41"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42"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43"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grpSp>
      <p:sp>
        <p:nvSpPr>
          <p:cNvPr id="4" name="Slide Number Placeholder 3"/>
          <p:cNvSpPr>
            <a:spLocks noGrp="1"/>
          </p:cNvSpPr>
          <p:nvPr>
            <p:ph type="sldNum" sz="quarter" idx="12"/>
          </p:nvPr>
        </p:nvSpPr>
        <p:spPr/>
        <p:txBody>
          <a:bodyPr/>
          <a:lstStyle/>
          <a:p>
            <a:fld id="{AFFF257A-30C5-4AFB-911B-BE4CEEA1EA82}" type="slidenum">
              <a:rPr lang="en-US" smtClean="0"/>
              <a:pPr/>
              <a:t>4</a:t>
            </a:fld>
            <a:endParaRPr lang="en-US" dirty="0"/>
          </a:p>
        </p:txBody>
      </p:sp>
    </p:spTree>
    <p:extLst>
      <p:ext uri="{BB962C8B-B14F-4D97-AF65-F5344CB8AC3E}">
        <p14:creationId xmlns:p14="http://schemas.microsoft.com/office/powerpoint/2010/main" val="3379704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and SMB 3.0 Protocol</a:t>
            </a:r>
            <a:endParaRPr lang="en-US" dirty="0"/>
          </a:p>
        </p:txBody>
      </p:sp>
      <p:sp>
        <p:nvSpPr>
          <p:cNvPr id="6" name="Text Placeholder 5"/>
          <p:cNvSpPr>
            <a:spLocks noGrp="1"/>
          </p:cNvSpPr>
          <p:nvPr>
            <p:ph type="body" sz="quarter" idx="13"/>
          </p:nvPr>
        </p:nvSpPr>
        <p:spPr/>
        <p:txBody>
          <a:bodyPr/>
          <a:lstStyle/>
          <a:p>
            <a:pPr>
              <a:lnSpc>
                <a:spcPct val="100000"/>
              </a:lnSpc>
            </a:pPr>
            <a:r>
              <a:rPr lang="en-US" dirty="0" smtClean="0"/>
              <a:t>Enables moving on-premises applications that rely on shared file storage to Azure </a:t>
            </a:r>
          </a:p>
          <a:p>
            <a:pPr lvl="1">
              <a:lnSpc>
                <a:spcPct val="100000"/>
              </a:lnSpc>
            </a:pPr>
            <a:r>
              <a:rPr lang="en-US" dirty="0" smtClean="0"/>
              <a:t>Azure virtual machines can “net use” to a share</a:t>
            </a:r>
          </a:p>
          <a:p>
            <a:pPr>
              <a:lnSpc>
                <a:spcPct val="100000"/>
              </a:lnSpc>
            </a:pPr>
            <a:r>
              <a:rPr lang="en-US" dirty="0" smtClean="0"/>
              <a:t>Natively supported by operating system APIs, libraries, and tools</a:t>
            </a:r>
          </a:p>
          <a:p>
            <a:pPr lvl="1">
              <a:lnSpc>
                <a:spcPct val="100000"/>
              </a:lnSpc>
            </a:pPr>
            <a:r>
              <a:rPr lang="en-US" dirty="0" smtClean="0"/>
              <a:t>Windows (CreateFile, ReadFile, WriteFile, …)</a:t>
            </a:r>
          </a:p>
          <a:p>
            <a:pPr lvl="1">
              <a:lnSpc>
                <a:spcPct val="100000"/>
              </a:lnSpc>
            </a:pPr>
            <a:r>
              <a:rPr lang="en-US" dirty="0" smtClean="0"/>
              <a:t>CRTs (fopen, fread, fwrite, …)</a:t>
            </a:r>
          </a:p>
          <a:p>
            <a:pPr lvl="1">
              <a:lnSpc>
                <a:spcPct val="100000"/>
              </a:lnSpc>
            </a:pPr>
            <a:r>
              <a:rPr lang="en-US" dirty="0" smtClean="0"/>
              <a:t>.NET (FileStream.Read, FileStream.Write, …) and many more</a:t>
            </a:r>
          </a:p>
          <a:p>
            <a:pPr>
              <a:lnSpc>
                <a:spcPct val="100000"/>
              </a:lnSpc>
            </a:pPr>
            <a:r>
              <a:rPr lang="en-US" dirty="0" smtClean="0"/>
              <a:t>Supports standard file system semantics</a:t>
            </a:r>
          </a:p>
          <a:p>
            <a:pPr lvl="1">
              <a:lnSpc>
                <a:spcPct val="100000"/>
              </a:lnSpc>
            </a:pPr>
            <a:r>
              <a:rPr lang="en-US" dirty="0" smtClean="0"/>
              <a:t>Move and rename files and directories</a:t>
            </a:r>
          </a:p>
          <a:p>
            <a:pPr lvl="1">
              <a:lnSpc>
                <a:spcPct val="100000"/>
              </a:lnSpc>
            </a:pPr>
            <a:r>
              <a:rPr lang="en-US" dirty="0" smtClean="0"/>
              <a:t>Read-only, write through, overlapped</a:t>
            </a:r>
          </a:p>
          <a:p>
            <a:pPr lvl="1">
              <a:lnSpc>
                <a:spcPct val="100000"/>
              </a:lnSpc>
            </a:pPr>
            <a:r>
              <a:rPr lang="en-US" dirty="0" smtClean="0"/>
              <a:t>Change notifications</a:t>
            </a:r>
          </a:p>
          <a:p>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40</a:t>
            </a:fld>
            <a:endParaRPr lang="en-US" dirty="0"/>
          </a:p>
        </p:txBody>
      </p:sp>
    </p:spTree>
    <p:extLst>
      <p:ext uri="{BB962C8B-B14F-4D97-AF65-F5344CB8AC3E}">
        <p14:creationId xmlns:p14="http://schemas.microsoft.com/office/powerpoint/2010/main" val="19371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Recently Added </a:t>
            </a:r>
            <a:r>
              <a:rPr lang="en-US" dirty="0"/>
              <a:t>F</a:t>
            </a:r>
            <a:r>
              <a:rPr lang="en-US" dirty="0" smtClean="0"/>
              <a:t>eatures</a:t>
            </a:r>
            <a:endParaRPr lang="en-US" dirty="0"/>
          </a:p>
        </p:txBody>
      </p:sp>
      <p:sp>
        <p:nvSpPr>
          <p:cNvPr id="3" name="Text Placeholder 2"/>
          <p:cNvSpPr>
            <a:spLocks noGrp="1"/>
          </p:cNvSpPr>
          <p:nvPr>
            <p:ph type="body" sz="quarter" idx="13"/>
          </p:nvPr>
        </p:nvSpPr>
        <p:spPr>
          <a:xfrm>
            <a:off x="402336" y="1143000"/>
            <a:ext cx="11307884" cy="4956048"/>
          </a:xfrm>
        </p:spPr>
        <p:txBody>
          <a:bodyPr>
            <a:normAutofit fontScale="92500" lnSpcReduction="10000"/>
          </a:bodyPr>
          <a:lstStyle/>
          <a:p>
            <a:r>
              <a:rPr lang="en-US" b="1" dirty="0" smtClean="0"/>
              <a:t>Copy File</a:t>
            </a:r>
            <a:r>
              <a:rPr lang="en-US" dirty="0" smtClean="0"/>
              <a:t> – server side copy of a blob or file to a destination file within the Storage account or across different Storage accounts</a:t>
            </a:r>
            <a:endParaRPr lang="en-US" dirty="0"/>
          </a:p>
          <a:p>
            <a:r>
              <a:rPr lang="en-US" b="1" dirty="0" smtClean="0"/>
              <a:t>Abort Copy File </a:t>
            </a:r>
            <a:r>
              <a:rPr lang="en-US" dirty="0" smtClean="0"/>
              <a:t>– abort a pending copy file operation</a:t>
            </a:r>
          </a:p>
          <a:p>
            <a:r>
              <a:rPr lang="en-US" b="1" dirty="0" smtClean="0"/>
              <a:t>File share size quota </a:t>
            </a:r>
            <a:r>
              <a:rPr lang="en-US" dirty="0" smtClean="0"/>
              <a:t>– limit the size of file shares</a:t>
            </a:r>
          </a:p>
          <a:p>
            <a:r>
              <a:rPr lang="en-US" b="1" dirty="0" smtClean="0"/>
              <a:t>Get File Properties </a:t>
            </a:r>
            <a:r>
              <a:rPr lang="en-US" dirty="0" smtClean="0"/>
              <a:t>– returns all user-defined metadata, standard HTTP properties, and system properties for the file. It does not return the content of the file</a:t>
            </a:r>
          </a:p>
          <a:p>
            <a:r>
              <a:rPr lang="en-US" b="1" dirty="0" smtClean="0"/>
              <a:t>Set File Properties </a:t>
            </a:r>
            <a:r>
              <a:rPr lang="en-US" dirty="0" smtClean="0"/>
              <a:t>– set system properties on the file</a:t>
            </a:r>
          </a:p>
          <a:p>
            <a:r>
              <a:rPr lang="en-US" b="1" dirty="0" smtClean="0"/>
              <a:t>CORS Support </a:t>
            </a:r>
            <a:r>
              <a:rPr lang="en-US" dirty="0" smtClean="0"/>
              <a:t>– allow browser access using Set File Properties, Get File Properties, and Preflight File Request</a:t>
            </a:r>
            <a:endParaRPr lang="en-US" dirty="0"/>
          </a:p>
          <a:p>
            <a:r>
              <a:rPr lang="en-US" b="1" dirty="0" smtClean="0"/>
              <a:t>Get Share Stats</a:t>
            </a:r>
            <a:r>
              <a:rPr lang="en-US" dirty="0" smtClean="0"/>
              <a:t> – get usage data for a file share.</a:t>
            </a:r>
          </a:p>
          <a:p>
            <a:r>
              <a:rPr lang="en-US" b="1" dirty="0" smtClean="0"/>
              <a:t>Shared Access Signatures </a:t>
            </a:r>
            <a:r>
              <a:rPr lang="en-US" dirty="0" smtClean="0"/>
              <a:t>– provide SAS based access to file shares and files with REST APIs.</a:t>
            </a:r>
          </a:p>
          <a:p>
            <a:r>
              <a:rPr lang="en-US" b="1" dirty="0" smtClean="0"/>
              <a:t>Get Share ACL and Set Share ACL </a:t>
            </a:r>
            <a:r>
              <a:rPr lang="en-US" dirty="0" smtClean="0"/>
              <a:t>–shared access policies on a share for use with REST APIs.</a:t>
            </a:r>
            <a:endParaRPr lang="en-US" dirty="0"/>
          </a:p>
        </p:txBody>
      </p:sp>
      <p:sp>
        <p:nvSpPr>
          <p:cNvPr id="4" name="Slide Number Placeholder 3"/>
          <p:cNvSpPr>
            <a:spLocks noGrp="1"/>
          </p:cNvSpPr>
          <p:nvPr>
            <p:ph type="sldNum" sz="quarter" idx="12"/>
          </p:nvPr>
        </p:nvSpPr>
        <p:spPr/>
        <p:txBody>
          <a:bodyPr/>
          <a:lstStyle/>
          <a:p>
            <a:fld id="{AFFF257A-30C5-4AFB-911B-BE4CEEA1EA82}" type="slidenum">
              <a:rPr lang="en-US" smtClean="0"/>
              <a:pPr/>
              <a:t>41</a:t>
            </a:fld>
            <a:endParaRPr lang="en-US" dirty="0"/>
          </a:p>
        </p:txBody>
      </p:sp>
    </p:spTree>
    <p:extLst>
      <p:ext uri="{BB962C8B-B14F-4D97-AF65-F5344CB8AC3E}">
        <p14:creationId xmlns:p14="http://schemas.microsoft.com/office/powerpoint/2010/main" val="79505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 – Linux Client </a:t>
            </a:r>
            <a:r>
              <a:rPr lang="en-US" dirty="0"/>
              <a:t>Operating System </a:t>
            </a:r>
            <a:r>
              <a:rPr lang="en-US" dirty="0" smtClean="0"/>
              <a:t>Support</a:t>
            </a:r>
            <a:endParaRPr lang="en-US" dirty="0"/>
          </a:p>
        </p:txBody>
      </p:sp>
      <p:sp>
        <p:nvSpPr>
          <p:cNvPr id="7" name="Text Placeholder 6"/>
          <p:cNvSpPr>
            <a:spLocks noGrp="1"/>
          </p:cNvSpPr>
          <p:nvPr>
            <p:ph type="body" sz="quarter" idx="13"/>
          </p:nvPr>
        </p:nvSpPr>
        <p:spPr/>
        <p:txBody>
          <a:bodyPr/>
          <a:lstStyle/>
          <a:p>
            <a:r>
              <a:rPr lang="en-US" dirty="0" smtClean="0"/>
              <a:t>Linux SMB client does not support encryption</a:t>
            </a:r>
          </a:p>
          <a:p>
            <a:r>
              <a:rPr lang="en-US" dirty="0" smtClean="0"/>
              <a:t>Mounting from Linux still requires the client to be in the same Azure region as the file share. </a:t>
            </a:r>
          </a:p>
          <a:p>
            <a:endParaRPr lang="en-US" dirty="0"/>
          </a:p>
        </p:txBody>
      </p:sp>
      <p:pic>
        <p:nvPicPr>
          <p:cNvPr id="8" name="Picture 7"/>
          <p:cNvPicPr>
            <a:picLocks noChangeAspect="1"/>
          </p:cNvPicPr>
          <p:nvPr/>
        </p:nvPicPr>
        <p:blipFill>
          <a:blip r:embed="rId3"/>
          <a:stretch>
            <a:fillRect/>
          </a:stretch>
        </p:blipFill>
        <p:spPr>
          <a:xfrm>
            <a:off x="1960404" y="2476694"/>
            <a:ext cx="8409655" cy="3622354"/>
          </a:xfrm>
          <a:prstGeom prst="rect">
            <a:avLst/>
          </a:prstGeom>
          <a:solidFill>
            <a:schemeClr val="bg1">
              <a:lumMod val="75000"/>
            </a:schemeClr>
          </a:solidFill>
        </p:spPr>
      </p:pic>
      <p:sp>
        <p:nvSpPr>
          <p:cNvPr id="2" name="Slide Number Placeholder 1"/>
          <p:cNvSpPr>
            <a:spLocks noGrp="1"/>
          </p:cNvSpPr>
          <p:nvPr>
            <p:ph type="sldNum" sz="quarter" idx="12"/>
          </p:nvPr>
        </p:nvSpPr>
        <p:spPr/>
        <p:txBody>
          <a:bodyPr/>
          <a:lstStyle/>
          <a:p>
            <a:fld id="{AFFF257A-30C5-4AFB-911B-BE4CEEA1EA82}" type="slidenum">
              <a:rPr lang="en-US" smtClean="0"/>
              <a:pPr/>
              <a:t>42</a:t>
            </a:fld>
            <a:endParaRPr lang="en-US" dirty="0"/>
          </a:p>
        </p:txBody>
      </p:sp>
    </p:spTree>
    <p:extLst>
      <p:ext uri="{BB962C8B-B14F-4D97-AF65-F5344CB8AC3E}">
        <p14:creationId xmlns:p14="http://schemas.microsoft.com/office/powerpoint/2010/main" val="2318609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Getting Started</a:t>
            </a:r>
            <a:endParaRPr lang="en-US" dirty="0"/>
          </a:p>
        </p:txBody>
      </p:sp>
      <p:sp>
        <p:nvSpPr>
          <p:cNvPr id="3" name="Text Placeholder 2"/>
          <p:cNvSpPr>
            <a:spLocks noGrp="1"/>
          </p:cNvSpPr>
          <p:nvPr>
            <p:ph type="body" sz="quarter" idx="13"/>
          </p:nvPr>
        </p:nvSpPr>
        <p:spPr/>
        <p:txBody>
          <a:bodyPr/>
          <a:lstStyle/>
          <a:p>
            <a:pPr>
              <a:lnSpc>
                <a:spcPct val="150000"/>
              </a:lnSpc>
            </a:pPr>
            <a:r>
              <a:rPr lang="en-US" dirty="0" smtClean="0"/>
              <a:t>Request a token</a:t>
            </a:r>
          </a:p>
          <a:p>
            <a:pPr lvl="1">
              <a:lnSpc>
                <a:spcPct val="150000"/>
              </a:lnSpc>
            </a:pPr>
            <a:r>
              <a:rPr lang="en-US" dirty="0" smtClean="0"/>
              <a:t>Users are usually auto approved</a:t>
            </a:r>
          </a:p>
          <a:p>
            <a:pPr>
              <a:lnSpc>
                <a:spcPct val="150000"/>
              </a:lnSpc>
            </a:pPr>
            <a:r>
              <a:rPr lang="en-US" dirty="0" smtClean="0"/>
              <a:t>Redeem token</a:t>
            </a:r>
          </a:p>
          <a:p>
            <a:pPr lvl="1">
              <a:lnSpc>
                <a:spcPct val="150000"/>
              </a:lnSpc>
            </a:pPr>
            <a:r>
              <a:rPr lang="en-US" dirty="0" smtClean="0"/>
              <a:t>Create new storage account in the approved subscription</a:t>
            </a:r>
          </a:p>
          <a:p>
            <a:pPr lvl="1">
              <a:lnSpc>
                <a:spcPct val="150000"/>
              </a:lnSpc>
            </a:pPr>
            <a:r>
              <a:rPr lang="en-US" dirty="0" smtClean="0"/>
              <a:t>Create share (using PowerShell)</a:t>
            </a:r>
          </a:p>
          <a:p>
            <a:pPr lvl="1">
              <a:lnSpc>
                <a:spcPct val="150000"/>
              </a:lnSpc>
            </a:pPr>
            <a:r>
              <a:rPr lang="en-US" dirty="0" smtClean="0"/>
              <a:t>Put files into share (azcopy)</a:t>
            </a:r>
          </a:p>
          <a:p>
            <a:pPr lvl="1">
              <a:lnSpc>
                <a:spcPct val="150000"/>
              </a:lnSpc>
            </a:pPr>
            <a:r>
              <a:rPr lang="en-US" dirty="0" smtClean="0"/>
              <a:t>Connect to share from virtual machine</a:t>
            </a:r>
          </a:p>
        </p:txBody>
      </p:sp>
      <p:sp>
        <p:nvSpPr>
          <p:cNvPr id="4" name="Slide Number Placeholder 3"/>
          <p:cNvSpPr>
            <a:spLocks noGrp="1"/>
          </p:cNvSpPr>
          <p:nvPr>
            <p:ph type="sldNum" sz="quarter" idx="12"/>
          </p:nvPr>
        </p:nvSpPr>
        <p:spPr/>
        <p:txBody>
          <a:bodyPr/>
          <a:lstStyle/>
          <a:p>
            <a:fld id="{AFFF257A-30C5-4AFB-911B-BE4CEEA1EA82}" type="slidenum">
              <a:rPr lang="en-US" smtClean="0"/>
              <a:pPr/>
              <a:t>43</a:t>
            </a:fld>
            <a:endParaRPr lang="en-US" dirty="0"/>
          </a:p>
        </p:txBody>
      </p:sp>
    </p:spTree>
    <p:extLst>
      <p:ext uri="{BB962C8B-B14F-4D97-AF65-F5344CB8AC3E}">
        <p14:creationId xmlns:p14="http://schemas.microsoft.com/office/powerpoint/2010/main" val="2934723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Module 3: Microsoft Azure Storage</a:t>
            </a:r>
            <a:endParaRPr lang="en-US" dirty="0"/>
          </a:p>
        </p:txBody>
      </p:sp>
      <p:sp>
        <p:nvSpPr>
          <p:cNvPr id="4" name="Text Placeholder 3"/>
          <p:cNvSpPr>
            <a:spLocks noGrp="1"/>
          </p:cNvSpPr>
          <p:nvPr>
            <p:ph type="body" sz="quarter" idx="12"/>
          </p:nvPr>
        </p:nvSpPr>
        <p:spPr/>
        <p:txBody>
          <a:bodyPr/>
          <a:lstStyle/>
          <a:p>
            <a:r>
              <a:rPr lang="en-US" dirty="0" smtClean="0"/>
              <a:t>Section 7: Premium </a:t>
            </a:r>
            <a:r>
              <a:rPr lang="en-US" dirty="0"/>
              <a:t>Storage</a:t>
            </a:r>
          </a:p>
          <a:p>
            <a:endParaRPr lang="en-US" dirty="0"/>
          </a:p>
        </p:txBody>
      </p:sp>
    </p:spTree>
    <p:extLst>
      <p:ext uri="{BB962C8B-B14F-4D97-AF65-F5344CB8AC3E}">
        <p14:creationId xmlns:p14="http://schemas.microsoft.com/office/powerpoint/2010/main" val="151216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Premium Storage</a:t>
            </a:r>
            <a:endParaRPr lang="en-US" dirty="0"/>
          </a:p>
        </p:txBody>
      </p:sp>
      <p:sp>
        <p:nvSpPr>
          <p:cNvPr id="3" name="Text Placeholder 2"/>
          <p:cNvSpPr>
            <a:spLocks noGrp="1"/>
          </p:cNvSpPr>
          <p:nvPr>
            <p:ph type="body" sz="quarter" idx="13"/>
          </p:nvPr>
        </p:nvSpPr>
        <p:spPr/>
        <p:txBody>
          <a:bodyPr/>
          <a:lstStyle/>
          <a:p>
            <a:r>
              <a:rPr lang="en-US" dirty="0" smtClean="0"/>
              <a:t>Premium storage account can be created via the Azure Preview Portal, Azure PowerShell or the Service Management REST API</a:t>
            </a:r>
          </a:p>
          <a:p>
            <a:r>
              <a:rPr lang="en-US" dirty="0" smtClean="0"/>
              <a:t>Supports only Azure Page Blobs that are used to hold persistent disks</a:t>
            </a:r>
          </a:p>
          <a:p>
            <a:r>
              <a:rPr lang="en-US" dirty="0" smtClean="0"/>
              <a:t>Available in the following regions - West US, East US 2, West Europe, East China, Southeast Asia and West Japan</a:t>
            </a:r>
          </a:p>
          <a:p>
            <a:r>
              <a:rPr lang="en-US" dirty="0" smtClean="0"/>
              <a:t>Only support Locally Redundant Storage (LRS)</a:t>
            </a:r>
          </a:p>
          <a:p>
            <a:r>
              <a:rPr lang="en-US" dirty="0" smtClean="0"/>
              <a:t>Must use DS-Series or GS-Series disks for virtual machines</a:t>
            </a:r>
          </a:p>
          <a:p>
            <a:r>
              <a:rPr lang="en-US" dirty="0" smtClean="0"/>
              <a:t>Cannot be mapped to a custom domain</a:t>
            </a:r>
          </a:p>
          <a:p>
            <a:r>
              <a:rPr lang="en-US" dirty="0" smtClean="0"/>
              <a:t>Storage analytics not currently supported</a:t>
            </a:r>
          </a:p>
          <a:p>
            <a:r>
              <a:rPr lang="en-US" dirty="0" smtClean="0"/>
              <a:t>No support for Block blobs, Azure Files, Azure Tables or Azure Queues</a:t>
            </a:r>
          </a:p>
          <a:p>
            <a:endParaRPr lang="en-US" dirty="0" smtClean="0"/>
          </a:p>
        </p:txBody>
      </p:sp>
      <p:sp>
        <p:nvSpPr>
          <p:cNvPr id="4" name="Slide Number Placeholder 3"/>
          <p:cNvSpPr>
            <a:spLocks noGrp="1"/>
          </p:cNvSpPr>
          <p:nvPr>
            <p:ph type="sldNum" sz="quarter" idx="12"/>
          </p:nvPr>
        </p:nvSpPr>
        <p:spPr/>
        <p:txBody>
          <a:bodyPr/>
          <a:lstStyle/>
          <a:p>
            <a:fld id="{AFFF257A-30C5-4AFB-911B-BE4CEEA1EA82}" type="slidenum">
              <a:rPr lang="en-US" smtClean="0"/>
              <a:pPr/>
              <a:t>45</a:t>
            </a:fld>
            <a:endParaRPr lang="en-US" dirty="0"/>
          </a:p>
        </p:txBody>
      </p:sp>
    </p:spTree>
    <p:extLst>
      <p:ext uri="{BB962C8B-B14F-4D97-AF65-F5344CB8AC3E}">
        <p14:creationId xmlns:p14="http://schemas.microsoft.com/office/powerpoint/2010/main" val="117410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Premium Storage Scalability</a:t>
            </a:r>
            <a:endParaRPr lang="en-US" dirty="0"/>
          </a:p>
        </p:txBody>
      </p:sp>
      <p:sp>
        <p:nvSpPr>
          <p:cNvPr id="2" name="Text Placeholder 1"/>
          <p:cNvSpPr>
            <a:spLocks noGrp="1"/>
          </p:cNvSpPr>
          <p:nvPr>
            <p:ph type="body" sz="quarter" idx="13"/>
          </p:nvPr>
        </p:nvSpPr>
        <p:spPr/>
        <p:txBody>
          <a:bodyPr/>
          <a:lstStyle/>
          <a:p>
            <a:r>
              <a:rPr lang="en-US" dirty="0" smtClean="0"/>
              <a:t>Three types of Premium Storage disks</a:t>
            </a:r>
          </a:p>
          <a:p>
            <a:endParaRPr lang="en-US" dirty="0" smtClean="0"/>
          </a:p>
          <a:p>
            <a:endParaRPr lang="en-US" dirty="0"/>
          </a:p>
          <a:p>
            <a:endParaRPr lang="en-US" dirty="0" smtClean="0"/>
          </a:p>
          <a:p>
            <a:endParaRPr lang="en-US" dirty="0"/>
          </a:p>
          <a:p>
            <a:endParaRPr lang="en-US" dirty="0"/>
          </a:p>
          <a:p>
            <a:r>
              <a:rPr lang="en-US" dirty="0" smtClean="0"/>
              <a:t>Scalability </a:t>
            </a:r>
            <a:r>
              <a:rPr lang="en-US" dirty="0"/>
              <a:t>Targets</a:t>
            </a:r>
          </a:p>
          <a:p>
            <a:endParaRPr lang="en-US" dirty="0"/>
          </a:p>
        </p:txBody>
      </p:sp>
      <p:pic>
        <p:nvPicPr>
          <p:cNvPr id="4" name="Picture 3"/>
          <p:cNvPicPr>
            <a:picLocks noChangeAspect="1"/>
          </p:cNvPicPr>
          <p:nvPr/>
        </p:nvPicPr>
        <p:blipFill>
          <a:blip r:embed="rId3"/>
          <a:stretch>
            <a:fillRect/>
          </a:stretch>
        </p:blipFill>
        <p:spPr>
          <a:xfrm>
            <a:off x="1059683" y="1856850"/>
            <a:ext cx="9228571" cy="1657143"/>
          </a:xfrm>
          <a:prstGeom prst="rect">
            <a:avLst/>
          </a:prstGeom>
        </p:spPr>
      </p:pic>
      <p:pic>
        <p:nvPicPr>
          <p:cNvPr id="6" name="Picture 5"/>
          <p:cNvPicPr>
            <a:picLocks noChangeAspect="1"/>
          </p:cNvPicPr>
          <p:nvPr/>
        </p:nvPicPr>
        <p:blipFill>
          <a:blip r:embed="rId4"/>
          <a:stretch>
            <a:fillRect/>
          </a:stretch>
        </p:blipFill>
        <p:spPr>
          <a:xfrm>
            <a:off x="1067077" y="4555136"/>
            <a:ext cx="9314286" cy="1485714"/>
          </a:xfrm>
          <a:prstGeom prst="rect">
            <a:avLst/>
          </a:prstGeom>
        </p:spPr>
      </p:pic>
      <p:sp>
        <p:nvSpPr>
          <p:cNvPr id="5" name="Slide Number Placeholder 4"/>
          <p:cNvSpPr>
            <a:spLocks noGrp="1"/>
          </p:cNvSpPr>
          <p:nvPr>
            <p:ph type="sldNum" sz="quarter" idx="12"/>
          </p:nvPr>
        </p:nvSpPr>
        <p:spPr/>
        <p:txBody>
          <a:bodyPr/>
          <a:lstStyle/>
          <a:p>
            <a:fld id="{AFFF257A-30C5-4AFB-911B-BE4CEEA1EA82}" type="slidenum">
              <a:rPr lang="en-US" smtClean="0"/>
              <a:pPr/>
              <a:t>46</a:t>
            </a:fld>
            <a:endParaRPr lang="en-US" dirty="0"/>
          </a:p>
        </p:txBody>
      </p:sp>
    </p:spTree>
    <p:extLst>
      <p:ext uri="{BB962C8B-B14F-4D97-AF65-F5344CB8AC3E}">
        <p14:creationId xmlns:p14="http://schemas.microsoft.com/office/powerpoint/2010/main" val="69438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Premium Storage – Disk Traffic (only)</a:t>
            </a:r>
            <a:endParaRPr lang="en-US" dirty="0"/>
          </a:p>
        </p:txBody>
      </p:sp>
      <p:pic>
        <p:nvPicPr>
          <p:cNvPr id="6" name="Picture 5"/>
          <p:cNvPicPr>
            <a:picLocks noChangeAspect="1"/>
          </p:cNvPicPr>
          <p:nvPr/>
        </p:nvPicPr>
        <p:blipFill>
          <a:blip r:embed="rId3"/>
          <a:stretch>
            <a:fillRect/>
          </a:stretch>
        </p:blipFill>
        <p:spPr>
          <a:xfrm>
            <a:off x="1567428" y="1590905"/>
            <a:ext cx="9057143" cy="3676190"/>
          </a:xfrm>
          <a:prstGeom prst="rect">
            <a:avLst/>
          </a:prstGeom>
        </p:spPr>
      </p:pic>
      <p:sp>
        <p:nvSpPr>
          <p:cNvPr id="2" name="Slide Number Placeholder 1"/>
          <p:cNvSpPr>
            <a:spLocks noGrp="1"/>
          </p:cNvSpPr>
          <p:nvPr>
            <p:ph type="sldNum" sz="quarter" idx="12"/>
          </p:nvPr>
        </p:nvSpPr>
        <p:spPr/>
        <p:txBody>
          <a:bodyPr/>
          <a:lstStyle/>
          <a:p>
            <a:fld id="{AFFF257A-30C5-4AFB-911B-BE4CEEA1EA82}" type="slidenum">
              <a:rPr lang="en-US" smtClean="0"/>
              <a:pPr/>
              <a:t>47</a:t>
            </a:fld>
            <a:endParaRPr lang="en-US" dirty="0"/>
          </a:p>
        </p:txBody>
      </p:sp>
    </p:spTree>
    <p:extLst>
      <p:ext uri="{BB962C8B-B14F-4D97-AF65-F5344CB8AC3E}">
        <p14:creationId xmlns:p14="http://schemas.microsoft.com/office/powerpoint/2010/main" val="306971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Premium Storage account</a:t>
            </a:r>
            <a:endParaRPr lang="en-US" dirty="0"/>
          </a:p>
        </p:txBody>
      </p:sp>
      <p:pic>
        <p:nvPicPr>
          <p:cNvPr id="7" name="Picture 6"/>
          <p:cNvPicPr>
            <a:picLocks noChangeAspect="1"/>
          </p:cNvPicPr>
          <p:nvPr/>
        </p:nvPicPr>
        <p:blipFill>
          <a:blip r:embed="rId3"/>
          <a:stretch>
            <a:fillRect/>
          </a:stretch>
        </p:blipFill>
        <p:spPr>
          <a:xfrm>
            <a:off x="3799207" y="1075206"/>
            <a:ext cx="4615384" cy="5317725"/>
          </a:xfrm>
          <a:prstGeom prst="rect">
            <a:avLst/>
          </a:prstGeom>
        </p:spPr>
      </p:pic>
      <p:sp>
        <p:nvSpPr>
          <p:cNvPr id="2" name="Slide Number Placeholder 1"/>
          <p:cNvSpPr>
            <a:spLocks noGrp="1"/>
          </p:cNvSpPr>
          <p:nvPr>
            <p:ph type="sldNum" sz="quarter" idx="12"/>
          </p:nvPr>
        </p:nvSpPr>
        <p:spPr/>
        <p:txBody>
          <a:bodyPr/>
          <a:lstStyle/>
          <a:p>
            <a:fld id="{AFFF257A-30C5-4AFB-911B-BE4CEEA1EA82}" type="slidenum">
              <a:rPr lang="en-US" smtClean="0"/>
              <a:pPr/>
              <a:t>48</a:t>
            </a:fld>
            <a:endParaRPr lang="en-US" dirty="0"/>
          </a:p>
        </p:txBody>
      </p:sp>
    </p:spTree>
    <p:extLst>
      <p:ext uri="{BB962C8B-B14F-4D97-AF65-F5344CB8AC3E}">
        <p14:creationId xmlns:p14="http://schemas.microsoft.com/office/powerpoint/2010/main" val="3191529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Module 3: Microsoft Azure Storage</a:t>
            </a:r>
            <a:endParaRPr lang="en-US" dirty="0"/>
          </a:p>
        </p:txBody>
      </p:sp>
      <p:sp>
        <p:nvSpPr>
          <p:cNvPr id="4" name="Text Placeholder 3"/>
          <p:cNvSpPr>
            <a:spLocks noGrp="1"/>
          </p:cNvSpPr>
          <p:nvPr>
            <p:ph type="body" sz="quarter" idx="12"/>
          </p:nvPr>
        </p:nvSpPr>
        <p:spPr/>
        <p:txBody>
          <a:bodyPr/>
          <a:lstStyle/>
          <a:p>
            <a:r>
              <a:rPr lang="en-US" dirty="0" smtClean="0"/>
              <a:t>Section 8: Content </a:t>
            </a:r>
            <a:r>
              <a:rPr lang="en-US" dirty="0"/>
              <a:t>Delivery Network</a:t>
            </a:r>
          </a:p>
          <a:p>
            <a:endParaRPr lang="en-US" dirty="0"/>
          </a:p>
        </p:txBody>
      </p:sp>
    </p:spTree>
    <p:extLst>
      <p:ext uri="{BB962C8B-B14F-4D97-AF65-F5344CB8AC3E}">
        <p14:creationId xmlns:p14="http://schemas.microsoft.com/office/powerpoint/2010/main" val="1328934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Standard Storage Account</a:t>
            </a:r>
            <a:endParaRPr lang="en-US" dirty="0"/>
          </a:p>
        </p:txBody>
      </p:sp>
      <p:sp>
        <p:nvSpPr>
          <p:cNvPr id="4" name="Text Placeholder 3"/>
          <p:cNvSpPr>
            <a:spLocks noGrp="1"/>
          </p:cNvSpPr>
          <p:nvPr>
            <p:ph type="body" sz="quarter" idx="13"/>
          </p:nvPr>
        </p:nvSpPr>
        <p:spPr/>
        <p:txBody>
          <a:bodyPr/>
          <a:lstStyle/>
          <a:p>
            <a:pPr>
              <a:lnSpc>
                <a:spcPct val="150000"/>
              </a:lnSpc>
            </a:pPr>
            <a:r>
              <a:rPr lang="en-US" dirty="0" smtClean="0"/>
              <a:t>Can CDN-enable an account</a:t>
            </a:r>
          </a:p>
          <a:p>
            <a:pPr lvl="1">
              <a:lnSpc>
                <a:spcPct val="150000"/>
              </a:lnSpc>
            </a:pPr>
            <a:r>
              <a:rPr lang="en-US" dirty="0" smtClean="0"/>
              <a:t>Blobs delivered via 24 global Content Delivery Network (CDN) nodes</a:t>
            </a:r>
          </a:p>
          <a:p>
            <a:pPr>
              <a:lnSpc>
                <a:spcPct val="150000"/>
              </a:lnSpc>
            </a:pPr>
            <a:r>
              <a:rPr lang="en-US" dirty="0" smtClean="0"/>
              <a:t>Can co-locate a storage account with a compute account</a:t>
            </a:r>
          </a:p>
          <a:p>
            <a:pPr lvl="1">
              <a:lnSpc>
                <a:spcPct val="150000"/>
              </a:lnSpc>
            </a:pPr>
            <a:r>
              <a:rPr lang="en-US" dirty="0" smtClean="0"/>
              <a:t>Explicitly or using affinity groups</a:t>
            </a:r>
          </a:p>
          <a:p>
            <a:pPr>
              <a:lnSpc>
                <a:spcPct val="150000"/>
              </a:lnSpc>
            </a:pPr>
            <a:r>
              <a:rPr lang="en-US" dirty="0" smtClean="0"/>
              <a:t>Accounts have two independent 512-bit shared secret keys</a:t>
            </a:r>
          </a:p>
          <a:p>
            <a:pPr>
              <a:lnSpc>
                <a:spcPct val="150000"/>
              </a:lnSpc>
            </a:pPr>
            <a:r>
              <a:rPr lang="en-US" dirty="0" smtClean="0"/>
              <a:t>500 TB per account</a:t>
            </a:r>
          </a:p>
          <a:p>
            <a:pPr>
              <a:lnSpc>
                <a:spcPct val="150000"/>
              </a:lnSpc>
            </a:pPr>
            <a:r>
              <a:rPr lang="en-US" dirty="0" smtClean="0"/>
              <a:t>10 storage accounts per subscription (default)</a:t>
            </a:r>
          </a:p>
          <a:p>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5</a:t>
            </a:fld>
            <a:endParaRPr lang="en-US" dirty="0"/>
          </a:p>
        </p:txBody>
      </p:sp>
    </p:spTree>
    <p:extLst>
      <p:ext uri="{BB962C8B-B14F-4D97-AF65-F5344CB8AC3E}">
        <p14:creationId xmlns:p14="http://schemas.microsoft.com/office/powerpoint/2010/main" val="1469117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a:t>D</a:t>
            </a:r>
            <a:r>
              <a:rPr lang="en-US" dirty="0" smtClean="0"/>
              <a:t>elivery Network (CDN)</a:t>
            </a:r>
            <a:endParaRPr lang="en-US" dirty="0"/>
          </a:p>
        </p:txBody>
      </p:sp>
      <p:sp>
        <p:nvSpPr>
          <p:cNvPr id="3" name="Content Placeholder 2"/>
          <p:cNvSpPr>
            <a:spLocks noGrp="1"/>
          </p:cNvSpPr>
          <p:nvPr>
            <p:ph type="body" sz="quarter" idx="13"/>
          </p:nvPr>
        </p:nvSpPr>
        <p:spPr/>
        <p:txBody>
          <a:bodyPr/>
          <a:lstStyle/>
          <a:p>
            <a:pPr>
              <a:lnSpc>
                <a:spcPct val="150000"/>
              </a:lnSpc>
            </a:pPr>
            <a:r>
              <a:rPr lang="en-US" dirty="0" smtClean="0"/>
              <a:t>High-bandwidth global blob content delivery</a:t>
            </a:r>
          </a:p>
          <a:p>
            <a:pPr lvl="1">
              <a:lnSpc>
                <a:spcPct val="150000"/>
              </a:lnSpc>
            </a:pPr>
            <a:r>
              <a:rPr lang="en-US" dirty="0" smtClean="0"/>
              <a:t>31 locations globally (US, Europe, Asia, Australia and South America), and growing</a:t>
            </a:r>
          </a:p>
          <a:p>
            <a:pPr lvl="1">
              <a:lnSpc>
                <a:spcPct val="150000"/>
              </a:lnSpc>
            </a:pPr>
            <a:r>
              <a:rPr lang="en-US" dirty="0" smtClean="0"/>
              <a:t>Same experience for users—irrespective of how far they are from the geo-location where the storage account is hosted</a:t>
            </a:r>
          </a:p>
          <a:p>
            <a:pPr>
              <a:lnSpc>
                <a:spcPct val="150000"/>
              </a:lnSpc>
            </a:pPr>
            <a:r>
              <a:rPr lang="en-US" dirty="0" smtClean="0"/>
              <a:t>Blob service URL vs. CDN URL:</a:t>
            </a:r>
          </a:p>
          <a:p>
            <a:pPr lvl="1">
              <a:lnSpc>
                <a:spcPct val="150000"/>
              </a:lnSpc>
            </a:pPr>
            <a:r>
              <a:rPr lang="en-US" dirty="0" smtClean="0"/>
              <a:t>Azure Blob URL: </a:t>
            </a:r>
            <a:r>
              <a:rPr lang="en-US" dirty="0" smtClean="0">
                <a:hlinkClick r:id="rId3"/>
              </a:rPr>
              <a:t>http://&lt;StorageAccount&gt;.blob.core.windows.net/</a:t>
            </a:r>
            <a:endParaRPr lang="en-US" dirty="0" smtClean="0"/>
          </a:p>
          <a:p>
            <a:pPr lvl="1">
              <a:lnSpc>
                <a:spcPct val="150000"/>
              </a:lnSpc>
            </a:pPr>
            <a:r>
              <a:rPr lang="en-US" dirty="0" smtClean="0"/>
              <a:t>CDN URL: </a:t>
            </a:r>
            <a:r>
              <a:rPr lang="en-US" dirty="0" smtClean="0">
                <a:hlinkClick r:id="rId4"/>
              </a:rPr>
              <a:t>http://&lt;id&gt;.vo.msecnd.net/</a:t>
            </a:r>
            <a:endParaRPr lang="en-US" dirty="0" smtClean="0"/>
          </a:p>
          <a:p>
            <a:pPr lvl="1">
              <a:lnSpc>
                <a:spcPct val="150000"/>
              </a:lnSpc>
            </a:pPr>
            <a:r>
              <a:rPr lang="en-US" dirty="0" smtClean="0"/>
              <a:t>Custom Domain Name for CDN: </a:t>
            </a:r>
            <a:r>
              <a:rPr lang="en-US" dirty="0" smtClean="0">
                <a:hlinkClick r:id="rId5"/>
              </a:rPr>
              <a:t>http://cdn.contoso.com/</a:t>
            </a:r>
            <a:endParaRPr lang="en-US" dirty="0"/>
          </a:p>
        </p:txBody>
      </p:sp>
      <p:sp>
        <p:nvSpPr>
          <p:cNvPr id="4" name="Slide Number Placeholder 3"/>
          <p:cNvSpPr>
            <a:spLocks noGrp="1"/>
          </p:cNvSpPr>
          <p:nvPr>
            <p:ph type="sldNum" sz="quarter" idx="12"/>
          </p:nvPr>
        </p:nvSpPr>
        <p:spPr/>
        <p:txBody>
          <a:bodyPr/>
          <a:lstStyle/>
          <a:p>
            <a:fld id="{AFFF257A-30C5-4AFB-911B-BE4CEEA1EA82}" type="slidenum">
              <a:rPr lang="en-US" smtClean="0"/>
              <a:pPr/>
              <a:t>50</a:t>
            </a:fld>
            <a:endParaRPr lang="en-US" dirty="0"/>
          </a:p>
        </p:txBody>
      </p:sp>
    </p:spTree>
    <p:extLst>
      <p:ext uri="{BB962C8B-B14F-4D97-AF65-F5344CB8AC3E}">
        <p14:creationId xmlns:p14="http://schemas.microsoft.com/office/powerpoint/2010/main" val="2704054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6"/>
          <p:cNvSpPr>
            <a:spLocks/>
          </p:cNvSpPr>
          <p:nvPr/>
        </p:nvSpPr>
        <p:spPr bwMode="auto">
          <a:xfrm>
            <a:off x="5444002" y="1564497"/>
            <a:ext cx="3819249" cy="255951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FFFFFF">
              <a:lumMod val="95000"/>
            </a:srgbClr>
          </a:solidFill>
          <a:ln w="9525" cap="flat" cmpd="sng" algn="ctr">
            <a:noFill/>
            <a:prstDash val="solid"/>
            <a:headEnd type="none" w="med" len="med"/>
            <a:tailEnd type="none" w="med" len="med"/>
          </a:ln>
          <a:effectLst/>
        </p:spPr>
        <p:txBody>
          <a:bodyPr vert="horz" wrap="square" lIns="91426" tIns="45714" rIns="91426" bIns="45714" numCol="1" spcCol="0" rtlCol="0" anchor="t" anchorCtr="0" compatLnSpc="1">
            <a:prstTxWarp prst="textNoShape">
              <a:avLst/>
            </a:prstTxWarp>
          </a:bodyPr>
          <a:lstStyle/>
          <a:p>
            <a:pPr algn="ctr" defTabSz="914009" fontAlgn="base">
              <a:spcBef>
                <a:spcPct val="0"/>
              </a:spcBef>
              <a:spcAft>
                <a:spcPct val="0"/>
              </a:spcAft>
              <a:defRPr/>
            </a:pPr>
            <a:endParaRPr lang="en-US" sz="2400" kern="0" dirty="0">
              <a:ln>
                <a:solidFill>
                  <a:srgbClr val="FFFFFF">
                    <a:alpha val="0"/>
                  </a:srgbClr>
                </a:solidFill>
              </a:ln>
              <a:solidFill>
                <a:srgbClr val="595959"/>
              </a:solidFill>
              <a:latin typeface="Segoe UI Light" pitchFamily="34" charset="0"/>
            </a:endParaRPr>
          </a:p>
        </p:txBody>
      </p:sp>
      <p:sp>
        <p:nvSpPr>
          <p:cNvPr id="103" name="Freeform 6"/>
          <p:cNvSpPr>
            <a:spLocks/>
          </p:cNvSpPr>
          <p:nvPr/>
        </p:nvSpPr>
        <p:spPr bwMode="auto">
          <a:xfrm>
            <a:off x="5665564" y="4188162"/>
            <a:ext cx="3277227" cy="21962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FFFFFF">
              <a:lumMod val="95000"/>
            </a:srgbClr>
          </a:solidFill>
          <a:ln w="9525" cap="flat" cmpd="sng" algn="ctr">
            <a:noFill/>
            <a:prstDash val="solid"/>
            <a:headEnd type="none" w="med" len="med"/>
            <a:tailEnd type="none" w="med" len="med"/>
          </a:ln>
          <a:effectLst/>
        </p:spPr>
        <p:txBody>
          <a:bodyPr vert="horz" wrap="square" lIns="91426" tIns="45714" rIns="91426" bIns="45714" numCol="1" spcCol="0" rtlCol="0" anchor="t" anchorCtr="0" compatLnSpc="1">
            <a:prstTxWarp prst="textNoShape">
              <a:avLst/>
            </a:prstTxWarp>
          </a:bodyPr>
          <a:lstStyle/>
          <a:p>
            <a:pPr algn="ctr" defTabSz="914009" fontAlgn="base">
              <a:spcBef>
                <a:spcPct val="0"/>
              </a:spcBef>
              <a:spcAft>
                <a:spcPct val="0"/>
              </a:spcAft>
              <a:defRPr/>
            </a:pPr>
            <a:endParaRPr lang="en-US" sz="2400" kern="0" dirty="0">
              <a:ln>
                <a:solidFill>
                  <a:srgbClr val="FFFFFF">
                    <a:alpha val="0"/>
                  </a:srgbClr>
                </a:solidFill>
              </a:ln>
              <a:solidFill>
                <a:srgbClr val="595959"/>
              </a:solidFill>
              <a:latin typeface="Segoe UI Light" pitchFamily="34" charset="0"/>
            </a:endParaRPr>
          </a:p>
        </p:txBody>
      </p:sp>
      <p:sp>
        <p:nvSpPr>
          <p:cNvPr id="104" name="Rectangle 103"/>
          <p:cNvSpPr/>
          <p:nvPr/>
        </p:nvSpPr>
        <p:spPr bwMode="auto">
          <a:xfrm>
            <a:off x="6188885" y="5001245"/>
            <a:ext cx="658872" cy="201231"/>
          </a:xfrm>
          <a:prstGeom prst="rect">
            <a:avLst/>
          </a:prstGeom>
          <a:solidFill>
            <a:srgbClr val="8CC600"/>
          </a:solidFill>
          <a:ln w="25400" cap="flat" cmpd="sng" algn="ctr">
            <a:no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r>
              <a:rPr lang="en-US" sz="900" b="1" kern="0" dirty="0">
                <a:solidFill>
                  <a:srgbClr val="FFFFFF">
                    <a:alpha val="99000"/>
                  </a:srgbClr>
                </a:solidFill>
                <a:latin typeface="Segoe UI"/>
              </a:rPr>
              <a:t>pic1.jpg</a:t>
            </a:r>
          </a:p>
        </p:txBody>
      </p:sp>
      <p:sp>
        <p:nvSpPr>
          <p:cNvPr id="106" name="Text Placeholder 4"/>
          <p:cNvSpPr txBox="1">
            <a:spLocks/>
          </p:cNvSpPr>
          <p:nvPr/>
        </p:nvSpPr>
        <p:spPr>
          <a:xfrm>
            <a:off x="322884" y="2117503"/>
            <a:ext cx="4464727" cy="1560116"/>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1625209">
              <a:buNone/>
              <a:defRPr/>
            </a:pPr>
            <a:r>
              <a:rPr lang="en-US" sz="2400" spc="-100" dirty="0">
                <a:solidFill>
                  <a:schemeClr val="tx1"/>
                </a:solidFill>
                <a:latin typeface="Segoe UI" panose="020B0502040204020203" pitchFamily="34" charset="0"/>
                <a:cs typeface="Segoe UI" panose="020B0502040204020203" pitchFamily="34" charset="0"/>
              </a:rPr>
              <a:t>To </a:t>
            </a:r>
            <a:r>
              <a:rPr lang="en-US" sz="2400" spc="-100" dirty="0" smtClean="0">
                <a:solidFill>
                  <a:schemeClr val="tx1"/>
                </a:solidFill>
                <a:latin typeface="Segoe UI" panose="020B0502040204020203" pitchFamily="34" charset="0"/>
                <a:cs typeface="Segoe UI" panose="020B0502040204020203" pitchFamily="34" charset="0"/>
              </a:rPr>
              <a:t>enable </a:t>
            </a:r>
            <a:r>
              <a:rPr lang="en-US" sz="2400" spc="-100" dirty="0">
                <a:solidFill>
                  <a:schemeClr val="tx1"/>
                </a:solidFill>
                <a:latin typeface="Segoe UI" panose="020B0502040204020203" pitchFamily="34" charset="0"/>
                <a:cs typeface="Segoe UI" panose="020B0502040204020203" pitchFamily="34" charset="0"/>
              </a:rPr>
              <a:t>CDN:</a:t>
            </a:r>
          </a:p>
          <a:p>
            <a:pPr marL="972540" lvl="1" indent="-457200" defTabSz="1625209">
              <a:buFont typeface="+mj-lt"/>
              <a:buAutoNum type="arabicPeriod"/>
              <a:defRPr/>
            </a:pPr>
            <a:r>
              <a:rPr lang="en-US" sz="2000" spc="-51" dirty="0">
                <a:solidFill>
                  <a:schemeClr val="tx1"/>
                </a:solidFill>
                <a:latin typeface="Segoe UI" panose="020B0502040204020203" pitchFamily="34" charset="0"/>
                <a:cs typeface="Segoe UI" panose="020B0502040204020203" pitchFamily="34" charset="0"/>
              </a:rPr>
              <a:t>Register for CDN via Dev Portal</a:t>
            </a:r>
          </a:p>
          <a:p>
            <a:pPr marL="972540" lvl="1" indent="-457200" defTabSz="1625209">
              <a:buFont typeface="+mj-lt"/>
              <a:buAutoNum type="arabicPeriod"/>
              <a:defRPr/>
            </a:pPr>
            <a:r>
              <a:rPr lang="en-US" sz="2000" spc="-51" dirty="0">
                <a:solidFill>
                  <a:schemeClr val="tx1"/>
                </a:solidFill>
                <a:latin typeface="Segoe UI" panose="020B0502040204020203" pitchFamily="34" charset="0"/>
                <a:cs typeface="Segoe UI" panose="020B0502040204020203" pitchFamily="34" charset="0"/>
              </a:rPr>
              <a:t>Set container images to public</a:t>
            </a:r>
          </a:p>
        </p:txBody>
      </p:sp>
      <p:sp>
        <p:nvSpPr>
          <p:cNvPr id="107" name="Rectangle 106"/>
          <p:cNvSpPr/>
          <p:nvPr/>
        </p:nvSpPr>
        <p:spPr bwMode="auto">
          <a:xfrm>
            <a:off x="6170665" y="4973467"/>
            <a:ext cx="1146583" cy="339972"/>
          </a:xfrm>
          <a:prstGeom prst="rect">
            <a:avLst/>
          </a:prstGeom>
          <a:solidFill>
            <a:srgbClr val="8CC600"/>
          </a:solidFill>
          <a:ln w="25400" cap="flat" cmpd="sng" algn="ctr">
            <a:no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r>
              <a:rPr lang="en-US" sz="1600" kern="0" dirty="0">
                <a:solidFill>
                  <a:srgbClr val="FFFFFF">
                    <a:alpha val="99000"/>
                  </a:srgbClr>
                </a:solidFill>
                <a:latin typeface="Segoe UI"/>
              </a:rPr>
              <a:t>pic1.jpg</a:t>
            </a:r>
            <a:endParaRPr lang="en-US" sz="1900" kern="0" dirty="0">
              <a:solidFill>
                <a:srgbClr val="FFFFFF">
                  <a:alpha val="99000"/>
                </a:srgbClr>
              </a:solidFill>
              <a:latin typeface="Segoe UI"/>
            </a:endParaRPr>
          </a:p>
        </p:txBody>
      </p:sp>
      <p:cxnSp>
        <p:nvCxnSpPr>
          <p:cNvPr id="108" name="Straight Arrow Connector 107"/>
          <p:cNvCxnSpPr/>
          <p:nvPr/>
        </p:nvCxnSpPr>
        <p:spPr>
          <a:xfrm>
            <a:off x="5960819" y="1553985"/>
            <a:ext cx="55368" cy="488881"/>
          </a:xfrm>
          <a:prstGeom prst="straightConnector1">
            <a:avLst/>
          </a:prstGeom>
          <a:noFill/>
          <a:ln w="19050" cap="flat" cmpd="sng" algn="ctr">
            <a:solidFill>
              <a:srgbClr val="8CC600">
                <a:shade val="95000"/>
                <a:satMod val="105000"/>
              </a:srgbClr>
            </a:solidFill>
            <a:prstDash val="solid"/>
            <a:tailEnd type="triangle"/>
          </a:ln>
          <a:effectLst/>
        </p:spPr>
      </p:cxnSp>
      <p:sp>
        <p:nvSpPr>
          <p:cNvPr id="109" name="TextBox 108"/>
          <p:cNvSpPr txBox="1"/>
          <p:nvPr/>
        </p:nvSpPr>
        <p:spPr>
          <a:xfrm>
            <a:off x="6356302" y="682497"/>
            <a:ext cx="3524298" cy="640175"/>
          </a:xfrm>
          <a:prstGeom prst="rect">
            <a:avLst/>
          </a:prstGeom>
          <a:noFill/>
        </p:spPr>
        <p:txBody>
          <a:bodyPr wrap="none" lIns="0" tIns="0" rIns="0" bIns="0" rtlCol="0">
            <a:spAutoFit/>
          </a:bodyPr>
          <a:lstStyle/>
          <a:p>
            <a:pPr defTabSz="1219170">
              <a:defRPr/>
            </a:pPr>
            <a:r>
              <a:rPr lang="en-US" sz="2400" kern="0" dirty="0">
                <a:solidFill>
                  <a:srgbClr val="595959">
                    <a:alpha val="99000"/>
                  </a:srgbClr>
                </a:solidFill>
              </a:rPr>
              <a:t>GET</a:t>
            </a:r>
          </a:p>
          <a:p>
            <a:pPr defTabSz="1219232">
              <a:lnSpc>
                <a:spcPct val="90000"/>
              </a:lnSpc>
              <a:spcBef>
                <a:spcPct val="20000"/>
              </a:spcBef>
              <a:buSzPct val="90000"/>
              <a:defRPr/>
            </a:pPr>
            <a:r>
              <a:rPr lang="en-US" sz="1600" kern="0" spc="-51" dirty="0">
                <a:solidFill>
                  <a:srgbClr val="595959">
                    <a:alpha val="99000"/>
                  </a:srgbClr>
                </a:solidFill>
              </a:rPr>
              <a:t>http://guid01.vo.msecnd.net/images/pic.1jpg</a:t>
            </a:r>
          </a:p>
        </p:txBody>
      </p:sp>
      <p:sp>
        <p:nvSpPr>
          <p:cNvPr id="110" name="TextBox 109"/>
          <p:cNvSpPr txBox="1"/>
          <p:nvPr/>
        </p:nvSpPr>
        <p:spPr>
          <a:xfrm>
            <a:off x="5766049" y="5552858"/>
            <a:ext cx="3175583" cy="169277"/>
          </a:xfrm>
          <a:prstGeom prst="rect">
            <a:avLst/>
          </a:prstGeom>
          <a:noFill/>
        </p:spPr>
        <p:txBody>
          <a:bodyPr wrap="square" lIns="0" tIns="0" rIns="0" bIns="0" rtlCol="0">
            <a:spAutoFit/>
          </a:bodyPr>
          <a:lstStyle/>
          <a:p>
            <a:pPr defTabSz="1219170">
              <a:defRPr/>
            </a:pPr>
            <a:r>
              <a:rPr lang="en-US" sz="1100" b="1" kern="0" dirty="0">
                <a:solidFill>
                  <a:srgbClr val="595959">
                    <a:alpha val="99000"/>
                  </a:srgbClr>
                </a:solidFill>
              </a:rPr>
              <a:t>http://sally.blob.core.windows.net/images/pic1.jpg</a:t>
            </a:r>
          </a:p>
        </p:txBody>
      </p:sp>
      <p:sp>
        <p:nvSpPr>
          <p:cNvPr id="111" name="TextBox 110"/>
          <p:cNvSpPr txBox="1"/>
          <p:nvPr/>
        </p:nvSpPr>
        <p:spPr>
          <a:xfrm>
            <a:off x="6540065" y="3062703"/>
            <a:ext cx="2343899" cy="498752"/>
          </a:xfrm>
          <a:prstGeom prst="rect">
            <a:avLst/>
          </a:prstGeom>
          <a:noFill/>
        </p:spPr>
        <p:txBody>
          <a:bodyPr wrap="square" lIns="0" tIns="0" rIns="0" bIns="0" rtlCol="0">
            <a:spAutoFit/>
          </a:bodyPr>
          <a:lstStyle/>
          <a:p>
            <a:pPr defTabSz="1219232">
              <a:lnSpc>
                <a:spcPct val="90000"/>
              </a:lnSpc>
              <a:buSzPct val="90000"/>
              <a:defRPr/>
            </a:pPr>
            <a:r>
              <a:rPr lang="en-US" sz="1200" kern="0" spc="-51" dirty="0">
                <a:gradFill>
                  <a:gsLst>
                    <a:gs pos="0">
                      <a:srgbClr val="595959"/>
                    </a:gs>
                    <a:gs pos="86000">
                      <a:srgbClr val="595959"/>
                    </a:gs>
                  </a:gsLst>
                  <a:lin ang="5400000" scaled="0"/>
                </a:gradFill>
              </a:rPr>
              <a:t>http://sally.blob.core.windows.net/ </a:t>
            </a:r>
          </a:p>
          <a:p>
            <a:pPr defTabSz="1219232">
              <a:lnSpc>
                <a:spcPct val="90000"/>
              </a:lnSpc>
              <a:buSzPct val="90000"/>
              <a:defRPr/>
            </a:pPr>
            <a:r>
              <a:rPr lang="en-US" sz="1200" kern="0" spc="-51" dirty="0">
                <a:gradFill>
                  <a:gsLst>
                    <a:gs pos="0">
                      <a:srgbClr val="595959"/>
                    </a:gs>
                    <a:gs pos="86000">
                      <a:srgbClr val="595959"/>
                    </a:gs>
                  </a:gsLst>
                  <a:lin ang="5400000" scaled="0"/>
                </a:gradFill>
                <a:sym typeface="Wingdings" pitchFamily="2" charset="2"/>
              </a:rPr>
              <a:t>                        </a:t>
            </a:r>
          </a:p>
          <a:p>
            <a:pPr defTabSz="1219232">
              <a:lnSpc>
                <a:spcPct val="90000"/>
              </a:lnSpc>
              <a:buSzPct val="90000"/>
              <a:defRPr/>
            </a:pPr>
            <a:r>
              <a:rPr lang="en-US" sz="1200" kern="0" spc="-51" dirty="0">
                <a:gradFill>
                  <a:gsLst>
                    <a:gs pos="0">
                      <a:srgbClr val="595959"/>
                    </a:gs>
                    <a:gs pos="86000">
                      <a:srgbClr val="595959"/>
                    </a:gs>
                  </a:gsLst>
                  <a:lin ang="5400000" scaled="0"/>
                </a:gradFill>
                <a:sym typeface="Wingdings" pitchFamily="2" charset="2"/>
              </a:rPr>
              <a:t>http://guid01.vo.msecnd.net/</a:t>
            </a:r>
            <a:endParaRPr lang="en-US" sz="1200" kern="0" spc="-51" dirty="0">
              <a:gradFill>
                <a:gsLst>
                  <a:gs pos="0">
                    <a:srgbClr val="595959"/>
                  </a:gs>
                  <a:gs pos="86000">
                    <a:srgbClr val="595959"/>
                  </a:gs>
                </a:gsLst>
                <a:lin ang="5400000" scaled="0"/>
              </a:gradFill>
            </a:endParaRPr>
          </a:p>
        </p:txBody>
      </p:sp>
      <p:cxnSp>
        <p:nvCxnSpPr>
          <p:cNvPr id="112" name="Straight Arrow Connector 111"/>
          <p:cNvCxnSpPr/>
          <p:nvPr/>
        </p:nvCxnSpPr>
        <p:spPr>
          <a:xfrm>
            <a:off x="6159125" y="2809866"/>
            <a:ext cx="538396" cy="2142199"/>
          </a:xfrm>
          <a:prstGeom prst="straightConnector1">
            <a:avLst/>
          </a:prstGeom>
          <a:noFill/>
          <a:ln w="19050" cap="flat" cmpd="sng" algn="ctr">
            <a:solidFill>
              <a:srgbClr val="8CC600">
                <a:shade val="95000"/>
                <a:satMod val="105000"/>
              </a:srgbClr>
            </a:solidFill>
            <a:prstDash val="dash"/>
            <a:tailEnd type="triangle"/>
          </a:ln>
          <a:effectLst/>
        </p:spPr>
      </p:cxnSp>
      <p:cxnSp>
        <p:nvCxnSpPr>
          <p:cNvPr id="113" name="Straight Arrow Connector 112"/>
          <p:cNvCxnSpPr/>
          <p:nvPr/>
        </p:nvCxnSpPr>
        <p:spPr>
          <a:xfrm flipH="1" flipV="1">
            <a:off x="5992365" y="2795574"/>
            <a:ext cx="562223" cy="2143788"/>
          </a:xfrm>
          <a:prstGeom prst="straightConnector1">
            <a:avLst/>
          </a:prstGeom>
          <a:noFill/>
          <a:ln w="19050" cap="flat" cmpd="sng" algn="ctr">
            <a:solidFill>
              <a:srgbClr val="8CC600">
                <a:shade val="95000"/>
                <a:satMod val="105000"/>
              </a:srgbClr>
            </a:solidFill>
            <a:prstDash val="solid"/>
            <a:tailEnd type="triangle"/>
          </a:ln>
          <a:effectLst/>
        </p:spPr>
      </p:cxnSp>
      <p:sp>
        <p:nvSpPr>
          <p:cNvPr id="114" name="Rectangle 113"/>
          <p:cNvSpPr/>
          <p:nvPr/>
        </p:nvSpPr>
        <p:spPr bwMode="auto">
          <a:xfrm>
            <a:off x="6366193" y="5049114"/>
            <a:ext cx="657524" cy="189125"/>
          </a:xfrm>
          <a:prstGeom prst="rect">
            <a:avLst/>
          </a:prstGeom>
          <a:solidFill>
            <a:srgbClr val="8CC600"/>
          </a:solidFill>
          <a:ln w="25400" cap="flat" cmpd="sng" algn="ctr">
            <a:no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r>
              <a:rPr lang="en-US" sz="900" b="1" kern="0" dirty="0">
                <a:solidFill>
                  <a:srgbClr val="FFFFFF">
                    <a:alpha val="99000"/>
                  </a:srgbClr>
                </a:solidFill>
                <a:latin typeface="Segoe UI"/>
              </a:rPr>
              <a:t>pic1.jpg</a:t>
            </a:r>
          </a:p>
        </p:txBody>
      </p:sp>
      <p:cxnSp>
        <p:nvCxnSpPr>
          <p:cNvPr id="115" name="Straight Arrow Connector 114"/>
          <p:cNvCxnSpPr/>
          <p:nvPr/>
        </p:nvCxnSpPr>
        <p:spPr>
          <a:xfrm flipH="1" flipV="1">
            <a:off x="5854193" y="1537886"/>
            <a:ext cx="64569" cy="499724"/>
          </a:xfrm>
          <a:prstGeom prst="straightConnector1">
            <a:avLst/>
          </a:prstGeom>
          <a:noFill/>
          <a:ln w="19050" cap="flat" cmpd="sng" algn="ctr">
            <a:solidFill>
              <a:srgbClr val="8CC600">
                <a:shade val="95000"/>
                <a:satMod val="105000"/>
              </a:srgbClr>
            </a:solidFill>
            <a:prstDash val="solid"/>
            <a:tailEnd type="triangle"/>
          </a:ln>
          <a:effectLst/>
        </p:spPr>
      </p:cxnSp>
      <p:sp>
        <p:nvSpPr>
          <p:cNvPr id="116" name="TextBox 115"/>
          <p:cNvSpPr txBox="1"/>
          <p:nvPr/>
        </p:nvSpPr>
        <p:spPr>
          <a:xfrm>
            <a:off x="5472023" y="1994354"/>
            <a:ext cx="312586" cy="246221"/>
          </a:xfrm>
          <a:prstGeom prst="rect">
            <a:avLst/>
          </a:prstGeom>
          <a:noFill/>
        </p:spPr>
        <p:txBody>
          <a:bodyPr wrap="none" lIns="0" tIns="0" rIns="0" bIns="0" rtlCol="0">
            <a:spAutoFit/>
          </a:bodyPr>
          <a:lstStyle/>
          <a:p>
            <a:pPr defTabSz="1219170">
              <a:defRPr/>
            </a:pPr>
            <a:r>
              <a:rPr lang="en-US" sz="1600" kern="0" dirty="0">
                <a:solidFill>
                  <a:srgbClr val="595959">
                    <a:alpha val="99000"/>
                  </a:srgbClr>
                </a:solidFill>
              </a:rPr>
              <a:t>404</a:t>
            </a:r>
          </a:p>
        </p:txBody>
      </p:sp>
      <p:sp>
        <p:nvSpPr>
          <p:cNvPr id="117" name="TextBox 116"/>
          <p:cNvSpPr txBox="1"/>
          <p:nvPr/>
        </p:nvSpPr>
        <p:spPr>
          <a:xfrm>
            <a:off x="4838920" y="2595149"/>
            <a:ext cx="431208" cy="369332"/>
          </a:xfrm>
          <a:prstGeom prst="rect">
            <a:avLst/>
          </a:prstGeom>
          <a:noFill/>
        </p:spPr>
        <p:txBody>
          <a:bodyPr wrap="none" lIns="0" tIns="0" rIns="0" bIns="0" rtlCol="0">
            <a:spAutoFit/>
          </a:bodyPr>
          <a:lstStyle/>
          <a:p>
            <a:pPr defTabSz="1219170">
              <a:defRPr/>
            </a:pPr>
            <a:r>
              <a:rPr lang="en-US" sz="2400" kern="0" dirty="0">
                <a:solidFill>
                  <a:srgbClr val="595959">
                    <a:alpha val="99000"/>
                  </a:srgbClr>
                </a:solidFill>
              </a:rPr>
              <a:t>TTL</a:t>
            </a:r>
          </a:p>
        </p:txBody>
      </p:sp>
      <p:sp>
        <p:nvSpPr>
          <p:cNvPr id="118" name="Oval 117"/>
          <p:cNvSpPr/>
          <p:nvPr/>
        </p:nvSpPr>
        <p:spPr bwMode="auto">
          <a:xfrm>
            <a:off x="6343995" y="2677463"/>
            <a:ext cx="2363916" cy="1207128"/>
          </a:xfrm>
          <a:prstGeom prst="ellipse">
            <a:avLst/>
          </a:prstGeom>
          <a:noFill/>
          <a:ln w="28575" cap="flat" cmpd="sng" algn="ctr">
            <a:solidFill>
              <a:srgbClr val="FF8A00"/>
            </a:solid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endParaRPr lang="en-US" sz="1900" kern="0" dirty="0">
              <a:solidFill>
                <a:srgbClr val="292929"/>
              </a:solidFill>
              <a:latin typeface="Segoe UI"/>
            </a:endParaRPr>
          </a:p>
        </p:txBody>
      </p:sp>
      <p:sp>
        <p:nvSpPr>
          <p:cNvPr id="119" name="Oval 118"/>
          <p:cNvSpPr/>
          <p:nvPr/>
        </p:nvSpPr>
        <p:spPr bwMode="auto">
          <a:xfrm>
            <a:off x="7611416" y="5476477"/>
            <a:ext cx="793835" cy="331767"/>
          </a:xfrm>
          <a:prstGeom prst="ellipse">
            <a:avLst/>
          </a:prstGeom>
          <a:noFill/>
          <a:ln w="28575" cap="flat" cmpd="sng" algn="ctr">
            <a:solidFill>
              <a:srgbClr val="FF8A00"/>
            </a:solid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endParaRPr lang="en-US" sz="2300" kern="0" dirty="0">
              <a:solidFill>
                <a:srgbClr val="292929"/>
              </a:solidFill>
              <a:latin typeface="Segoe UI"/>
            </a:endParaRPr>
          </a:p>
        </p:txBody>
      </p:sp>
      <p:sp>
        <p:nvSpPr>
          <p:cNvPr id="120" name="Oval 119"/>
          <p:cNvSpPr/>
          <p:nvPr/>
        </p:nvSpPr>
        <p:spPr bwMode="auto">
          <a:xfrm>
            <a:off x="6026353" y="917110"/>
            <a:ext cx="4364639" cy="571420"/>
          </a:xfrm>
          <a:prstGeom prst="ellipse">
            <a:avLst/>
          </a:prstGeom>
          <a:noFill/>
          <a:ln w="28575" cap="flat" cmpd="sng" algn="ctr">
            <a:solidFill>
              <a:srgbClr val="FF8A00"/>
            </a:solidFill>
            <a:prstDash val="solid"/>
            <a:headEnd type="none" w="med" len="med"/>
            <a:tailEnd type="none" w="med" len="med"/>
          </a:ln>
          <a:effectLst/>
        </p:spPr>
        <p:txBody>
          <a:bodyPr vert="horz" wrap="square" lIns="91454" tIns="45727" rIns="91454" bIns="45727" numCol="1" rtlCol="0" anchor="ctr" anchorCtr="0" compatLnSpc="1">
            <a:prstTxWarp prst="textNoShape">
              <a:avLst/>
            </a:prstTxWarp>
          </a:bodyPr>
          <a:lstStyle/>
          <a:p>
            <a:pPr algn="ctr" defTabSz="914282" fontAlgn="base">
              <a:spcBef>
                <a:spcPct val="0"/>
              </a:spcBef>
              <a:spcAft>
                <a:spcPct val="0"/>
              </a:spcAft>
              <a:defRPr/>
            </a:pPr>
            <a:endParaRPr lang="en-US" sz="2300" kern="0" dirty="0">
              <a:solidFill>
                <a:srgbClr val="292929"/>
              </a:solidFill>
              <a:latin typeface="Segoe UI"/>
            </a:endParaRPr>
          </a:p>
        </p:txBody>
      </p:sp>
      <p:grpSp>
        <p:nvGrpSpPr>
          <p:cNvPr id="121" name="Group 120"/>
          <p:cNvGrpSpPr/>
          <p:nvPr/>
        </p:nvGrpSpPr>
        <p:grpSpPr>
          <a:xfrm>
            <a:off x="5738419" y="569239"/>
            <a:ext cx="332139" cy="843596"/>
            <a:chOff x="1171557" y="1055314"/>
            <a:chExt cx="331995" cy="843336"/>
          </a:xfrm>
        </p:grpSpPr>
        <p:sp>
          <p:nvSpPr>
            <p:cNvPr id="122" name="Oval 6"/>
            <p:cNvSpPr>
              <a:spLocks noChangeArrowheads="1"/>
            </p:cNvSpPr>
            <p:nvPr/>
          </p:nvSpPr>
          <p:spPr bwMode="auto">
            <a:xfrm>
              <a:off x="1268405" y="1055314"/>
              <a:ext cx="137501" cy="140290"/>
            </a:xfrm>
            <a:prstGeom prst="ellipse">
              <a:avLst/>
            </a:prstGeom>
            <a:solidFill>
              <a:srgbClr val="00AEEF"/>
            </a:solidFill>
            <a:ln w="25400" cap="flat" cmpd="sng" algn="ctr">
              <a:noFill/>
              <a:prstDash val="solid"/>
              <a:headEnd type="none" w="med" len="med"/>
              <a:tailEnd type="none" w="med" len="med"/>
            </a:ln>
            <a:effectLst/>
            <a:extLst/>
          </p:spPr>
          <p:txBody>
            <a:bodyPr vert="horz" wrap="square" lIns="91436" tIns="45718" rIns="91436" bIns="45718" numCol="1" rtlCol="0" anchor="ctr" anchorCtr="0" compatLnSpc="1">
              <a:prstTxWarp prst="textNoShape">
                <a:avLst/>
              </a:prstTxWarp>
            </a:bodyPr>
            <a:lstStyle/>
            <a:p>
              <a:pPr defTabSz="740919">
                <a:defRPr/>
              </a:pPr>
              <a:endParaRPr lang="en-US" sz="2400" kern="0" spc="-123" dirty="0">
                <a:solidFill>
                  <a:srgbClr val="292929">
                    <a:lumMod val="50000"/>
                  </a:srgbClr>
                </a:solidFill>
                <a:latin typeface="Segoe UI"/>
              </a:endParaRPr>
            </a:p>
          </p:txBody>
        </p:sp>
        <p:sp>
          <p:nvSpPr>
            <p:cNvPr id="123" name="Freeform 122"/>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rgbClr val="00AEEF"/>
            </a:solidFill>
            <a:ln w="25400" cap="flat" cmpd="sng" algn="ctr">
              <a:noFill/>
              <a:prstDash val="solid"/>
              <a:headEnd type="none" w="med" len="med"/>
              <a:tailEnd type="none" w="med" len="med"/>
            </a:ln>
            <a:effectLst/>
            <a:extLst/>
          </p:spPr>
          <p:txBody>
            <a:bodyPr vert="horz" wrap="square" lIns="91436" tIns="45718" rIns="91436" bIns="45718" numCol="1" rtlCol="0" anchor="ctr" anchorCtr="0" compatLnSpc="1">
              <a:prstTxWarp prst="textNoShape">
                <a:avLst/>
              </a:prstTxWarp>
            </a:bodyPr>
            <a:lstStyle/>
            <a:p>
              <a:pPr defTabSz="740919">
                <a:defRPr/>
              </a:pPr>
              <a:endParaRPr lang="en-US" sz="2400" kern="0" spc="-123" dirty="0">
                <a:solidFill>
                  <a:srgbClr val="292929">
                    <a:lumMod val="50000"/>
                  </a:srgbClr>
                </a:solidFill>
                <a:latin typeface="Segoe UI"/>
              </a:endParaRPr>
            </a:p>
          </p:txBody>
        </p:sp>
      </p:grpSp>
      <p:sp>
        <p:nvSpPr>
          <p:cNvPr id="124" name="Rectangle 123"/>
          <p:cNvSpPr/>
          <p:nvPr/>
        </p:nvSpPr>
        <p:spPr>
          <a:xfrm>
            <a:off x="9408315" y="2585869"/>
            <a:ext cx="1043022" cy="1015685"/>
          </a:xfrm>
          <a:prstGeom prst="rect">
            <a:avLst/>
          </a:prstGeom>
        </p:spPr>
        <p:txBody>
          <a:bodyPr wrap="none" lIns="91462" tIns="45731" rIns="91462" bIns="45731">
            <a:spAutoFit/>
          </a:bodyPr>
          <a:lstStyle/>
          <a:p>
            <a:pPr defTabSz="1219170">
              <a:defRPr/>
            </a:pPr>
            <a:r>
              <a:rPr lang="en-US" sz="2000" kern="0" spc="-51" dirty="0">
                <a:solidFill>
                  <a:schemeClr val="tx1">
                    <a:alpha val="99000"/>
                  </a:schemeClr>
                </a:solidFill>
              </a:rPr>
              <a:t>Content </a:t>
            </a:r>
            <a:br>
              <a:rPr lang="en-US" sz="2000" kern="0" spc="-51" dirty="0">
                <a:solidFill>
                  <a:schemeClr val="tx1">
                    <a:alpha val="99000"/>
                  </a:schemeClr>
                </a:solidFill>
              </a:rPr>
            </a:br>
            <a:r>
              <a:rPr lang="en-US" sz="2000" kern="0" spc="-51" dirty="0">
                <a:solidFill>
                  <a:schemeClr val="tx1">
                    <a:alpha val="99000"/>
                  </a:schemeClr>
                </a:solidFill>
              </a:rPr>
              <a:t>Delivery </a:t>
            </a:r>
            <a:br>
              <a:rPr lang="en-US" sz="2000" kern="0" spc="-51" dirty="0">
                <a:solidFill>
                  <a:schemeClr val="tx1">
                    <a:alpha val="99000"/>
                  </a:schemeClr>
                </a:solidFill>
              </a:rPr>
            </a:br>
            <a:r>
              <a:rPr lang="en-US" sz="2000" kern="0" spc="-51" dirty="0">
                <a:solidFill>
                  <a:schemeClr val="tx1">
                    <a:alpha val="99000"/>
                  </a:schemeClr>
                </a:solidFill>
              </a:rPr>
              <a:t>Network</a:t>
            </a:r>
          </a:p>
        </p:txBody>
      </p:sp>
      <p:sp>
        <p:nvSpPr>
          <p:cNvPr id="125" name="Rectangle 124"/>
          <p:cNvSpPr/>
          <p:nvPr/>
        </p:nvSpPr>
        <p:spPr>
          <a:xfrm>
            <a:off x="9408317" y="4897033"/>
            <a:ext cx="1164722" cy="1323461"/>
          </a:xfrm>
          <a:prstGeom prst="rect">
            <a:avLst/>
          </a:prstGeom>
        </p:spPr>
        <p:txBody>
          <a:bodyPr wrap="none" lIns="91462" tIns="45731" rIns="91462" bIns="45731">
            <a:spAutoFit/>
          </a:bodyPr>
          <a:lstStyle/>
          <a:p>
            <a:pPr defTabSz="1219170">
              <a:defRPr/>
            </a:pPr>
            <a:r>
              <a:rPr lang="en-US" sz="2000" kern="0" spc="-51" dirty="0">
                <a:solidFill>
                  <a:schemeClr val="tx1">
                    <a:alpha val="99000"/>
                  </a:schemeClr>
                </a:solidFill>
              </a:rPr>
              <a:t>Windows </a:t>
            </a:r>
            <a:br>
              <a:rPr lang="en-US" sz="2000" kern="0" spc="-51" dirty="0">
                <a:solidFill>
                  <a:schemeClr val="tx1">
                    <a:alpha val="99000"/>
                  </a:schemeClr>
                </a:solidFill>
              </a:rPr>
            </a:br>
            <a:r>
              <a:rPr lang="en-US" sz="2000" kern="0" spc="-51" dirty="0">
                <a:solidFill>
                  <a:schemeClr val="tx1">
                    <a:alpha val="99000"/>
                  </a:schemeClr>
                </a:solidFill>
              </a:rPr>
              <a:t>Azure </a:t>
            </a:r>
            <a:br>
              <a:rPr lang="en-US" sz="2000" kern="0" spc="-51" dirty="0">
                <a:solidFill>
                  <a:schemeClr val="tx1">
                    <a:alpha val="99000"/>
                  </a:schemeClr>
                </a:solidFill>
              </a:rPr>
            </a:br>
            <a:r>
              <a:rPr lang="en-US" sz="2000" kern="0" spc="-51" dirty="0">
                <a:solidFill>
                  <a:schemeClr val="tx1">
                    <a:alpha val="99000"/>
                  </a:schemeClr>
                </a:solidFill>
              </a:rPr>
              <a:t>Blob </a:t>
            </a:r>
            <a:br>
              <a:rPr lang="en-US" sz="2000" kern="0" spc="-51" dirty="0">
                <a:solidFill>
                  <a:schemeClr val="tx1">
                    <a:alpha val="99000"/>
                  </a:schemeClr>
                </a:solidFill>
              </a:rPr>
            </a:br>
            <a:r>
              <a:rPr lang="en-US" sz="2000" kern="0" spc="-51" dirty="0">
                <a:solidFill>
                  <a:schemeClr val="tx1">
                    <a:alpha val="99000"/>
                  </a:schemeClr>
                </a:solidFill>
              </a:rPr>
              <a:t>Service</a:t>
            </a:r>
          </a:p>
        </p:txBody>
      </p:sp>
      <p:sp>
        <p:nvSpPr>
          <p:cNvPr id="126" name="Freeform 108"/>
          <p:cNvSpPr>
            <a:spLocks noEditPoints="1"/>
          </p:cNvSpPr>
          <p:nvPr/>
        </p:nvSpPr>
        <p:spPr bwMode="black">
          <a:xfrm>
            <a:off x="5342951" y="2555461"/>
            <a:ext cx="255579" cy="286655"/>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0071BC"/>
          </a:solidFill>
          <a:ln>
            <a:noFill/>
          </a:ln>
          <a:extLst/>
        </p:spPr>
        <p:txBody>
          <a:bodyPr vert="horz" wrap="square" lIns="91462" tIns="45731" rIns="91462" bIns="45731" numCol="1" anchor="t" anchorCtr="0" compatLnSpc="1">
            <a:prstTxWarp prst="textNoShape">
              <a:avLst/>
            </a:prstTxWarp>
          </a:bodyPr>
          <a:lstStyle/>
          <a:p>
            <a:pPr defTabSz="1219170">
              <a:defRPr/>
            </a:pPr>
            <a:endParaRPr lang="en-US" sz="2400" kern="0" dirty="0">
              <a:solidFill>
                <a:sysClr val="windowText" lastClr="000000"/>
              </a:solidFill>
            </a:endParaRPr>
          </a:p>
        </p:txBody>
      </p:sp>
      <p:grpSp>
        <p:nvGrpSpPr>
          <p:cNvPr id="127" name="Group 126"/>
          <p:cNvGrpSpPr/>
          <p:nvPr/>
        </p:nvGrpSpPr>
        <p:grpSpPr>
          <a:xfrm>
            <a:off x="5885191" y="2117502"/>
            <a:ext cx="1047171" cy="581249"/>
            <a:chOff x="9475898" y="2480441"/>
            <a:chExt cx="1046717" cy="581070"/>
          </a:xfrm>
        </p:grpSpPr>
        <p:sp>
          <p:nvSpPr>
            <p:cNvPr id="128" name="Rectangle 127"/>
            <p:cNvSpPr/>
            <p:nvPr/>
          </p:nvSpPr>
          <p:spPr>
            <a:xfrm>
              <a:off x="9804469" y="2558022"/>
              <a:ext cx="718146" cy="424599"/>
            </a:xfrm>
            <a:prstGeom prst="rect">
              <a:avLst/>
            </a:prstGeom>
          </p:spPr>
          <p:txBody>
            <a:bodyPr wrap="none" lIns="91436" tIns="45719" rIns="91436" bIns="45719">
              <a:spAutoFit/>
            </a:bodyPr>
            <a:lstStyle/>
            <a:p>
              <a:pPr defTabSz="1219232">
                <a:lnSpc>
                  <a:spcPct val="90000"/>
                </a:lnSpc>
                <a:spcBef>
                  <a:spcPct val="20000"/>
                </a:spcBef>
                <a:buSzPct val="90000"/>
                <a:defRPr/>
              </a:pPr>
              <a:r>
                <a:rPr lang="en-US" sz="1200" kern="0" dirty="0">
                  <a:gradFill>
                    <a:gsLst>
                      <a:gs pos="0">
                        <a:srgbClr val="595959"/>
                      </a:gs>
                      <a:gs pos="86000">
                        <a:srgbClr val="595959"/>
                      </a:gs>
                    </a:gsLst>
                    <a:lin ang="5400000" scaled="0"/>
                  </a:gradFill>
                </a:rPr>
                <a:t>Edge</a:t>
              </a:r>
              <a:br>
                <a:rPr lang="en-US" sz="1200" kern="0" dirty="0">
                  <a:gradFill>
                    <a:gsLst>
                      <a:gs pos="0">
                        <a:srgbClr val="595959"/>
                      </a:gs>
                      <a:gs pos="86000">
                        <a:srgbClr val="595959"/>
                      </a:gs>
                    </a:gsLst>
                    <a:lin ang="5400000" scaled="0"/>
                  </a:gradFill>
                </a:rPr>
              </a:br>
              <a:r>
                <a:rPr lang="en-US" sz="1200" kern="0" dirty="0">
                  <a:gradFill>
                    <a:gsLst>
                      <a:gs pos="0">
                        <a:srgbClr val="595959"/>
                      </a:gs>
                      <a:gs pos="86000">
                        <a:srgbClr val="595959"/>
                      </a:gs>
                    </a:gsLst>
                    <a:lin ang="5400000" scaled="0"/>
                  </a:gradFill>
                </a:rPr>
                <a:t>Location</a:t>
              </a:r>
            </a:p>
          </p:txBody>
        </p:sp>
        <p:sp>
          <p:nvSpPr>
            <p:cNvPr id="129"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10091"/>
            </a:solidFill>
            <a:ln>
              <a:noFill/>
            </a:ln>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grpSp>
      <p:grpSp>
        <p:nvGrpSpPr>
          <p:cNvPr id="130" name="Group 129"/>
          <p:cNvGrpSpPr/>
          <p:nvPr/>
        </p:nvGrpSpPr>
        <p:grpSpPr>
          <a:xfrm>
            <a:off x="7186625" y="1655397"/>
            <a:ext cx="1047171" cy="581249"/>
            <a:chOff x="9475898" y="2480441"/>
            <a:chExt cx="1046717" cy="581070"/>
          </a:xfrm>
        </p:grpSpPr>
        <p:sp>
          <p:nvSpPr>
            <p:cNvPr id="131" name="Rectangle 130"/>
            <p:cNvSpPr/>
            <p:nvPr/>
          </p:nvSpPr>
          <p:spPr>
            <a:xfrm>
              <a:off x="9804469" y="2558022"/>
              <a:ext cx="718146" cy="424599"/>
            </a:xfrm>
            <a:prstGeom prst="rect">
              <a:avLst/>
            </a:prstGeom>
          </p:spPr>
          <p:txBody>
            <a:bodyPr wrap="none" lIns="91436" tIns="45719" rIns="91436" bIns="45719">
              <a:spAutoFit/>
            </a:bodyPr>
            <a:lstStyle/>
            <a:p>
              <a:pPr defTabSz="1219232">
                <a:lnSpc>
                  <a:spcPct val="90000"/>
                </a:lnSpc>
                <a:spcBef>
                  <a:spcPct val="20000"/>
                </a:spcBef>
                <a:buSzPct val="90000"/>
                <a:defRPr/>
              </a:pPr>
              <a:r>
                <a:rPr lang="en-US" sz="1200" kern="0" dirty="0">
                  <a:gradFill>
                    <a:gsLst>
                      <a:gs pos="0">
                        <a:srgbClr val="595959"/>
                      </a:gs>
                      <a:gs pos="86000">
                        <a:srgbClr val="595959"/>
                      </a:gs>
                    </a:gsLst>
                    <a:lin ang="5400000" scaled="0"/>
                  </a:gradFill>
                </a:rPr>
                <a:t>Edge</a:t>
              </a:r>
              <a:br>
                <a:rPr lang="en-US" sz="1200" kern="0" dirty="0">
                  <a:gradFill>
                    <a:gsLst>
                      <a:gs pos="0">
                        <a:srgbClr val="595959"/>
                      </a:gs>
                      <a:gs pos="86000">
                        <a:srgbClr val="595959"/>
                      </a:gs>
                    </a:gsLst>
                    <a:lin ang="5400000" scaled="0"/>
                  </a:gradFill>
                </a:rPr>
              </a:br>
              <a:r>
                <a:rPr lang="en-US" sz="1200" kern="0" dirty="0">
                  <a:gradFill>
                    <a:gsLst>
                      <a:gs pos="0">
                        <a:srgbClr val="595959"/>
                      </a:gs>
                      <a:gs pos="86000">
                        <a:srgbClr val="595959"/>
                      </a:gs>
                    </a:gsLst>
                    <a:lin ang="5400000" scaled="0"/>
                  </a:gradFill>
                </a:rPr>
                <a:t>Location</a:t>
              </a:r>
            </a:p>
          </p:txBody>
        </p:sp>
        <p:sp>
          <p:nvSpPr>
            <p:cNvPr id="132"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10091"/>
            </a:solidFill>
            <a:ln>
              <a:noFill/>
            </a:ln>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grpSp>
      <p:grpSp>
        <p:nvGrpSpPr>
          <p:cNvPr id="133" name="Group 132"/>
          <p:cNvGrpSpPr/>
          <p:nvPr/>
        </p:nvGrpSpPr>
        <p:grpSpPr>
          <a:xfrm>
            <a:off x="8395839" y="2117502"/>
            <a:ext cx="1047171" cy="581249"/>
            <a:chOff x="9475898" y="2480441"/>
            <a:chExt cx="1046717" cy="581070"/>
          </a:xfrm>
        </p:grpSpPr>
        <p:sp>
          <p:nvSpPr>
            <p:cNvPr id="134" name="Rectangle 133"/>
            <p:cNvSpPr/>
            <p:nvPr/>
          </p:nvSpPr>
          <p:spPr>
            <a:xfrm>
              <a:off x="9804469" y="2558022"/>
              <a:ext cx="718146" cy="424599"/>
            </a:xfrm>
            <a:prstGeom prst="rect">
              <a:avLst/>
            </a:prstGeom>
          </p:spPr>
          <p:txBody>
            <a:bodyPr wrap="none" lIns="91436" tIns="45719" rIns="91436" bIns="45719">
              <a:spAutoFit/>
            </a:bodyPr>
            <a:lstStyle/>
            <a:p>
              <a:pPr defTabSz="1219232">
                <a:lnSpc>
                  <a:spcPct val="90000"/>
                </a:lnSpc>
                <a:spcBef>
                  <a:spcPct val="20000"/>
                </a:spcBef>
                <a:buSzPct val="90000"/>
                <a:defRPr/>
              </a:pPr>
              <a:r>
                <a:rPr lang="en-US" sz="1200" kern="0" dirty="0">
                  <a:gradFill>
                    <a:gsLst>
                      <a:gs pos="0">
                        <a:srgbClr val="595959"/>
                      </a:gs>
                      <a:gs pos="86000">
                        <a:srgbClr val="595959"/>
                      </a:gs>
                    </a:gsLst>
                    <a:lin ang="5400000" scaled="0"/>
                  </a:gradFill>
                </a:rPr>
                <a:t>Edge</a:t>
              </a:r>
              <a:br>
                <a:rPr lang="en-US" sz="1200" kern="0" dirty="0">
                  <a:gradFill>
                    <a:gsLst>
                      <a:gs pos="0">
                        <a:srgbClr val="595959"/>
                      </a:gs>
                      <a:gs pos="86000">
                        <a:srgbClr val="595959"/>
                      </a:gs>
                    </a:gsLst>
                    <a:lin ang="5400000" scaled="0"/>
                  </a:gradFill>
                </a:rPr>
              </a:br>
              <a:r>
                <a:rPr lang="en-US" sz="1200" kern="0" dirty="0">
                  <a:gradFill>
                    <a:gsLst>
                      <a:gs pos="0">
                        <a:srgbClr val="595959"/>
                      </a:gs>
                      <a:gs pos="86000">
                        <a:srgbClr val="595959"/>
                      </a:gs>
                    </a:gsLst>
                    <a:lin ang="5400000" scaled="0"/>
                  </a:gradFill>
                </a:rPr>
                <a:t>Location</a:t>
              </a:r>
            </a:p>
          </p:txBody>
        </p:sp>
        <p:sp>
          <p:nvSpPr>
            <p:cNvPr id="135"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10091"/>
            </a:solidFill>
            <a:ln>
              <a:noFill/>
            </a:ln>
          </p:spPr>
          <p:txBody>
            <a:bodyPr vert="horz" wrap="square" lIns="91440" tIns="45720" rIns="91440" bIns="45720" numCol="1" anchor="t" anchorCtr="0" compatLnSpc="1">
              <a:prstTxWarp prst="textNoShape">
                <a:avLst/>
              </a:prstTxWarp>
            </a:bodyPr>
            <a:lstStyle/>
            <a:p>
              <a:pPr defTabSz="1219170">
                <a:defRPr/>
              </a:pPr>
              <a:endParaRPr lang="en-US" sz="2400" kern="0" dirty="0">
                <a:solidFill>
                  <a:sysClr val="windowText" lastClr="000000"/>
                </a:solidFill>
              </a:endParaRPr>
            </a:p>
          </p:txBody>
        </p:sp>
      </p:grpSp>
      <p:sp>
        <p:nvSpPr>
          <p:cNvPr id="6" name="Title 5"/>
          <p:cNvSpPr>
            <a:spLocks noGrp="1"/>
          </p:cNvSpPr>
          <p:nvPr>
            <p:ph type="title"/>
          </p:nvPr>
        </p:nvSpPr>
        <p:spPr/>
        <p:txBody>
          <a:bodyPr>
            <a:normAutofit/>
          </a:bodyPr>
          <a:lstStyle/>
          <a:p>
            <a:r>
              <a:rPr lang="en-US" spc="-100" dirty="0" smtClean="0"/>
              <a:t>CDN (continued)</a:t>
            </a:r>
            <a:endParaRPr lang="en-US" dirty="0"/>
          </a:p>
        </p:txBody>
      </p:sp>
    </p:spTree>
    <p:extLst>
      <p:ext uri="{BB962C8B-B14F-4D97-AF65-F5344CB8AC3E}">
        <p14:creationId xmlns:p14="http://schemas.microsoft.com/office/powerpoint/2010/main" val="128104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fade">
                                      <p:cBhvr>
                                        <p:cTn id="7" dur="500"/>
                                        <p:tgtEl>
                                          <p:spTgt spid="106">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750"/>
                                        <p:tgtEl>
                                          <p:spTgt spid="1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6">
                                            <p:txEl>
                                              <p:pRg st="2" end="2"/>
                                            </p:txEl>
                                          </p:spTgt>
                                        </p:tgtEl>
                                        <p:attrNameLst>
                                          <p:attrName>style.visibility</p:attrName>
                                        </p:attrNameLst>
                                      </p:cBhvr>
                                      <p:to>
                                        <p:strVal val="visible"/>
                                      </p:to>
                                    </p:set>
                                    <p:animEffect transition="in" filter="fade">
                                      <p:cBhvr>
                                        <p:cTn id="21" dur="500"/>
                                        <p:tgtEl>
                                          <p:spTgt spid="106">
                                            <p:txEl>
                                              <p:pRg st="2" end="2"/>
                                            </p:txEl>
                                          </p:spTgt>
                                        </p:tgtEl>
                                      </p:cBhvr>
                                    </p:animEffect>
                                  </p:childTnLst>
                                </p:cTn>
                              </p:par>
                              <p:par>
                                <p:cTn id="22" presetID="10" presetClass="exit" presetSubtype="0" fill="hold" grpId="3" nodeType="withEffect">
                                  <p:stCondLst>
                                    <p:cond delay="0"/>
                                  </p:stCondLst>
                                  <p:childTnLst>
                                    <p:animEffect transition="out" filter="fade">
                                      <p:cBhvr>
                                        <p:cTn id="23" dur="500"/>
                                        <p:tgtEl>
                                          <p:spTgt spid="118"/>
                                        </p:tgtEl>
                                      </p:cBhvr>
                                    </p:animEffect>
                                    <p:set>
                                      <p:cBhvr>
                                        <p:cTn id="24" dur="1" fill="hold">
                                          <p:stCondLst>
                                            <p:cond delay="499"/>
                                          </p:stCondLst>
                                        </p:cTn>
                                        <p:tgtEl>
                                          <p:spTgt spid="118"/>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par>
                                <p:cTn id="33" presetID="10" presetClass="exit" presetSubtype="0" fill="hold" grpId="1" nodeType="withEffect">
                                  <p:stCondLst>
                                    <p:cond delay="0"/>
                                  </p:stCondLst>
                                  <p:childTnLst>
                                    <p:animEffect transition="out" filter="fade">
                                      <p:cBhvr>
                                        <p:cTn id="34" dur="500"/>
                                        <p:tgtEl>
                                          <p:spTgt spid="119"/>
                                        </p:tgtEl>
                                      </p:cBhvr>
                                    </p:animEffect>
                                    <p:set>
                                      <p:cBhvr>
                                        <p:cTn id="35" dur="1" fill="hold">
                                          <p:stCondLst>
                                            <p:cond delay="499"/>
                                          </p:stCondLst>
                                        </p:cTn>
                                        <p:tgtEl>
                                          <p:spTgt spid="119"/>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20"/>
                                        </p:tgtEl>
                                      </p:cBhvr>
                                    </p:animEffect>
                                    <p:set>
                                      <p:cBhvr>
                                        <p:cTn id="43" dur="1" fill="hold">
                                          <p:stCondLst>
                                            <p:cond delay="499"/>
                                          </p:stCondLst>
                                        </p:cTn>
                                        <p:tgtEl>
                                          <p:spTgt spid="12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fade">
                                      <p:cBhvr>
                                        <p:cTn id="48" dur="500"/>
                                        <p:tgtEl>
                                          <p:spTgt spid="10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fade">
                                      <p:cBhvr>
                                        <p:cTn id="53" dur="500"/>
                                        <p:tgtEl>
                                          <p:spTgt spid="1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12"/>
                                        </p:tgtEl>
                                        <p:attrNameLst>
                                          <p:attrName>style.visibility</p:attrName>
                                        </p:attrNameLst>
                                      </p:cBhvr>
                                      <p:to>
                                        <p:strVal val="visible"/>
                                      </p:to>
                                    </p:set>
                                    <p:animEffect transition="in" filter="fade">
                                      <p:cBhvr>
                                        <p:cTn id="58" dur="500"/>
                                        <p:tgtEl>
                                          <p:spTgt spid="112"/>
                                        </p:tgtEl>
                                      </p:cBhvr>
                                    </p:animEffect>
                                  </p:childTnLst>
                                </p:cTn>
                              </p:par>
                              <p:par>
                                <p:cTn id="59" presetID="10" presetClass="exit" presetSubtype="0" fill="hold" grpId="1" nodeType="withEffect">
                                  <p:stCondLst>
                                    <p:cond delay="0"/>
                                  </p:stCondLst>
                                  <p:childTnLst>
                                    <p:animEffect transition="out" filter="fade">
                                      <p:cBhvr>
                                        <p:cTn id="60" dur="500"/>
                                        <p:tgtEl>
                                          <p:spTgt spid="118"/>
                                        </p:tgtEl>
                                      </p:cBhvr>
                                    </p:animEffect>
                                    <p:set>
                                      <p:cBhvr>
                                        <p:cTn id="61" dur="1" fill="hold">
                                          <p:stCondLst>
                                            <p:cond delay="499"/>
                                          </p:stCondLst>
                                        </p:cTn>
                                        <p:tgtEl>
                                          <p:spTgt spid="118"/>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fade">
                                      <p:cBhvr>
                                        <p:cTn id="65" dur="500"/>
                                        <p:tgtEl>
                                          <p:spTgt spid="1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fade">
                                      <p:cBhvr>
                                        <p:cTn id="68" dur="500"/>
                                        <p:tgtEl>
                                          <p:spTgt spid="114"/>
                                        </p:tgtEl>
                                      </p:cBhvr>
                                    </p:animEffect>
                                  </p:childTnLst>
                                </p:cTn>
                              </p:par>
                              <p:par>
                                <p:cTn id="69" presetID="0" presetClass="path" presetSubtype="0" decel="100000" fill="hold" grpId="1" nodeType="withEffect">
                                  <p:stCondLst>
                                    <p:cond delay="0"/>
                                  </p:stCondLst>
                                  <p:childTnLst>
                                    <p:animMotion origin="layout" path="M -4.16938E-6 4.81481E-6 L -0.11413 -0.41042 " pathEditMode="relative" rAng="0" ptsTypes="AA">
                                      <p:cBhvr>
                                        <p:cTn id="70" dur="1000" fill="hold"/>
                                        <p:tgtEl>
                                          <p:spTgt spid="114"/>
                                        </p:tgtEl>
                                        <p:attrNameLst>
                                          <p:attrName>ppt_x</p:attrName>
                                          <p:attrName>ppt_y</p:attrName>
                                        </p:attrNameLst>
                                      </p:cBhvr>
                                      <p:rCtr x="-5707" y="-20532"/>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fade">
                                      <p:cBhvr>
                                        <p:cTn id="75" dur="500"/>
                                        <p:tgtEl>
                                          <p:spTgt spid="126"/>
                                        </p:tgtEl>
                                      </p:cBhvr>
                                    </p:animEffect>
                                  </p:childTnLst>
                                </p:cTn>
                              </p:par>
                              <p:par>
                                <p:cTn id="76" presetID="10" presetClass="entr" presetSubtype="0" fill="hold" nodeType="withEffect">
                                  <p:stCondLst>
                                    <p:cond delay="0"/>
                                  </p:stCondLst>
                                  <p:childTnLst>
                                    <p:set>
                                      <p:cBhvr>
                                        <p:cTn id="77" dur="1" fill="hold">
                                          <p:stCondLst>
                                            <p:cond delay="0"/>
                                          </p:stCondLst>
                                        </p:cTn>
                                        <p:tgtEl>
                                          <p:spTgt spid="117">
                                            <p:txEl>
                                              <p:pRg st="0" end="0"/>
                                            </p:txEl>
                                          </p:spTgt>
                                        </p:tgtEl>
                                        <p:attrNameLst>
                                          <p:attrName>style.visibility</p:attrName>
                                        </p:attrNameLst>
                                      </p:cBhvr>
                                      <p:to>
                                        <p:strVal val="visible"/>
                                      </p:to>
                                    </p:set>
                                    <p:animEffect transition="in" filter="fade">
                                      <p:cBhvr>
                                        <p:cTn id="78" dur="500"/>
                                        <p:tgtEl>
                                          <p:spTgt spid="117">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15"/>
                                        </p:tgtEl>
                                        <p:attrNameLst>
                                          <p:attrName>style.visibility</p:attrName>
                                        </p:attrNameLst>
                                      </p:cBhvr>
                                      <p:to>
                                        <p:strVal val="visible"/>
                                      </p:to>
                                    </p:set>
                                    <p:animEffect transition="in" filter="fade">
                                      <p:cBhvr>
                                        <p:cTn id="83" dur="500"/>
                                        <p:tgtEl>
                                          <p:spTgt spid="11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115"/>
                                        </p:tgtEl>
                                      </p:cBhvr>
                                    </p:animEffect>
                                    <p:set>
                                      <p:cBhvr>
                                        <p:cTn id="88" dur="1" fill="hold">
                                          <p:stCondLst>
                                            <p:cond delay="499"/>
                                          </p:stCondLst>
                                        </p:cTn>
                                        <p:tgtEl>
                                          <p:spTgt spid="11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08"/>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12"/>
                                        </p:tgtEl>
                                      </p:cBhvr>
                                    </p:animEffect>
                                    <p:set>
                                      <p:cBhvr>
                                        <p:cTn id="93" dur="1" fill="hold">
                                          <p:stCondLst>
                                            <p:cond delay="499"/>
                                          </p:stCondLst>
                                        </p:cTn>
                                        <p:tgtEl>
                                          <p:spTgt spid="112"/>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13"/>
                                        </p:tgtEl>
                                      </p:cBhvr>
                                    </p:animEffect>
                                    <p:set>
                                      <p:cBhvr>
                                        <p:cTn id="96" dur="1" fill="hold">
                                          <p:stCondLst>
                                            <p:cond delay="499"/>
                                          </p:stCondLst>
                                        </p:cTn>
                                        <p:tgtEl>
                                          <p:spTgt spid="11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fade">
                                      <p:cBhvr>
                                        <p:cTn id="101" dur="500"/>
                                        <p:tgtEl>
                                          <p:spTgt spid="108"/>
                                        </p:tgtEl>
                                      </p:cBhvr>
                                    </p:animEffect>
                                  </p:childTnLst>
                                </p:cTn>
                              </p:par>
                            </p:childTnLst>
                          </p:cTn>
                        </p:par>
                        <p:par>
                          <p:cTn id="102" fill="hold">
                            <p:stCondLst>
                              <p:cond delay="500"/>
                            </p:stCondLst>
                            <p:childTnLst>
                              <p:par>
                                <p:cTn id="103" presetID="26" presetClass="emph" presetSubtype="0" fill="hold" grpId="2" nodeType="afterEffect">
                                  <p:stCondLst>
                                    <p:cond delay="0"/>
                                  </p:stCondLst>
                                  <p:childTnLst>
                                    <p:animEffect transition="out" filter="fade">
                                      <p:cBhvr>
                                        <p:cTn id="104" dur="500" tmFilter="0, 0; .2, .5; .8, .5; 1, 0"/>
                                        <p:tgtEl>
                                          <p:spTgt spid="114"/>
                                        </p:tgtEl>
                                      </p:cBhvr>
                                    </p:animEffect>
                                    <p:animScale>
                                      <p:cBhvr>
                                        <p:cTn id="105" dur="250" autoRev="1" fill="hold"/>
                                        <p:tgtEl>
                                          <p:spTgt spid="114"/>
                                        </p:tgtEl>
                                      </p:cBhvr>
                                      <p:by x="105000" y="105000"/>
                                    </p:animScale>
                                  </p:childTnLst>
                                </p:cTn>
                              </p:par>
                            </p:childTnLst>
                          </p:cTn>
                        </p:par>
                        <p:par>
                          <p:cTn id="106" fill="hold">
                            <p:stCondLst>
                              <p:cond delay="1000"/>
                            </p:stCondLst>
                            <p:childTnLst>
                              <p:par>
                                <p:cTn id="107" presetID="10" presetClass="entr" presetSubtype="0" fill="hold" nodeType="afterEffect">
                                  <p:stCondLst>
                                    <p:cond delay="0"/>
                                  </p:stCondLst>
                                  <p:childTnLst>
                                    <p:set>
                                      <p:cBhvr>
                                        <p:cTn id="108" dur="1" fill="hold">
                                          <p:stCondLst>
                                            <p:cond delay="0"/>
                                          </p:stCondLst>
                                        </p:cTn>
                                        <p:tgtEl>
                                          <p:spTgt spid="115"/>
                                        </p:tgtEl>
                                        <p:attrNameLst>
                                          <p:attrName>style.visibility</p:attrName>
                                        </p:attrNameLst>
                                      </p:cBhvr>
                                      <p:to>
                                        <p:strVal val="visible"/>
                                      </p:to>
                                    </p:set>
                                    <p:animEffect transition="in" filter="fade">
                                      <p:cBhvr>
                                        <p:cTn id="109" dur="500"/>
                                        <p:tgtEl>
                                          <p:spTgt spid="11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115"/>
                                        </p:tgtEl>
                                      </p:cBhvr>
                                    </p:animEffect>
                                    <p:set>
                                      <p:cBhvr>
                                        <p:cTn id="114" dur="1" fill="hold">
                                          <p:stCondLst>
                                            <p:cond delay="499"/>
                                          </p:stCondLst>
                                        </p:cTn>
                                        <p:tgtEl>
                                          <p:spTgt spid="11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08"/>
                                        </p:tgtEl>
                                      </p:cBhvr>
                                    </p:animEffect>
                                    <p:set>
                                      <p:cBhvr>
                                        <p:cTn id="117" dur="1" fill="hold">
                                          <p:stCondLst>
                                            <p:cond delay="499"/>
                                          </p:stCondLst>
                                        </p:cTn>
                                        <p:tgtEl>
                                          <p:spTgt spid="108"/>
                                        </p:tgtEl>
                                        <p:attrNameLst>
                                          <p:attrName>style.visibility</p:attrName>
                                        </p:attrNameLst>
                                      </p:cBhvr>
                                      <p:to>
                                        <p:strVal val="hidden"/>
                                      </p:to>
                                    </p:set>
                                  </p:childTnLst>
                                </p:cTn>
                              </p:par>
                            </p:childTnLst>
                          </p:cTn>
                        </p:par>
                        <p:par>
                          <p:cTn id="118" fill="hold">
                            <p:stCondLst>
                              <p:cond delay="500"/>
                            </p:stCondLst>
                            <p:childTnLst>
                              <p:par>
                                <p:cTn id="119" presetID="10" presetClass="exit" presetSubtype="0" fill="hold" grpId="1" nodeType="afterEffect">
                                  <p:stCondLst>
                                    <p:cond delay="0"/>
                                  </p:stCondLst>
                                  <p:childTnLst>
                                    <p:animEffect transition="out" filter="fade">
                                      <p:cBhvr>
                                        <p:cTn id="120" dur="500"/>
                                        <p:tgtEl>
                                          <p:spTgt spid="126"/>
                                        </p:tgtEl>
                                      </p:cBhvr>
                                    </p:animEffect>
                                    <p:set>
                                      <p:cBhvr>
                                        <p:cTn id="121" dur="1" fill="hold">
                                          <p:stCondLst>
                                            <p:cond delay="499"/>
                                          </p:stCondLst>
                                        </p:cTn>
                                        <p:tgtEl>
                                          <p:spTgt spid="126"/>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17">
                                            <p:txEl>
                                              <p:pRg st="0" end="0"/>
                                            </p:txEl>
                                          </p:spTgt>
                                        </p:tgtEl>
                                      </p:cBhvr>
                                    </p:animEffect>
                                    <p:set>
                                      <p:cBhvr>
                                        <p:cTn id="124" dur="1" fill="hold">
                                          <p:stCondLst>
                                            <p:cond delay="499"/>
                                          </p:stCondLst>
                                        </p:cTn>
                                        <p:tgtEl>
                                          <p:spTgt spid="117">
                                            <p:txEl>
                                              <p:pRg st="0" end="0"/>
                                            </p:txEl>
                                          </p:spTgt>
                                        </p:tgtEl>
                                        <p:attrNameLst>
                                          <p:attrName>style.visibility</p:attrName>
                                        </p:attrNameLst>
                                      </p:cBhvr>
                                      <p:to>
                                        <p:strVal val="hidden"/>
                                      </p:to>
                                    </p:set>
                                  </p:childTnLst>
                                </p:cTn>
                              </p:par>
                              <p:par>
                                <p:cTn id="125" presetID="10" presetClass="exit" presetSubtype="0" fill="hold" grpId="3" nodeType="withEffect">
                                  <p:stCondLst>
                                    <p:cond delay="0"/>
                                  </p:stCondLst>
                                  <p:childTnLst>
                                    <p:animEffect transition="out" filter="fade">
                                      <p:cBhvr>
                                        <p:cTn id="126" dur="500"/>
                                        <p:tgtEl>
                                          <p:spTgt spid="114"/>
                                        </p:tgtEl>
                                      </p:cBhvr>
                                    </p:animEffect>
                                    <p:set>
                                      <p:cBhvr>
                                        <p:cTn id="127" dur="1" fill="hold">
                                          <p:stCondLst>
                                            <p:cond delay="499"/>
                                          </p:stCondLst>
                                        </p:cTn>
                                        <p:tgtEl>
                                          <p:spTgt spid="11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08"/>
                                        </p:tgtEl>
                                        <p:attrNameLst>
                                          <p:attrName>style.visibility</p:attrName>
                                        </p:attrNameLst>
                                      </p:cBhvr>
                                      <p:to>
                                        <p:strVal val="visible"/>
                                      </p:to>
                                    </p:set>
                                    <p:animEffect transition="in" filter="fade">
                                      <p:cBhvr>
                                        <p:cTn id="132" dur="500"/>
                                        <p:tgtEl>
                                          <p:spTgt spid="108"/>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112"/>
                                        </p:tgtEl>
                                        <p:attrNameLst>
                                          <p:attrName>style.visibility</p:attrName>
                                        </p:attrNameLst>
                                      </p:cBhvr>
                                      <p:to>
                                        <p:strVal val="visible"/>
                                      </p:to>
                                    </p:set>
                                    <p:animEffect transition="in" filter="fade">
                                      <p:cBhvr>
                                        <p:cTn id="136" dur="500"/>
                                        <p:tgtEl>
                                          <p:spTgt spid="11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13"/>
                                        </p:tgtEl>
                                        <p:attrNameLst>
                                          <p:attrName>style.visibility</p:attrName>
                                        </p:attrNameLst>
                                      </p:cBhvr>
                                      <p:to>
                                        <p:strVal val="visible"/>
                                      </p:to>
                                    </p:set>
                                    <p:animEffect transition="in" filter="fade">
                                      <p:cBhvr>
                                        <p:cTn id="141" dur="500"/>
                                        <p:tgtEl>
                                          <p:spTgt spid="113"/>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childTnLst>
                          </p:cTn>
                        </p:par>
                        <p:par>
                          <p:cTn id="145" fill="hold">
                            <p:stCondLst>
                              <p:cond delay="500"/>
                            </p:stCondLst>
                            <p:childTnLst>
                              <p:par>
                                <p:cTn id="146" presetID="0" presetClass="path" presetSubtype="0" accel="50000" decel="50000" fill="hold" grpId="1" nodeType="afterEffect">
                                  <p:stCondLst>
                                    <p:cond delay="0"/>
                                  </p:stCondLst>
                                  <p:childTnLst>
                                    <p:animMotion origin="layout" path="M -4.9759E-7 -3.7037E-7 L -0.10225 -0.40509 " pathEditMode="relative" rAng="0" ptsTypes="AA">
                                      <p:cBhvr>
                                        <p:cTn id="147" dur="750" fill="hold"/>
                                        <p:tgtEl>
                                          <p:spTgt spid="104"/>
                                        </p:tgtEl>
                                        <p:attrNameLst>
                                          <p:attrName>ppt_x</p:attrName>
                                          <p:attrName>ppt_y</p:attrName>
                                        </p:attrNameLst>
                                      </p:cBhvr>
                                      <p:rCtr x="-5119" y="-20255"/>
                                    </p:animMotion>
                                  </p:childTnLst>
                                </p:cTn>
                              </p:par>
                            </p:childTnLst>
                          </p:cTn>
                        </p:par>
                        <p:par>
                          <p:cTn id="148" fill="hold">
                            <p:stCondLst>
                              <p:cond delay="1250"/>
                            </p:stCondLst>
                            <p:childTnLst>
                              <p:par>
                                <p:cTn id="149" presetID="10" presetClass="entr" presetSubtype="0" fill="hold" grpId="2" nodeType="afterEffect">
                                  <p:stCondLst>
                                    <p:cond delay="0"/>
                                  </p:stCondLst>
                                  <p:childTnLst>
                                    <p:set>
                                      <p:cBhvr>
                                        <p:cTn id="150" dur="1" fill="hold">
                                          <p:stCondLst>
                                            <p:cond delay="0"/>
                                          </p:stCondLst>
                                        </p:cTn>
                                        <p:tgtEl>
                                          <p:spTgt spid="126"/>
                                        </p:tgtEl>
                                        <p:attrNameLst>
                                          <p:attrName>style.visibility</p:attrName>
                                        </p:attrNameLst>
                                      </p:cBhvr>
                                      <p:to>
                                        <p:strVal val="visible"/>
                                      </p:to>
                                    </p:set>
                                    <p:animEffect transition="in" filter="fade">
                                      <p:cBhvr>
                                        <p:cTn id="151" dur="500"/>
                                        <p:tgtEl>
                                          <p:spTgt spid="126"/>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17">
                                            <p:txEl>
                                              <p:pRg st="0" end="0"/>
                                            </p:txEl>
                                          </p:spTgt>
                                        </p:tgtEl>
                                        <p:attrNameLst>
                                          <p:attrName>style.visibility</p:attrName>
                                        </p:attrNameLst>
                                      </p:cBhvr>
                                      <p:to>
                                        <p:strVal val="visible"/>
                                      </p:to>
                                    </p:set>
                                    <p:animEffect transition="in" filter="fade">
                                      <p:cBhvr>
                                        <p:cTn id="154" dur="500"/>
                                        <p:tgtEl>
                                          <p:spTgt spid="117">
                                            <p:txEl>
                                              <p:pRg st="0" end="0"/>
                                            </p:txEl>
                                          </p:spTgt>
                                        </p:tgtEl>
                                      </p:cBhvr>
                                    </p:animEffect>
                                  </p:childTnLst>
                                </p:cTn>
                              </p:par>
                            </p:childTnLst>
                          </p:cTn>
                        </p:par>
                        <p:par>
                          <p:cTn id="155" fill="hold">
                            <p:stCondLst>
                              <p:cond delay="1750"/>
                            </p:stCondLst>
                            <p:childTnLst>
                              <p:par>
                                <p:cTn id="156" presetID="10" presetClass="entr" presetSubtype="0" fill="hold" nodeType="afterEffect">
                                  <p:stCondLst>
                                    <p:cond delay="0"/>
                                  </p:stCondLst>
                                  <p:childTnLst>
                                    <p:set>
                                      <p:cBhvr>
                                        <p:cTn id="157" dur="1" fill="hold">
                                          <p:stCondLst>
                                            <p:cond delay="0"/>
                                          </p:stCondLst>
                                        </p:cTn>
                                        <p:tgtEl>
                                          <p:spTgt spid="115"/>
                                        </p:tgtEl>
                                        <p:attrNameLst>
                                          <p:attrName>style.visibility</p:attrName>
                                        </p:attrNameLst>
                                      </p:cBhvr>
                                      <p:to>
                                        <p:strVal val="visible"/>
                                      </p:to>
                                    </p:set>
                                    <p:animEffect transition="in" filter="fade">
                                      <p:cBhvr>
                                        <p:cTn id="158" dur="500"/>
                                        <p:tgtEl>
                                          <p:spTgt spid="11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113"/>
                                        </p:tgtEl>
                                      </p:cBhvr>
                                    </p:animEffect>
                                    <p:set>
                                      <p:cBhvr>
                                        <p:cTn id="163" dur="1" fill="hold">
                                          <p:stCondLst>
                                            <p:cond delay="499"/>
                                          </p:stCondLst>
                                        </p:cTn>
                                        <p:tgtEl>
                                          <p:spTgt spid="113"/>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112"/>
                                        </p:tgtEl>
                                      </p:cBhvr>
                                    </p:animEffect>
                                    <p:set>
                                      <p:cBhvr>
                                        <p:cTn id="166" dur="1" fill="hold">
                                          <p:stCondLst>
                                            <p:cond delay="499"/>
                                          </p:stCondLst>
                                        </p:cTn>
                                        <p:tgtEl>
                                          <p:spTgt spid="112"/>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115"/>
                                        </p:tgtEl>
                                      </p:cBhvr>
                                    </p:animEffect>
                                    <p:set>
                                      <p:cBhvr>
                                        <p:cTn id="169" dur="1" fill="hold">
                                          <p:stCondLst>
                                            <p:cond delay="499"/>
                                          </p:stCondLst>
                                        </p:cTn>
                                        <p:tgtEl>
                                          <p:spTgt spid="115"/>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08"/>
                                        </p:tgtEl>
                                      </p:cBhvr>
                                    </p:animEffect>
                                    <p:set>
                                      <p:cBhvr>
                                        <p:cTn id="172" dur="1" fill="hold">
                                          <p:stCondLst>
                                            <p:cond delay="499"/>
                                          </p:stCondLst>
                                        </p:cTn>
                                        <p:tgtEl>
                                          <p:spTgt spid="108"/>
                                        </p:tgtEl>
                                        <p:attrNameLst>
                                          <p:attrName>style.visibility</p:attrName>
                                        </p:attrNameLst>
                                      </p:cBhvr>
                                      <p:to>
                                        <p:strVal val="hidden"/>
                                      </p:to>
                                    </p:set>
                                  </p:childTnLst>
                                </p:cTn>
                              </p:par>
                            </p:childTnLst>
                          </p:cTn>
                        </p:par>
                        <p:par>
                          <p:cTn id="173" fill="hold">
                            <p:stCondLst>
                              <p:cond delay="500"/>
                            </p:stCondLst>
                            <p:childTnLst>
                              <p:par>
                                <p:cTn id="174" presetID="10" presetClass="exit" presetSubtype="0" fill="hold" grpId="0" nodeType="afterEffect">
                                  <p:stCondLst>
                                    <p:cond delay="0"/>
                                  </p:stCondLst>
                                  <p:childTnLst>
                                    <p:animEffect transition="out" filter="fade">
                                      <p:cBhvr>
                                        <p:cTn id="175" dur="750"/>
                                        <p:tgtEl>
                                          <p:spTgt spid="107"/>
                                        </p:tgtEl>
                                      </p:cBhvr>
                                    </p:animEffect>
                                    <p:set>
                                      <p:cBhvr>
                                        <p:cTn id="176" dur="1" fill="hold">
                                          <p:stCondLst>
                                            <p:cond delay="749"/>
                                          </p:stCondLst>
                                        </p:cTn>
                                        <p:tgtEl>
                                          <p:spTgt spid="107"/>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750"/>
                                        <p:tgtEl>
                                          <p:spTgt spid="110"/>
                                        </p:tgtEl>
                                      </p:cBhvr>
                                    </p:animEffect>
                                    <p:set>
                                      <p:cBhvr>
                                        <p:cTn id="179" dur="1" fill="hold">
                                          <p:stCondLst>
                                            <p:cond delay="749"/>
                                          </p:stCondLst>
                                        </p:cTn>
                                        <p:tgtEl>
                                          <p:spTgt spid="110"/>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fade">
                                      <p:cBhvr>
                                        <p:cTn id="184" dur="500"/>
                                        <p:tgtEl>
                                          <p:spTgt spid="108"/>
                                        </p:tgtEl>
                                      </p:cBhvr>
                                    </p:animEffect>
                                  </p:childTnLst>
                                </p:cTn>
                              </p:par>
                            </p:childTnLst>
                          </p:cTn>
                        </p:par>
                        <p:par>
                          <p:cTn id="185" fill="hold">
                            <p:stCondLst>
                              <p:cond delay="500"/>
                            </p:stCondLst>
                            <p:childTnLst>
                              <p:par>
                                <p:cTn id="186" presetID="26" presetClass="emph" presetSubtype="0" fill="hold" grpId="2" nodeType="afterEffect">
                                  <p:stCondLst>
                                    <p:cond delay="0"/>
                                  </p:stCondLst>
                                  <p:childTnLst>
                                    <p:animEffect transition="out" filter="fade">
                                      <p:cBhvr>
                                        <p:cTn id="187" dur="500" tmFilter="0, 0; .2, .5; .8, .5; 1, 0"/>
                                        <p:tgtEl>
                                          <p:spTgt spid="104"/>
                                        </p:tgtEl>
                                      </p:cBhvr>
                                    </p:animEffect>
                                    <p:animScale>
                                      <p:cBhvr>
                                        <p:cTn id="188" dur="250" autoRev="1" fill="hold"/>
                                        <p:tgtEl>
                                          <p:spTgt spid="104"/>
                                        </p:tgtEl>
                                      </p:cBhvr>
                                      <p:by x="105000" y="105000"/>
                                    </p:animScale>
                                  </p:childTnLst>
                                </p:cTn>
                              </p:par>
                            </p:childTnLst>
                          </p:cTn>
                        </p:par>
                        <p:par>
                          <p:cTn id="189" fill="hold">
                            <p:stCondLst>
                              <p:cond delay="1000"/>
                            </p:stCondLst>
                            <p:childTnLst>
                              <p:par>
                                <p:cTn id="190" presetID="10" presetClass="entr" presetSubtype="0" fill="hold" nodeType="afterEffect">
                                  <p:stCondLst>
                                    <p:cond delay="0"/>
                                  </p:stCondLst>
                                  <p:childTnLst>
                                    <p:set>
                                      <p:cBhvr>
                                        <p:cTn id="191" dur="1" fill="hold">
                                          <p:stCondLst>
                                            <p:cond delay="0"/>
                                          </p:stCondLst>
                                        </p:cTn>
                                        <p:tgtEl>
                                          <p:spTgt spid="115"/>
                                        </p:tgtEl>
                                        <p:attrNameLst>
                                          <p:attrName>style.visibility</p:attrName>
                                        </p:attrNameLst>
                                      </p:cBhvr>
                                      <p:to>
                                        <p:strVal val="visible"/>
                                      </p:to>
                                    </p:set>
                                    <p:animEffect transition="in" filter="fade">
                                      <p:cBhvr>
                                        <p:cTn id="192" dur="500"/>
                                        <p:tgtEl>
                                          <p:spTgt spid="115"/>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nodeType="clickEffect">
                                  <p:stCondLst>
                                    <p:cond delay="0"/>
                                  </p:stCondLst>
                                  <p:childTnLst>
                                    <p:animEffect transition="out" filter="fade">
                                      <p:cBhvr>
                                        <p:cTn id="196" dur="500"/>
                                        <p:tgtEl>
                                          <p:spTgt spid="115"/>
                                        </p:tgtEl>
                                      </p:cBhvr>
                                    </p:animEffect>
                                    <p:set>
                                      <p:cBhvr>
                                        <p:cTn id="197" dur="1" fill="hold">
                                          <p:stCondLst>
                                            <p:cond delay="499"/>
                                          </p:stCondLst>
                                        </p:cTn>
                                        <p:tgtEl>
                                          <p:spTgt spid="115"/>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108"/>
                                        </p:tgtEl>
                                      </p:cBhvr>
                                    </p:animEffect>
                                    <p:set>
                                      <p:cBhvr>
                                        <p:cTn id="200" dur="1" fill="hold">
                                          <p:stCondLst>
                                            <p:cond delay="499"/>
                                          </p:stCondLst>
                                        </p:cTn>
                                        <p:tgtEl>
                                          <p:spTgt spid="108"/>
                                        </p:tgtEl>
                                        <p:attrNameLst>
                                          <p:attrName>style.visibility</p:attrName>
                                        </p:attrNameLst>
                                      </p:cBhvr>
                                      <p:to>
                                        <p:strVal val="hidden"/>
                                      </p:to>
                                    </p:set>
                                  </p:childTnLst>
                                </p:cTn>
                              </p:par>
                            </p:childTnLst>
                          </p:cTn>
                        </p:par>
                        <p:par>
                          <p:cTn id="201" fill="hold">
                            <p:stCondLst>
                              <p:cond delay="500"/>
                            </p:stCondLst>
                            <p:childTnLst>
                              <p:par>
                                <p:cTn id="202" presetID="10" presetClass="exit" presetSubtype="0" fill="hold" grpId="3" nodeType="afterEffect">
                                  <p:stCondLst>
                                    <p:cond delay="0"/>
                                  </p:stCondLst>
                                  <p:childTnLst>
                                    <p:animEffect transition="out" filter="fade">
                                      <p:cBhvr>
                                        <p:cTn id="203" dur="500"/>
                                        <p:tgtEl>
                                          <p:spTgt spid="126"/>
                                        </p:tgtEl>
                                      </p:cBhvr>
                                    </p:animEffect>
                                    <p:set>
                                      <p:cBhvr>
                                        <p:cTn id="204" dur="1" fill="hold">
                                          <p:stCondLst>
                                            <p:cond delay="499"/>
                                          </p:stCondLst>
                                        </p:cTn>
                                        <p:tgtEl>
                                          <p:spTgt spid="126"/>
                                        </p:tgtEl>
                                        <p:attrNameLst>
                                          <p:attrName>style.visibility</p:attrName>
                                        </p:attrNameLst>
                                      </p:cBhvr>
                                      <p:to>
                                        <p:strVal val="hidden"/>
                                      </p:to>
                                    </p:set>
                                  </p:childTnLst>
                                </p:cTn>
                              </p:par>
                              <p:par>
                                <p:cTn id="205" presetID="10" presetClass="exit" presetSubtype="0" fill="hold" grpId="2" nodeType="withEffect">
                                  <p:stCondLst>
                                    <p:cond delay="0"/>
                                  </p:stCondLst>
                                  <p:childTnLst>
                                    <p:animEffect transition="out" filter="fade">
                                      <p:cBhvr>
                                        <p:cTn id="206" dur="500"/>
                                        <p:tgtEl>
                                          <p:spTgt spid="117">
                                            <p:txEl>
                                              <p:pRg st="0" end="0"/>
                                            </p:txEl>
                                          </p:spTgt>
                                        </p:tgtEl>
                                      </p:cBhvr>
                                    </p:animEffect>
                                    <p:set>
                                      <p:cBhvr>
                                        <p:cTn id="207" dur="1" fill="hold">
                                          <p:stCondLst>
                                            <p:cond delay="499"/>
                                          </p:stCondLst>
                                        </p:cTn>
                                        <p:tgtEl>
                                          <p:spTgt spid="117">
                                            <p:txEl>
                                              <p:pRg st="0" end="0"/>
                                            </p:txEl>
                                          </p:spTgt>
                                        </p:tgtEl>
                                        <p:attrNameLst>
                                          <p:attrName>style.visibility</p:attrName>
                                        </p:attrNameLst>
                                      </p:cBhvr>
                                      <p:to>
                                        <p:strVal val="hidden"/>
                                      </p:to>
                                    </p:set>
                                  </p:childTnLst>
                                </p:cTn>
                              </p:par>
                              <p:par>
                                <p:cTn id="208" presetID="10" presetClass="exit" presetSubtype="0" fill="hold" grpId="3" nodeType="withEffect">
                                  <p:stCondLst>
                                    <p:cond delay="0"/>
                                  </p:stCondLst>
                                  <p:childTnLst>
                                    <p:animEffect transition="out" filter="fade">
                                      <p:cBhvr>
                                        <p:cTn id="209" dur="500"/>
                                        <p:tgtEl>
                                          <p:spTgt spid="104"/>
                                        </p:tgtEl>
                                      </p:cBhvr>
                                    </p:animEffect>
                                    <p:set>
                                      <p:cBhvr>
                                        <p:cTn id="210" dur="1" fill="hold">
                                          <p:stCondLst>
                                            <p:cond delay="499"/>
                                          </p:stCondLst>
                                        </p:cTn>
                                        <p:tgtEl>
                                          <p:spTgt spid="104"/>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108"/>
                                        </p:tgtEl>
                                        <p:attrNameLst>
                                          <p:attrName>style.visibility</p:attrName>
                                        </p:attrNameLst>
                                      </p:cBhvr>
                                      <p:to>
                                        <p:strVal val="visible"/>
                                      </p:to>
                                    </p:set>
                                    <p:animEffect transition="in" filter="fade">
                                      <p:cBhvr>
                                        <p:cTn id="215" dur="500"/>
                                        <p:tgtEl>
                                          <p:spTgt spid="108"/>
                                        </p:tgtEl>
                                      </p:cBhvr>
                                    </p:animEffect>
                                  </p:childTnLst>
                                </p:cTn>
                              </p:par>
                              <p:par>
                                <p:cTn id="216" presetID="10" presetClass="entr" presetSubtype="0" fill="hold" nodeType="withEffect">
                                  <p:stCondLst>
                                    <p:cond delay="1000"/>
                                  </p:stCondLst>
                                  <p:childTnLst>
                                    <p:set>
                                      <p:cBhvr>
                                        <p:cTn id="217" dur="1" fill="hold">
                                          <p:stCondLst>
                                            <p:cond delay="0"/>
                                          </p:stCondLst>
                                        </p:cTn>
                                        <p:tgtEl>
                                          <p:spTgt spid="112"/>
                                        </p:tgtEl>
                                        <p:attrNameLst>
                                          <p:attrName>style.visibility</p:attrName>
                                        </p:attrNameLst>
                                      </p:cBhvr>
                                      <p:to>
                                        <p:strVal val="visible"/>
                                      </p:to>
                                    </p:set>
                                    <p:animEffect transition="in" filter="fade">
                                      <p:cBhvr>
                                        <p:cTn id="218" dur="500"/>
                                        <p:tgtEl>
                                          <p:spTgt spid="112"/>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16">
                                            <p:txEl>
                                              <p:pRg st="0" end="0"/>
                                            </p:txEl>
                                          </p:spTgt>
                                        </p:tgtEl>
                                        <p:attrNameLst>
                                          <p:attrName>style.visibility</p:attrName>
                                        </p:attrNameLst>
                                      </p:cBhvr>
                                      <p:to>
                                        <p:strVal val="visible"/>
                                      </p:to>
                                    </p:set>
                                    <p:animEffect transition="in" filter="fade">
                                      <p:cBhvr>
                                        <p:cTn id="223" dur="500"/>
                                        <p:tgtEl>
                                          <p:spTgt spid="1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04" grpId="2" animBg="1"/>
      <p:bldP spid="104" grpId="3" animBg="1"/>
      <p:bldP spid="107" grpId="0" animBg="1"/>
      <p:bldP spid="109" grpId="0"/>
      <p:bldP spid="110" grpId="0"/>
      <p:bldP spid="111" grpId="0"/>
      <p:bldP spid="114" grpId="0" animBg="1"/>
      <p:bldP spid="114" grpId="1" animBg="1"/>
      <p:bldP spid="114" grpId="2" animBg="1"/>
      <p:bldP spid="114" grpId="3" animBg="1"/>
      <p:bldP spid="117" grpId="0" build="allAtOnce"/>
      <p:bldP spid="117" grpId="1" build="allAtOnce"/>
      <p:bldP spid="117" grpId="2" build="allAtOnce"/>
      <p:bldP spid="118" grpId="0" animBg="1"/>
      <p:bldP spid="118" grpId="1" animBg="1"/>
      <p:bldP spid="118" grpId="2" animBg="1"/>
      <p:bldP spid="118" grpId="3" animBg="1"/>
      <p:bldP spid="119" grpId="0" animBg="1"/>
      <p:bldP spid="119" grpId="1" animBg="1"/>
      <p:bldP spid="120" grpId="0" animBg="1"/>
      <p:bldP spid="120" grpId="1" animBg="1"/>
      <p:bldP spid="126" grpId="0" animBg="1"/>
      <p:bldP spid="126" grpId="1" animBg="1"/>
      <p:bldP spid="126" grpId="2" animBg="1"/>
      <p:bldP spid="126" grpId="3"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Features</a:t>
            </a:r>
            <a:endParaRPr lang="en-US" dirty="0"/>
          </a:p>
        </p:txBody>
      </p:sp>
      <p:sp>
        <p:nvSpPr>
          <p:cNvPr id="3" name="Content Placeholder 2"/>
          <p:cNvSpPr>
            <a:spLocks noGrp="1"/>
          </p:cNvSpPr>
          <p:nvPr>
            <p:ph type="body" sz="quarter" idx="13"/>
          </p:nvPr>
        </p:nvSpPr>
        <p:spPr/>
        <p:txBody>
          <a:bodyPr/>
          <a:lstStyle/>
          <a:p>
            <a:r>
              <a:rPr lang="en-US" dirty="0" smtClean="0"/>
              <a:t>Local redundant storage (LRS)</a:t>
            </a:r>
          </a:p>
          <a:p>
            <a:r>
              <a:rPr lang="en-US" dirty="0"/>
              <a:t>Zone </a:t>
            </a:r>
            <a:r>
              <a:rPr lang="en-US" dirty="0" smtClean="0"/>
              <a:t>Redundant – block blobs only, no metrics</a:t>
            </a:r>
            <a:endParaRPr lang="en-US" dirty="0"/>
          </a:p>
          <a:p>
            <a:r>
              <a:rPr lang="en-US" dirty="0" smtClean="0"/>
              <a:t>Geo-replication (Geo Redundant </a:t>
            </a:r>
            <a:r>
              <a:rPr lang="en-US" dirty="0"/>
              <a:t>s</a:t>
            </a:r>
            <a:r>
              <a:rPr lang="en-US" dirty="0" smtClean="0"/>
              <a:t>torage)</a:t>
            </a:r>
          </a:p>
          <a:p>
            <a:r>
              <a:rPr lang="en-US" dirty="0" smtClean="0"/>
              <a:t>“Read access - Geo Redundant Storage” (RA </a:t>
            </a:r>
            <a:r>
              <a:rPr lang="en-US" dirty="0"/>
              <a:t>-</a:t>
            </a:r>
            <a:r>
              <a:rPr lang="en-US" dirty="0" smtClean="0"/>
              <a:t> GRS)</a:t>
            </a:r>
          </a:p>
          <a:p>
            <a:r>
              <a:rPr lang="en-US" dirty="0" smtClean="0"/>
              <a:t>Storage analytics</a:t>
            </a:r>
          </a:p>
          <a:p>
            <a:pPr lvl="1"/>
            <a:r>
              <a:rPr lang="en-US" dirty="0" smtClean="0"/>
              <a:t>Logs: Provide trace of executed requests for your storage accounts</a:t>
            </a:r>
          </a:p>
          <a:p>
            <a:pPr lvl="1"/>
            <a:r>
              <a:rPr lang="en-US" dirty="0" smtClean="0"/>
              <a:t>Metrics: Provide summary of key capacity and request statistics for Blobs, Tables, and Queues</a:t>
            </a:r>
          </a:p>
          <a:p>
            <a:pPr marL="0" indent="0">
              <a:buNone/>
            </a:pPr>
            <a:endParaRPr lang="en-US" dirty="0"/>
          </a:p>
        </p:txBody>
      </p:sp>
      <p:sp>
        <p:nvSpPr>
          <p:cNvPr id="5" name="Freeform 79"/>
          <p:cNvSpPr>
            <a:spLocks noEditPoints="1"/>
          </p:cNvSpPr>
          <p:nvPr/>
        </p:nvSpPr>
        <p:spPr bwMode="black">
          <a:xfrm rot="16200000">
            <a:off x="5401812" y="4243123"/>
            <a:ext cx="1666593" cy="235615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2" tIns="45731" rIns="91462" bIns="45731" numCol="1" anchor="t" anchorCtr="0" compatLnSpc="1">
            <a:prstTxWarp prst="textNoShape">
              <a:avLst/>
            </a:prstTxWarp>
          </a:bodyPr>
          <a:lstStyle/>
          <a:p>
            <a:endParaRPr lang="en-US" dirty="0"/>
          </a:p>
        </p:txBody>
      </p:sp>
      <p:sp>
        <p:nvSpPr>
          <p:cNvPr id="4" name="Slide Number Placeholder 3"/>
          <p:cNvSpPr>
            <a:spLocks noGrp="1"/>
          </p:cNvSpPr>
          <p:nvPr>
            <p:ph type="sldNum" sz="quarter" idx="12"/>
          </p:nvPr>
        </p:nvSpPr>
        <p:spPr/>
        <p:txBody>
          <a:bodyPr/>
          <a:lstStyle/>
          <a:p>
            <a:fld id="{AFFF257A-30C5-4AFB-911B-BE4CEEA1EA82}" type="slidenum">
              <a:rPr lang="en-US" smtClean="0"/>
              <a:pPr/>
              <a:t>6</a:t>
            </a:fld>
            <a:endParaRPr lang="en-US" dirty="0"/>
          </a:p>
        </p:txBody>
      </p:sp>
    </p:spTree>
    <p:extLst>
      <p:ext uri="{BB962C8B-B14F-4D97-AF65-F5344CB8AC3E}">
        <p14:creationId xmlns:p14="http://schemas.microsoft.com/office/powerpoint/2010/main" val="3171530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Storage in the Compute Emulator</a:t>
            </a:r>
            <a:endParaRPr lang="en-US" dirty="0"/>
          </a:p>
        </p:txBody>
      </p:sp>
      <p:sp>
        <p:nvSpPr>
          <p:cNvPr id="8" name="Text Placeholder 7"/>
          <p:cNvSpPr>
            <a:spLocks noGrp="1"/>
          </p:cNvSpPr>
          <p:nvPr>
            <p:ph type="body" sz="quarter" idx="13"/>
          </p:nvPr>
        </p:nvSpPr>
        <p:spPr>
          <a:xfrm>
            <a:off x="402336" y="1143000"/>
            <a:ext cx="6553720" cy="4956048"/>
          </a:xfrm>
        </p:spPr>
        <p:txBody>
          <a:bodyPr>
            <a:normAutofit lnSpcReduction="10000"/>
          </a:bodyPr>
          <a:lstStyle/>
          <a:p>
            <a:pPr lvl="0"/>
            <a:r>
              <a:rPr lang="en-US" dirty="0" smtClean="0"/>
              <a:t>Provides a local mock storage</a:t>
            </a:r>
          </a:p>
          <a:p>
            <a:pPr lvl="0"/>
            <a:r>
              <a:rPr lang="en-US" dirty="0" smtClean="0"/>
              <a:t>Emulates storage in the cloud</a:t>
            </a:r>
          </a:p>
          <a:p>
            <a:pPr lvl="0"/>
            <a:r>
              <a:rPr lang="en-US" dirty="0" smtClean="0"/>
              <a:t>Allows offline development</a:t>
            </a:r>
          </a:p>
          <a:p>
            <a:pPr lvl="0"/>
            <a:r>
              <a:rPr lang="en-US" dirty="0" smtClean="0"/>
              <a:t>Requires SQL Server 2008 Express / SQL Server 2005 Express or later</a:t>
            </a:r>
          </a:p>
          <a:p>
            <a:r>
              <a:rPr lang="en-NZ" dirty="0" smtClean="0"/>
              <a:t>There are some differences between Azure Storage and the Storage Emulator</a:t>
            </a:r>
          </a:p>
          <a:p>
            <a:pPr lvl="1"/>
            <a:r>
              <a:rPr lang="en-NZ" dirty="0" smtClean="0"/>
              <a:t>Refer </a:t>
            </a:r>
            <a:r>
              <a:rPr lang="en-NZ" dirty="0" smtClean="0">
                <a:hlinkClick r:id="rId3"/>
              </a:rPr>
              <a:t>http://msdn.microsoft.com/en-us/gg433135</a:t>
            </a:r>
            <a:endParaRPr lang="en-NZ" dirty="0" smtClean="0"/>
          </a:p>
          <a:p>
            <a:r>
              <a:rPr lang="en-NZ" dirty="0" smtClean="0"/>
              <a:t>A good approach for developers:</a:t>
            </a:r>
          </a:p>
          <a:p>
            <a:pPr marL="800100" lvl="1" indent="-342900">
              <a:buFont typeface="+mj-lt"/>
              <a:buAutoNum type="arabicPeriod"/>
            </a:pPr>
            <a:r>
              <a:rPr lang="en-NZ" dirty="0" smtClean="0"/>
              <a:t>To test pre-deployment, push storage to the cloud first</a:t>
            </a:r>
          </a:p>
          <a:p>
            <a:pPr marL="800100" lvl="1" indent="-342900">
              <a:buFont typeface="+mj-lt"/>
              <a:buAutoNum type="arabicPeriod"/>
            </a:pPr>
            <a:r>
              <a:rPr lang="en-NZ" dirty="0" smtClean="0"/>
              <a:t>Use Dev </a:t>
            </a:r>
            <a:r>
              <a:rPr lang="en-NZ" dirty="0"/>
              <a:t>F</a:t>
            </a:r>
            <a:r>
              <a:rPr lang="en-NZ" dirty="0" smtClean="0"/>
              <a:t>abric for compute connect to cloud-hosted</a:t>
            </a:r>
            <a:br>
              <a:rPr lang="en-NZ" dirty="0" smtClean="0"/>
            </a:br>
            <a:r>
              <a:rPr lang="en-NZ" dirty="0" smtClean="0"/>
              <a:t>storage</a:t>
            </a:r>
          </a:p>
          <a:p>
            <a:pPr marL="800100" lvl="1" indent="-342900">
              <a:buFont typeface="+mj-lt"/>
              <a:buAutoNum type="arabicPeriod"/>
            </a:pPr>
            <a:r>
              <a:rPr lang="en-NZ" dirty="0" smtClean="0"/>
              <a:t>Finally, move compute to the cloud</a:t>
            </a:r>
            <a:endParaRPr lang="en-US" dirty="0" smtClean="0"/>
          </a:p>
          <a:p>
            <a:endParaRPr lang="en-US" dirty="0"/>
          </a:p>
        </p:txBody>
      </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56055" y="2670207"/>
            <a:ext cx="5121600" cy="1749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AFFF257A-30C5-4AFB-911B-BE4CEEA1EA82}" type="slidenum">
              <a:rPr lang="en-US" smtClean="0"/>
              <a:pPr/>
              <a:t>7</a:t>
            </a:fld>
            <a:endParaRPr lang="en-US" dirty="0"/>
          </a:p>
        </p:txBody>
      </p:sp>
    </p:spTree>
    <p:extLst>
      <p:ext uri="{BB962C8B-B14F-4D97-AF65-F5344CB8AC3E}">
        <p14:creationId xmlns:p14="http://schemas.microsoft.com/office/powerpoint/2010/main" val="1069737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4" name="Content Placeholder 3"/>
          <p:cNvSpPr>
            <a:spLocks noGrp="1"/>
          </p:cNvSpPr>
          <p:nvPr>
            <p:ph type="body" sz="quarter" idx="13"/>
          </p:nvPr>
        </p:nvSpPr>
        <p:spPr>
          <a:xfrm>
            <a:off x="402336" y="1143000"/>
            <a:ext cx="4266483" cy="4956048"/>
          </a:xfrm>
        </p:spPr>
        <p:txBody>
          <a:bodyPr>
            <a:normAutofit fontScale="85000" lnSpcReduction="10000"/>
          </a:bodyPr>
          <a:lstStyle/>
          <a:p>
            <a:r>
              <a:rPr lang="en-NZ" dirty="0" smtClean="0"/>
              <a:t>C# / .NET</a:t>
            </a:r>
          </a:p>
          <a:p>
            <a:r>
              <a:rPr lang="en-NZ" dirty="0" smtClean="0"/>
              <a:t>Python 0.9.0</a:t>
            </a:r>
          </a:p>
          <a:p>
            <a:r>
              <a:rPr lang="en-NZ" dirty="0" smtClean="0"/>
              <a:t>Ruby 0.6.2</a:t>
            </a:r>
          </a:p>
          <a:p>
            <a:r>
              <a:rPr lang="en-NZ" dirty="0" smtClean="0"/>
              <a:t>Perl</a:t>
            </a:r>
          </a:p>
          <a:p>
            <a:r>
              <a:rPr lang="en-NZ" dirty="0" smtClean="0"/>
              <a:t>JavaScript (Node)</a:t>
            </a:r>
          </a:p>
          <a:p>
            <a:r>
              <a:rPr lang="en-NZ" dirty="0" smtClean="0"/>
              <a:t>Java SDK 2.0</a:t>
            </a:r>
          </a:p>
          <a:p>
            <a:r>
              <a:rPr lang="en-US" dirty="0" smtClean="0"/>
              <a:t>PHP 0.4.0</a:t>
            </a:r>
          </a:p>
          <a:p>
            <a:r>
              <a:rPr lang="en-US" dirty="0" smtClean="0"/>
              <a:t>Erlang</a:t>
            </a:r>
          </a:p>
          <a:p>
            <a:r>
              <a:rPr lang="en-US" dirty="0" smtClean="0"/>
              <a:t>Common LISP</a:t>
            </a:r>
          </a:p>
          <a:p>
            <a:r>
              <a:rPr lang="en-US" dirty="0" smtClean="0"/>
              <a:t>Objective-C</a:t>
            </a:r>
          </a:p>
          <a:p>
            <a:r>
              <a:rPr lang="en-US" dirty="0" smtClean="0"/>
              <a:t>C#/Visual Basic on Windows Phone 7</a:t>
            </a:r>
          </a:p>
          <a:p>
            <a:r>
              <a:rPr lang="en-US" dirty="0" smtClean="0"/>
              <a:t>Node.js 0.4.2</a:t>
            </a:r>
            <a:endParaRPr lang="en-US" dirty="0"/>
          </a:p>
        </p:txBody>
      </p:sp>
      <p:sp>
        <p:nvSpPr>
          <p:cNvPr id="7" name="Freeform 6"/>
          <p:cNvSpPr>
            <a:spLocks noEditPoints="1"/>
          </p:cNvSpPr>
          <p:nvPr/>
        </p:nvSpPr>
        <p:spPr bwMode="auto">
          <a:xfrm>
            <a:off x="7440149" y="1316765"/>
            <a:ext cx="1462723" cy="1189405"/>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2" tIns="45731" rIns="91462" bIns="45731" numCol="1" anchor="t" anchorCtr="0" compatLnSpc="1">
            <a:prstTxWarp prst="textNoShape">
              <a:avLst/>
            </a:prstTxWarp>
          </a:bodyPr>
          <a:lstStyle/>
          <a:p>
            <a:pPr defTabSz="1219170">
              <a:defRPr/>
            </a:pPr>
            <a:endParaRPr lang="en-US" sz="2400" kern="0" dirty="0">
              <a:solidFill>
                <a:sysClr val="windowText" lastClr="000000"/>
              </a:solidFill>
            </a:endParaRPr>
          </a:p>
        </p:txBody>
      </p:sp>
      <p:sp>
        <p:nvSpPr>
          <p:cNvPr id="5" name="Content Placeholder 3"/>
          <p:cNvSpPr txBox="1">
            <a:spLocks/>
          </p:cNvSpPr>
          <p:nvPr/>
        </p:nvSpPr>
        <p:spPr>
          <a:xfrm>
            <a:off x="4750219" y="1168847"/>
            <a:ext cx="4266483" cy="4956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SzPct val="90000"/>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2000" dirty="0" smtClean="0"/>
              <a:t>Android 0.4.1</a:t>
            </a:r>
          </a:p>
          <a:p>
            <a:r>
              <a:rPr lang="en-NZ" sz="2000" dirty="0" smtClean="0"/>
              <a:t>C++ - 1.0</a:t>
            </a:r>
          </a:p>
        </p:txBody>
      </p:sp>
      <p:sp>
        <p:nvSpPr>
          <p:cNvPr id="2" name="Slide Number Placeholder 1"/>
          <p:cNvSpPr>
            <a:spLocks noGrp="1"/>
          </p:cNvSpPr>
          <p:nvPr>
            <p:ph type="sldNum" sz="quarter" idx="12"/>
          </p:nvPr>
        </p:nvSpPr>
        <p:spPr/>
        <p:txBody>
          <a:bodyPr/>
          <a:lstStyle/>
          <a:p>
            <a:fld id="{AFFF257A-30C5-4AFB-911B-BE4CEEA1EA82}" type="slidenum">
              <a:rPr lang="en-US" smtClean="0"/>
              <a:pPr/>
              <a:t>8</a:t>
            </a:fld>
            <a:endParaRPr lang="en-US" dirty="0"/>
          </a:p>
        </p:txBody>
      </p:sp>
    </p:spTree>
    <p:extLst>
      <p:ext uri="{BB962C8B-B14F-4D97-AF65-F5344CB8AC3E}">
        <p14:creationId xmlns:p14="http://schemas.microsoft.com/office/powerpoint/2010/main" val="4127166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3: Microsoft Azure Storage</a:t>
            </a:r>
            <a:endParaRPr lang="en-US" dirty="0"/>
          </a:p>
        </p:txBody>
      </p:sp>
      <p:sp>
        <p:nvSpPr>
          <p:cNvPr id="7" name="Text Placeholder 6"/>
          <p:cNvSpPr>
            <a:spLocks noGrp="1"/>
          </p:cNvSpPr>
          <p:nvPr>
            <p:ph type="body" sz="quarter" idx="12"/>
          </p:nvPr>
        </p:nvSpPr>
        <p:spPr/>
        <p:txBody>
          <a:bodyPr/>
          <a:lstStyle/>
          <a:p>
            <a:r>
              <a:rPr lang="en-US" dirty="0" smtClean="0"/>
              <a:t>Section 2: Storage Security</a:t>
            </a:r>
            <a:endParaRPr lang="en-US" dirty="0"/>
          </a:p>
        </p:txBody>
      </p:sp>
    </p:spTree>
    <p:extLst>
      <p:ext uri="{BB962C8B-B14F-4D97-AF65-F5344CB8AC3E}">
        <p14:creationId xmlns:p14="http://schemas.microsoft.com/office/powerpoint/2010/main" val="386549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69C515D32034EA7476C2862BDD4DF" ma:contentTypeVersion="2" ma:contentTypeDescription="Create a new document." ma:contentTypeScope="" ma:versionID="235bb343f363f1d91e7854df0da0f9f6">
  <xsd:schema xmlns:xsd="http://www.w3.org/2001/XMLSchema" xmlns:xs="http://www.w3.org/2001/XMLSchema" xmlns:p="http://schemas.microsoft.com/office/2006/metadata/properties" xmlns:ns2="230e9df3-be65-4c73-a93b-d1236ebd677e" xmlns:ns3="7ed30aa2-a9a3-48dd-93de-4f2bc034e61b" targetNamespace="http://schemas.microsoft.com/office/2006/metadata/properties" ma:root="true" ma:fieldsID="2642049a9d3f9ead4b662d667085ac66" ns2:_="" ns3:_="">
    <xsd:import namespace="230e9df3-be65-4c73-a93b-d1236ebd677e"/>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CPS089-186501032-145</_dlc_DocId>
    <_dlc_DocIdUrl xmlns="230e9df3-be65-4c73-a93b-d1236ebd677e">
      <Url>https://microsoft.sharepoint.com/teams/CampusProjectSites089/hahzsakosd/ipdev/_layouts/15/DocIdRedir.aspx?ID=CPS089-186501032-145</Url>
      <Description>CPS089-186501032-145</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F1D1C-9AD4-4C84-A07F-22F44C6861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A934F1-7116-4F62-A64A-4A61AB12FF7A}">
  <ds:schemaRefs>
    <ds:schemaRef ds:uri="7ed30aa2-a9a3-48dd-93de-4f2bc034e61b"/>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3C30BA-BC16-4476-B241-70E2D795759D}">
  <ds:schemaRefs>
    <ds:schemaRef ds:uri="http://schemas.microsoft.com/sharepoint/events"/>
  </ds:schemaRefs>
</ds:datastoreItem>
</file>

<file path=customXml/itemProps4.xml><?xml version="1.0" encoding="utf-8"?>
<ds:datastoreItem xmlns:ds="http://schemas.openxmlformats.org/officeDocument/2006/customXml" ds:itemID="{C2396592-D26B-421C-97EA-51BA81CAAE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3556</TotalTime>
  <Words>7188</Words>
  <Application>Microsoft Office PowerPoint</Application>
  <PresentationFormat>Custom</PresentationFormat>
  <Paragraphs>1062</Paragraphs>
  <Slides>52</Slides>
  <Notes>52</Notes>
  <HiddenSlides>0</HiddenSlides>
  <MMClips>0</MMClips>
  <ScaleCrop>false</ScaleCrop>
  <HeadingPairs>
    <vt:vector size="4" baseType="variant">
      <vt:variant>
        <vt:lpstr>Theme</vt:lpstr>
      </vt:variant>
      <vt:variant>
        <vt:i4>3</vt:i4>
      </vt:variant>
      <vt:variant>
        <vt:lpstr>Slide Titles</vt:lpstr>
      </vt:variant>
      <vt:variant>
        <vt:i4>52</vt:i4>
      </vt:variant>
    </vt:vector>
  </HeadingPairs>
  <TitlesOfParts>
    <vt:vector size="55" baseType="lpstr">
      <vt:lpstr>Office Theme</vt:lpstr>
      <vt:lpstr>WPC2010_breakout_arcguide[1]</vt:lpstr>
      <vt:lpstr>2_Office Theme</vt:lpstr>
      <vt:lpstr>Module 3: Microsoft Azure Storage</vt:lpstr>
      <vt:lpstr>Agenda</vt:lpstr>
      <vt:lpstr>Module 3: Microsoft Azure Storage</vt:lpstr>
      <vt:lpstr>Understanding Storage</vt:lpstr>
      <vt:lpstr>Azure Standard Storage Account</vt:lpstr>
      <vt:lpstr>Storage Features</vt:lpstr>
      <vt:lpstr>Storage in the Compute Emulator</vt:lpstr>
      <vt:lpstr>Storage Libraries in Many Languages</vt:lpstr>
      <vt:lpstr>Module 3: Microsoft Azure Storage</vt:lpstr>
      <vt:lpstr>Storage Security</vt:lpstr>
      <vt:lpstr>Shared Access Signatures</vt:lpstr>
      <vt:lpstr>Ad Hoc Signatures</vt:lpstr>
      <vt:lpstr>Policy-Based Signatures</vt:lpstr>
      <vt:lpstr>Client Side Encryption</vt:lpstr>
      <vt:lpstr>Client Side Encryption (continued)</vt:lpstr>
      <vt:lpstr>Blob Encryption Service: Sample Code</vt:lpstr>
      <vt:lpstr>Azure Storage Abstractions</vt:lpstr>
      <vt:lpstr>Module 3: Microsoft Azure Storage</vt:lpstr>
      <vt:lpstr>Blob Storage Concepts</vt:lpstr>
      <vt:lpstr>Blob Details</vt:lpstr>
      <vt:lpstr>Blob Containers</vt:lpstr>
      <vt:lpstr>Two Types of Blobs Under the Hood</vt:lpstr>
      <vt:lpstr>Module 3: Microsoft Azure Storage</vt:lpstr>
      <vt:lpstr>Table Details</vt:lpstr>
      <vt:lpstr>Table Storage Concepts</vt:lpstr>
      <vt:lpstr>Entity Properties</vt:lpstr>
      <vt:lpstr>No Fixed Schema</vt:lpstr>
      <vt:lpstr>Querying</vt:lpstr>
      <vt:lpstr>Purpose of the Partition Key</vt:lpstr>
      <vt:lpstr>Partitions and Partition Ranges</vt:lpstr>
      <vt:lpstr>Module 3: Microsoft Azure Storage</vt:lpstr>
      <vt:lpstr>Queue Storage</vt:lpstr>
      <vt:lpstr>Queue Storage (continued)</vt:lpstr>
      <vt:lpstr>Queue Storage Reliability</vt:lpstr>
      <vt:lpstr>Module 3: Microsoft Azure Storage</vt:lpstr>
      <vt:lpstr>Azure Files</vt:lpstr>
      <vt:lpstr>Azure Files Concepts</vt:lpstr>
      <vt:lpstr>Azure Files - Scenarios</vt:lpstr>
      <vt:lpstr>Website Served From Azure File Share</vt:lpstr>
      <vt:lpstr>Azure Files - SMB 2.1 and SMB 3.0 Protocol</vt:lpstr>
      <vt:lpstr>Recently Added Features</vt:lpstr>
      <vt:lpstr>Azure Files – Linux Client Operating System Support</vt:lpstr>
      <vt:lpstr>Azure Files: Getting Started</vt:lpstr>
      <vt:lpstr>Module 3: Microsoft Azure Storage</vt:lpstr>
      <vt:lpstr>Azure Premium Storage</vt:lpstr>
      <vt:lpstr>Azure Premium Storage Scalability</vt:lpstr>
      <vt:lpstr>Premium Storage – Disk Traffic (only)</vt:lpstr>
      <vt:lpstr>Creating a Premium Storage account</vt:lpstr>
      <vt:lpstr>Module 3: Microsoft Azure Storage</vt:lpstr>
      <vt:lpstr>Content Delivery Network (CDN)</vt:lpstr>
      <vt:lpstr>CDN (continued)</vt:lpstr>
      <vt:lpstr>PowerPoint Presentation</vt:lpstr>
    </vt:vector>
  </TitlesOfParts>
  <Company>Microsoft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Biju K (Spectrum Consultants India Pvt)</dc:creator>
  <cp:lastModifiedBy>chand</cp:lastModifiedBy>
  <cp:revision>198</cp:revision>
  <dcterms:created xsi:type="dcterms:W3CDTF">2013-09-16T15:58:20Z</dcterms:created>
  <dcterms:modified xsi:type="dcterms:W3CDTF">2021-03-22T01:37:12Z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0x010100A9E69C515D32034EA7476C2862BDD4DF</vt:lpwstr>
  </property>
  <property fmtid="{D5CDD505-2E9C-101B-9397-08002B2CF9AE}" pid="3" name="_dlc_DocIdItemGuid">
    <vt:lpwstr>c1b2c446-4c7e-4a08-9bf1-6148267fa7f9</vt:lpwstr>
  </property>
</Properties>
</file>