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  <p:sldMasterId id="2147483658" r:id="rId5"/>
  </p:sldMasterIdLst>
  <p:notesMasterIdLst>
    <p:notesMasterId r:id="rId16"/>
  </p:notesMasterIdLst>
  <p:handoutMasterIdLst>
    <p:handoutMasterId r:id="rId17"/>
  </p:handoutMasterIdLst>
  <p:sldIdLst>
    <p:sldId id="259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89" r:id="rId14"/>
    <p:sldId id="28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546A"/>
    <a:srgbClr val="F97E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-422" y="-77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282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A80199-E171-D64D-97FC-98DC54226E17}" type="doc">
      <dgm:prSet loTypeId="urn:microsoft.com/office/officeart/2005/8/layout/cycle2" loCatId="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8D025D8-F1B4-E340-8017-A3F96EB49642}">
      <dgm:prSet phldrT="[Text]"/>
      <dgm:spPr>
        <a:xfrm>
          <a:off x="468" y="504400"/>
          <a:ext cx="882360" cy="882360"/>
        </a:xfrm>
        <a:prstGeom prst="ellipse">
          <a:avLst/>
        </a:prstGeom>
        <a:solidFill>
          <a:srgbClr val="F8F8F8"/>
        </a:solidFill>
        <a:ln>
          <a:noFill/>
        </a:ln>
        <a:effectLst/>
      </dgm:spPr>
      <dgm:t>
        <a:bodyPr/>
        <a:lstStyle/>
        <a:p>
          <a:pPr>
            <a:buNone/>
          </a:pPr>
          <a:r>
            <a:rPr lang="en-US" dirty="0">
              <a:solidFill>
                <a:srgbClr val="FFFFFF"/>
              </a:solidFill>
              <a:latin typeface="Segoe UI"/>
              <a:ea typeface="+mn-ea"/>
              <a:cs typeface="+mn-cs"/>
            </a:rPr>
            <a:t> </a:t>
          </a:r>
        </a:p>
      </dgm:t>
    </dgm:pt>
    <dgm:pt modelId="{7FC59775-5D47-7040-B655-569FE15A8A3B}" type="parTrans" cxnId="{BA954C29-6641-1742-9C44-2DAE9AEF48B2}">
      <dgm:prSet/>
      <dgm:spPr/>
      <dgm:t>
        <a:bodyPr/>
        <a:lstStyle/>
        <a:p>
          <a:endParaRPr lang="en-US"/>
        </a:p>
      </dgm:t>
    </dgm:pt>
    <dgm:pt modelId="{FD11F52C-A2D5-734C-8456-3C254DFAA87F}" type="sibTrans" cxnId="{BA954C29-6641-1742-9C44-2DAE9AEF48B2}">
      <dgm:prSet/>
      <dgm:spPr>
        <a:xfrm>
          <a:off x="814035" y="379702"/>
          <a:ext cx="549938" cy="297796"/>
        </a:xfrm>
        <a:prstGeom prst="rightArrow">
          <a:avLst>
            <a:gd name="adj1" fmla="val 60000"/>
            <a:gd name="adj2" fmla="val 50000"/>
          </a:avLst>
        </a:prstGeom>
        <a:solidFill>
          <a:srgbClr val="F8F8F8"/>
        </a:solidFill>
        <a:ln>
          <a:noFill/>
        </a:ln>
        <a:effectLst/>
      </dgm:spPr>
      <dgm:t>
        <a:bodyPr/>
        <a:lstStyle/>
        <a:p>
          <a:pPr>
            <a:buNone/>
          </a:pPr>
          <a:endParaRPr lang="en-US">
            <a:solidFill>
              <a:srgbClr val="FFFFFF"/>
            </a:solidFill>
            <a:latin typeface="Segoe UI"/>
            <a:ea typeface="+mn-ea"/>
            <a:cs typeface="+mn-cs"/>
          </a:endParaRPr>
        </a:p>
      </dgm:t>
    </dgm:pt>
    <dgm:pt modelId="{AB23B465-8C21-E846-8FCC-5DFBD178334D}">
      <dgm:prSet phldrT="[Text]"/>
      <dgm:spPr>
        <a:xfrm>
          <a:off x="1326308" y="504400"/>
          <a:ext cx="882360" cy="882360"/>
        </a:xfrm>
        <a:prstGeom prst="ellipse">
          <a:avLst/>
        </a:prstGeom>
        <a:solidFill>
          <a:srgbClr val="F8F8F8"/>
        </a:solidFill>
        <a:ln>
          <a:noFill/>
        </a:ln>
        <a:effectLst/>
      </dgm:spPr>
      <dgm:t>
        <a:bodyPr/>
        <a:lstStyle/>
        <a:p>
          <a:pPr>
            <a:buNone/>
          </a:pPr>
          <a:r>
            <a:rPr lang="en-US" dirty="0">
              <a:solidFill>
                <a:srgbClr val="FFFFFF"/>
              </a:solidFill>
              <a:latin typeface="Segoe UI"/>
              <a:ea typeface="+mn-ea"/>
              <a:cs typeface="+mn-cs"/>
            </a:rPr>
            <a:t> </a:t>
          </a:r>
        </a:p>
      </dgm:t>
    </dgm:pt>
    <dgm:pt modelId="{502CBB04-7B0E-7244-9F0F-FE8FDADA0496}" type="parTrans" cxnId="{42F82BBE-3C51-AE40-9201-2E6A93659275}">
      <dgm:prSet/>
      <dgm:spPr/>
      <dgm:t>
        <a:bodyPr/>
        <a:lstStyle/>
        <a:p>
          <a:endParaRPr lang="en-US"/>
        </a:p>
      </dgm:t>
    </dgm:pt>
    <dgm:pt modelId="{E44BEFA8-C88F-7544-AD6C-857B185E495A}" type="sibTrans" cxnId="{42F82BBE-3C51-AE40-9201-2E6A93659275}">
      <dgm:prSet/>
      <dgm:spPr>
        <a:xfrm rot="10800000">
          <a:off x="845164" y="1213662"/>
          <a:ext cx="549938" cy="297796"/>
        </a:xfrm>
        <a:prstGeom prst="rightArrow">
          <a:avLst>
            <a:gd name="adj1" fmla="val 60000"/>
            <a:gd name="adj2" fmla="val 50000"/>
          </a:avLst>
        </a:prstGeom>
        <a:solidFill>
          <a:srgbClr val="F8F8F8"/>
        </a:solidFill>
        <a:ln>
          <a:noFill/>
        </a:ln>
        <a:effectLst/>
      </dgm:spPr>
      <dgm:t>
        <a:bodyPr/>
        <a:lstStyle/>
        <a:p>
          <a:pPr>
            <a:buNone/>
          </a:pPr>
          <a:endParaRPr lang="en-US">
            <a:solidFill>
              <a:srgbClr val="FFFFFF"/>
            </a:solidFill>
            <a:latin typeface="Segoe UI"/>
            <a:ea typeface="+mn-ea"/>
            <a:cs typeface="+mn-cs"/>
          </a:endParaRPr>
        </a:p>
      </dgm:t>
    </dgm:pt>
    <dgm:pt modelId="{39872F0B-D76E-AF42-A4CB-32169B00C6BB}" type="pres">
      <dgm:prSet presAssocID="{1BA80199-E171-D64D-97FC-98DC54226E17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F4E532E6-66D6-C542-B8C3-136424B07555}" type="pres">
      <dgm:prSet presAssocID="{18D025D8-F1B4-E340-8017-A3F96EB49642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CCCA322-8FF1-034E-BCA3-496EEEFA1B28}" type="pres">
      <dgm:prSet presAssocID="{FD11F52C-A2D5-734C-8456-3C254DFAA87F}" presName="sibTrans" presStyleLbl="sibTrans2D1" presStyleIdx="0" presStyleCnt="2"/>
      <dgm:spPr/>
      <dgm:t>
        <a:bodyPr/>
        <a:lstStyle/>
        <a:p>
          <a:endParaRPr lang="en-IN"/>
        </a:p>
      </dgm:t>
    </dgm:pt>
    <dgm:pt modelId="{7CBDF54A-8860-7740-AB04-556D1D7774A6}" type="pres">
      <dgm:prSet presAssocID="{FD11F52C-A2D5-734C-8456-3C254DFAA87F}" presName="connectorText" presStyleLbl="sibTrans2D1" presStyleIdx="0" presStyleCnt="2"/>
      <dgm:spPr/>
      <dgm:t>
        <a:bodyPr/>
        <a:lstStyle/>
        <a:p>
          <a:endParaRPr lang="en-IN"/>
        </a:p>
      </dgm:t>
    </dgm:pt>
    <dgm:pt modelId="{3F34A553-5877-D14B-B6C4-8484F152709B}" type="pres">
      <dgm:prSet presAssocID="{AB23B465-8C21-E846-8FCC-5DFBD178334D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747E740-F8F7-6B41-8142-09025A60FA83}" type="pres">
      <dgm:prSet presAssocID="{E44BEFA8-C88F-7544-AD6C-857B185E495A}" presName="sibTrans" presStyleLbl="sibTrans2D1" presStyleIdx="1" presStyleCnt="2"/>
      <dgm:spPr/>
      <dgm:t>
        <a:bodyPr/>
        <a:lstStyle/>
        <a:p>
          <a:endParaRPr lang="en-IN"/>
        </a:p>
      </dgm:t>
    </dgm:pt>
    <dgm:pt modelId="{242A9705-8B08-184E-AE75-417ABD03C1B0}" type="pres">
      <dgm:prSet presAssocID="{E44BEFA8-C88F-7544-AD6C-857B185E495A}" presName="connectorText" presStyleLbl="sibTrans2D1" presStyleIdx="1" presStyleCnt="2"/>
      <dgm:spPr/>
      <dgm:t>
        <a:bodyPr/>
        <a:lstStyle/>
        <a:p>
          <a:endParaRPr lang="en-IN"/>
        </a:p>
      </dgm:t>
    </dgm:pt>
  </dgm:ptLst>
  <dgm:cxnLst>
    <dgm:cxn modelId="{BA954C29-6641-1742-9C44-2DAE9AEF48B2}" srcId="{1BA80199-E171-D64D-97FC-98DC54226E17}" destId="{18D025D8-F1B4-E340-8017-A3F96EB49642}" srcOrd="0" destOrd="0" parTransId="{7FC59775-5D47-7040-B655-569FE15A8A3B}" sibTransId="{FD11F52C-A2D5-734C-8456-3C254DFAA87F}"/>
    <dgm:cxn modelId="{4D9DB63C-6CFB-4CCB-AB28-89AFB7321E4E}" type="presOf" srcId="{E44BEFA8-C88F-7544-AD6C-857B185E495A}" destId="{242A9705-8B08-184E-AE75-417ABD03C1B0}" srcOrd="1" destOrd="0" presId="urn:microsoft.com/office/officeart/2005/8/layout/cycle2"/>
    <dgm:cxn modelId="{D0E86AEC-FF1F-4278-8FF7-C0755BAA72B1}" type="presOf" srcId="{AB23B465-8C21-E846-8FCC-5DFBD178334D}" destId="{3F34A553-5877-D14B-B6C4-8484F152709B}" srcOrd="0" destOrd="0" presId="urn:microsoft.com/office/officeart/2005/8/layout/cycle2"/>
    <dgm:cxn modelId="{67DA2A2F-7722-4994-A4B2-B674030DAF29}" type="presOf" srcId="{1BA80199-E171-D64D-97FC-98DC54226E17}" destId="{39872F0B-D76E-AF42-A4CB-32169B00C6BB}" srcOrd="0" destOrd="0" presId="urn:microsoft.com/office/officeart/2005/8/layout/cycle2"/>
    <dgm:cxn modelId="{0B43E1E5-27F7-4DE2-A220-A75BE7CCB2B5}" type="presOf" srcId="{FD11F52C-A2D5-734C-8456-3C254DFAA87F}" destId="{4CCCA322-8FF1-034E-BCA3-496EEEFA1B28}" srcOrd="0" destOrd="0" presId="urn:microsoft.com/office/officeart/2005/8/layout/cycle2"/>
    <dgm:cxn modelId="{42F82BBE-3C51-AE40-9201-2E6A93659275}" srcId="{1BA80199-E171-D64D-97FC-98DC54226E17}" destId="{AB23B465-8C21-E846-8FCC-5DFBD178334D}" srcOrd="1" destOrd="0" parTransId="{502CBB04-7B0E-7244-9F0F-FE8FDADA0496}" sibTransId="{E44BEFA8-C88F-7544-AD6C-857B185E495A}"/>
    <dgm:cxn modelId="{E6013990-0920-4F3A-949B-47542918CD98}" type="presOf" srcId="{E44BEFA8-C88F-7544-AD6C-857B185E495A}" destId="{E747E740-F8F7-6B41-8142-09025A60FA83}" srcOrd="0" destOrd="0" presId="urn:microsoft.com/office/officeart/2005/8/layout/cycle2"/>
    <dgm:cxn modelId="{84C841F5-B016-4A14-882A-F0C77C365DB3}" type="presOf" srcId="{18D025D8-F1B4-E340-8017-A3F96EB49642}" destId="{F4E532E6-66D6-C542-B8C3-136424B07555}" srcOrd="0" destOrd="0" presId="urn:microsoft.com/office/officeart/2005/8/layout/cycle2"/>
    <dgm:cxn modelId="{62C266A2-6FBF-4F0D-8563-DDA1FB9914C6}" type="presOf" srcId="{FD11F52C-A2D5-734C-8456-3C254DFAA87F}" destId="{7CBDF54A-8860-7740-AB04-556D1D7774A6}" srcOrd="1" destOrd="0" presId="urn:microsoft.com/office/officeart/2005/8/layout/cycle2"/>
    <dgm:cxn modelId="{9452368D-8642-413B-9594-CD728ECFF5EE}" type="presParOf" srcId="{39872F0B-D76E-AF42-A4CB-32169B00C6BB}" destId="{F4E532E6-66D6-C542-B8C3-136424B07555}" srcOrd="0" destOrd="0" presId="urn:microsoft.com/office/officeart/2005/8/layout/cycle2"/>
    <dgm:cxn modelId="{1A24D842-CC2B-4F1B-827E-0D97E5A01E6A}" type="presParOf" srcId="{39872F0B-D76E-AF42-A4CB-32169B00C6BB}" destId="{4CCCA322-8FF1-034E-BCA3-496EEEFA1B28}" srcOrd="1" destOrd="0" presId="urn:microsoft.com/office/officeart/2005/8/layout/cycle2"/>
    <dgm:cxn modelId="{33A1E149-8AC6-464A-896D-1D76AFF8261A}" type="presParOf" srcId="{4CCCA322-8FF1-034E-BCA3-496EEEFA1B28}" destId="{7CBDF54A-8860-7740-AB04-556D1D7774A6}" srcOrd="0" destOrd="0" presId="urn:microsoft.com/office/officeart/2005/8/layout/cycle2"/>
    <dgm:cxn modelId="{4FB90B26-245B-40DE-90FA-EE49A993FFAE}" type="presParOf" srcId="{39872F0B-D76E-AF42-A4CB-32169B00C6BB}" destId="{3F34A553-5877-D14B-B6C4-8484F152709B}" srcOrd="2" destOrd="0" presId="urn:microsoft.com/office/officeart/2005/8/layout/cycle2"/>
    <dgm:cxn modelId="{759D97FD-A00E-4B0E-A846-C9ABD3DB309A}" type="presParOf" srcId="{39872F0B-D76E-AF42-A4CB-32169B00C6BB}" destId="{E747E740-F8F7-6B41-8142-09025A60FA83}" srcOrd="3" destOrd="0" presId="urn:microsoft.com/office/officeart/2005/8/layout/cycle2"/>
    <dgm:cxn modelId="{6A718520-9746-4C4A-BE55-E04407C7ADE0}" type="presParOf" srcId="{E747E740-F8F7-6B41-8142-09025A60FA83}" destId="{242A9705-8B08-184E-AE75-417ABD03C1B0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E532E6-66D6-C542-B8C3-136424B07555}">
      <dsp:nvSpPr>
        <dsp:cNvPr id="0" name=""/>
        <dsp:cNvSpPr/>
      </dsp:nvSpPr>
      <dsp:spPr>
        <a:xfrm>
          <a:off x="468" y="504400"/>
          <a:ext cx="882360" cy="882360"/>
        </a:xfrm>
        <a:prstGeom prst="ellipse">
          <a:avLst/>
        </a:prstGeom>
        <a:solidFill>
          <a:srgbClr val="F8F8F8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solidFill>
                <a:srgbClr val="FFFFFF"/>
              </a:solidFill>
              <a:latin typeface="Segoe UI"/>
              <a:ea typeface="+mn-ea"/>
              <a:cs typeface="+mn-cs"/>
            </a:rPr>
            <a:t> </a:t>
          </a:r>
        </a:p>
      </dsp:txBody>
      <dsp:txXfrm>
        <a:off x="129687" y="633619"/>
        <a:ext cx="623922" cy="623922"/>
      </dsp:txXfrm>
    </dsp:sp>
    <dsp:sp modelId="{4CCCA322-8FF1-034E-BCA3-496EEEFA1B28}">
      <dsp:nvSpPr>
        <dsp:cNvPr id="0" name=""/>
        <dsp:cNvSpPr/>
      </dsp:nvSpPr>
      <dsp:spPr>
        <a:xfrm>
          <a:off x="814035" y="379702"/>
          <a:ext cx="549938" cy="297796"/>
        </a:xfrm>
        <a:prstGeom prst="rightArrow">
          <a:avLst>
            <a:gd name="adj1" fmla="val 60000"/>
            <a:gd name="adj2" fmla="val 50000"/>
          </a:avLst>
        </a:prstGeom>
        <a:solidFill>
          <a:srgbClr val="F8F8F8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>
            <a:solidFill>
              <a:srgbClr val="FFFFFF"/>
            </a:solidFill>
            <a:latin typeface="Segoe UI"/>
            <a:ea typeface="+mn-ea"/>
            <a:cs typeface="+mn-cs"/>
          </a:endParaRPr>
        </a:p>
      </dsp:txBody>
      <dsp:txXfrm>
        <a:off x="814035" y="439261"/>
        <a:ext cx="460599" cy="178678"/>
      </dsp:txXfrm>
    </dsp:sp>
    <dsp:sp modelId="{3F34A553-5877-D14B-B6C4-8484F152709B}">
      <dsp:nvSpPr>
        <dsp:cNvPr id="0" name=""/>
        <dsp:cNvSpPr/>
      </dsp:nvSpPr>
      <dsp:spPr>
        <a:xfrm>
          <a:off x="1326308" y="504400"/>
          <a:ext cx="882360" cy="882360"/>
        </a:xfrm>
        <a:prstGeom prst="ellipse">
          <a:avLst/>
        </a:prstGeom>
        <a:solidFill>
          <a:srgbClr val="F8F8F8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solidFill>
                <a:srgbClr val="FFFFFF"/>
              </a:solidFill>
              <a:latin typeface="Segoe UI"/>
              <a:ea typeface="+mn-ea"/>
              <a:cs typeface="+mn-cs"/>
            </a:rPr>
            <a:t> </a:t>
          </a:r>
        </a:p>
      </dsp:txBody>
      <dsp:txXfrm>
        <a:off x="1455527" y="633619"/>
        <a:ext cx="623922" cy="623922"/>
      </dsp:txXfrm>
    </dsp:sp>
    <dsp:sp modelId="{E747E740-F8F7-6B41-8142-09025A60FA83}">
      <dsp:nvSpPr>
        <dsp:cNvPr id="0" name=""/>
        <dsp:cNvSpPr/>
      </dsp:nvSpPr>
      <dsp:spPr>
        <a:xfrm rot="10800000">
          <a:off x="845164" y="1213662"/>
          <a:ext cx="549938" cy="297796"/>
        </a:xfrm>
        <a:prstGeom prst="rightArrow">
          <a:avLst>
            <a:gd name="adj1" fmla="val 60000"/>
            <a:gd name="adj2" fmla="val 50000"/>
          </a:avLst>
        </a:prstGeom>
        <a:solidFill>
          <a:srgbClr val="F8F8F8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>
            <a:solidFill>
              <a:srgbClr val="FFFFFF"/>
            </a:solidFill>
            <a:latin typeface="Segoe UI"/>
            <a:ea typeface="+mn-ea"/>
            <a:cs typeface="+mn-cs"/>
          </a:endParaRPr>
        </a:p>
      </dsp:txBody>
      <dsp:txXfrm rot="10800000">
        <a:off x="934503" y="1273221"/>
        <a:ext cx="460599" cy="1786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EF37ED-90F5-4EAF-98A6-55B7F0E1EFCE}" type="datetimeFigureOut">
              <a:rPr lang="en-IN" smtClean="0"/>
              <a:t>29-06-2021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BA1C63-4A19-4F29-92CF-3B41E46C3E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31860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6BC237-54E6-445A-A7FA-512DE34CCA1B}" type="datetimeFigureOut">
              <a:rPr lang="en-IN" smtClean="0"/>
              <a:t>29-06-2021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EEA90-197E-479D-89C5-AF38B411E3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593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178329" y="176482"/>
            <a:ext cx="12013671" cy="6535247"/>
            <a:chOff x="178329" y="176482"/>
            <a:chExt cx="12013671" cy="6535247"/>
          </a:xfrm>
        </p:grpSpPr>
        <p:pic>
          <p:nvPicPr>
            <p:cNvPr id="29" name="Picture 2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3867" y="1899563"/>
              <a:ext cx="10058400" cy="4812166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329" y="176482"/>
              <a:ext cx="2539356" cy="476661"/>
            </a:xfrm>
            <a:prstGeom prst="rect">
              <a:avLst/>
            </a:prstGeom>
          </p:spPr>
        </p:pic>
        <p:sp>
          <p:nvSpPr>
            <p:cNvPr id="35" name="TextBox 34"/>
            <p:cNvSpPr txBox="1"/>
            <p:nvPr userDrawn="1"/>
          </p:nvSpPr>
          <p:spPr>
            <a:xfrm>
              <a:off x="450875" y="653143"/>
              <a:ext cx="1994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>
                  <a:solidFill>
                    <a:srgbClr val="EE782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PRESENTS</a:t>
              </a:r>
            </a:p>
          </p:txBody>
        </p:sp>
        <p:sp>
          <p:nvSpPr>
            <p:cNvPr id="36" name="TextBox 35"/>
            <p:cNvSpPr txBox="1"/>
            <p:nvPr userDrawn="1"/>
          </p:nvSpPr>
          <p:spPr>
            <a:xfrm>
              <a:off x="9151233" y="176482"/>
              <a:ext cx="30407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>
                  <a:solidFill>
                    <a:srgbClr val="6A6A6A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TECHNOLOGY</a:t>
              </a:r>
              <a:r>
                <a:rPr lang="en-IN" baseline="0" dirty="0">
                  <a:solidFill>
                    <a:srgbClr val="6A6A6A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PARTNER</a:t>
              </a:r>
              <a:endParaRPr lang="en-IN" dirty="0">
                <a:solidFill>
                  <a:srgbClr val="6A6A6A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37" name="Picture 36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51616" y="653143"/>
              <a:ext cx="1440000" cy="307440"/>
            </a:xfrm>
            <a:prstGeom prst="rect">
              <a:avLst/>
            </a:prstGeom>
          </p:spPr>
        </p:pic>
        <p:grpSp>
          <p:nvGrpSpPr>
            <p:cNvPr id="38" name="Group 37"/>
            <p:cNvGrpSpPr/>
            <p:nvPr userDrawn="1"/>
          </p:nvGrpSpPr>
          <p:grpSpPr>
            <a:xfrm>
              <a:off x="178329" y="3806920"/>
              <a:ext cx="3749187" cy="1798922"/>
              <a:chOff x="196955" y="3402225"/>
              <a:chExt cx="3749187" cy="1798922"/>
            </a:xfrm>
          </p:grpSpPr>
          <p:sp>
            <p:nvSpPr>
              <p:cNvPr id="45" name="Donut 44"/>
              <p:cNvSpPr/>
              <p:nvPr/>
            </p:nvSpPr>
            <p:spPr>
              <a:xfrm>
                <a:off x="196955" y="3402225"/>
                <a:ext cx="1800087" cy="1798922"/>
              </a:xfrm>
              <a:prstGeom prst="donut">
                <a:avLst>
                  <a:gd name="adj" fmla="val 12578"/>
                </a:avLst>
              </a:prstGeom>
              <a:solidFill>
                <a:srgbClr val="EE782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Donut 45"/>
              <p:cNvSpPr/>
              <p:nvPr/>
            </p:nvSpPr>
            <p:spPr>
              <a:xfrm>
                <a:off x="1296309" y="3425092"/>
                <a:ext cx="428715" cy="428465"/>
              </a:xfrm>
              <a:prstGeom prst="donu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Donut 20"/>
              <p:cNvSpPr/>
              <p:nvPr userDrawn="1"/>
            </p:nvSpPr>
            <p:spPr>
              <a:xfrm>
                <a:off x="3497645" y="3402225"/>
                <a:ext cx="448497" cy="448235"/>
              </a:xfrm>
              <a:prstGeom prst="donu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9" name="TextBox 38"/>
            <p:cNvSpPr txBox="1"/>
            <p:nvPr userDrawn="1"/>
          </p:nvSpPr>
          <p:spPr>
            <a:xfrm>
              <a:off x="2811533" y="1484794"/>
              <a:ext cx="664130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5400" b="1" spc="15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INTEGRATION</a:t>
              </a:r>
              <a:r>
                <a:rPr lang="en-IN" sz="5400" b="1" spc="150" baseline="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DAY</a:t>
              </a:r>
              <a:endParaRPr lang="en-IN" sz="5400" b="1" spc="1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40" name="Group 39"/>
            <p:cNvGrpSpPr/>
            <p:nvPr userDrawn="1"/>
          </p:nvGrpSpPr>
          <p:grpSpPr>
            <a:xfrm>
              <a:off x="3474400" y="2453192"/>
              <a:ext cx="5246528" cy="525774"/>
              <a:chOff x="3531025" y="2814876"/>
              <a:chExt cx="5246528" cy="550927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3531025" y="2814884"/>
                <a:ext cx="3033405" cy="550919"/>
              </a:xfrm>
              <a:prstGeom prst="rect">
                <a:avLst/>
              </a:prstGeom>
              <a:solidFill>
                <a:srgbClr val="4EC1B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0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42" name="Flowchart: Card 25"/>
              <p:cNvSpPr/>
              <p:nvPr/>
            </p:nvSpPr>
            <p:spPr>
              <a:xfrm rot="10800000" flipH="1">
                <a:off x="6389692" y="2814876"/>
                <a:ext cx="2387861" cy="550919"/>
              </a:xfrm>
              <a:custGeom>
                <a:avLst/>
                <a:gdLst>
                  <a:gd name="connsiteX0" fmla="*/ 0 w 10000"/>
                  <a:gd name="connsiteY0" fmla="*/ 2000 h 10000"/>
                  <a:gd name="connsiteX1" fmla="*/ 2000 w 10000"/>
                  <a:gd name="connsiteY1" fmla="*/ 0 h 10000"/>
                  <a:gd name="connsiteX2" fmla="*/ 10000 w 10000"/>
                  <a:gd name="connsiteY2" fmla="*/ 0 h 10000"/>
                  <a:gd name="connsiteX3" fmla="*/ 10000 w 10000"/>
                  <a:gd name="connsiteY3" fmla="*/ 10000 h 10000"/>
                  <a:gd name="connsiteX4" fmla="*/ 0 w 10000"/>
                  <a:gd name="connsiteY4" fmla="*/ 10000 h 10000"/>
                  <a:gd name="connsiteX5" fmla="*/ 0 w 10000"/>
                  <a:gd name="connsiteY5" fmla="*/ 2000 h 10000"/>
                  <a:gd name="connsiteX0" fmla="*/ 43 w 10000"/>
                  <a:gd name="connsiteY0" fmla="*/ 9813 h 10000"/>
                  <a:gd name="connsiteX1" fmla="*/ 2000 w 10000"/>
                  <a:gd name="connsiteY1" fmla="*/ 0 h 10000"/>
                  <a:gd name="connsiteX2" fmla="*/ 10000 w 10000"/>
                  <a:gd name="connsiteY2" fmla="*/ 0 h 10000"/>
                  <a:gd name="connsiteX3" fmla="*/ 10000 w 10000"/>
                  <a:gd name="connsiteY3" fmla="*/ 10000 h 10000"/>
                  <a:gd name="connsiteX4" fmla="*/ 0 w 10000"/>
                  <a:gd name="connsiteY4" fmla="*/ 10000 h 10000"/>
                  <a:gd name="connsiteX5" fmla="*/ 43 w 10000"/>
                  <a:gd name="connsiteY5" fmla="*/ 9813 h 10000"/>
                  <a:gd name="connsiteX0" fmla="*/ 43 w 10000"/>
                  <a:gd name="connsiteY0" fmla="*/ 9813 h 10000"/>
                  <a:gd name="connsiteX1" fmla="*/ 689 w 10000"/>
                  <a:gd name="connsiteY1" fmla="*/ 0 h 10000"/>
                  <a:gd name="connsiteX2" fmla="*/ 10000 w 10000"/>
                  <a:gd name="connsiteY2" fmla="*/ 0 h 10000"/>
                  <a:gd name="connsiteX3" fmla="*/ 10000 w 10000"/>
                  <a:gd name="connsiteY3" fmla="*/ 10000 h 10000"/>
                  <a:gd name="connsiteX4" fmla="*/ 0 w 10000"/>
                  <a:gd name="connsiteY4" fmla="*/ 10000 h 10000"/>
                  <a:gd name="connsiteX5" fmla="*/ 43 w 10000"/>
                  <a:gd name="connsiteY5" fmla="*/ 9813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000" h="10000">
                    <a:moveTo>
                      <a:pt x="43" y="9813"/>
                    </a:moveTo>
                    <a:cubicBezTo>
                      <a:pt x="258" y="6542"/>
                      <a:pt x="474" y="3271"/>
                      <a:pt x="689" y="0"/>
                    </a:cubicBezTo>
                    <a:lnTo>
                      <a:pt x="10000" y="0"/>
                    </a:lnTo>
                    <a:lnTo>
                      <a:pt x="10000" y="10000"/>
                    </a:lnTo>
                    <a:lnTo>
                      <a:pt x="0" y="10000"/>
                    </a:lnTo>
                    <a:cubicBezTo>
                      <a:pt x="14" y="9938"/>
                      <a:pt x="29" y="9875"/>
                      <a:pt x="43" y="9813"/>
                    </a:cubicBezTo>
                    <a:close/>
                  </a:path>
                </a:pathLst>
              </a:custGeom>
              <a:solidFill>
                <a:srgbClr val="1969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3557261" y="2912970"/>
                <a:ext cx="2981303" cy="3547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600" dirty="0">
                    <a:solidFill>
                      <a:schemeClr val="bg1"/>
                    </a:solidFill>
                    <a:latin typeface="Segoe UI" panose="020B0502040204020203" pitchFamily="34" charset="0"/>
                    <a:ea typeface="Lato" panose="020F0502020204030203" pitchFamily="34" charset="0"/>
                    <a:cs typeface="Segoe UI" panose="020B0502040204020203" pitchFamily="34" charset="0"/>
                  </a:rPr>
                  <a:t>MICROSOFT GTSC,</a:t>
                </a:r>
                <a:r>
                  <a:rPr lang="en-IN" sz="1600" baseline="0" dirty="0">
                    <a:solidFill>
                      <a:schemeClr val="bg1"/>
                    </a:solidFill>
                    <a:latin typeface="Segoe UI" panose="020B0502040204020203" pitchFamily="34" charset="0"/>
                    <a:ea typeface="Lato" panose="020F0502020204030203" pitchFamily="34" charset="0"/>
                    <a:cs typeface="Segoe UI" panose="020B0502040204020203" pitchFamily="34" charset="0"/>
                  </a:rPr>
                  <a:t> Bengaluru</a:t>
                </a:r>
                <a:endParaRPr lang="en-IN" sz="1600" dirty="0">
                  <a:solidFill>
                    <a:schemeClr val="bg1"/>
                  </a:solidFill>
                  <a:latin typeface="Segoe UI" panose="020B0502040204020203" pitchFamily="34" charset="0"/>
                  <a:ea typeface="Lato" panose="020F050202020403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6431765" y="2906475"/>
                <a:ext cx="2345788" cy="3870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dirty="0">
                    <a:solidFill>
                      <a:schemeClr val="bg1"/>
                    </a:solidFill>
                    <a:latin typeface="Segoe UI" panose="020B0502040204020203" pitchFamily="34" charset="0"/>
                    <a:ea typeface="Lato" panose="020F0502020204030203" pitchFamily="34" charset="0"/>
                    <a:cs typeface="Segoe UI" panose="020B0502040204020203" pitchFamily="34" charset="0"/>
                  </a:rPr>
                  <a:t>September</a:t>
                </a:r>
                <a:r>
                  <a:rPr lang="en-IN" baseline="0" dirty="0">
                    <a:solidFill>
                      <a:schemeClr val="bg1"/>
                    </a:solidFill>
                    <a:latin typeface="Segoe UI" panose="020B0502040204020203" pitchFamily="34" charset="0"/>
                    <a:ea typeface="Lato" panose="020F0502020204030203" pitchFamily="34" charset="0"/>
                    <a:cs typeface="Segoe UI" panose="020B0502040204020203" pitchFamily="34" charset="0"/>
                  </a:rPr>
                  <a:t> 10, 2016</a:t>
                </a:r>
                <a:endParaRPr lang="en-IN" dirty="0">
                  <a:solidFill>
                    <a:schemeClr val="bg1"/>
                  </a:solidFill>
                  <a:latin typeface="Segoe UI" panose="020B0502040204020203" pitchFamily="34" charset="0"/>
                  <a:ea typeface="Lato" panose="020F050202020403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2" name="Donut 21"/>
            <p:cNvSpPr/>
            <p:nvPr userDrawn="1"/>
          </p:nvSpPr>
          <p:spPr>
            <a:xfrm>
              <a:off x="2127429" y="3806920"/>
              <a:ext cx="1800087" cy="1798922"/>
            </a:xfrm>
            <a:prstGeom prst="donut">
              <a:avLst>
                <a:gd name="adj" fmla="val 12578"/>
              </a:avLst>
            </a:prstGeom>
            <a:solidFill>
              <a:srgbClr val="EE78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23" name="Donut 22"/>
            <p:cNvSpPr/>
            <p:nvPr userDrawn="1"/>
          </p:nvSpPr>
          <p:spPr>
            <a:xfrm>
              <a:off x="3226783" y="3829787"/>
              <a:ext cx="428715" cy="428465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4438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269239" y="2077800"/>
            <a:ext cx="6274974" cy="2696029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9" name="Picture 18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203" y="6119147"/>
            <a:ext cx="1253377" cy="2687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4892" y="481158"/>
            <a:ext cx="1408078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9012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9860610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2" y="3878574"/>
            <a:ext cx="9860611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48213" y="481158"/>
            <a:ext cx="1421436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2137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uil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9860610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2" y="3878574"/>
            <a:ext cx="9860611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40327040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7106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3064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104739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289460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3400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8130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911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00" y="89163"/>
            <a:ext cx="1260000" cy="236513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</a:effec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BD173E30-8D43-43BA-9C8B-0C6B0D93C555}" type="slidenum">
              <a:rPr lang="en-IN" smtClean="0"/>
              <a:pPr/>
              <a:t>‹#›</a:t>
            </a:fld>
            <a:endParaRPr lang="en-IN" dirty="0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9652971" y="19844"/>
            <a:ext cx="2539029" cy="537671"/>
            <a:chOff x="9652971" y="19844"/>
            <a:chExt cx="2539029" cy="537671"/>
          </a:xfrm>
        </p:grpSpPr>
        <p:sp>
          <p:nvSpPr>
            <p:cNvPr id="4" name="TextBox 3"/>
            <p:cNvSpPr txBox="1"/>
            <p:nvPr userDrawn="1"/>
          </p:nvSpPr>
          <p:spPr bwMode="grayWhite">
            <a:xfrm>
              <a:off x="10189820" y="19844"/>
              <a:ext cx="16567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INTEGRATION</a:t>
              </a:r>
              <a:r>
                <a:rPr lang="en-IN" sz="1200" b="1" baseline="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DAY</a:t>
              </a:r>
              <a:endParaRPr lang="en-IN" sz="1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Rectangle 8"/>
            <p:cNvSpPr/>
            <p:nvPr userDrawn="1"/>
          </p:nvSpPr>
          <p:spPr bwMode="grayWhite">
            <a:xfrm>
              <a:off x="9745133" y="309416"/>
              <a:ext cx="1581122" cy="248099"/>
            </a:xfrm>
            <a:prstGeom prst="rect">
              <a:avLst/>
            </a:prstGeom>
            <a:solidFill>
              <a:srgbClr val="4EC1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00" dirty="0"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Flowchart: Card 25"/>
            <p:cNvSpPr/>
            <p:nvPr userDrawn="1"/>
          </p:nvSpPr>
          <p:spPr bwMode="grayWhite">
            <a:xfrm rot="10800000" flipH="1">
              <a:off x="11018206" y="309414"/>
              <a:ext cx="1065756" cy="248100"/>
            </a:xfrm>
            <a:custGeom>
              <a:avLst/>
              <a:gdLst>
                <a:gd name="connsiteX0" fmla="*/ 0 w 10000"/>
                <a:gd name="connsiteY0" fmla="*/ 2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10000 w 10000"/>
                <a:gd name="connsiteY3" fmla="*/ 10000 h 10000"/>
                <a:gd name="connsiteX4" fmla="*/ 0 w 10000"/>
                <a:gd name="connsiteY4" fmla="*/ 10000 h 10000"/>
                <a:gd name="connsiteX5" fmla="*/ 0 w 10000"/>
                <a:gd name="connsiteY5" fmla="*/ 2000 h 10000"/>
                <a:gd name="connsiteX0" fmla="*/ 43 w 10000"/>
                <a:gd name="connsiteY0" fmla="*/ 9813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10000 w 10000"/>
                <a:gd name="connsiteY3" fmla="*/ 10000 h 10000"/>
                <a:gd name="connsiteX4" fmla="*/ 0 w 10000"/>
                <a:gd name="connsiteY4" fmla="*/ 10000 h 10000"/>
                <a:gd name="connsiteX5" fmla="*/ 43 w 10000"/>
                <a:gd name="connsiteY5" fmla="*/ 9813 h 10000"/>
                <a:gd name="connsiteX0" fmla="*/ 43 w 10000"/>
                <a:gd name="connsiteY0" fmla="*/ 9813 h 10000"/>
                <a:gd name="connsiteX1" fmla="*/ 689 w 10000"/>
                <a:gd name="connsiteY1" fmla="*/ 0 h 10000"/>
                <a:gd name="connsiteX2" fmla="*/ 10000 w 10000"/>
                <a:gd name="connsiteY2" fmla="*/ 0 h 10000"/>
                <a:gd name="connsiteX3" fmla="*/ 10000 w 10000"/>
                <a:gd name="connsiteY3" fmla="*/ 10000 h 10000"/>
                <a:gd name="connsiteX4" fmla="*/ 0 w 10000"/>
                <a:gd name="connsiteY4" fmla="*/ 10000 h 10000"/>
                <a:gd name="connsiteX5" fmla="*/ 43 w 10000"/>
                <a:gd name="connsiteY5" fmla="*/ 9813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000">
                  <a:moveTo>
                    <a:pt x="43" y="9813"/>
                  </a:moveTo>
                  <a:cubicBezTo>
                    <a:pt x="258" y="6542"/>
                    <a:pt x="474" y="3271"/>
                    <a:pt x="689" y="0"/>
                  </a:cubicBez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cubicBezTo>
                    <a:pt x="14" y="9938"/>
                    <a:pt x="29" y="9875"/>
                    <a:pt x="43" y="9813"/>
                  </a:cubicBezTo>
                  <a:close/>
                </a:path>
              </a:pathLst>
            </a:custGeom>
            <a:solidFill>
              <a:srgbClr val="1969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" name="TextBox 10"/>
            <p:cNvSpPr txBox="1"/>
            <p:nvPr userDrawn="1"/>
          </p:nvSpPr>
          <p:spPr bwMode="grayWhite">
            <a:xfrm>
              <a:off x="9652971" y="333369"/>
              <a:ext cx="1457397" cy="2077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700" dirty="0">
                  <a:solidFill>
                    <a:schemeClr val="bg1"/>
                  </a:solidFill>
                  <a:latin typeface="Segoe UI" panose="020B0502040204020203" pitchFamily="34" charset="0"/>
                  <a:ea typeface="Lato" panose="020F0502020204030203" pitchFamily="34" charset="0"/>
                  <a:cs typeface="Segoe UI" panose="020B0502040204020203" pitchFamily="34" charset="0"/>
                </a:rPr>
                <a:t>MICROSOFT</a:t>
              </a:r>
              <a:r>
                <a:rPr lang="en-IN" sz="700" baseline="0" dirty="0">
                  <a:solidFill>
                    <a:schemeClr val="bg1"/>
                  </a:solidFill>
                  <a:latin typeface="Segoe UI" panose="020B0502040204020203" pitchFamily="34" charset="0"/>
                  <a:ea typeface="Lato" panose="020F0502020204030203" pitchFamily="34" charset="0"/>
                  <a:cs typeface="Segoe UI" panose="020B0502040204020203" pitchFamily="34" charset="0"/>
                </a:rPr>
                <a:t> GTSC, Bengaluru</a:t>
              </a:r>
              <a:endParaRPr lang="en-IN" sz="700" dirty="0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" name="TextBox 11"/>
            <p:cNvSpPr txBox="1"/>
            <p:nvPr userDrawn="1"/>
          </p:nvSpPr>
          <p:spPr bwMode="grayWhite">
            <a:xfrm>
              <a:off x="11018206" y="325676"/>
              <a:ext cx="117379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IN" sz="800" dirty="0">
                  <a:solidFill>
                    <a:schemeClr val="bg1"/>
                  </a:solidFill>
                  <a:latin typeface="Segoe UI" panose="020B0502040204020203" pitchFamily="34" charset="0"/>
                  <a:ea typeface="Lato" panose="020F0502020204030203" pitchFamily="34" charset="0"/>
                  <a:cs typeface="Segoe UI" panose="020B0502040204020203" pitchFamily="34" charset="0"/>
                </a:rPr>
                <a:t>September 10, 2016</a:t>
              </a:r>
            </a:p>
          </p:txBody>
        </p:sp>
      </p:grpSp>
      <p:sp>
        <p:nvSpPr>
          <p:cNvPr id="13" name="Title 12"/>
          <p:cNvSpPr>
            <a:spLocks noGrp="1"/>
          </p:cNvSpPr>
          <p:nvPr userDrawn="1"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73564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6386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7242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79784" y="2906011"/>
            <a:ext cx="10034748" cy="89966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066422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1186356"/>
            <a:ext cx="8964248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8964247" cy="724246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41463605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8964247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76428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8648707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92035">
                      <a:srgbClr val="000000"/>
                    </a:gs>
                    <a:gs pos="75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8828193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217195"/>
            <a:ext cx="5378548" cy="1973570"/>
          </a:xfrm>
        </p:spPr>
        <p:txBody>
          <a:bodyPr>
            <a:spAutoFit/>
          </a:bodyPr>
          <a:lstStyle>
            <a:lvl1pPr>
              <a:defRPr sz="647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367722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7079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70174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73E30-8D43-43BA-9C8B-0C6B0D93C555}" type="slidenum">
              <a:rPr lang="en-IN" smtClean="0"/>
              <a:t>‹#›</a:t>
            </a:fld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00" y="89163"/>
            <a:ext cx="1260000" cy="236513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</a:effectLst>
        </p:spPr>
      </p:pic>
      <p:grpSp>
        <p:nvGrpSpPr>
          <p:cNvPr id="12" name="Group 11"/>
          <p:cNvGrpSpPr/>
          <p:nvPr userDrawn="1"/>
        </p:nvGrpSpPr>
        <p:grpSpPr>
          <a:xfrm>
            <a:off x="9652971" y="19844"/>
            <a:ext cx="2539029" cy="537671"/>
            <a:chOff x="9652971" y="19844"/>
            <a:chExt cx="2539029" cy="537671"/>
          </a:xfrm>
        </p:grpSpPr>
        <p:sp>
          <p:nvSpPr>
            <p:cNvPr id="13" name="TextBox 12"/>
            <p:cNvSpPr txBox="1"/>
            <p:nvPr userDrawn="1"/>
          </p:nvSpPr>
          <p:spPr bwMode="grayWhite">
            <a:xfrm>
              <a:off x="10189820" y="19844"/>
              <a:ext cx="16567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INTEGRATION</a:t>
              </a:r>
              <a:r>
                <a:rPr lang="en-IN" sz="1200" b="1" baseline="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DAY</a:t>
              </a:r>
              <a:endParaRPr lang="en-IN" sz="1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" name="Rectangle 13"/>
            <p:cNvSpPr/>
            <p:nvPr userDrawn="1"/>
          </p:nvSpPr>
          <p:spPr bwMode="grayWhite">
            <a:xfrm>
              <a:off x="9745133" y="309416"/>
              <a:ext cx="1581122" cy="248099"/>
            </a:xfrm>
            <a:prstGeom prst="rect">
              <a:avLst/>
            </a:prstGeom>
            <a:solidFill>
              <a:srgbClr val="4EC1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00" dirty="0"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" name="Flowchart: Card 25"/>
            <p:cNvSpPr/>
            <p:nvPr userDrawn="1"/>
          </p:nvSpPr>
          <p:spPr bwMode="grayWhite">
            <a:xfrm rot="10800000" flipH="1">
              <a:off x="11018206" y="309414"/>
              <a:ext cx="1065756" cy="248100"/>
            </a:xfrm>
            <a:custGeom>
              <a:avLst/>
              <a:gdLst>
                <a:gd name="connsiteX0" fmla="*/ 0 w 10000"/>
                <a:gd name="connsiteY0" fmla="*/ 2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10000 w 10000"/>
                <a:gd name="connsiteY3" fmla="*/ 10000 h 10000"/>
                <a:gd name="connsiteX4" fmla="*/ 0 w 10000"/>
                <a:gd name="connsiteY4" fmla="*/ 10000 h 10000"/>
                <a:gd name="connsiteX5" fmla="*/ 0 w 10000"/>
                <a:gd name="connsiteY5" fmla="*/ 2000 h 10000"/>
                <a:gd name="connsiteX0" fmla="*/ 43 w 10000"/>
                <a:gd name="connsiteY0" fmla="*/ 9813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10000 w 10000"/>
                <a:gd name="connsiteY3" fmla="*/ 10000 h 10000"/>
                <a:gd name="connsiteX4" fmla="*/ 0 w 10000"/>
                <a:gd name="connsiteY4" fmla="*/ 10000 h 10000"/>
                <a:gd name="connsiteX5" fmla="*/ 43 w 10000"/>
                <a:gd name="connsiteY5" fmla="*/ 9813 h 10000"/>
                <a:gd name="connsiteX0" fmla="*/ 43 w 10000"/>
                <a:gd name="connsiteY0" fmla="*/ 9813 h 10000"/>
                <a:gd name="connsiteX1" fmla="*/ 689 w 10000"/>
                <a:gd name="connsiteY1" fmla="*/ 0 h 10000"/>
                <a:gd name="connsiteX2" fmla="*/ 10000 w 10000"/>
                <a:gd name="connsiteY2" fmla="*/ 0 h 10000"/>
                <a:gd name="connsiteX3" fmla="*/ 10000 w 10000"/>
                <a:gd name="connsiteY3" fmla="*/ 10000 h 10000"/>
                <a:gd name="connsiteX4" fmla="*/ 0 w 10000"/>
                <a:gd name="connsiteY4" fmla="*/ 10000 h 10000"/>
                <a:gd name="connsiteX5" fmla="*/ 43 w 10000"/>
                <a:gd name="connsiteY5" fmla="*/ 9813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000">
                  <a:moveTo>
                    <a:pt x="43" y="9813"/>
                  </a:moveTo>
                  <a:cubicBezTo>
                    <a:pt x="258" y="6542"/>
                    <a:pt x="474" y="3271"/>
                    <a:pt x="689" y="0"/>
                  </a:cubicBez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cubicBezTo>
                    <a:pt x="14" y="9938"/>
                    <a:pt x="29" y="9875"/>
                    <a:pt x="43" y="9813"/>
                  </a:cubicBezTo>
                  <a:close/>
                </a:path>
              </a:pathLst>
            </a:custGeom>
            <a:solidFill>
              <a:srgbClr val="1969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TextBox 15"/>
            <p:cNvSpPr txBox="1"/>
            <p:nvPr userDrawn="1"/>
          </p:nvSpPr>
          <p:spPr bwMode="grayWhite">
            <a:xfrm>
              <a:off x="9652971" y="333369"/>
              <a:ext cx="1457397" cy="2077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700" dirty="0">
                  <a:solidFill>
                    <a:schemeClr val="bg1"/>
                  </a:solidFill>
                  <a:latin typeface="Segoe UI" panose="020B0502040204020203" pitchFamily="34" charset="0"/>
                  <a:ea typeface="Lato" panose="020F0502020204030203" pitchFamily="34" charset="0"/>
                  <a:cs typeface="Segoe UI" panose="020B0502040204020203" pitchFamily="34" charset="0"/>
                </a:rPr>
                <a:t>MICROSOFT</a:t>
              </a:r>
              <a:r>
                <a:rPr lang="en-IN" sz="700" baseline="0" dirty="0">
                  <a:solidFill>
                    <a:schemeClr val="bg1"/>
                  </a:solidFill>
                  <a:latin typeface="Segoe UI" panose="020B0502040204020203" pitchFamily="34" charset="0"/>
                  <a:ea typeface="Lato" panose="020F0502020204030203" pitchFamily="34" charset="0"/>
                  <a:cs typeface="Segoe UI" panose="020B0502040204020203" pitchFamily="34" charset="0"/>
                </a:rPr>
                <a:t> GTSC, Bengaluru</a:t>
              </a:r>
              <a:endParaRPr lang="en-IN" sz="700" dirty="0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" name="TextBox 16"/>
            <p:cNvSpPr txBox="1"/>
            <p:nvPr userDrawn="1"/>
          </p:nvSpPr>
          <p:spPr bwMode="grayWhite">
            <a:xfrm>
              <a:off x="11018206" y="325676"/>
              <a:ext cx="117379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IN" sz="800" dirty="0">
                  <a:solidFill>
                    <a:schemeClr val="bg1"/>
                  </a:solidFill>
                  <a:latin typeface="Segoe UI" panose="020B0502040204020203" pitchFamily="34" charset="0"/>
                  <a:ea typeface="Lato" panose="020F0502020204030203" pitchFamily="34" charset="0"/>
                  <a:cs typeface="Segoe UI" panose="020B0502040204020203" pitchFamily="34" charset="0"/>
                </a:rPr>
                <a:t>September 10, 2016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826453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284437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logo slide_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blackWhite">
          <a:xfrm>
            <a:off x="269239" y="6171616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>
              <a:defRPr/>
            </a:pPr>
            <a:r>
              <a:rPr lang="en-US" sz="686" dirty="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4892" y="470067"/>
            <a:ext cx="1408078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1307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709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4BDCA09-46AC-453E-93C0-0A90C6851E93}" type="datetimeFigureOut">
              <a:rPr lang="en-US" smtClean="0">
                <a:solidFill>
                  <a:srgbClr val="505050"/>
                </a:solidFill>
              </a:rPr>
              <a:pPr>
                <a:defRPr/>
              </a:pPr>
              <a:t>6/29/2021</a:t>
            </a:fld>
            <a:endParaRPr lang="en-US" dirty="0">
              <a:solidFill>
                <a:srgbClr val="50505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>
              <a:solidFill>
                <a:srgbClr val="50505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E25CC11-B8CC-4AD2-83E4-15B2D21BA109}" type="slidenum">
              <a:rPr lang="en-US" smtClean="0">
                <a:solidFill>
                  <a:srgbClr val="50505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566249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1186356"/>
            <a:ext cx="8964248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8964247" cy="724246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9571733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BEA1F-BF2B-4760-8729-FE575E00FDFC}" type="datetimeFigureOut">
              <a:rPr lang="en-US" smtClean="0">
                <a:solidFill>
                  <a:srgbClr val="505050"/>
                </a:solidFill>
              </a:rPr>
              <a:pPr/>
              <a:t>6/29/2021</a:t>
            </a:fld>
            <a:endParaRPr lang="en-US">
              <a:solidFill>
                <a:srgbClr val="50505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05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45D67-7E65-41E6-9198-4FDA1D322A3F}" type="slidenum">
              <a:rPr lang="en-US" smtClean="0">
                <a:solidFill>
                  <a:srgbClr val="505050"/>
                </a:solidFill>
              </a:rPr>
              <a:pPr/>
              <a:t>‹#›</a:t>
            </a:fld>
            <a:endParaRPr lang="en-US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750046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nnouncing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75628" y="2240362"/>
            <a:ext cx="6947134" cy="995838"/>
          </a:xfrm>
          <a:noFill/>
        </p:spPr>
        <p:txBody>
          <a:bodyPr wrap="square" tIns="91440" bIns="91440" anchor="b" anchorCtr="0">
            <a:spAutoFit/>
          </a:bodyPr>
          <a:lstStyle>
            <a:lvl1pPr>
              <a:defRPr sz="5882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Announcing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995859" y="3694460"/>
            <a:ext cx="6948232" cy="669927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2745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/>
              <a:t>Content placeholder</a:t>
            </a:r>
          </a:p>
        </p:txBody>
      </p:sp>
    </p:spTree>
    <p:extLst>
      <p:ext uri="{BB962C8B-B14F-4D97-AF65-F5344CB8AC3E}">
        <p14:creationId xmlns:p14="http://schemas.microsoft.com/office/powerpoint/2010/main" val="2910610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944 -0.00046 L -4.28389E-6 2.19246E-6 " pathEditMode="relative" rAng="0" ptsTypes="AA">
                                      <p:cBhvr>
                                        <p:cTn id="12" dur="6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1">
        <p:tmplLst>
          <p:tmpl>
            <p:tnLst>
              <p:par>
                <p:cTn presetID="42" presetClass="path" presetSubtype="0" decel="100000" fill="hold" nodeType="withEffect">
                  <p:stCondLst>
                    <p:cond delay="500"/>
                  </p:stCondLst>
                  <p:childTnLst>
                    <p:animMotion origin="layout" path="M -0.03944 -0.00046 L -4.28389E-6 2.19246E-6 " pathEditMode="relative" rAng="0" ptsTypes="AA">
                      <p:cBhvr>
                        <p:cTn dur="600" fill="hold"/>
                        <p:tgtEl>
                          <p:spTgt spid="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1966" y="23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0" y="100250"/>
            <a:ext cx="12193200" cy="67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75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73E30-8D43-43BA-9C8B-0C6B0D93C555}" type="slidenum">
              <a:rPr lang="en-IN" smtClean="0"/>
              <a:t>‹#›</a:t>
            </a:fld>
            <a:endParaRPr lang="en-IN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00" y="89163"/>
            <a:ext cx="1260000" cy="236513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</a:effectLst>
        </p:spPr>
      </p:pic>
      <p:grpSp>
        <p:nvGrpSpPr>
          <p:cNvPr id="13" name="Group 12"/>
          <p:cNvGrpSpPr/>
          <p:nvPr userDrawn="1"/>
        </p:nvGrpSpPr>
        <p:grpSpPr>
          <a:xfrm>
            <a:off x="9652971" y="19844"/>
            <a:ext cx="2539029" cy="537671"/>
            <a:chOff x="9652971" y="19844"/>
            <a:chExt cx="2539029" cy="537671"/>
          </a:xfrm>
        </p:grpSpPr>
        <p:sp>
          <p:nvSpPr>
            <p:cNvPr id="14" name="TextBox 13"/>
            <p:cNvSpPr txBox="1"/>
            <p:nvPr userDrawn="1"/>
          </p:nvSpPr>
          <p:spPr bwMode="grayWhite">
            <a:xfrm>
              <a:off x="10189820" y="19844"/>
              <a:ext cx="16567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INTEGRATION</a:t>
              </a:r>
              <a:r>
                <a:rPr lang="en-IN" sz="1200" b="1" baseline="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DAY</a:t>
              </a:r>
              <a:endParaRPr lang="en-IN" sz="1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" name="Rectangle 14"/>
            <p:cNvSpPr/>
            <p:nvPr userDrawn="1"/>
          </p:nvSpPr>
          <p:spPr bwMode="grayWhite">
            <a:xfrm>
              <a:off x="9745133" y="309416"/>
              <a:ext cx="1581122" cy="248099"/>
            </a:xfrm>
            <a:prstGeom prst="rect">
              <a:avLst/>
            </a:prstGeom>
            <a:solidFill>
              <a:srgbClr val="4EC1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00" dirty="0"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Flowchart: Card 25"/>
            <p:cNvSpPr/>
            <p:nvPr userDrawn="1"/>
          </p:nvSpPr>
          <p:spPr bwMode="grayWhite">
            <a:xfrm rot="10800000" flipH="1">
              <a:off x="11018206" y="309414"/>
              <a:ext cx="1065756" cy="248100"/>
            </a:xfrm>
            <a:custGeom>
              <a:avLst/>
              <a:gdLst>
                <a:gd name="connsiteX0" fmla="*/ 0 w 10000"/>
                <a:gd name="connsiteY0" fmla="*/ 2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10000 w 10000"/>
                <a:gd name="connsiteY3" fmla="*/ 10000 h 10000"/>
                <a:gd name="connsiteX4" fmla="*/ 0 w 10000"/>
                <a:gd name="connsiteY4" fmla="*/ 10000 h 10000"/>
                <a:gd name="connsiteX5" fmla="*/ 0 w 10000"/>
                <a:gd name="connsiteY5" fmla="*/ 2000 h 10000"/>
                <a:gd name="connsiteX0" fmla="*/ 43 w 10000"/>
                <a:gd name="connsiteY0" fmla="*/ 9813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10000 w 10000"/>
                <a:gd name="connsiteY3" fmla="*/ 10000 h 10000"/>
                <a:gd name="connsiteX4" fmla="*/ 0 w 10000"/>
                <a:gd name="connsiteY4" fmla="*/ 10000 h 10000"/>
                <a:gd name="connsiteX5" fmla="*/ 43 w 10000"/>
                <a:gd name="connsiteY5" fmla="*/ 9813 h 10000"/>
                <a:gd name="connsiteX0" fmla="*/ 43 w 10000"/>
                <a:gd name="connsiteY0" fmla="*/ 9813 h 10000"/>
                <a:gd name="connsiteX1" fmla="*/ 689 w 10000"/>
                <a:gd name="connsiteY1" fmla="*/ 0 h 10000"/>
                <a:gd name="connsiteX2" fmla="*/ 10000 w 10000"/>
                <a:gd name="connsiteY2" fmla="*/ 0 h 10000"/>
                <a:gd name="connsiteX3" fmla="*/ 10000 w 10000"/>
                <a:gd name="connsiteY3" fmla="*/ 10000 h 10000"/>
                <a:gd name="connsiteX4" fmla="*/ 0 w 10000"/>
                <a:gd name="connsiteY4" fmla="*/ 10000 h 10000"/>
                <a:gd name="connsiteX5" fmla="*/ 43 w 10000"/>
                <a:gd name="connsiteY5" fmla="*/ 9813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000">
                  <a:moveTo>
                    <a:pt x="43" y="9813"/>
                  </a:moveTo>
                  <a:cubicBezTo>
                    <a:pt x="258" y="6542"/>
                    <a:pt x="474" y="3271"/>
                    <a:pt x="689" y="0"/>
                  </a:cubicBez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cubicBezTo>
                    <a:pt x="14" y="9938"/>
                    <a:pt x="29" y="9875"/>
                    <a:pt x="43" y="9813"/>
                  </a:cubicBezTo>
                  <a:close/>
                </a:path>
              </a:pathLst>
            </a:custGeom>
            <a:solidFill>
              <a:srgbClr val="1969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" name="TextBox 22"/>
            <p:cNvSpPr txBox="1"/>
            <p:nvPr userDrawn="1"/>
          </p:nvSpPr>
          <p:spPr bwMode="grayWhite">
            <a:xfrm>
              <a:off x="9652971" y="333369"/>
              <a:ext cx="1457397" cy="2077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700" dirty="0">
                  <a:solidFill>
                    <a:schemeClr val="bg1"/>
                  </a:solidFill>
                  <a:latin typeface="Segoe UI" panose="020B0502040204020203" pitchFamily="34" charset="0"/>
                  <a:ea typeface="Lato" panose="020F0502020204030203" pitchFamily="34" charset="0"/>
                  <a:cs typeface="Segoe UI" panose="020B0502040204020203" pitchFamily="34" charset="0"/>
                </a:rPr>
                <a:t>MICROSOFT</a:t>
              </a:r>
              <a:r>
                <a:rPr lang="en-IN" sz="700" baseline="0" dirty="0">
                  <a:solidFill>
                    <a:schemeClr val="bg1"/>
                  </a:solidFill>
                  <a:latin typeface="Segoe UI" panose="020B0502040204020203" pitchFamily="34" charset="0"/>
                  <a:ea typeface="Lato" panose="020F0502020204030203" pitchFamily="34" charset="0"/>
                  <a:cs typeface="Segoe UI" panose="020B0502040204020203" pitchFamily="34" charset="0"/>
                </a:rPr>
                <a:t> GTSC, Bengaluru</a:t>
              </a:r>
              <a:endParaRPr lang="en-IN" sz="700" dirty="0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" name="TextBox 23"/>
            <p:cNvSpPr txBox="1"/>
            <p:nvPr userDrawn="1"/>
          </p:nvSpPr>
          <p:spPr bwMode="grayWhite">
            <a:xfrm>
              <a:off x="11018206" y="325676"/>
              <a:ext cx="117379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IN" sz="800" dirty="0">
                  <a:solidFill>
                    <a:schemeClr val="bg1"/>
                  </a:solidFill>
                  <a:latin typeface="Segoe UI" panose="020B0502040204020203" pitchFamily="34" charset="0"/>
                  <a:ea typeface="Lato" panose="020F0502020204030203" pitchFamily="34" charset="0"/>
                  <a:cs typeface="Segoe UI" panose="020B0502040204020203" pitchFamily="34" charset="0"/>
                </a:rPr>
                <a:t>September 10, 2016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9612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73E30-8D43-43BA-9C8B-0C6B0D93C555}" type="slidenum">
              <a:rPr lang="en-IN" smtClean="0"/>
              <a:t>‹#›</a:t>
            </a:fld>
            <a:endParaRPr lang="en-IN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00" y="89163"/>
            <a:ext cx="1260000" cy="236513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</a:effectLst>
        </p:spPr>
      </p:pic>
      <p:grpSp>
        <p:nvGrpSpPr>
          <p:cNvPr id="15" name="Group 14"/>
          <p:cNvGrpSpPr/>
          <p:nvPr userDrawn="1"/>
        </p:nvGrpSpPr>
        <p:grpSpPr>
          <a:xfrm>
            <a:off x="9652971" y="19844"/>
            <a:ext cx="2539029" cy="537671"/>
            <a:chOff x="9652971" y="19844"/>
            <a:chExt cx="2539029" cy="537671"/>
          </a:xfrm>
        </p:grpSpPr>
        <p:sp>
          <p:nvSpPr>
            <p:cNvPr id="16" name="TextBox 15"/>
            <p:cNvSpPr txBox="1"/>
            <p:nvPr userDrawn="1"/>
          </p:nvSpPr>
          <p:spPr bwMode="grayWhite">
            <a:xfrm>
              <a:off x="10189820" y="19844"/>
              <a:ext cx="16567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INTEGRATION</a:t>
              </a:r>
              <a:r>
                <a:rPr lang="en-IN" sz="1200" b="1" baseline="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DAY</a:t>
              </a:r>
              <a:endParaRPr lang="en-IN" sz="1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" name="Rectangle 16"/>
            <p:cNvSpPr/>
            <p:nvPr userDrawn="1"/>
          </p:nvSpPr>
          <p:spPr bwMode="grayWhite">
            <a:xfrm>
              <a:off x="9745133" y="309416"/>
              <a:ext cx="1581122" cy="248099"/>
            </a:xfrm>
            <a:prstGeom prst="rect">
              <a:avLst/>
            </a:prstGeom>
            <a:solidFill>
              <a:srgbClr val="4EC1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00" dirty="0"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" name="Flowchart: Card 25"/>
            <p:cNvSpPr/>
            <p:nvPr userDrawn="1"/>
          </p:nvSpPr>
          <p:spPr bwMode="grayWhite">
            <a:xfrm rot="10800000" flipH="1">
              <a:off x="11018206" y="309414"/>
              <a:ext cx="1065756" cy="248100"/>
            </a:xfrm>
            <a:custGeom>
              <a:avLst/>
              <a:gdLst>
                <a:gd name="connsiteX0" fmla="*/ 0 w 10000"/>
                <a:gd name="connsiteY0" fmla="*/ 2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10000 w 10000"/>
                <a:gd name="connsiteY3" fmla="*/ 10000 h 10000"/>
                <a:gd name="connsiteX4" fmla="*/ 0 w 10000"/>
                <a:gd name="connsiteY4" fmla="*/ 10000 h 10000"/>
                <a:gd name="connsiteX5" fmla="*/ 0 w 10000"/>
                <a:gd name="connsiteY5" fmla="*/ 2000 h 10000"/>
                <a:gd name="connsiteX0" fmla="*/ 43 w 10000"/>
                <a:gd name="connsiteY0" fmla="*/ 9813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10000 w 10000"/>
                <a:gd name="connsiteY3" fmla="*/ 10000 h 10000"/>
                <a:gd name="connsiteX4" fmla="*/ 0 w 10000"/>
                <a:gd name="connsiteY4" fmla="*/ 10000 h 10000"/>
                <a:gd name="connsiteX5" fmla="*/ 43 w 10000"/>
                <a:gd name="connsiteY5" fmla="*/ 9813 h 10000"/>
                <a:gd name="connsiteX0" fmla="*/ 43 w 10000"/>
                <a:gd name="connsiteY0" fmla="*/ 9813 h 10000"/>
                <a:gd name="connsiteX1" fmla="*/ 689 w 10000"/>
                <a:gd name="connsiteY1" fmla="*/ 0 h 10000"/>
                <a:gd name="connsiteX2" fmla="*/ 10000 w 10000"/>
                <a:gd name="connsiteY2" fmla="*/ 0 h 10000"/>
                <a:gd name="connsiteX3" fmla="*/ 10000 w 10000"/>
                <a:gd name="connsiteY3" fmla="*/ 10000 h 10000"/>
                <a:gd name="connsiteX4" fmla="*/ 0 w 10000"/>
                <a:gd name="connsiteY4" fmla="*/ 10000 h 10000"/>
                <a:gd name="connsiteX5" fmla="*/ 43 w 10000"/>
                <a:gd name="connsiteY5" fmla="*/ 9813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000">
                  <a:moveTo>
                    <a:pt x="43" y="9813"/>
                  </a:moveTo>
                  <a:cubicBezTo>
                    <a:pt x="258" y="6542"/>
                    <a:pt x="474" y="3271"/>
                    <a:pt x="689" y="0"/>
                  </a:cubicBez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cubicBezTo>
                    <a:pt x="14" y="9938"/>
                    <a:pt x="29" y="9875"/>
                    <a:pt x="43" y="9813"/>
                  </a:cubicBezTo>
                  <a:close/>
                </a:path>
              </a:pathLst>
            </a:custGeom>
            <a:solidFill>
              <a:srgbClr val="1969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" name="TextBox 24"/>
            <p:cNvSpPr txBox="1"/>
            <p:nvPr userDrawn="1"/>
          </p:nvSpPr>
          <p:spPr bwMode="grayWhite">
            <a:xfrm>
              <a:off x="9652971" y="333369"/>
              <a:ext cx="1457397" cy="2077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700" dirty="0">
                  <a:solidFill>
                    <a:schemeClr val="bg1"/>
                  </a:solidFill>
                  <a:latin typeface="Segoe UI" panose="020B0502040204020203" pitchFamily="34" charset="0"/>
                  <a:ea typeface="Lato" panose="020F0502020204030203" pitchFamily="34" charset="0"/>
                  <a:cs typeface="Segoe UI" panose="020B0502040204020203" pitchFamily="34" charset="0"/>
                </a:rPr>
                <a:t>MICROSOFT</a:t>
              </a:r>
              <a:r>
                <a:rPr lang="en-IN" sz="700" baseline="0" dirty="0">
                  <a:solidFill>
                    <a:schemeClr val="bg1"/>
                  </a:solidFill>
                  <a:latin typeface="Segoe UI" panose="020B0502040204020203" pitchFamily="34" charset="0"/>
                  <a:ea typeface="Lato" panose="020F0502020204030203" pitchFamily="34" charset="0"/>
                  <a:cs typeface="Segoe UI" panose="020B0502040204020203" pitchFamily="34" charset="0"/>
                </a:rPr>
                <a:t> GTSC, Bengaluru</a:t>
              </a:r>
              <a:endParaRPr lang="en-IN" sz="700" dirty="0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" name="TextBox 25"/>
            <p:cNvSpPr txBox="1"/>
            <p:nvPr userDrawn="1"/>
          </p:nvSpPr>
          <p:spPr bwMode="grayWhite">
            <a:xfrm>
              <a:off x="11018206" y="325676"/>
              <a:ext cx="117379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IN" sz="800" dirty="0">
                  <a:solidFill>
                    <a:schemeClr val="bg1"/>
                  </a:solidFill>
                  <a:latin typeface="Segoe UI" panose="020B0502040204020203" pitchFamily="34" charset="0"/>
                  <a:ea typeface="Lato" panose="020F0502020204030203" pitchFamily="34" charset="0"/>
                  <a:cs typeface="Segoe UI" panose="020B0502040204020203" pitchFamily="34" charset="0"/>
                </a:rPr>
                <a:t>September 10, 2016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72849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73E30-8D43-43BA-9C8B-0C6B0D93C555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00" y="89163"/>
            <a:ext cx="1260000" cy="236513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</a:effectLst>
        </p:spPr>
      </p:pic>
      <p:grpSp>
        <p:nvGrpSpPr>
          <p:cNvPr id="11" name="Group 10"/>
          <p:cNvGrpSpPr/>
          <p:nvPr userDrawn="1"/>
        </p:nvGrpSpPr>
        <p:grpSpPr>
          <a:xfrm>
            <a:off x="9652971" y="19844"/>
            <a:ext cx="2539029" cy="537671"/>
            <a:chOff x="9652971" y="19844"/>
            <a:chExt cx="2539029" cy="537671"/>
          </a:xfrm>
        </p:grpSpPr>
        <p:sp>
          <p:nvSpPr>
            <p:cNvPr id="12" name="TextBox 11"/>
            <p:cNvSpPr txBox="1"/>
            <p:nvPr userDrawn="1"/>
          </p:nvSpPr>
          <p:spPr bwMode="grayWhite">
            <a:xfrm>
              <a:off x="10189820" y="19844"/>
              <a:ext cx="16567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INTEGRATION</a:t>
              </a:r>
              <a:r>
                <a:rPr lang="en-IN" sz="1200" b="1" baseline="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DAY</a:t>
              </a:r>
              <a:endParaRPr lang="en-IN" sz="1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Rectangle 12"/>
            <p:cNvSpPr/>
            <p:nvPr userDrawn="1"/>
          </p:nvSpPr>
          <p:spPr bwMode="grayWhite">
            <a:xfrm>
              <a:off x="9745133" y="309416"/>
              <a:ext cx="1581122" cy="248099"/>
            </a:xfrm>
            <a:prstGeom prst="rect">
              <a:avLst/>
            </a:prstGeom>
            <a:solidFill>
              <a:srgbClr val="4EC1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00" dirty="0"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" name="Flowchart: Card 25"/>
            <p:cNvSpPr/>
            <p:nvPr userDrawn="1"/>
          </p:nvSpPr>
          <p:spPr bwMode="grayWhite">
            <a:xfrm rot="10800000" flipH="1">
              <a:off x="11018206" y="309414"/>
              <a:ext cx="1065756" cy="248100"/>
            </a:xfrm>
            <a:custGeom>
              <a:avLst/>
              <a:gdLst>
                <a:gd name="connsiteX0" fmla="*/ 0 w 10000"/>
                <a:gd name="connsiteY0" fmla="*/ 2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10000 w 10000"/>
                <a:gd name="connsiteY3" fmla="*/ 10000 h 10000"/>
                <a:gd name="connsiteX4" fmla="*/ 0 w 10000"/>
                <a:gd name="connsiteY4" fmla="*/ 10000 h 10000"/>
                <a:gd name="connsiteX5" fmla="*/ 0 w 10000"/>
                <a:gd name="connsiteY5" fmla="*/ 2000 h 10000"/>
                <a:gd name="connsiteX0" fmla="*/ 43 w 10000"/>
                <a:gd name="connsiteY0" fmla="*/ 9813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10000 w 10000"/>
                <a:gd name="connsiteY3" fmla="*/ 10000 h 10000"/>
                <a:gd name="connsiteX4" fmla="*/ 0 w 10000"/>
                <a:gd name="connsiteY4" fmla="*/ 10000 h 10000"/>
                <a:gd name="connsiteX5" fmla="*/ 43 w 10000"/>
                <a:gd name="connsiteY5" fmla="*/ 9813 h 10000"/>
                <a:gd name="connsiteX0" fmla="*/ 43 w 10000"/>
                <a:gd name="connsiteY0" fmla="*/ 9813 h 10000"/>
                <a:gd name="connsiteX1" fmla="*/ 689 w 10000"/>
                <a:gd name="connsiteY1" fmla="*/ 0 h 10000"/>
                <a:gd name="connsiteX2" fmla="*/ 10000 w 10000"/>
                <a:gd name="connsiteY2" fmla="*/ 0 h 10000"/>
                <a:gd name="connsiteX3" fmla="*/ 10000 w 10000"/>
                <a:gd name="connsiteY3" fmla="*/ 10000 h 10000"/>
                <a:gd name="connsiteX4" fmla="*/ 0 w 10000"/>
                <a:gd name="connsiteY4" fmla="*/ 10000 h 10000"/>
                <a:gd name="connsiteX5" fmla="*/ 43 w 10000"/>
                <a:gd name="connsiteY5" fmla="*/ 9813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000">
                  <a:moveTo>
                    <a:pt x="43" y="9813"/>
                  </a:moveTo>
                  <a:cubicBezTo>
                    <a:pt x="258" y="6542"/>
                    <a:pt x="474" y="3271"/>
                    <a:pt x="689" y="0"/>
                  </a:cubicBez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cubicBezTo>
                    <a:pt x="14" y="9938"/>
                    <a:pt x="29" y="9875"/>
                    <a:pt x="43" y="9813"/>
                  </a:cubicBezTo>
                  <a:close/>
                </a:path>
              </a:pathLst>
            </a:custGeom>
            <a:solidFill>
              <a:srgbClr val="1969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" name="TextBox 20"/>
            <p:cNvSpPr txBox="1"/>
            <p:nvPr userDrawn="1"/>
          </p:nvSpPr>
          <p:spPr bwMode="grayWhite">
            <a:xfrm>
              <a:off x="9652971" y="333369"/>
              <a:ext cx="1457397" cy="2077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700" dirty="0">
                  <a:solidFill>
                    <a:schemeClr val="bg1"/>
                  </a:solidFill>
                  <a:latin typeface="Segoe UI" panose="020B0502040204020203" pitchFamily="34" charset="0"/>
                  <a:ea typeface="Lato" panose="020F0502020204030203" pitchFamily="34" charset="0"/>
                  <a:cs typeface="Segoe UI" panose="020B0502040204020203" pitchFamily="34" charset="0"/>
                </a:rPr>
                <a:t>MICROSOFT</a:t>
              </a:r>
              <a:r>
                <a:rPr lang="en-IN" sz="700" baseline="0" dirty="0">
                  <a:solidFill>
                    <a:schemeClr val="bg1"/>
                  </a:solidFill>
                  <a:latin typeface="Segoe UI" panose="020B0502040204020203" pitchFamily="34" charset="0"/>
                  <a:ea typeface="Lato" panose="020F0502020204030203" pitchFamily="34" charset="0"/>
                  <a:cs typeface="Segoe UI" panose="020B0502040204020203" pitchFamily="34" charset="0"/>
                </a:rPr>
                <a:t> GTSC, Bengaluru</a:t>
              </a:r>
              <a:endParaRPr lang="en-IN" sz="700" dirty="0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" name="TextBox 21"/>
            <p:cNvSpPr txBox="1"/>
            <p:nvPr userDrawn="1"/>
          </p:nvSpPr>
          <p:spPr bwMode="grayWhite">
            <a:xfrm>
              <a:off x="11018206" y="325676"/>
              <a:ext cx="117379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IN" sz="800" dirty="0">
                  <a:solidFill>
                    <a:schemeClr val="bg1"/>
                  </a:solidFill>
                  <a:latin typeface="Segoe UI" panose="020B0502040204020203" pitchFamily="34" charset="0"/>
                  <a:ea typeface="Lato" panose="020F0502020204030203" pitchFamily="34" charset="0"/>
                  <a:cs typeface="Segoe UI" panose="020B0502040204020203" pitchFamily="34" charset="0"/>
                </a:rPr>
                <a:t>September 10, 2016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9234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73E30-8D43-43BA-9C8B-0C6B0D93C555}" type="slidenum">
              <a:rPr lang="en-IN" smtClean="0"/>
              <a:t>‹#›</a:t>
            </a:fld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00" y="89163"/>
            <a:ext cx="1260000" cy="236513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</a:effectLst>
        </p:spPr>
      </p:pic>
      <p:grpSp>
        <p:nvGrpSpPr>
          <p:cNvPr id="10" name="Group 9"/>
          <p:cNvGrpSpPr/>
          <p:nvPr userDrawn="1"/>
        </p:nvGrpSpPr>
        <p:grpSpPr>
          <a:xfrm>
            <a:off x="9652971" y="19844"/>
            <a:ext cx="2539029" cy="537671"/>
            <a:chOff x="9652971" y="19844"/>
            <a:chExt cx="2539029" cy="537671"/>
          </a:xfrm>
        </p:grpSpPr>
        <p:sp>
          <p:nvSpPr>
            <p:cNvPr id="11" name="TextBox 10"/>
            <p:cNvSpPr txBox="1"/>
            <p:nvPr userDrawn="1"/>
          </p:nvSpPr>
          <p:spPr bwMode="grayWhite">
            <a:xfrm>
              <a:off x="10189820" y="19844"/>
              <a:ext cx="16567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INTEGRATION</a:t>
              </a:r>
              <a:r>
                <a:rPr lang="en-IN" sz="1200" b="1" baseline="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DAY</a:t>
              </a:r>
              <a:endParaRPr lang="en-IN" sz="1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" name="Rectangle 11"/>
            <p:cNvSpPr/>
            <p:nvPr userDrawn="1"/>
          </p:nvSpPr>
          <p:spPr bwMode="grayWhite">
            <a:xfrm>
              <a:off x="9745133" y="309416"/>
              <a:ext cx="1581122" cy="248099"/>
            </a:xfrm>
            <a:prstGeom prst="rect">
              <a:avLst/>
            </a:prstGeom>
            <a:solidFill>
              <a:srgbClr val="4EC1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00" dirty="0"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Flowchart: Card 25"/>
            <p:cNvSpPr/>
            <p:nvPr userDrawn="1"/>
          </p:nvSpPr>
          <p:spPr bwMode="grayWhite">
            <a:xfrm rot="10800000" flipH="1">
              <a:off x="11018206" y="309414"/>
              <a:ext cx="1065756" cy="248100"/>
            </a:xfrm>
            <a:custGeom>
              <a:avLst/>
              <a:gdLst>
                <a:gd name="connsiteX0" fmla="*/ 0 w 10000"/>
                <a:gd name="connsiteY0" fmla="*/ 2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10000 w 10000"/>
                <a:gd name="connsiteY3" fmla="*/ 10000 h 10000"/>
                <a:gd name="connsiteX4" fmla="*/ 0 w 10000"/>
                <a:gd name="connsiteY4" fmla="*/ 10000 h 10000"/>
                <a:gd name="connsiteX5" fmla="*/ 0 w 10000"/>
                <a:gd name="connsiteY5" fmla="*/ 2000 h 10000"/>
                <a:gd name="connsiteX0" fmla="*/ 43 w 10000"/>
                <a:gd name="connsiteY0" fmla="*/ 9813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10000 w 10000"/>
                <a:gd name="connsiteY3" fmla="*/ 10000 h 10000"/>
                <a:gd name="connsiteX4" fmla="*/ 0 w 10000"/>
                <a:gd name="connsiteY4" fmla="*/ 10000 h 10000"/>
                <a:gd name="connsiteX5" fmla="*/ 43 w 10000"/>
                <a:gd name="connsiteY5" fmla="*/ 9813 h 10000"/>
                <a:gd name="connsiteX0" fmla="*/ 43 w 10000"/>
                <a:gd name="connsiteY0" fmla="*/ 9813 h 10000"/>
                <a:gd name="connsiteX1" fmla="*/ 689 w 10000"/>
                <a:gd name="connsiteY1" fmla="*/ 0 h 10000"/>
                <a:gd name="connsiteX2" fmla="*/ 10000 w 10000"/>
                <a:gd name="connsiteY2" fmla="*/ 0 h 10000"/>
                <a:gd name="connsiteX3" fmla="*/ 10000 w 10000"/>
                <a:gd name="connsiteY3" fmla="*/ 10000 h 10000"/>
                <a:gd name="connsiteX4" fmla="*/ 0 w 10000"/>
                <a:gd name="connsiteY4" fmla="*/ 10000 h 10000"/>
                <a:gd name="connsiteX5" fmla="*/ 43 w 10000"/>
                <a:gd name="connsiteY5" fmla="*/ 9813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000">
                  <a:moveTo>
                    <a:pt x="43" y="9813"/>
                  </a:moveTo>
                  <a:cubicBezTo>
                    <a:pt x="258" y="6542"/>
                    <a:pt x="474" y="3271"/>
                    <a:pt x="689" y="0"/>
                  </a:cubicBez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cubicBezTo>
                    <a:pt x="14" y="9938"/>
                    <a:pt x="29" y="9875"/>
                    <a:pt x="43" y="9813"/>
                  </a:cubicBezTo>
                  <a:close/>
                </a:path>
              </a:pathLst>
            </a:custGeom>
            <a:solidFill>
              <a:srgbClr val="1969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TextBox 19"/>
            <p:cNvSpPr txBox="1"/>
            <p:nvPr userDrawn="1"/>
          </p:nvSpPr>
          <p:spPr bwMode="grayWhite">
            <a:xfrm>
              <a:off x="9652971" y="333369"/>
              <a:ext cx="1457397" cy="2077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700" dirty="0">
                  <a:solidFill>
                    <a:schemeClr val="bg1"/>
                  </a:solidFill>
                  <a:latin typeface="Segoe UI" panose="020B0502040204020203" pitchFamily="34" charset="0"/>
                  <a:ea typeface="Lato" panose="020F0502020204030203" pitchFamily="34" charset="0"/>
                  <a:cs typeface="Segoe UI" panose="020B0502040204020203" pitchFamily="34" charset="0"/>
                </a:rPr>
                <a:t>MICROSOFT</a:t>
              </a:r>
              <a:r>
                <a:rPr lang="en-IN" sz="700" baseline="0" dirty="0">
                  <a:solidFill>
                    <a:schemeClr val="bg1"/>
                  </a:solidFill>
                  <a:latin typeface="Segoe UI" panose="020B0502040204020203" pitchFamily="34" charset="0"/>
                  <a:ea typeface="Lato" panose="020F0502020204030203" pitchFamily="34" charset="0"/>
                  <a:cs typeface="Segoe UI" panose="020B0502040204020203" pitchFamily="34" charset="0"/>
                </a:rPr>
                <a:t> GTSC, Bengaluru</a:t>
              </a:r>
              <a:endParaRPr lang="en-IN" sz="700" dirty="0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" name="TextBox 20"/>
            <p:cNvSpPr txBox="1"/>
            <p:nvPr userDrawn="1"/>
          </p:nvSpPr>
          <p:spPr bwMode="grayWhite">
            <a:xfrm>
              <a:off x="11018206" y="325676"/>
              <a:ext cx="117379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IN" sz="800" dirty="0">
                  <a:solidFill>
                    <a:schemeClr val="bg1"/>
                  </a:solidFill>
                  <a:latin typeface="Segoe UI" panose="020B0502040204020203" pitchFamily="34" charset="0"/>
                  <a:ea typeface="Lato" panose="020F0502020204030203" pitchFamily="34" charset="0"/>
                  <a:cs typeface="Segoe UI" panose="020B0502040204020203" pitchFamily="34" charset="0"/>
                </a:rPr>
                <a:t>September 10, 2016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49410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73E30-8D43-43BA-9C8B-0C6B0D93C555}" type="slidenum">
              <a:rPr lang="en-IN" smtClean="0"/>
              <a:t>‹#›</a:t>
            </a:fld>
            <a:endParaRPr lang="en-IN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00" y="89163"/>
            <a:ext cx="1260000" cy="236513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</a:effectLst>
        </p:spPr>
      </p:pic>
      <p:grpSp>
        <p:nvGrpSpPr>
          <p:cNvPr id="13" name="Group 12"/>
          <p:cNvGrpSpPr/>
          <p:nvPr userDrawn="1"/>
        </p:nvGrpSpPr>
        <p:grpSpPr>
          <a:xfrm>
            <a:off x="9652971" y="19844"/>
            <a:ext cx="2539029" cy="537671"/>
            <a:chOff x="9652971" y="19844"/>
            <a:chExt cx="2539029" cy="537671"/>
          </a:xfrm>
        </p:grpSpPr>
        <p:sp>
          <p:nvSpPr>
            <p:cNvPr id="14" name="TextBox 13"/>
            <p:cNvSpPr txBox="1"/>
            <p:nvPr userDrawn="1"/>
          </p:nvSpPr>
          <p:spPr bwMode="grayWhite">
            <a:xfrm>
              <a:off x="10189820" y="19844"/>
              <a:ext cx="16567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INTEGRATION</a:t>
              </a:r>
              <a:r>
                <a:rPr lang="en-IN" sz="1200" b="1" baseline="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DAY</a:t>
              </a:r>
              <a:endParaRPr lang="en-IN" sz="1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" name="Rectangle 14"/>
            <p:cNvSpPr/>
            <p:nvPr userDrawn="1"/>
          </p:nvSpPr>
          <p:spPr bwMode="grayWhite">
            <a:xfrm>
              <a:off x="9745133" y="309416"/>
              <a:ext cx="1581122" cy="248099"/>
            </a:xfrm>
            <a:prstGeom prst="rect">
              <a:avLst/>
            </a:prstGeom>
            <a:solidFill>
              <a:srgbClr val="4EC1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00" dirty="0"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Flowchart: Card 25"/>
            <p:cNvSpPr/>
            <p:nvPr userDrawn="1"/>
          </p:nvSpPr>
          <p:spPr bwMode="grayWhite">
            <a:xfrm rot="10800000" flipH="1">
              <a:off x="11018206" y="309414"/>
              <a:ext cx="1065756" cy="248100"/>
            </a:xfrm>
            <a:custGeom>
              <a:avLst/>
              <a:gdLst>
                <a:gd name="connsiteX0" fmla="*/ 0 w 10000"/>
                <a:gd name="connsiteY0" fmla="*/ 2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10000 w 10000"/>
                <a:gd name="connsiteY3" fmla="*/ 10000 h 10000"/>
                <a:gd name="connsiteX4" fmla="*/ 0 w 10000"/>
                <a:gd name="connsiteY4" fmla="*/ 10000 h 10000"/>
                <a:gd name="connsiteX5" fmla="*/ 0 w 10000"/>
                <a:gd name="connsiteY5" fmla="*/ 2000 h 10000"/>
                <a:gd name="connsiteX0" fmla="*/ 43 w 10000"/>
                <a:gd name="connsiteY0" fmla="*/ 9813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10000 w 10000"/>
                <a:gd name="connsiteY3" fmla="*/ 10000 h 10000"/>
                <a:gd name="connsiteX4" fmla="*/ 0 w 10000"/>
                <a:gd name="connsiteY4" fmla="*/ 10000 h 10000"/>
                <a:gd name="connsiteX5" fmla="*/ 43 w 10000"/>
                <a:gd name="connsiteY5" fmla="*/ 9813 h 10000"/>
                <a:gd name="connsiteX0" fmla="*/ 43 w 10000"/>
                <a:gd name="connsiteY0" fmla="*/ 9813 h 10000"/>
                <a:gd name="connsiteX1" fmla="*/ 689 w 10000"/>
                <a:gd name="connsiteY1" fmla="*/ 0 h 10000"/>
                <a:gd name="connsiteX2" fmla="*/ 10000 w 10000"/>
                <a:gd name="connsiteY2" fmla="*/ 0 h 10000"/>
                <a:gd name="connsiteX3" fmla="*/ 10000 w 10000"/>
                <a:gd name="connsiteY3" fmla="*/ 10000 h 10000"/>
                <a:gd name="connsiteX4" fmla="*/ 0 w 10000"/>
                <a:gd name="connsiteY4" fmla="*/ 10000 h 10000"/>
                <a:gd name="connsiteX5" fmla="*/ 43 w 10000"/>
                <a:gd name="connsiteY5" fmla="*/ 9813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000">
                  <a:moveTo>
                    <a:pt x="43" y="9813"/>
                  </a:moveTo>
                  <a:cubicBezTo>
                    <a:pt x="258" y="6542"/>
                    <a:pt x="474" y="3271"/>
                    <a:pt x="689" y="0"/>
                  </a:cubicBez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cubicBezTo>
                    <a:pt x="14" y="9938"/>
                    <a:pt x="29" y="9875"/>
                    <a:pt x="43" y="9813"/>
                  </a:cubicBezTo>
                  <a:close/>
                </a:path>
              </a:pathLst>
            </a:custGeom>
            <a:solidFill>
              <a:srgbClr val="1969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" name="TextBox 22"/>
            <p:cNvSpPr txBox="1"/>
            <p:nvPr userDrawn="1"/>
          </p:nvSpPr>
          <p:spPr bwMode="grayWhite">
            <a:xfrm>
              <a:off x="9652971" y="333369"/>
              <a:ext cx="1457397" cy="2077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700" dirty="0">
                  <a:solidFill>
                    <a:schemeClr val="bg1"/>
                  </a:solidFill>
                  <a:latin typeface="Segoe UI" panose="020B0502040204020203" pitchFamily="34" charset="0"/>
                  <a:ea typeface="Lato" panose="020F0502020204030203" pitchFamily="34" charset="0"/>
                  <a:cs typeface="Segoe UI" panose="020B0502040204020203" pitchFamily="34" charset="0"/>
                </a:rPr>
                <a:t>MICROSOFT</a:t>
              </a:r>
              <a:r>
                <a:rPr lang="en-IN" sz="700" baseline="0" dirty="0">
                  <a:solidFill>
                    <a:schemeClr val="bg1"/>
                  </a:solidFill>
                  <a:latin typeface="Segoe UI" panose="020B0502040204020203" pitchFamily="34" charset="0"/>
                  <a:ea typeface="Lato" panose="020F0502020204030203" pitchFamily="34" charset="0"/>
                  <a:cs typeface="Segoe UI" panose="020B0502040204020203" pitchFamily="34" charset="0"/>
                </a:rPr>
                <a:t> GTSC, Bengaluru</a:t>
              </a:r>
              <a:endParaRPr lang="en-IN" sz="700" dirty="0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" name="TextBox 23"/>
            <p:cNvSpPr txBox="1"/>
            <p:nvPr userDrawn="1"/>
          </p:nvSpPr>
          <p:spPr bwMode="grayWhite">
            <a:xfrm>
              <a:off x="11018206" y="325676"/>
              <a:ext cx="117379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IN" sz="800" dirty="0">
                  <a:solidFill>
                    <a:schemeClr val="bg1"/>
                  </a:solidFill>
                  <a:latin typeface="Segoe UI" panose="020B0502040204020203" pitchFamily="34" charset="0"/>
                  <a:ea typeface="Lato" panose="020F0502020204030203" pitchFamily="34" charset="0"/>
                  <a:cs typeface="Segoe UI" panose="020B0502040204020203" pitchFamily="34" charset="0"/>
                </a:rPr>
                <a:t>September 10, 2016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67395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73E30-8D43-43BA-9C8B-0C6B0D93C555}" type="slidenum">
              <a:rPr lang="en-IN" smtClean="0"/>
              <a:t>‹#›</a:t>
            </a:fld>
            <a:endParaRPr lang="en-IN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00" y="89163"/>
            <a:ext cx="1260000" cy="236513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</a:effectLst>
        </p:spPr>
      </p:pic>
      <p:grpSp>
        <p:nvGrpSpPr>
          <p:cNvPr id="13" name="Group 12"/>
          <p:cNvGrpSpPr/>
          <p:nvPr userDrawn="1"/>
        </p:nvGrpSpPr>
        <p:grpSpPr>
          <a:xfrm>
            <a:off x="9652971" y="19844"/>
            <a:ext cx="2539029" cy="537671"/>
            <a:chOff x="9652971" y="19844"/>
            <a:chExt cx="2539029" cy="537671"/>
          </a:xfrm>
        </p:grpSpPr>
        <p:sp>
          <p:nvSpPr>
            <p:cNvPr id="14" name="TextBox 13"/>
            <p:cNvSpPr txBox="1"/>
            <p:nvPr userDrawn="1"/>
          </p:nvSpPr>
          <p:spPr bwMode="grayWhite">
            <a:xfrm>
              <a:off x="10189820" y="19844"/>
              <a:ext cx="16567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INTEGRATION</a:t>
              </a:r>
              <a:r>
                <a:rPr lang="en-IN" sz="1200" b="1" baseline="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DAY</a:t>
              </a:r>
              <a:endParaRPr lang="en-IN" sz="1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" name="Rectangle 14"/>
            <p:cNvSpPr/>
            <p:nvPr userDrawn="1"/>
          </p:nvSpPr>
          <p:spPr bwMode="grayWhite">
            <a:xfrm>
              <a:off x="9745133" y="309416"/>
              <a:ext cx="1581122" cy="248099"/>
            </a:xfrm>
            <a:prstGeom prst="rect">
              <a:avLst/>
            </a:prstGeom>
            <a:solidFill>
              <a:srgbClr val="4EC1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00" dirty="0"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Flowchart: Card 25"/>
            <p:cNvSpPr/>
            <p:nvPr userDrawn="1"/>
          </p:nvSpPr>
          <p:spPr bwMode="grayWhite">
            <a:xfrm rot="10800000" flipH="1">
              <a:off x="11018206" y="309414"/>
              <a:ext cx="1065756" cy="248100"/>
            </a:xfrm>
            <a:custGeom>
              <a:avLst/>
              <a:gdLst>
                <a:gd name="connsiteX0" fmla="*/ 0 w 10000"/>
                <a:gd name="connsiteY0" fmla="*/ 2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10000 w 10000"/>
                <a:gd name="connsiteY3" fmla="*/ 10000 h 10000"/>
                <a:gd name="connsiteX4" fmla="*/ 0 w 10000"/>
                <a:gd name="connsiteY4" fmla="*/ 10000 h 10000"/>
                <a:gd name="connsiteX5" fmla="*/ 0 w 10000"/>
                <a:gd name="connsiteY5" fmla="*/ 2000 h 10000"/>
                <a:gd name="connsiteX0" fmla="*/ 43 w 10000"/>
                <a:gd name="connsiteY0" fmla="*/ 9813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10000 w 10000"/>
                <a:gd name="connsiteY3" fmla="*/ 10000 h 10000"/>
                <a:gd name="connsiteX4" fmla="*/ 0 w 10000"/>
                <a:gd name="connsiteY4" fmla="*/ 10000 h 10000"/>
                <a:gd name="connsiteX5" fmla="*/ 43 w 10000"/>
                <a:gd name="connsiteY5" fmla="*/ 9813 h 10000"/>
                <a:gd name="connsiteX0" fmla="*/ 43 w 10000"/>
                <a:gd name="connsiteY0" fmla="*/ 9813 h 10000"/>
                <a:gd name="connsiteX1" fmla="*/ 689 w 10000"/>
                <a:gd name="connsiteY1" fmla="*/ 0 h 10000"/>
                <a:gd name="connsiteX2" fmla="*/ 10000 w 10000"/>
                <a:gd name="connsiteY2" fmla="*/ 0 h 10000"/>
                <a:gd name="connsiteX3" fmla="*/ 10000 w 10000"/>
                <a:gd name="connsiteY3" fmla="*/ 10000 h 10000"/>
                <a:gd name="connsiteX4" fmla="*/ 0 w 10000"/>
                <a:gd name="connsiteY4" fmla="*/ 10000 h 10000"/>
                <a:gd name="connsiteX5" fmla="*/ 43 w 10000"/>
                <a:gd name="connsiteY5" fmla="*/ 9813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000">
                  <a:moveTo>
                    <a:pt x="43" y="9813"/>
                  </a:moveTo>
                  <a:cubicBezTo>
                    <a:pt x="258" y="6542"/>
                    <a:pt x="474" y="3271"/>
                    <a:pt x="689" y="0"/>
                  </a:cubicBez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cubicBezTo>
                    <a:pt x="14" y="9938"/>
                    <a:pt x="29" y="9875"/>
                    <a:pt x="43" y="9813"/>
                  </a:cubicBezTo>
                  <a:close/>
                </a:path>
              </a:pathLst>
            </a:custGeom>
            <a:solidFill>
              <a:srgbClr val="1969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" name="TextBox 22"/>
            <p:cNvSpPr txBox="1"/>
            <p:nvPr userDrawn="1"/>
          </p:nvSpPr>
          <p:spPr bwMode="grayWhite">
            <a:xfrm>
              <a:off x="9652971" y="333369"/>
              <a:ext cx="1457397" cy="2077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700" dirty="0">
                  <a:solidFill>
                    <a:schemeClr val="bg1"/>
                  </a:solidFill>
                  <a:latin typeface="Segoe UI" panose="020B0502040204020203" pitchFamily="34" charset="0"/>
                  <a:ea typeface="Lato" panose="020F0502020204030203" pitchFamily="34" charset="0"/>
                  <a:cs typeface="Segoe UI" panose="020B0502040204020203" pitchFamily="34" charset="0"/>
                </a:rPr>
                <a:t>MICROSOFT</a:t>
              </a:r>
              <a:r>
                <a:rPr lang="en-IN" sz="700" baseline="0" dirty="0">
                  <a:solidFill>
                    <a:schemeClr val="bg1"/>
                  </a:solidFill>
                  <a:latin typeface="Segoe UI" panose="020B0502040204020203" pitchFamily="34" charset="0"/>
                  <a:ea typeface="Lato" panose="020F0502020204030203" pitchFamily="34" charset="0"/>
                  <a:cs typeface="Segoe UI" panose="020B0502040204020203" pitchFamily="34" charset="0"/>
                </a:rPr>
                <a:t> GTSC, Bengaluru</a:t>
              </a:r>
              <a:endParaRPr lang="en-IN" sz="700" dirty="0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" name="TextBox 23"/>
            <p:cNvSpPr txBox="1"/>
            <p:nvPr userDrawn="1"/>
          </p:nvSpPr>
          <p:spPr bwMode="grayWhite">
            <a:xfrm>
              <a:off x="11018206" y="325676"/>
              <a:ext cx="117379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IN" sz="800" dirty="0">
                  <a:solidFill>
                    <a:schemeClr val="bg1"/>
                  </a:solidFill>
                  <a:latin typeface="Segoe UI" panose="020B0502040204020203" pitchFamily="34" charset="0"/>
                  <a:ea typeface="Lato" panose="020F0502020204030203" pitchFamily="34" charset="0"/>
                  <a:cs typeface="Segoe UI" panose="020B0502040204020203" pitchFamily="34" charset="0"/>
                </a:rPr>
                <a:t>September 10, 2016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1096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22.xml"/><Relationship Id="rId18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35.xml"/><Relationship Id="rId3" Type="http://schemas.openxmlformats.org/officeDocument/2006/relationships/slideLayout" Target="../slideLayouts/slideLayout12.xml"/><Relationship Id="rId21" Type="http://schemas.openxmlformats.org/officeDocument/2006/relationships/slideLayout" Target="../slideLayouts/slideLayout30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17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25.xml"/><Relationship Id="rId20" Type="http://schemas.openxmlformats.org/officeDocument/2006/relationships/slideLayout" Target="../slideLayouts/slideLayout29.xml"/><Relationship Id="rId29" Type="http://schemas.openxmlformats.org/officeDocument/2006/relationships/theme" Target="../theme/theme2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33.xml"/><Relationship Id="rId5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32.xml"/><Relationship Id="rId28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19.xml"/><Relationship Id="rId19" Type="http://schemas.openxmlformats.org/officeDocument/2006/relationships/slideLayout" Target="../slideLayouts/slideLayout28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31.xml"/><Relationship Id="rId27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BD173E30-8D43-43BA-9C8B-0C6B0D93C55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1016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12370906" y="-217"/>
            <a:ext cx="935477" cy="5654618"/>
            <a:chOff x="12618967" y="-221"/>
            <a:chExt cx="954235" cy="5767186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45" name="Rectangle 44"/>
              <p:cNvSpPr/>
              <p:nvPr userDrawn="1"/>
            </p:nvSpPr>
            <p:spPr bwMode="auto">
              <a:xfrm>
                <a:off x="1586734" y="4543427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14102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490" b="1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defTabSz="914102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49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37" name="Rectangle 36"/>
              <p:cNvSpPr/>
              <p:nvPr userDrawn="1"/>
            </p:nvSpPr>
            <p:spPr bwMode="auto">
              <a:xfrm>
                <a:off x="3419856" y="4543428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14102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490" b="1" dirty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defTabSz="914102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490" dirty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R:0 G:188 B:242</a:t>
                </a: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14102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490" b="1" dirty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defTabSz="914102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490" dirty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R:210 G:210 B:210</a:t>
                </a: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2505456" y="4543426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14102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490" b="1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defTabSz="914102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49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R:0 G:32 B:80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14102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490" b="1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defTabSz="914102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49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14102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490" b="1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defTabSz="914102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49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R:115 G:115 B:115</a:t>
                </a:r>
              </a:p>
            </p:txBody>
          </p:sp>
        </p:grpSp>
        <p:grpSp>
          <p:nvGrpSpPr>
            <p:cNvPr id="27" name="Group 26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33" name="Rectangle 32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14102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490" b="1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defTabSz="914102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49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34" name="Rectangle 33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14102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490" b="1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defTabSz="914102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49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R:216 G:59 B:1</a:t>
                </a:r>
              </a:p>
            </p:txBody>
          </p:sp>
          <p:sp>
            <p:nvSpPr>
              <p:cNvPr id="35" name="Rectangle 34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14102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490" b="1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defTabSz="914102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49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R:16 G:124 B:16</a:t>
                </a: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7813" y="258334"/>
              <a:ext cx="843944" cy="326834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  <a:defRPr/>
              </a:pPr>
              <a:r>
                <a:rPr lang="en-US" sz="980" dirty="0"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6691" y="4228746"/>
              <a:ext cx="2647253" cy="326834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  <a:defRPr/>
              </a:pPr>
              <a:r>
                <a:rPr lang="en-US" sz="980" dirty="0"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</a:rPr>
                <a:t>Secondary colors (use only when necessary)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3675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5" r:id="rId26"/>
    <p:sldLayoutId id="2147483686" r:id="rId27"/>
    <p:sldLayoutId id="2147483687" r:id="rId28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5078458" y="1332167"/>
            <a:ext cx="6690174" cy="4335799"/>
            <a:chOff x="5078313" y="690048"/>
            <a:chExt cx="6691123" cy="4336414"/>
          </a:xfrm>
        </p:grpSpPr>
        <p:sp>
          <p:nvSpPr>
            <p:cNvPr id="30" name="Title 4"/>
            <p:cNvSpPr txBox="1">
              <a:spLocks/>
            </p:cNvSpPr>
            <p:nvPr/>
          </p:nvSpPr>
          <p:spPr>
            <a:xfrm>
              <a:off x="5078313" y="690048"/>
              <a:ext cx="6277546" cy="665853"/>
            </a:xfrm>
            <a:prstGeom prst="rect">
              <a:avLst/>
            </a:prstGeom>
            <a:noFill/>
          </p:spPr>
          <p:txBody>
            <a:bodyPr vert="horz" wrap="square" lIns="143407" tIns="89630" rIns="143407" bIns="89630" rtlCol="0" anchor="b" anchorCtr="0">
              <a:spAutoFit/>
            </a:bodyPr>
            <a:lstStyle>
              <a:lvl1pPr algn="l" defTabSz="932742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6000" b="0" kern="1200" cap="none" spc="-100" baseline="0">
                  <a:ln w="3175">
                    <a:noFill/>
                  </a:ln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effectLst/>
                  <a:latin typeface="+mj-lt"/>
                  <a:ea typeface="+mn-ea"/>
                  <a:cs typeface="Segoe UI" pitchFamily="34" charset="0"/>
                </a:defRPr>
              </a:lvl1pPr>
            </a:lstStyle>
            <a:p>
              <a:pPr defTabSz="914192">
                <a:defRPr/>
              </a:pPr>
              <a:r>
                <a:rPr lang="en-US" sz="3500" spc="0" dirty="0">
                  <a:solidFill>
                    <a:srgbClr val="505050"/>
                  </a:solidFill>
                  <a:latin typeface="+mn-lt"/>
                  <a:cs typeface="Segoe UI Light" panose="020B0502040204020203" pitchFamily="34" charset="0"/>
                </a:rPr>
                <a:t>Azure Functions</a:t>
              </a:r>
            </a:p>
          </p:txBody>
        </p:sp>
        <p:sp>
          <p:nvSpPr>
            <p:cNvPr id="37" name="Text Placeholder 5"/>
            <p:cNvSpPr txBox="1">
              <a:spLocks/>
            </p:cNvSpPr>
            <p:nvPr/>
          </p:nvSpPr>
          <p:spPr>
            <a:xfrm>
              <a:off x="5081830" y="1509001"/>
              <a:ext cx="6687605" cy="666364"/>
            </a:xfrm>
            <a:prstGeom prst="rect">
              <a:avLst/>
            </a:prstGeom>
            <a:noFill/>
          </p:spPr>
          <p:txBody>
            <a:bodyPr vert="horz" wrap="square" lIns="179259" tIns="143407" rIns="179259" bIns="143407" rtlCol="0">
              <a:spAutoFit/>
            </a:bodyPr>
            <a:lstStyle>
              <a:lvl1pPr marL="0" marR="0" indent="0" algn="l" defTabSz="932742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None/>
                <a:tabLst/>
                <a:defRPr sz="2800" kern="1200" spc="0" baseline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defRPr>
              </a:lvl1pPr>
              <a:lvl2pPr marL="584200" marR="0" indent="-2413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8001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10287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12573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65040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31412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97783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4155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192">
                <a:lnSpc>
                  <a:spcPct val="100000"/>
                </a:lnSpc>
                <a:spcAft>
                  <a:spcPts val="1175"/>
                </a:spcAft>
                <a:defRPr/>
              </a:pPr>
              <a:r>
                <a:rPr lang="en-US" sz="2400" dirty="0">
                  <a:solidFill>
                    <a:srgbClr val="50505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Process events with Serverless code.  </a:t>
              </a:r>
            </a:p>
          </p:txBody>
        </p:sp>
        <p:cxnSp>
          <p:nvCxnSpPr>
            <p:cNvPr id="38" name="Straight Connector 37"/>
            <p:cNvCxnSpPr/>
            <p:nvPr/>
          </p:nvCxnSpPr>
          <p:spPr>
            <a:xfrm>
              <a:off x="5271655" y="1458800"/>
              <a:ext cx="6497781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5271654" y="2268697"/>
              <a:ext cx="6497781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 Placeholder 5"/>
            <p:cNvSpPr txBox="1">
              <a:spLocks/>
            </p:cNvSpPr>
            <p:nvPr/>
          </p:nvSpPr>
          <p:spPr>
            <a:xfrm>
              <a:off x="5081830" y="2460412"/>
              <a:ext cx="6687605" cy="2566050"/>
            </a:xfrm>
            <a:prstGeom prst="rect">
              <a:avLst/>
            </a:prstGeom>
            <a:noFill/>
          </p:spPr>
          <p:txBody>
            <a:bodyPr vert="horz" wrap="square" lIns="179259" tIns="143407" rIns="179259" bIns="143407" rtlCol="0">
              <a:spAutoFit/>
            </a:bodyPr>
            <a:lstStyle>
              <a:lvl1pPr marL="0" marR="0" indent="0" algn="l" defTabSz="932742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None/>
                <a:tabLst/>
                <a:defRPr sz="2800" kern="1200" spc="0" baseline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defRPr>
              </a:lvl1pPr>
              <a:lvl2pPr marL="584200" marR="0" indent="-2413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8001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10287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12573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65040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31412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97783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4155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192">
                <a:lnSpc>
                  <a:spcPct val="100000"/>
                </a:lnSpc>
                <a:spcAft>
                  <a:spcPts val="1175"/>
                </a:spcAft>
                <a:defRPr/>
              </a:pPr>
              <a:r>
                <a:rPr lang="en-US" sz="1600" dirty="0">
                  <a:solidFill>
                    <a:srgbClr val="505050"/>
                  </a:solidFill>
                  <a:latin typeface="Segoe UI"/>
                  <a:cs typeface="Segoe UI Semibold" panose="020B0702040204020203" pitchFamily="34" charset="0"/>
                </a:rPr>
                <a:t>Make composing Cloud Apps insanely easy</a:t>
              </a:r>
            </a:p>
            <a:p>
              <a:pPr defTabSz="914192">
                <a:lnSpc>
                  <a:spcPct val="100000"/>
                </a:lnSpc>
                <a:spcAft>
                  <a:spcPts val="1175"/>
                </a:spcAft>
                <a:defRPr/>
              </a:pPr>
              <a:r>
                <a:rPr lang="en-US" sz="1600" dirty="0">
                  <a:solidFill>
                    <a:srgbClr val="505050"/>
                  </a:solidFill>
                  <a:latin typeface="Segoe UI"/>
                  <a:cs typeface="Segoe UI Semibold" panose="020B0702040204020203" pitchFamily="34" charset="0"/>
                </a:rPr>
                <a:t>Develop Functions in C#, Node.js, F#, Python, PHP, Batch and more </a:t>
              </a:r>
            </a:p>
            <a:p>
              <a:pPr defTabSz="914192">
                <a:lnSpc>
                  <a:spcPct val="100000"/>
                </a:lnSpc>
                <a:spcAft>
                  <a:spcPts val="1175"/>
                </a:spcAft>
                <a:defRPr/>
              </a:pPr>
              <a:r>
                <a:rPr lang="en-US" sz="1600" dirty="0">
                  <a:solidFill>
                    <a:srgbClr val="505050"/>
                  </a:solidFill>
                  <a:latin typeface="Segoe UI"/>
                  <a:cs typeface="Segoe UI Semibold" panose="020B0702040204020203" pitchFamily="34" charset="0"/>
                </a:rPr>
                <a:t>Easily schedule event-driven tasks across services</a:t>
              </a:r>
            </a:p>
            <a:p>
              <a:pPr defTabSz="914192">
                <a:lnSpc>
                  <a:spcPct val="100000"/>
                </a:lnSpc>
                <a:spcAft>
                  <a:spcPts val="1175"/>
                </a:spcAft>
                <a:defRPr/>
              </a:pPr>
              <a:r>
                <a:rPr lang="en-US" sz="1600" dirty="0">
                  <a:solidFill>
                    <a:srgbClr val="505050"/>
                  </a:solidFill>
                  <a:latin typeface="Segoe UI"/>
                  <a:cs typeface="Segoe UI Semibold" panose="020B0702040204020203" pitchFamily="34" charset="0"/>
                </a:rPr>
                <a:t>Expose Functions as HTTP API endpoints</a:t>
              </a:r>
            </a:p>
            <a:p>
              <a:pPr defTabSz="914192">
                <a:lnSpc>
                  <a:spcPct val="100000"/>
                </a:lnSpc>
                <a:spcAft>
                  <a:spcPts val="1175"/>
                </a:spcAft>
                <a:defRPr/>
              </a:pPr>
              <a:r>
                <a:rPr lang="en-US" sz="1600" dirty="0">
                  <a:solidFill>
                    <a:srgbClr val="505050"/>
                  </a:solidFill>
                  <a:latin typeface="Segoe UI"/>
                  <a:cs typeface="Segoe UI Semibold" panose="020B0702040204020203" pitchFamily="34" charset="0"/>
                </a:rPr>
                <a:t>Scale Functions based on customer demand</a:t>
              </a:r>
            </a:p>
            <a:p>
              <a:pPr defTabSz="914192">
                <a:lnSpc>
                  <a:spcPct val="100000"/>
                </a:lnSpc>
                <a:spcAft>
                  <a:spcPts val="1175"/>
                </a:spcAft>
                <a:defRPr/>
              </a:pPr>
              <a:r>
                <a:rPr lang="en-US" sz="1600" dirty="0">
                  <a:solidFill>
                    <a:srgbClr val="505050"/>
                  </a:solidFill>
                  <a:latin typeface="Segoe UI"/>
                  <a:cs typeface="Segoe UI Semibold" panose="020B0702040204020203" pitchFamily="34" charset="0"/>
                </a:rPr>
                <a:t>Easily integrate with Logic Apps </a:t>
              </a:r>
              <a:endParaRPr lang="en-US" sz="1600" dirty="0">
                <a:solidFill>
                  <a:srgbClr val="505050"/>
                </a:solidFill>
                <a:latin typeface="Segoe UI"/>
                <a:cs typeface="Segoe UI Light" panose="020B0502040204020203" pitchFamily="34" charset="0"/>
              </a:endParaRPr>
            </a:p>
          </p:txBody>
        </p:sp>
      </p:grpSp>
      <p:sp>
        <p:nvSpPr>
          <p:cNvPr id="18" name="Plus 17"/>
          <p:cNvSpPr/>
          <p:nvPr/>
        </p:nvSpPr>
        <p:spPr bwMode="auto">
          <a:xfrm>
            <a:off x="2823994" y="3164864"/>
            <a:ext cx="493371" cy="428686"/>
          </a:xfrm>
          <a:prstGeom prst="mathPlus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kern="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956" y="2406531"/>
            <a:ext cx="2041359" cy="1945353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522027" y="2089798"/>
            <a:ext cx="1867218" cy="544688"/>
          </a:xfrm>
          <a:prstGeom prst="rect">
            <a:avLst/>
          </a:prstGeom>
          <a:noFill/>
        </p:spPr>
        <p:txBody>
          <a:bodyPr wrap="square" lIns="182854" tIns="146284" rIns="182854" bIns="146284" rtlCol="0">
            <a:spAutoFit/>
          </a:bodyPr>
          <a:lstStyle/>
          <a:p>
            <a:pPr algn="ctr" defTabSz="914225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kern="0" dirty="0"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</a:rPr>
              <a:t>Code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505947" y="2104359"/>
            <a:ext cx="1867218" cy="544688"/>
          </a:xfrm>
          <a:prstGeom prst="rect">
            <a:avLst/>
          </a:prstGeom>
          <a:noFill/>
        </p:spPr>
        <p:txBody>
          <a:bodyPr wrap="square" lIns="182854" tIns="146284" rIns="182854" bIns="146284" rtlCol="0">
            <a:spAutoFit/>
          </a:bodyPr>
          <a:lstStyle/>
          <a:p>
            <a:pPr algn="ctr" defTabSz="914225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kern="0" dirty="0"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</a:rPr>
              <a:t>Events + data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8297" y="2474944"/>
            <a:ext cx="2102519" cy="1855409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703041" y="2005018"/>
            <a:ext cx="2214088" cy="2395395"/>
            <a:chOff x="1702418" y="2004815"/>
            <a:chExt cx="2214402" cy="2395735"/>
          </a:xfrm>
        </p:grpSpPr>
        <p:pic>
          <p:nvPicPr>
            <p:cNvPr id="24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02418" y="2446408"/>
              <a:ext cx="2214402" cy="1954142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1710765" y="2004815"/>
              <a:ext cx="2197709" cy="544765"/>
            </a:xfrm>
            <a:prstGeom prst="rect">
              <a:avLst/>
            </a:prstGeom>
            <a:noFill/>
          </p:spPr>
          <p:txBody>
            <a:bodyPr wrap="square" lIns="182854" tIns="146284" rIns="182854" bIns="146284" rtlCol="0">
              <a:spAutoFit/>
            </a:bodyPr>
            <a:lstStyle/>
            <a:p>
              <a:pPr algn="ctr" defTabSz="914225">
                <a:lnSpc>
                  <a:spcPct val="90000"/>
                </a:lnSpc>
                <a:spcAft>
                  <a:spcPts val="600"/>
                </a:spcAft>
                <a:defRPr/>
              </a:pPr>
              <a:r>
                <a:rPr lang="en-US" kern="0" dirty="0"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</a:rPr>
                <a:t>Azure Functions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86046" y="90394"/>
            <a:ext cx="1968316" cy="898878"/>
            <a:chOff x="8933917" y="2939538"/>
            <a:chExt cx="1968595" cy="899005"/>
          </a:xfrm>
        </p:grpSpPr>
        <p:sp>
          <p:nvSpPr>
            <p:cNvPr id="31" name="Rectangle 30"/>
            <p:cNvSpPr/>
            <p:nvPr/>
          </p:nvSpPr>
          <p:spPr bwMode="auto">
            <a:xfrm>
              <a:off x="8933917" y="2939538"/>
              <a:ext cx="1808150" cy="899005"/>
            </a:xfrm>
            <a:prstGeom prst="rect">
              <a:avLst/>
            </a:prstGeom>
            <a:solidFill>
              <a:srgbClr val="0078D7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 u="sng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9650838" y="2999724"/>
              <a:ext cx="1251674" cy="816295"/>
            </a:xfrm>
            <a:prstGeom prst="flowChartOffpageConnector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896214">
                <a:defRPr/>
              </a:pPr>
              <a:r>
                <a:rPr lang="en-US" kern="0" dirty="0">
                  <a:solidFill>
                    <a:srgbClr val="FFFFFF"/>
                  </a:solidFill>
                  <a:latin typeface="Segoe UI Light"/>
                  <a:cs typeface="Segoe UI Semilight" panose="020B0402040204020203" pitchFamily="34" charset="0"/>
                </a:rPr>
                <a:t>Azure</a:t>
              </a:r>
            </a:p>
            <a:p>
              <a:pPr defTabSz="896214">
                <a:defRPr/>
              </a:pPr>
              <a:r>
                <a:rPr lang="en-US" kern="0" dirty="0">
                  <a:solidFill>
                    <a:srgbClr val="FFFFFF"/>
                  </a:solidFill>
                  <a:latin typeface="Segoe UI Light"/>
                  <a:cs typeface="Segoe UI Semilight" panose="020B0402040204020203" pitchFamily="34" charset="0"/>
                </a:rPr>
                <a:t>Functions</a:t>
              </a:r>
            </a:p>
          </p:txBody>
        </p:sp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5740" y="3173814"/>
              <a:ext cx="607241" cy="5222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01557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2.59259E-6 L 0.11237 0.0088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12" y="44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81481E-6 L -0.13242 -0.00069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28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  <p:bldP spid="2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Thank You!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173E30-8D43-43BA-9C8B-0C6B0D93C555}" type="slidenum">
              <a:rPr kumimoji="0" lang="en-IN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4162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D173E30-8D43-43BA-9C8B-0C6B0D93C555}" type="slidenum">
              <a:rPr lang="en-IN" smtClean="0"/>
              <a:pPr/>
              <a:t>2</a:t>
            </a:fld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505050"/>
                </a:solidFill>
                <a:cs typeface="Segoe UI Light" panose="020B0502040204020203" pitchFamily="34" charset="0"/>
              </a:rPr>
              <a:t>Azure Functions architecture</a:t>
            </a:r>
            <a:br>
              <a:rPr lang="en-US" dirty="0">
                <a:solidFill>
                  <a:srgbClr val="505050"/>
                </a:solidFill>
                <a:cs typeface="Segoe UI Light" panose="020B0502040204020203" pitchFamily="34" charset="0"/>
              </a:rPr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Built on top of App Service and </a:t>
            </a:r>
            <a:r>
              <a:rPr lang="en-US" sz="2000" dirty="0" err="1"/>
              <a:t>WebJobs</a:t>
            </a:r>
            <a:r>
              <a:rPr lang="en-US" sz="2000" dirty="0"/>
              <a:t> SDK</a:t>
            </a:r>
            <a:endParaRPr lang="en-IN" sz="20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705613" y="1993903"/>
            <a:ext cx="10835376" cy="4282168"/>
            <a:chOff x="753110" y="1993700"/>
            <a:chExt cx="10836913" cy="4282775"/>
          </a:xfrm>
        </p:grpSpPr>
        <p:sp>
          <p:nvSpPr>
            <p:cNvPr id="13" name="Rectangle 12"/>
            <p:cNvSpPr/>
            <p:nvPr/>
          </p:nvSpPr>
          <p:spPr bwMode="auto">
            <a:xfrm>
              <a:off x="753112" y="5476874"/>
              <a:ext cx="10836911" cy="799601"/>
            </a:xfrm>
            <a:prstGeom prst="rect">
              <a:avLst/>
            </a:prstGeom>
            <a:solidFill>
              <a:srgbClr val="00205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54" tIns="146284" rIns="182854" bIns="14628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293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App Service Dynamic Runtime</a:t>
              </a:r>
              <a:r>
                <a:rPr kumimoji="0" lang="en-US" sz="24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/>
              </a:r>
              <a:br>
                <a:rPr kumimoji="0" lang="en-US" sz="24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</a:b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Hosting, CI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, Deployment Slots, Remote Debugging, etc.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753111" y="4608116"/>
              <a:ext cx="6324602" cy="762539"/>
            </a:xfrm>
            <a:prstGeom prst="rect">
              <a:avLst/>
            </a:prstGeom>
            <a:solidFill>
              <a:srgbClr val="7030A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54" tIns="146284" rIns="182854" bIns="14628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293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WebJobs</a:t>
              </a: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 Core</a:t>
              </a:r>
            </a:p>
            <a:p>
              <a:pPr marL="0" marR="0" lvl="0" indent="0" algn="ctr" defTabSz="932293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Programming model, common abstractions</a:t>
              </a: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7153912" y="4609920"/>
              <a:ext cx="4410079" cy="760735"/>
            </a:xfrm>
            <a:prstGeom prst="rect">
              <a:avLst/>
            </a:prstGeom>
            <a:solidFill>
              <a:srgbClr val="7030A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54" tIns="146284" rIns="182854" bIns="14628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293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WebJobs</a:t>
              </a: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 Extensions</a:t>
              </a:r>
            </a:p>
            <a:p>
              <a:pPr marL="0" marR="0" lvl="0" indent="0" algn="ctr" defTabSz="932293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Triggers, input and output bindings</a:t>
              </a: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753111" y="3737046"/>
              <a:ext cx="10836911" cy="764851"/>
            </a:xfrm>
            <a:prstGeom prst="rect">
              <a:avLst/>
            </a:prstGeom>
            <a:solidFill>
              <a:srgbClr val="0078D7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54" tIns="146284" rIns="182854" bIns="14628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293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WebJobs Script Runtime</a:t>
              </a:r>
              <a:b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</a:b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Azure Functions Host – Dynamic Compilation, Language abstractions, etc.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753110" y="1993700"/>
              <a:ext cx="5376809" cy="760374"/>
            </a:xfrm>
            <a:prstGeom prst="rect">
              <a:avLst/>
            </a:prstGeom>
            <a:solidFill>
              <a:srgbClr val="00BCF2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54" tIns="146284" rIns="182854" bIns="14628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293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Code</a:t>
              </a: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6210938" y="1996497"/>
              <a:ext cx="5379084" cy="754781"/>
            </a:xfrm>
            <a:prstGeom prst="rect">
              <a:avLst/>
            </a:prstGeom>
            <a:solidFill>
              <a:srgbClr val="00BCF2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54" tIns="146284" rIns="182854" bIns="14628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293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Config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0" name="Content Placeholder 19"/>
          <p:cNvSpPr>
            <a:spLocks noGrp="1"/>
          </p:cNvSpPr>
          <p:nvPr>
            <p:ph idx="1"/>
          </p:nvPr>
        </p:nvSpPr>
        <p:spPr bwMode="auto">
          <a:xfrm>
            <a:off x="705613" y="2857577"/>
            <a:ext cx="10809348" cy="77141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Language Runtime</a:t>
            </a:r>
            <a:br>
              <a:rPr lang="en-US" sz="24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</a:br>
            <a:r>
              <a:rPr lang="en-US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C#, Node.js, F#, PHP, etc.</a:t>
            </a:r>
            <a:endParaRPr lang="en-US" sz="2400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63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D173E30-8D43-43BA-9C8B-0C6B0D93C555}" type="slidenum">
              <a:rPr lang="en-IN" smtClean="0"/>
              <a:pPr/>
              <a:t>3</a:t>
            </a:fld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505050"/>
                </a:solidFill>
                <a:cs typeface="Segoe UI Light" panose="020B0502040204020203" pitchFamily="34" charset="0"/>
              </a:rPr>
              <a:t>Dual abstraction</a:t>
            </a:r>
            <a:endParaRPr lang="en-IN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270066" y="1189496"/>
            <a:ext cx="11651870" cy="1520416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921" kern="1200" spc="0" baseline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24097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48193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7229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390" marR="0" lvl="0" indent="-57139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571390" marR="0" lvl="0" indent="-57139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Serverless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 compute abstracts away the compute</a:t>
            </a:r>
          </a:p>
          <a:p>
            <a:pPr marL="571390" marR="0" lvl="0" indent="-57139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Bindings abstract away the services you interact with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4377764" y="3968040"/>
            <a:ext cx="3417221" cy="952766"/>
          </a:xfrm>
          <a:prstGeom prst="rect">
            <a:avLst/>
          </a:prstGeom>
          <a:solidFill>
            <a:srgbClr val="0078D7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54" tIns="146284" rIns="182854" bIns="1462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3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       Business Logic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4377763" y="5094250"/>
            <a:ext cx="3417221" cy="952767"/>
          </a:xfrm>
          <a:prstGeom prst="rect">
            <a:avLst/>
          </a:prstGeom>
          <a:solidFill>
            <a:srgbClr val="00206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54" tIns="146284" rIns="182854" bIns="1462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3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Serverless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 PaaS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377765" y="2919822"/>
            <a:ext cx="3417221" cy="874772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54" tIns="146284" rIns="182854" bIns="1462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3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Other Services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8633" y="4181924"/>
            <a:ext cx="610461" cy="524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09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390" indent="-571390"/>
            <a:r>
              <a:rPr lang="en-US" dirty="0"/>
              <a:t>App Service offers dedicated and dynamic tiers.</a:t>
            </a:r>
          </a:p>
          <a:p>
            <a:pPr marL="571390" indent="-571390"/>
            <a:r>
              <a:rPr lang="en-US" dirty="0"/>
              <a:t>Dedicated is the existing App Service plan tiers</a:t>
            </a:r>
          </a:p>
          <a:p>
            <a:pPr marL="1371337" indent="-457112"/>
            <a:r>
              <a:rPr lang="en-US" sz="2000" dirty="0"/>
              <a:t>Basic, Standard, Premium</a:t>
            </a:r>
          </a:p>
          <a:p>
            <a:pPr marL="1371337" indent="-457112"/>
            <a:r>
              <a:rPr lang="en-US" sz="2000" dirty="0"/>
              <a:t>Pay based on # of reserved VMs</a:t>
            </a:r>
          </a:p>
          <a:p>
            <a:pPr marL="1371337" indent="-457112"/>
            <a:r>
              <a:rPr lang="en-US" sz="2000" dirty="0"/>
              <a:t>You’re responsible for scale</a:t>
            </a:r>
          </a:p>
          <a:p>
            <a:pPr marL="571390" indent="-571390"/>
            <a:r>
              <a:rPr lang="en-US" dirty="0"/>
              <a:t>Dynamic </a:t>
            </a:r>
          </a:p>
          <a:p>
            <a:pPr marL="1371337" indent="-457112"/>
            <a:r>
              <a:rPr lang="en-US" sz="2400" dirty="0"/>
              <a:t>Pay on number of executions</a:t>
            </a:r>
          </a:p>
          <a:p>
            <a:pPr marL="1371337" indent="-457112"/>
            <a:r>
              <a:rPr lang="en-US" sz="2400" dirty="0"/>
              <a:t>Platform responsible for scale</a:t>
            </a:r>
          </a:p>
          <a:p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D173E30-8D43-43BA-9C8B-0C6B0D93C555}" type="slidenum">
              <a:rPr lang="en-IN" smtClean="0"/>
              <a:pPr/>
              <a:t>4</a:t>
            </a:fld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505050"/>
                </a:solidFill>
                <a:cs typeface="Segoe UI Light" panose="020B0502040204020203" pitchFamily="34" charset="0"/>
              </a:rPr>
              <a:t>Platform and scaling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6327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Pay per execution model - two meters, three units</a:t>
            </a:r>
          </a:p>
          <a:p>
            <a:pPr marL="0" indent="0">
              <a:buNone/>
            </a:pPr>
            <a:endParaRPr lang="en-US" dirty="0"/>
          </a:p>
          <a:p>
            <a:pPr marL="571390" indent="-571390"/>
            <a:r>
              <a:rPr lang="en-US" u="sng" dirty="0"/>
              <a:t>Number of executions</a:t>
            </a:r>
          </a:p>
          <a:p>
            <a:pPr marL="571390" indent="-571390"/>
            <a:r>
              <a:rPr lang="en-US" u="sng" dirty="0"/>
              <a:t>Duration of execution</a:t>
            </a:r>
            <a:r>
              <a:rPr lang="en-US" dirty="0"/>
              <a:t> x </a:t>
            </a:r>
            <a:r>
              <a:rPr lang="en-US" u="sng" dirty="0"/>
              <a:t>reserved memory</a:t>
            </a:r>
          </a:p>
          <a:p>
            <a:endParaRPr lang="en-US" dirty="0"/>
          </a:p>
          <a:p>
            <a:pPr marL="571390" indent="-571390"/>
            <a:endParaRPr lang="en-US" dirty="0"/>
          </a:p>
          <a:p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D173E30-8D43-43BA-9C8B-0C6B0D93C555}" type="slidenum">
              <a:rPr lang="en-IN" smtClean="0"/>
              <a:pPr/>
              <a:t>5</a:t>
            </a:fld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Tier Pricing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7744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390" indent="-571390"/>
            <a:r>
              <a:rPr lang="en-US" sz="2000" dirty="0"/>
              <a:t>Function as the unit of work</a:t>
            </a:r>
          </a:p>
          <a:p>
            <a:pPr marL="571390" indent="-571390"/>
            <a:r>
              <a:rPr lang="en-US" sz="2000" dirty="0"/>
              <a:t>Functions are executed; they start and finish</a:t>
            </a:r>
          </a:p>
          <a:p>
            <a:pPr marL="571390" indent="-571390"/>
            <a:r>
              <a:rPr lang="en-US" sz="2000" dirty="0"/>
              <a:t>Functions have inputs and outputs</a:t>
            </a:r>
            <a:endParaRPr lang="en-IN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D173E30-8D43-43BA-9C8B-0C6B0D93C555}" type="slidenum">
              <a:rPr lang="en-IN" smtClean="0"/>
              <a:pPr/>
              <a:t>6</a:t>
            </a:fld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What is the “Functions” programming model?</a:t>
            </a:r>
            <a:endParaRPr lang="en-IN" sz="4000" dirty="0"/>
          </a:p>
        </p:txBody>
      </p:sp>
      <p:grpSp>
        <p:nvGrpSpPr>
          <p:cNvPr id="5" name="Group 4"/>
          <p:cNvGrpSpPr/>
          <p:nvPr/>
        </p:nvGrpSpPr>
        <p:grpSpPr>
          <a:xfrm>
            <a:off x="2208254" y="3402155"/>
            <a:ext cx="7775493" cy="2402806"/>
            <a:chOff x="1619075" y="3932120"/>
            <a:chExt cx="7776596" cy="2403147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/>
            <a:srcRect l="570" r="639"/>
            <a:stretch/>
          </p:blipFill>
          <p:spPr>
            <a:xfrm>
              <a:off x="1619075" y="3932120"/>
              <a:ext cx="7776596" cy="240314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7" name="Rectangle 6"/>
            <p:cNvSpPr/>
            <p:nvPr/>
          </p:nvSpPr>
          <p:spPr bwMode="auto">
            <a:xfrm>
              <a:off x="8338657" y="3932120"/>
              <a:ext cx="939567" cy="472100"/>
            </a:xfrm>
            <a:prstGeom prst="rect">
              <a:avLst/>
            </a:prstGeom>
            <a:solidFill>
              <a:srgbClr val="EEEEEE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0" rIns="0" bIns="4663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293" fontAlgn="base">
                <a:spcBef>
                  <a:spcPct val="0"/>
                </a:spcBef>
                <a:spcAft>
                  <a:spcPct val="0"/>
                </a:spcAft>
              </a:pPr>
              <a:endParaRPr lang="en-US" sz="2000" kern="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8833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390" indent="-571390">
              <a:buFont typeface="Arial" charset="0"/>
              <a:buChar char="•"/>
            </a:pPr>
            <a:r>
              <a:rPr lang="en-US" dirty="0"/>
              <a:t>Functions </a:t>
            </a:r>
            <a:r>
              <a:rPr lang="en-US" i="1" dirty="0"/>
              <a:t>should</a:t>
            </a:r>
            <a:r>
              <a:rPr lang="en-US" dirty="0"/>
              <a:t> “do one thing”</a:t>
            </a:r>
          </a:p>
          <a:p>
            <a:pPr marL="571390" indent="-571390">
              <a:buFont typeface="Arial" charset="0"/>
              <a:buChar char="•"/>
            </a:pPr>
            <a:r>
              <a:rPr lang="en-US" dirty="0"/>
              <a:t>Functions </a:t>
            </a:r>
            <a:r>
              <a:rPr lang="en-US" i="1" dirty="0"/>
              <a:t>should</a:t>
            </a:r>
            <a:r>
              <a:rPr lang="en-US" dirty="0"/>
              <a:t> be idempotent</a:t>
            </a:r>
          </a:p>
          <a:p>
            <a:pPr marL="571390" indent="-571390">
              <a:buFont typeface="Arial" charset="0"/>
              <a:buChar char="•"/>
            </a:pPr>
            <a:r>
              <a:rPr lang="en-US" dirty="0"/>
              <a:t>Functions </a:t>
            </a:r>
            <a:r>
              <a:rPr lang="en-US" i="1" dirty="0"/>
              <a:t>should</a:t>
            </a:r>
            <a:r>
              <a:rPr lang="en-US" dirty="0"/>
              <a:t> finish as quickly as possible</a:t>
            </a:r>
          </a:p>
          <a:p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D173E30-8D43-43BA-9C8B-0C6B0D93C555}" type="slidenum">
              <a:rPr lang="en-IN" smtClean="0"/>
              <a:pPr/>
              <a:t>7</a:t>
            </a:fld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Best practices for the “Functions” model</a:t>
            </a:r>
            <a:endParaRPr lang="en-IN" sz="400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077951" y="3822469"/>
            <a:ext cx="2367083" cy="2241841"/>
          </a:xfrm>
          <a:prstGeom prst="rect">
            <a:avLst/>
          </a:prstGeom>
          <a:solidFill>
            <a:srgbClr val="00B0F0"/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293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4812266" y="3822471"/>
            <a:ext cx="2367083" cy="2241841"/>
          </a:xfrm>
          <a:prstGeom prst="rect">
            <a:avLst/>
          </a:prstGeom>
          <a:solidFill>
            <a:srgbClr val="00B0F0"/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293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8546580" y="3822470"/>
            <a:ext cx="2367083" cy="2241841"/>
          </a:xfrm>
          <a:prstGeom prst="rect">
            <a:avLst/>
          </a:prstGeom>
          <a:solidFill>
            <a:srgbClr val="00B0F0"/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293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97125" y="3857864"/>
            <a:ext cx="1928735" cy="2244527"/>
          </a:xfrm>
          <a:prstGeom prst="rect">
            <a:avLst/>
          </a:prstGeom>
          <a:noFill/>
        </p:spPr>
        <p:txBody>
          <a:bodyPr wrap="square" lIns="182854" tIns="146284" rIns="182854" bIns="146284" rtlCol="0">
            <a:spAutoFit/>
          </a:bodyPr>
          <a:lstStyle/>
          <a:p>
            <a:pPr algn="ctr" defTabSz="914225">
              <a:lnSpc>
                <a:spcPct val="90000"/>
              </a:lnSpc>
              <a:spcAft>
                <a:spcPts val="600"/>
              </a:spcAft>
            </a:pPr>
            <a:r>
              <a:rPr lang="en-US" sz="13798" kern="0" dirty="0">
                <a:solidFill>
                  <a:srgbClr val="F8F8F8"/>
                </a:solidFill>
                <a:latin typeface="Segoe UI"/>
              </a:rPr>
              <a:t>1</a:t>
            </a:r>
          </a:p>
        </p:txBody>
      </p:sp>
      <p:graphicFrame>
        <p:nvGraphicFramePr>
          <p:cNvPr id="9" name="Diagram 8"/>
          <p:cNvGraphicFramePr/>
          <p:nvPr>
            <p:extLst/>
          </p:nvPr>
        </p:nvGraphicFramePr>
        <p:xfrm>
          <a:off x="4880452" y="3995722"/>
          <a:ext cx="2209138" cy="18911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Oval 9"/>
          <p:cNvSpPr/>
          <p:nvPr/>
        </p:nvSpPr>
        <p:spPr bwMode="auto">
          <a:xfrm>
            <a:off x="8801239" y="4038515"/>
            <a:ext cx="1857765" cy="1805577"/>
          </a:xfrm>
          <a:prstGeom prst="ellipse">
            <a:avLst/>
          </a:prstGeom>
          <a:noFill/>
          <a:ln w="76200" cap="flat" cmpd="sng" algn="ctr">
            <a:solidFill>
              <a:srgbClr val="F8F8F8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293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9730120" y="4120964"/>
            <a:ext cx="0" cy="225438"/>
          </a:xfrm>
          <a:prstGeom prst="line">
            <a:avLst/>
          </a:prstGeom>
          <a:noFill/>
          <a:ln w="19050" cap="flat" cmpd="sng" algn="ctr">
            <a:solidFill>
              <a:srgbClr val="F8F8F8"/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12" name="Straight Arrow Connector 11"/>
          <p:cNvCxnSpPr/>
          <p:nvPr/>
        </p:nvCxnSpPr>
        <p:spPr>
          <a:xfrm flipV="1">
            <a:off x="9730120" y="4233683"/>
            <a:ext cx="415387" cy="707620"/>
          </a:xfrm>
          <a:prstGeom prst="straightConnector1">
            <a:avLst/>
          </a:prstGeom>
          <a:noFill/>
          <a:ln w="76200" cap="flat" cmpd="sng" algn="ctr">
            <a:solidFill>
              <a:srgbClr val="F8F8F8"/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13" name="Straight Arrow Connector 12"/>
          <p:cNvCxnSpPr/>
          <p:nvPr/>
        </p:nvCxnSpPr>
        <p:spPr>
          <a:xfrm flipV="1">
            <a:off x="9730121" y="4889160"/>
            <a:ext cx="503058" cy="52143"/>
          </a:xfrm>
          <a:prstGeom prst="straightConnector1">
            <a:avLst/>
          </a:prstGeom>
          <a:noFill/>
          <a:ln w="76200" cap="flat" cmpd="sng" algn="ctr">
            <a:solidFill>
              <a:srgbClr val="F8F8F8"/>
            </a:solidFill>
            <a:prstDash val="solid"/>
            <a:headEnd type="none"/>
            <a:tailEnd type="triangle"/>
          </a:ln>
          <a:effectLst/>
        </p:spPr>
      </p:cxnSp>
      <p:sp>
        <p:nvSpPr>
          <p:cNvPr id="14" name="Oval 13"/>
          <p:cNvSpPr/>
          <p:nvPr/>
        </p:nvSpPr>
        <p:spPr bwMode="auto">
          <a:xfrm>
            <a:off x="9626274" y="4797274"/>
            <a:ext cx="206129" cy="229590"/>
          </a:xfrm>
          <a:prstGeom prst="ellipse">
            <a:avLst/>
          </a:prstGeom>
          <a:solidFill>
            <a:srgbClr val="F8F8F8"/>
          </a:solidFill>
          <a:ln w="10795" cap="flat" cmpd="sng" algn="ctr">
            <a:solidFill>
              <a:srgbClr val="F8F8F8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293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489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D173E30-8D43-43BA-9C8B-0C6B0D93C555}" type="slidenum">
              <a:rPr lang="en-IN" smtClean="0"/>
              <a:pPr/>
              <a:t>8</a:t>
            </a:fld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195002"/>
            <a:ext cx="10515600" cy="1325563"/>
          </a:xfrm>
        </p:spPr>
        <p:txBody>
          <a:bodyPr/>
          <a:lstStyle/>
          <a:p>
            <a:r>
              <a:rPr lang="en-US" dirty="0"/>
              <a:t>Functions programming concepts</a:t>
            </a:r>
            <a:endParaRPr lang="en-IN" dirty="0"/>
          </a:p>
        </p:txBody>
      </p:sp>
      <p:grpSp>
        <p:nvGrpSpPr>
          <p:cNvPr id="16" name="Group 15"/>
          <p:cNvGrpSpPr/>
          <p:nvPr/>
        </p:nvGrpSpPr>
        <p:grpSpPr>
          <a:xfrm>
            <a:off x="2100831" y="1423410"/>
            <a:ext cx="7990342" cy="5097056"/>
            <a:chOff x="1773004" y="1189176"/>
            <a:chExt cx="7991475" cy="5097779"/>
          </a:xfrm>
        </p:grpSpPr>
        <p:grpSp>
          <p:nvGrpSpPr>
            <p:cNvPr id="17" name="Group 16"/>
            <p:cNvGrpSpPr/>
            <p:nvPr/>
          </p:nvGrpSpPr>
          <p:grpSpPr>
            <a:xfrm>
              <a:off x="1773004" y="1189176"/>
              <a:ext cx="7991475" cy="5097779"/>
              <a:chOff x="2100262" y="880110"/>
              <a:chExt cx="7991475" cy="5097779"/>
            </a:xfrm>
          </p:grpSpPr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100262" y="2767012"/>
                <a:ext cx="7991475" cy="1323975"/>
              </a:xfrm>
              <a:prstGeom prst="rect">
                <a:avLst/>
              </a:prstGeom>
            </p:spPr>
          </p:pic>
          <p:sp>
            <p:nvSpPr>
              <p:cNvPr id="23" name="Line Callout 1 22"/>
              <p:cNvSpPr/>
              <p:nvPr/>
            </p:nvSpPr>
            <p:spPr bwMode="auto">
              <a:xfrm>
                <a:off x="3440802" y="880110"/>
                <a:ext cx="2251710" cy="1211580"/>
              </a:xfrm>
              <a:prstGeom prst="borderCallout1">
                <a:avLst>
                  <a:gd name="adj1" fmla="val 97995"/>
                  <a:gd name="adj2" fmla="val 52073"/>
                  <a:gd name="adj3" fmla="val 156840"/>
                  <a:gd name="adj4" fmla="val 185525"/>
                </a:avLst>
              </a:prstGeom>
              <a:solidFill>
                <a:srgbClr val="0078D7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54" tIns="146284" rIns="182854" bIns="14628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293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Trigger</a:t>
                </a:r>
              </a:p>
            </p:txBody>
          </p:sp>
          <p:sp>
            <p:nvSpPr>
              <p:cNvPr id="24" name="Line Callout 1 23"/>
              <p:cNvSpPr/>
              <p:nvPr/>
            </p:nvSpPr>
            <p:spPr bwMode="auto">
              <a:xfrm>
                <a:off x="7215558" y="880110"/>
                <a:ext cx="2251710" cy="1211580"/>
              </a:xfrm>
              <a:prstGeom prst="borderCallout1">
                <a:avLst>
                  <a:gd name="adj1" fmla="val 97995"/>
                  <a:gd name="adj2" fmla="val 52073"/>
                  <a:gd name="adj3" fmla="val 163513"/>
                  <a:gd name="adj4" fmla="val 58783"/>
                </a:avLst>
              </a:prstGeom>
              <a:solidFill>
                <a:srgbClr val="0078D7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54" tIns="146284" rIns="182854" bIns="14628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293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Input</a:t>
                </a:r>
              </a:p>
            </p:txBody>
          </p:sp>
          <p:sp>
            <p:nvSpPr>
              <p:cNvPr id="25" name="Line Callout 1 24"/>
              <p:cNvSpPr/>
              <p:nvPr/>
            </p:nvSpPr>
            <p:spPr bwMode="auto">
              <a:xfrm>
                <a:off x="7215558" y="4766309"/>
                <a:ext cx="2251710" cy="1211580"/>
              </a:xfrm>
              <a:prstGeom prst="borderCallout1">
                <a:avLst>
                  <a:gd name="adj1" fmla="val -90684"/>
                  <a:gd name="adj2" fmla="val -20515"/>
                  <a:gd name="adj3" fmla="val -2594"/>
                  <a:gd name="adj4" fmla="val 44408"/>
                </a:avLst>
              </a:prstGeom>
              <a:solidFill>
                <a:srgbClr val="0078D7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54" tIns="146284" rIns="182854" bIns="14628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293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Output</a:t>
                </a:r>
              </a:p>
            </p:txBody>
          </p:sp>
          <p:sp>
            <p:nvSpPr>
              <p:cNvPr id="26" name="Line Callout 1 25"/>
              <p:cNvSpPr/>
              <p:nvPr/>
            </p:nvSpPr>
            <p:spPr bwMode="auto">
              <a:xfrm>
                <a:off x="3440802" y="4766309"/>
                <a:ext cx="2251710" cy="1211580"/>
              </a:xfrm>
              <a:prstGeom prst="borderCallout1">
                <a:avLst>
                  <a:gd name="adj1" fmla="val 1769"/>
                  <a:gd name="adj2" fmla="val 40398"/>
                  <a:gd name="adj3" fmla="val -109198"/>
                  <a:gd name="adj4" fmla="val 41870"/>
                </a:avLst>
              </a:prstGeom>
              <a:solidFill>
                <a:srgbClr val="0078D7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54" tIns="146284" rIns="182854" bIns="14628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293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Code</a:t>
                </a:r>
              </a:p>
            </p:txBody>
          </p:sp>
        </p:grpSp>
        <p:cxnSp>
          <p:nvCxnSpPr>
            <p:cNvPr id="18" name="Straight Arrow Connector 17"/>
            <p:cNvCxnSpPr>
              <a:stCxn id="23" idx="1"/>
            </p:cNvCxnSpPr>
            <p:nvPr/>
          </p:nvCxnSpPr>
          <p:spPr>
            <a:xfrm>
              <a:off x="4239399" y="2400756"/>
              <a:ext cx="3095051" cy="747763"/>
            </a:xfrm>
            <a:prstGeom prst="straightConnector1">
              <a:avLst/>
            </a:prstGeom>
            <a:noFill/>
            <a:ln w="9525" cap="flat" cmpd="sng" algn="ctr">
              <a:solidFill>
                <a:srgbClr val="505050"/>
              </a:solidFill>
              <a:prstDash val="solid"/>
              <a:headEnd type="none"/>
              <a:tailEnd type="triangle"/>
            </a:ln>
            <a:effectLst/>
          </p:spPr>
        </p:cxnSp>
        <p:cxnSp>
          <p:nvCxnSpPr>
            <p:cNvPr id="19" name="Straight Arrow Connector 18"/>
            <p:cNvCxnSpPr>
              <a:stCxn id="24" idx="1"/>
            </p:cNvCxnSpPr>
            <p:nvPr/>
          </p:nvCxnSpPr>
          <p:spPr>
            <a:xfrm>
              <a:off x="8014155" y="2400756"/>
              <a:ext cx="427201" cy="675322"/>
            </a:xfrm>
            <a:prstGeom prst="straightConnector1">
              <a:avLst/>
            </a:prstGeom>
            <a:noFill/>
            <a:ln w="9525" cap="flat" cmpd="sng" algn="ctr">
              <a:solidFill>
                <a:srgbClr val="505050"/>
              </a:solidFill>
              <a:prstDash val="solid"/>
              <a:headEnd type="none"/>
              <a:tailEnd type="triangle"/>
            </a:ln>
            <a:effectLst/>
          </p:spPr>
        </p:cxnSp>
        <p:cxnSp>
          <p:nvCxnSpPr>
            <p:cNvPr id="20" name="Straight Arrow Connector 19"/>
            <p:cNvCxnSpPr>
              <a:stCxn id="26" idx="3"/>
            </p:cNvCxnSpPr>
            <p:nvPr/>
          </p:nvCxnSpPr>
          <p:spPr>
            <a:xfrm flipH="1" flipV="1">
              <a:off x="3830855" y="3706784"/>
              <a:ext cx="408544" cy="1368591"/>
            </a:xfrm>
            <a:prstGeom prst="straightConnector1">
              <a:avLst/>
            </a:prstGeom>
            <a:noFill/>
            <a:ln w="9525" cap="flat" cmpd="sng" algn="ctr">
              <a:solidFill>
                <a:srgbClr val="505050"/>
              </a:solidFill>
              <a:prstDash val="solid"/>
              <a:headEnd type="none"/>
              <a:tailEnd type="triangle"/>
            </a:ln>
            <a:effectLst/>
          </p:spPr>
        </p:cxnSp>
        <p:cxnSp>
          <p:nvCxnSpPr>
            <p:cNvPr id="21" name="Straight Arrow Connector 20"/>
            <p:cNvCxnSpPr>
              <a:stCxn id="25" idx="3"/>
            </p:cNvCxnSpPr>
            <p:nvPr/>
          </p:nvCxnSpPr>
          <p:spPr>
            <a:xfrm flipH="1" flipV="1">
              <a:off x="6169794" y="3928165"/>
              <a:ext cx="1844361" cy="1147210"/>
            </a:xfrm>
            <a:prstGeom prst="straightConnector1">
              <a:avLst/>
            </a:prstGeom>
            <a:noFill/>
            <a:ln w="9525" cap="flat" cmpd="sng" algn="ctr">
              <a:solidFill>
                <a:srgbClr val="505050"/>
              </a:solidFill>
              <a:prstDash val="solid"/>
              <a:headEnd type="none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56120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Model Differences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77579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WebJobs</a:t>
            </a:r>
            <a:r>
              <a:rPr lang="en-US" dirty="0"/>
              <a:t> SDK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dirty="0"/>
              <a:t>C# only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dirty="0"/>
              <a:t>Attributes for configuring bindings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dirty="0"/>
              <a:t>Traditional .NET developer experience (Visual Studio, </a:t>
            </a:r>
            <a:r>
              <a:rPr lang="en-US" sz="2000" dirty="0" err="1"/>
              <a:t>NuGet</a:t>
            </a:r>
            <a:r>
              <a:rPr lang="en-US" sz="2000" dirty="0"/>
              <a:t>, </a:t>
            </a:r>
            <a:r>
              <a:rPr lang="en-US" sz="2000" dirty="0" err="1"/>
              <a:t>MSBuild</a:t>
            </a:r>
            <a:r>
              <a:rPr lang="en-US" sz="2000" dirty="0"/>
              <a:t>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dirty="0"/>
              <a:t>Many functions per class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dirty="0"/>
              <a:t>Can access and manipulate many core SDK features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dirty="0"/>
              <a:t>Can’t listen for HTTP requests*</a:t>
            </a:r>
          </a:p>
          <a:p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Azure Functions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dirty="0"/>
              <a:t>C# &amp; Node.js + more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dirty="0" err="1"/>
              <a:t>Config</a:t>
            </a:r>
            <a:r>
              <a:rPr lang="en-US" sz="2000" dirty="0"/>
              <a:t> files for configuring bindings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dirty="0"/>
              <a:t>More diverse development experience (Web portal, </a:t>
            </a:r>
            <a:r>
              <a:rPr lang="en-US" sz="2000" dirty="0" err="1"/>
              <a:t>VSCode</a:t>
            </a:r>
            <a:r>
              <a:rPr lang="en-US" sz="2000" dirty="0"/>
              <a:t>, dynamically builds itself)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dirty="0"/>
              <a:t>Limited access to manipulate core SDK features, but (C# only) still some access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dirty="0"/>
              <a:t>Supports HTTP!</a:t>
            </a:r>
          </a:p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73E30-8D43-43BA-9C8B-0C6B0D93C555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406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Montserrat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5-30721_Build_2016_Template_Light">
  <a:themeElements>
    <a:clrScheme name="Build 2016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78D7"/>
      </a:accent1>
      <a:accent2>
        <a:srgbClr val="002050"/>
      </a:accent2>
      <a:accent3>
        <a:srgbClr val="00BCF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Microsoft_Build_2016_16x9_Template.potx" id="{2D9F1654-7A66-4699-829C-201E10216A69}" vid="{2DD1E4E3-0871-45BE-BEDE-345B55444DC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E81F81DC5BEF84096615F0BA9929F51" ma:contentTypeVersion="2" ma:contentTypeDescription="Create a new document." ma:contentTypeScope="" ma:versionID="0a5f5797e8191b0eb0c5e3098c4ac85f">
  <xsd:schema xmlns:xsd="http://www.w3.org/2001/XMLSchema" xmlns:xs="http://www.w3.org/2001/XMLSchema" xmlns:p="http://schemas.microsoft.com/office/2006/metadata/properties" xmlns:ns2="6572b90b-9a27-40e9-bbdc-d32d2d31ad39" targetNamespace="http://schemas.microsoft.com/office/2006/metadata/properties" ma:root="true" ma:fieldsID="f46122011700eca45fa8c383875aacad" ns2:_="">
    <xsd:import namespace="6572b90b-9a27-40e9-bbdc-d32d2d31ad39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72b90b-9a27-40e9-bbdc-d32d2d31ad3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C7F3881-6EB3-4E38-8DD5-FEAF14887EA9}">
  <ds:schemaRefs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6572b90b-9a27-40e9-bbdc-d32d2d31ad39"/>
    <ds:schemaRef ds:uri="http://www.w3.org/XML/1998/namespace"/>
    <ds:schemaRef ds:uri="http://purl.org/dc/terms/"/>
    <ds:schemaRef ds:uri="http://schemas.microsoft.com/office/infopath/2007/PartnerControl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293D9159-1EB3-42F9-9A64-6E020058765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571132C-3358-4741-BAB2-A58FBA82061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572b90b-9a27-40e9-bbdc-d32d2d31ad3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830</TotalTime>
  <Words>346</Words>
  <Application>Microsoft Office PowerPoint</Application>
  <PresentationFormat>Custom</PresentationFormat>
  <Paragraphs>85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Office Theme</vt:lpstr>
      <vt:lpstr>5-30721_Build_2016_Template_Light</vt:lpstr>
      <vt:lpstr>PowerPoint Presentation</vt:lpstr>
      <vt:lpstr>Azure Functions architecture  Built on top of App Service and WebJobs SDK</vt:lpstr>
      <vt:lpstr>Dual abstraction</vt:lpstr>
      <vt:lpstr>Platform and scaling</vt:lpstr>
      <vt:lpstr>Dynamic Tier Pricing</vt:lpstr>
      <vt:lpstr>What is the “Functions” programming model?</vt:lpstr>
      <vt:lpstr>Best practices for the “Functions” model</vt:lpstr>
      <vt:lpstr>Functions programming concepts</vt:lpstr>
      <vt:lpstr>Programming Model Differences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Sriram Hariharan</dc:creator>
  <cp:lastModifiedBy>chand</cp:lastModifiedBy>
  <cp:revision>75</cp:revision>
  <dcterms:created xsi:type="dcterms:W3CDTF">2016-04-19T12:30:53Z</dcterms:created>
  <dcterms:modified xsi:type="dcterms:W3CDTF">2021-06-29T10:31:28Z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0x0101001E81F81DC5BEF84096615F0BA9929F51</vt:lpwstr>
  </property>
</Properties>
</file>