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728"/>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42AC7F9-3603-9341-8488-571B762BDD84}" type="datetimeFigureOut">
              <a:rPr lang="en-US" smtClean="0"/>
              <a:t>6/16/20</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A9BD3CA-7D1F-6C46-A6C7-5E99F532BF6C}"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822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42AC7F9-3603-9341-8488-571B762BDD84}"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75814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42AC7F9-3603-9341-8488-571B762BDD84}"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2969230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42AC7F9-3603-9341-8488-571B762BDD84}"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BD3CA-7D1F-6C46-A6C7-5E99F532BF6C}"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05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42AC7F9-3603-9341-8488-571B762BDD84}"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3047045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42AC7F9-3603-9341-8488-571B762BDD84}" type="datetimeFigureOut">
              <a:rPr lang="en-US" smtClean="0"/>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1492586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42AC7F9-3603-9341-8488-571B762BDD84}" type="datetimeFigureOut">
              <a:rPr lang="en-US" smtClean="0"/>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2851961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2AC7F9-3603-9341-8488-571B762BDD84}"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3356752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2AC7F9-3603-9341-8488-571B762BDD84}"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282334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2AC7F9-3603-9341-8488-571B762BDD84}"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195040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42AC7F9-3603-9341-8488-571B762BDD84}" type="datetimeFigureOut">
              <a:rPr lang="en-US" smtClean="0"/>
              <a:t>6/16/20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340901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42AC7F9-3603-9341-8488-571B762BDD84}"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159244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42AC7F9-3603-9341-8488-571B762BDD84}" type="datetimeFigureOut">
              <a:rPr lang="en-US" smtClean="0"/>
              <a:t>6/16/20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335428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42AC7F9-3603-9341-8488-571B762BDD84}" type="datetimeFigureOut">
              <a:rPr lang="en-US" smtClean="0"/>
              <a:t>6/16/20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115586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AC7F9-3603-9341-8488-571B762BDD84}" type="datetimeFigureOut">
              <a:rPr lang="en-US" smtClean="0"/>
              <a:t>6/16/20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286640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42AC7F9-3603-9341-8488-571B762BDD84}"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384718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42AC7F9-3603-9341-8488-571B762BDD84}" type="datetimeFigureOut">
              <a:rPr lang="en-US" smtClean="0"/>
              <a:t>6/16/20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9BD3CA-7D1F-6C46-A6C7-5E99F532BF6C}" type="slidenum">
              <a:rPr lang="en-US" smtClean="0"/>
              <a:t>‹#›</a:t>
            </a:fld>
            <a:endParaRPr lang="en-US"/>
          </a:p>
        </p:txBody>
      </p:sp>
    </p:spTree>
    <p:extLst>
      <p:ext uri="{BB962C8B-B14F-4D97-AF65-F5344CB8AC3E}">
        <p14:creationId xmlns:p14="http://schemas.microsoft.com/office/powerpoint/2010/main" val="493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42AC7F9-3603-9341-8488-571B762BDD84}" type="datetimeFigureOut">
              <a:rPr lang="en-US" smtClean="0"/>
              <a:t>6/16/20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A9BD3CA-7D1F-6C46-A6C7-5E99F532BF6C}" type="slidenum">
              <a:rPr lang="en-US" smtClean="0"/>
              <a:t>‹#›</a:t>
            </a:fld>
            <a:endParaRPr lang="en-US"/>
          </a:p>
        </p:txBody>
      </p:sp>
    </p:spTree>
    <p:extLst>
      <p:ext uri="{BB962C8B-B14F-4D97-AF65-F5344CB8AC3E}">
        <p14:creationId xmlns:p14="http://schemas.microsoft.com/office/powerpoint/2010/main" val="424393253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var/folders/c4/3gpdrg8j1sbbd2pj4z7w74zh0000gn/T/com.microsoft.Word/WebArchiveCopyPasteTempFiles/AaIfzh1iB8nFAAAAAElFTkSuQmCC%250A" TargetMode="External"/><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file:////var/folders/c4/3gpdrg8j1sbbd2pj4z7w74zh0000gn/T/com.microsoft.Word/WebArchiveCopyPasteTempFiles/nFjlbVEQAAAABJRU5ErkJggg==%250A"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6815-BE49-BE42-AE45-8DAF983F6894}"/>
              </a:ext>
            </a:extLst>
          </p:cNvPr>
          <p:cNvSpPr>
            <a:spLocks noGrp="1"/>
          </p:cNvSpPr>
          <p:nvPr>
            <p:ph type="ctrTitle"/>
          </p:nvPr>
        </p:nvSpPr>
        <p:spPr/>
        <p:txBody>
          <a:bodyPr/>
          <a:lstStyle/>
          <a:p>
            <a:pPr algn="ctr"/>
            <a:r>
              <a:rPr lang="en-GB" dirty="0"/>
              <a:t>London’s crime and safest areas</a:t>
            </a:r>
          </a:p>
        </p:txBody>
      </p:sp>
      <p:sp>
        <p:nvSpPr>
          <p:cNvPr id="3" name="Subtitle 2">
            <a:extLst>
              <a:ext uri="{FF2B5EF4-FFF2-40B4-BE49-F238E27FC236}">
                <a16:creationId xmlns:a16="http://schemas.microsoft.com/office/drawing/2014/main" id="{10475E55-6DAE-0346-A599-0276DA87AEC5}"/>
              </a:ext>
            </a:extLst>
          </p:cNvPr>
          <p:cNvSpPr>
            <a:spLocks noGrp="1"/>
          </p:cNvSpPr>
          <p:nvPr>
            <p:ph type="subTitle" idx="1"/>
          </p:nvPr>
        </p:nvSpPr>
        <p:spPr/>
        <p:txBody>
          <a:bodyPr/>
          <a:lstStyle/>
          <a:p>
            <a:pPr algn="ctr"/>
            <a:r>
              <a:rPr lang="en-US" dirty="0"/>
              <a:t>Capstone project – the battle of </a:t>
            </a:r>
            <a:r>
              <a:rPr lang="en-GB" dirty="0"/>
              <a:t>neighbourhoods</a:t>
            </a:r>
          </a:p>
        </p:txBody>
      </p:sp>
    </p:spTree>
    <p:extLst>
      <p:ext uri="{BB962C8B-B14F-4D97-AF65-F5344CB8AC3E}">
        <p14:creationId xmlns:p14="http://schemas.microsoft.com/office/powerpoint/2010/main" val="281252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3D42B-C723-F24E-88FD-D221B3CC75B4}"/>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4D84F07-39DC-CC40-B395-D7E005229345}"/>
              </a:ext>
            </a:extLst>
          </p:cNvPr>
          <p:cNvSpPr>
            <a:spLocks noGrp="1"/>
          </p:cNvSpPr>
          <p:nvPr>
            <p:ph sz="quarter" idx="13"/>
          </p:nvPr>
        </p:nvSpPr>
        <p:spPr/>
        <p:txBody>
          <a:bodyPr>
            <a:normAutofit/>
          </a:bodyPr>
          <a:lstStyle/>
          <a:p>
            <a:pPr algn="ctr">
              <a:buFont typeface="Wingdings" pitchFamily="2" charset="2"/>
              <a:buChar char="Ø"/>
            </a:pPr>
            <a:r>
              <a:rPr lang="en-GB" dirty="0">
                <a:latin typeface="Times New Roman" panose="02020603050405020304" pitchFamily="18" charset="0"/>
                <a:cs typeface="Times New Roman" panose="02020603050405020304" pitchFamily="18" charset="0"/>
              </a:rPr>
              <a:t>Before moving to a new area we need to know a bit about the place we’re going to live or work in. it’s crucial to know which areas are the ones with the venues we like and are also safe </a:t>
            </a:r>
          </a:p>
          <a:p>
            <a:pPr algn="ctr">
              <a:buFont typeface="Wingdings" pitchFamily="2" charset="2"/>
              <a:buChar char="Ø"/>
            </a:pPr>
            <a:r>
              <a:rPr lang="en-GB" dirty="0">
                <a:latin typeface="Times New Roman" panose="02020603050405020304" pitchFamily="18" charset="0"/>
                <a:cs typeface="Times New Roman" panose="02020603050405020304" pitchFamily="18" charset="0"/>
              </a:rPr>
              <a:t>In this presentation, the crime statistics for London will be presented. The goal is to identify the safest borough of London, explore its neighbourhoods, and detect the 10 most common venues in each neighbourhood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10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7EA7-AC89-894A-A59A-30448E51D1B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Data used:</a:t>
            </a:r>
          </a:p>
        </p:txBody>
      </p:sp>
      <p:sp>
        <p:nvSpPr>
          <p:cNvPr id="3" name="Text Placeholder 2">
            <a:extLst>
              <a:ext uri="{FF2B5EF4-FFF2-40B4-BE49-F238E27FC236}">
                <a16:creationId xmlns:a16="http://schemas.microsoft.com/office/drawing/2014/main" id="{FAFCBA9B-55EF-6A4A-A9D7-50DB9DC05D12}"/>
              </a:ext>
            </a:extLst>
          </p:cNvPr>
          <p:cNvSpPr>
            <a:spLocks noGrp="1"/>
          </p:cNvSpPr>
          <p:nvPr>
            <p:ph type="body" idx="1"/>
          </p:nvPr>
        </p:nvSpPr>
        <p:spPr>
          <a:xfrm>
            <a:off x="685802" y="3140869"/>
            <a:ext cx="3310128"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 crime statistics dataset for </a:t>
            </a:r>
            <a:r>
              <a:rPr lang="en-US" dirty="0" err="1">
                <a:solidFill>
                  <a:schemeClr val="tx1"/>
                </a:solidFill>
                <a:latin typeface="Times New Roman" panose="02020603050405020304" pitchFamily="18" charset="0"/>
                <a:cs typeface="Times New Roman" panose="02020603050405020304" pitchFamily="18" charset="0"/>
              </a:rPr>
              <a:t>london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9BD8A22-072D-D74B-8223-0B208A0B4E27}"/>
              </a:ext>
            </a:extLst>
          </p:cNvPr>
          <p:cNvSpPr>
            <a:spLocks noGrp="1"/>
          </p:cNvSpPr>
          <p:nvPr>
            <p:ph type="body" sz="quarter" idx="3"/>
          </p:nvPr>
        </p:nvSpPr>
        <p:spPr>
          <a:xfrm>
            <a:off x="4228091" y="3429000"/>
            <a:ext cx="3310128" cy="576262"/>
          </a:xfrm>
        </p:spPr>
        <p:txBody>
          <a:bodyPr/>
          <a:lstStyle/>
          <a:p>
            <a:r>
              <a:rPr lang="en-GB" dirty="0">
                <a:solidFill>
                  <a:schemeClr val="tx1"/>
                </a:solidFill>
                <a:latin typeface="Times New Roman" panose="02020603050405020304" pitchFamily="18" charset="0"/>
                <a:cs typeface="Times New Roman" panose="02020603050405020304" pitchFamily="18" charset="0"/>
              </a:rPr>
              <a:t>A Wikipedia page with the list of London’s boroughs</a:t>
            </a:r>
          </a:p>
        </p:txBody>
      </p:sp>
      <p:sp>
        <p:nvSpPr>
          <p:cNvPr id="7" name="Text Placeholder 6">
            <a:extLst>
              <a:ext uri="{FF2B5EF4-FFF2-40B4-BE49-F238E27FC236}">
                <a16:creationId xmlns:a16="http://schemas.microsoft.com/office/drawing/2014/main" id="{02017D3A-D08E-3440-9697-9AA026907233}"/>
              </a:ext>
            </a:extLst>
          </p:cNvPr>
          <p:cNvSpPr>
            <a:spLocks noGrp="1"/>
          </p:cNvSpPr>
          <p:nvPr>
            <p:ph type="body" sz="quarter" idx="13"/>
          </p:nvPr>
        </p:nvSpPr>
        <p:spPr>
          <a:xfrm>
            <a:off x="7770380" y="4005262"/>
            <a:ext cx="3310128"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 Wikipedia page with the list of the </a:t>
            </a:r>
            <a:r>
              <a:rPr lang="en-GB" dirty="0">
                <a:solidFill>
                  <a:schemeClr val="tx1"/>
                </a:solidFill>
                <a:latin typeface="Times New Roman" panose="02020603050405020304" pitchFamily="18" charset="0"/>
                <a:cs typeface="Times New Roman" panose="02020603050405020304" pitchFamily="18" charset="0"/>
              </a:rPr>
              <a:t>neighbourhoods</a:t>
            </a:r>
            <a:r>
              <a:rPr lang="en-US" dirty="0">
                <a:solidFill>
                  <a:schemeClr val="tx1"/>
                </a:solidFill>
                <a:latin typeface="Times New Roman" panose="02020603050405020304" pitchFamily="18" charset="0"/>
                <a:cs typeface="Times New Roman" panose="02020603050405020304" pitchFamily="18" charset="0"/>
              </a:rPr>
              <a:t> of Kingston upon </a:t>
            </a:r>
            <a:r>
              <a:rPr lang="en-US" dirty="0" err="1">
                <a:solidFill>
                  <a:schemeClr val="tx1"/>
                </a:solidFill>
                <a:latin typeface="Times New Roman" panose="02020603050405020304" pitchFamily="18" charset="0"/>
                <a:cs typeface="Times New Roman" panose="02020603050405020304" pitchFamily="18" charset="0"/>
              </a:rPr>
              <a:t>thames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35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2471-D74B-9841-A04C-B51A292E29E3}"/>
              </a:ext>
            </a:extLst>
          </p:cNvPr>
          <p:cNvSpPr>
            <a:spLocks noGrp="1"/>
          </p:cNvSpPr>
          <p:nvPr>
            <p:ph type="title"/>
          </p:nvPr>
        </p:nvSpPr>
        <p:spPr/>
        <p:txBody>
          <a:bodyPr>
            <a:normAutofit/>
          </a:bodyPr>
          <a:lstStyle/>
          <a:p>
            <a:pPr algn="ctr"/>
            <a:r>
              <a:rPr lang="en-GB" sz="40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E2867F52-35FD-5A4D-AAA8-B2BAD864A369}"/>
              </a:ext>
            </a:extLst>
          </p:cNvPr>
          <p:cNvSpPr>
            <a:spLocks noGrp="1"/>
          </p:cNvSpPr>
          <p:nvPr>
            <p:ph sz="quarter" idx="13"/>
          </p:nvPr>
        </p:nvSpPr>
        <p:spPr>
          <a:xfrm>
            <a:off x="685800" y="2063396"/>
            <a:ext cx="10394707" cy="4653927"/>
          </a:xfrm>
        </p:spPr>
        <p:txBody>
          <a:bodyPr>
            <a:normAutofit/>
          </a:bodyPr>
          <a:lstStyle/>
          <a:p>
            <a:pPr algn="just">
              <a:buFont typeface="Courier New" panose="02070309020205020404" pitchFamily="49" charset="0"/>
              <a:buChar char="o"/>
            </a:pPr>
            <a:r>
              <a:rPr lang="en-GB" sz="1400" dirty="0">
                <a:latin typeface="Times New Roman" panose="02020603050405020304" pitchFamily="18" charset="0"/>
                <a:cs typeface="Times New Roman" panose="02020603050405020304" pitchFamily="18" charset="0"/>
              </a:rPr>
              <a:t>Only crime data from 2016 were considered (the dataset contains data from 2008 to 2016)</a:t>
            </a:r>
          </a:p>
          <a:p>
            <a:pPr algn="just">
              <a:buFont typeface="Courier New" panose="02070309020205020404" pitchFamily="49" charset="0"/>
              <a:buChar char="o"/>
            </a:pPr>
            <a:r>
              <a:rPr lang="en-GB" sz="1400" dirty="0">
                <a:latin typeface="Times New Roman" panose="02020603050405020304" pitchFamily="18" charset="0"/>
                <a:cs typeface="Times New Roman" panose="02020603050405020304" pitchFamily="18" charset="0"/>
              </a:rPr>
              <a:t>The table with the list of London’s boroughs was cleaned and merged with the dataset containing the crime data</a:t>
            </a:r>
          </a:p>
          <a:p>
            <a:pPr algn="just">
              <a:buFont typeface="Courier New" panose="02070309020205020404" pitchFamily="49" charset="0"/>
              <a:buChar char="o"/>
            </a:pPr>
            <a:r>
              <a:rPr lang="en-GB" sz="1400" dirty="0">
                <a:latin typeface="Times New Roman" panose="02020603050405020304" pitchFamily="18" charset="0"/>
                <a:cs typeface="Times New Roman" panose="02020603050405020304" pitchFamily="18" charset="0"/>
              </a:rPr>
              <a:t>Since Kingston upon Thames is the safest borough, a new dataset and a map were created with its neighbourhoods and corresponding coordinates (obtained using Google Maps API geocoding)</a:t>
            </a:r>
          </a:p>
          <a:p>
            <a:pPr algn="just">
              <a:buFont typeface="Courier New" panose="02070309020205020404" pitchFamily="49" charset="0"/>
              <a:buChar char="o"/>
            </a:pPr>
            <a:r>
              <a:rPr lang="en-GB" sz="1400" dirty="0">
                <a:solidFill>
                  <a:srgbClr val="000000"/>
                </a:solidFill>
                <a:latin typeface="Times New Roman" panose="02020603050405020304" pitchFamily="18" charset="0"/>
                <a:ea typeface="Arial" panose="020B0604020202020204" pitchFamily="34" charset="0"/>
              </a:rPr>
              <a:t>Using Foursquare API, all the venues within a 500 meters radius of each neighbourhood were found</a:t>
            </a:r>
            <a:r>
              <a:rPr lang="en-GB" sz="1400" dirty="0"/>
              <a:t> </a:t>
            </a:r>
          </a:p>
          <a:p>
            <a:pPr algn="just">
              <a:buFont typeface="Courier New" panose="02070309020205020404" pitchFamily="49" charset="0"/>
              <a:buChar char="o"/>
            </a:pPr>
            <a:r>
              <a:rPr lang="en-GB" sz="1400" dirty="0">
                <a:solidFill>
                  <a:srgbClr val="000000"/>
                </a:solidFill>
                <a:latin typeface="Times New Roman" panose="02020603050405020304" pitchFamily="18" charset="0"/>
                <a:ea typeface="Arial" panose="020B0604020202020204" pitchFamily="34" charset="0"/>
              </a:rPr>
              <a:t>By calculating the frequency of each venue in each neighbourhood, the 10 most common venues per neighbourhood were found</a:t>
            </a:r>
          </a:p>
          <a:p>
            <a:pPr algn="just">
              <a:buFont typeface="Courier New" panose="02070309020205020404" pitchFamily="49" charset="0"/>
              <a:buChar char="o"/>
            </a:pPr>
            <a:r>
              <a:rPr lang="en-GB" sz="1400" dirty="0">
                <a:solidFill>
                  <a:srgbClr val="000000"/>
                </a:solidFill>
                <a:latin typeface="Times New Roman" panose="02020603050405020304" pitchFamily="18" charset="0"/>
                <a:ea typeface="Arial" panose="020B0604020202020204" pitchFamily="34" charset="0"/>
              </a:rPr>
              <a:t>K-means clustering was used to cluster the neighbourhoods with similar venues. The 15 neighbourhoods were clustered into 5 clusters</a:t>
            </a:r>
            <a:r>
              <a:rPr lang="en-GB" sz="1400" dirty="0"/>
              <a:t> </a:t>
            </a:r>
            <a:endParaRPr lang="en-GB" sz="1400" dirty="0">
              <a:solidFill>
                <a:srgbClr val="000000"/>
              </a:solidFill>
              <a:latin typeface="Times New Roman" panose="02020603050405020304" pitchFamily="18" charset="0"/>
              <a:ea typeface="Arial" panose="020B0604020202020204" pitchFamily="34" charset="0"/>
            </a:endParaRPr>
          </a:p>
          <a:p>
            <a:pPr marL="327025" marR="54610" indent="-285750" algn="just">
              <a:lnSpc>
                <a:spcPct val="107000"/>
              </a:lnSpc>
              <a:spcAft>
                <a:spcPts val="230"/>
              </a:spcAft>
              <a:buFont typeface="Wingdings" pitchFamily="2" charset="2"/>
              <a:buChar char="q"/>
            </a:pPr>
            <a:endParaRPr lang="en-GB" sz="1600" dirty="0">
              <a:latin typeface="Times New Roman" panose="02020603050405020304" pitchFamily="18" charset="0"/>
              <a:cs typeface="Times New Roman" panose="02020603050405020304" pitchFamily="18" charset="0"/>
            </a:endParaRPr>
          </a:p>
          <a:p>
            <a:pPr>
              <a:buFont typeface="Wingdings" pitchFamily="2" charset="2"/>
              <a:buChar char="q"/>
            </a:pPr>
            <a:endParaRPr lang="en-GB" sz="1600" dirty="0">
              <a:latin typeface="Times New Roman" panose="02020603050405020304" pitchFamily="18" charset="0"/>
              <a:cs typeface="Times New Roman" panose="02020603050405020304" pitchFamily="18" charset="0"/>
            </a:endParaRPr>
          </a:p>
          <a:p>
            <a:pPr>
              <a:buFont typeface="Wingdings" pitchFamily="2" charset="2"/>
              <a:buChar char="q"/>
            </a:pPr>
            <a:endParaRPr lang="en-GB" dirty="0"/>
          </a:p>
        </p:txBody>
      </p:sp>
    </p:spTree>
    <p:extLst>
      <p:ext uri="{BB962C8B-B14F-4D97-AF65-F5344CB8AC3E}">
        <p14:creationId xmlns:p14="http://schemas.microsoft.com/office/powerpoint/2010/main" val="141602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9E64-908D-7C48-A051-72F49414861C}"/>
              </a:ext>
            </a:extLst>
          </p:cNvPr>
          <p:cNvSpPr>
            <a:spLocks noGrp="1"/>
          </p:cNvSpPr>
          <p:nvPr>
            <p:ph type="title"/>
          </p:nvPr>
        </p:nvSpPr>
        <p:spPr/>
        <p:txBody>
          <a:bodyPr>
            <a:normAutofit/>
          </a:bodyPr>
          <a:lstStyle/>
          <a:p>
            <a:pPr algn="ctr"/>
            <a:r>
              <a:rPr lang="en-GB" sz="4000" dirty="0">
                <a:latin typeface="Times New Roman" panose="02020603050405020304" pitchFamily="18" charset="0"/>
                <a:cs typeface="Times New Roman" panose="02020603050405020304" pitchFamily="18" charset="0"/>
              </a:rPr>
              <a:t>results</a:t>
            </a:r>
          </a:p>
        </p:txBody>
      </p:sp>
      <p:sp>
        <p:nvSpPr>
          <p:cNvPr id="6" name="Rectangle 4">
            <a:extLst>
              <a:ext uri="{FF2B5EF4-FFF2-40B4-BE49-F238E27FC236}">
                <a16:creationId xmlns:a16="http://schemas.microsoft.com/office/drawing/2014/main" id="{2249DFC8-F6B4-E847-89AE-05FD9055684E}"/>
              </a:ext>
            </a:extLst>
          </p:cNvPr>
          <p:cNvSpPr>
            <a:spLocks noChangeArrowheads="1"/>
          </p:cNvSpPr>
          <p:nvPr/>
        </p:nvSpPr>
        <p:spPr bwMode="auto">
          <a:xfrm>
            <a:off x="0" y="20633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7" name="Picture 4" descr="A picture containing drawing&#10;&#10;Description automatically generated">
            <a:extLst>
              <a:ext uri="{FF2B5EF4-FFF2-40B4-BE49-F238E27FC236}">
                <a16:creationId xmlns:a16="http://schemas.microsoft.com/office/drawing/2014/main" id="{8166E761-6C0F-A84B-BBB4-6A359026A59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1843940"/>
            <a:ext cx="5867400" cy="3035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CCB7283-696C-5447-B3A0-B1172AA7E0BE}"/>
              </a:ext>
            </a:extLst>
          </p:cNvPr>
          <p:cNvSpPr>
            <a:spLocks noChangeArrowheads="1"/>
          </p:cNvSpPr>
          <p:nvPr/>
        </p:nvSpPr>
        <p:spPr bwMode="auto">
          <a:xfrm>
            <a:off x="5773616" y="20633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9" name="Picture 5" descr="A screenshot of a cell phone&#10;&#10;Description automatically generated">
            <a:extLst>
              <a:ext uri="{FF2B5EF4-FFF2-40B4-BE49-F238E27FC236}">
                <a16:creationId xmlns:a16="http://schemas.microsoft.com/office/drawing/2014/main" id="{3DC93627-AC7F-F641-AE8F-4B212D400C13}"/>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773616" y="1843940"/>
            <a:ext cx="5867400" cy="3035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5AFB7C3-1374-E441-8B51-96D34296D33A}"/>
              </a:ext>
            </a:extLst>
          </p:cNvPr>
          <p:cNvSpPr txBox="1"/>
          <p:nvPr/>
        </p:nvSpPr>
        <p:spPr>
          <a:xfrm>
            <a:off x="1132566" y="5098696"/>
            <a:ext cx="3602268"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Boroughs with the highest crime rate</a:t>
            </a:r>
          </a:p>
        </p:txBody>
      </p:sp>
      <p:sp>
        <p:nvSpPr>
          <p:cNvPr id="9" name="TextBox 8">
            <a:extLst>
              <a:ext uri="{FF2B5EF4-FFF2-40B4-BE49-F238E27FC236}">
                <a16:creationId xmlns:a16="http://schemas.microsoft.com/office/drawing/2014/main" id="{52EA54D3-D33E-C548-A92C-F06CF88AB6C2}"/>
              </a:ext>
            </a:extLst>
          </p:cNvPr>
          <p:cNvSpPr txBox="1"/>
          <p:nvPr/>
        </p:nvSpPr>
        <p:spPr>
          <a:xfrm>
            <a:off x="6938242" y="5098695"/>
            <a:ext cx="3538148" cy="369332"/>
          </a:xfrm>
          <a:prstGeom prst="rect">
            <a:avLst/>
          </a:prstGeom>
          <a:noFill/>
        </p:spPr>
        <p:txBody>
          <a:bodyPr wrap="none" rtlCol="0">
            <a:spAutoFit/>
          </a:bodyPr>
          <a:lstStyle/>
          <a:p>
            <a:pPr algn="ctr"/>
            <a:r>
              <a:rPr lang="en-GB" dirty="0">
                <a:latin typeface="Times New Roman" panose="02020603050405020304" pitchFamily="18" charset="0"/>
                <a:cs typeface="Times New Roman" panose="02020603050405020304" pitchFamily="18" charset="0"/>
              </a:rPr>
              <a:t>Boroughs with the lowest crime rate</a:t>
            </a:r>
          </a:p>
        </p:txBody>
      </p:sp>
    </p:spTree>
    <p:extLst>
      <p:ext uri="{BB962C8B-B14F-4D97-AF65-F5344CB8AC3E}">
        <p14:creationId xmlns:p14="http://schemas.microsoft.com/office/powerpoint/2010/main" val="345798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71934A-1082-6C40-A4F5-22CDBBE7F46D}"/>
              </a:ext>
            </a:extLst>
          </p:cNvPr>
          <p:cNvPicPr/>
          <p:nvPr/>
        </p:nvPicPr>
        <p:blipFill rotWithShape="1">
          <a:blip r:embed="rId2">
            <a:extLst>
              <a:ext uri="{28A0092B-C50C-407E-A947-70E740481C1C}">
                <a14:useLocalDpi xmlns:a14="http://schemas.microsoft.com/office/drawing/2010/main" val="0"/>
              </a:ext>
            </a:extLst>
          </a:blip>
          <a:srcRect l="2028" t="4305" r="2028" b="39618"/>
          <a:stretch/>
        </p:blipFill>
        <p:spPr>
          <a:xfrm>
            <a:off x="105509" y="1"/>
            <a:ext cx="5627077" cy="4654061"/>
          </a:xfrm>
          <a:prstGeom prst="rect">
            <a:avLst/>
          </a:prstGeom>
        </p:spPr>
      </p:pic>
      <p:pic>
        <p:nvPicPr>
          <p:cNvPr id="6" name="Picture 5">
            <a:extLst>
              <a:ext uri="{FF2B5EF4-FFF2-40B4-BE49-F238E27FC236}">
                <a16:creationId xmlns:a16="http://schemas.microsoft.com/office/drawing/2014/main" id="{CD54A692-303D-F644-8A95-95B69AE15804}"/>
              </a:ext>
            </a:extLst>
          </p:cNvPr>
          <p:cNvPicPr/>
          <p:nvPr/>
        </p:nvPicPr>
        <p:blipFill rotWithShape="1">
          <a:blip r:embed="rId3">
            <a:extLst>
              <a:ext uri="{28A0092B-C50C-407E-A947-70E740481C1C}">
                <a14:useLocalDpi xmlns:a14="http://schemas.microsoft.com/office/drawing/2010/main" val="0"/>
              </a:ext>
            </a:extLst>
          </a:blip>
          <a:srcRect l="1828" t="4729" r="2227" b="39194"/>
          <a:stretch/>
        </p:blipFill>
        <p:spPr>
          <a:xfrm>
            <a:off x="5732586" y="0"/>
            <a:ext cx="5627077" cy="4654062"/>
          </a:xfrm>
          <a:prstGeom prst="rect">
            <a:avLst/>
          </a:prstGeom>
        </p:spPr>
      </p:pic>
      <p:sp>
        <p:nvSpPr>
          <p:cNvPr id="7" name="TextBox 6">
            <a:extLst>
              <a:ext uri="{FF2B5EF4-FFF2-40B4-BE49-F238E27FC236}">
                <a16:creationId xmlns:a16="http://schemas.microsoft.com/office/drawing/2014/main" id="{D45D0FB8-FA61-884E-B21C-8F6787EE4191}"/>
              </a:ext>
            </a:extLst>
          </p:cNvPr>
          <p:cNvSpPr txBox="1"/>
          <p:nvPr/>
        </p:nvSpPr>
        <p:spPr>
          <a:xfrm>
            <a:off x="1595299" y="4947138"/>
            <a:ext cx="8274573" cy="369332"/>
          </a:xfrm>
          <a:prstGeom prst="rect">
            <a:avLst/>
          </a:prstGeom>
          <a:noFill/>
        </p:spPr>
        <p:txBody>
          <a:bodyPr wrap="none" rtlCol="0">
            <a:spAutoFit/>
          </a:bodyPr>
          <a:lstStyle/>
          <a:p>
            <a:r>
              <a:rPr lang="en-GB" dirty="0">
                <a:latin typeface="Times New Roman" panose="02020603050405020304" pitchFamily="18" charset="0"/>
                <a:cs typeface="Times New Roman" panose="02020603050405020304" pitchFamily="18" charset="0"/>
              </a:rPr>
              <a:t>Maps of Kingston upon Thames’ neighbourhoods, before clustering and after clustering</a:t>
            </a:r>
          </a:p>
        </p:txBody>
      </p:sp>
    </p:spTree>
    <p:extLst>
      <p:ext uri="{BB962C8B-B14F-4D97-AF65-F5344CB8AC3E}">
        <p14:creationId xmlns:p14="http://schemas.microsoft.com/office/powerpoint/2010/main" val="23023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5E1885-4B77-4930-AF94-83DC34F51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9" name="Rectangle 8">
            <a:extLst>
              <a:ext uri="{FF2B5EF4-FFF2-40B4-BE49-F238E27FC236}">
                <a16:creationId xmlns:a16="http://schemas.microsoft.com/office/drawing/2014/main" id="{12CED8F1-A066-4193-A0C6-FA32AABA2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6FC2AD83-6F23-413C-AD90-9F32AF82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8" y="6581"/>
            <a:ext cx="11741281" cy="56002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67BE40-CEB0-42C0-A019-83612A9D1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527" y="6581"/>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A1CF79-E584-4525-AB80-C5E82644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0499" y="0"/>
            <a:ext cx="5051254" cy="5600215"/>
          </a:xfrm>
          <a:prstGeom prst="rect">
            <a:avLst/>
          </a:prstGeom>
          <a:gradFill flip="none" rotWithShape="1">
            <a:gsLst>
              <a:gs pos="0">
                <a:schemeClr val="tx1">
                  <a:alpha val="0"/>
                </a:schemeClr>
              </a:gs>
              <a:gs pos="54900">
                <a:srgbClr val="000000">
                  <a:alpha val="10000"/>
                </a:srgbClr>
              </a:gs>
              <a:gs pos="100000">
                <a:schemeClr val="tx1">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FF68DC-7619-4C0C-B291-0018372D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00215"/>
            <a:ext cx="1173175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9" name="Freeform 9">
            <a:extLst>
              <a:ext uri="{FF2B5EF4-FFF2-40B4-BE49-F238E27FC236}">
                <a16:creationId xmlns:a16="http://schemas.microsoft.com/office/drawing/2014/main" id="{5003435F-4995-49A0-9B3D-4955D2822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63766"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aphicFrame>
        <p:nvGraphicFramePr>
          <p:cNvPr id="3" name="Table 2">
            <a:extLst>
              <a:ext uri="{FF2B5EF4-FFF2-40B4-BE49-F238E27FC236}">
                <a16:creationId xmlns:a16="http://schemas.microsoft.com/office/drawing/2014/main" id="{29283897-A560-1744-A8A1-51995DED9B94}"/>
              </a:ext>
            </a:extLst>
          </p:cNvPr>
          <p:cNvGraphicFramePr>
            <a:graphicFrameLocks noGrp="1"/>
          </p:cNvGraphicFramePr>
          <p:nvPr>
            <p:extLst>
              <p:ext uri="{D42A27DB-BD31-4B8C-83A1-F6EECF244321}">
                <p14:modId xmlns:p14="http://schemas.microsoft.com/office/powerpoint/2010/main" val="1106349756"/>
              </p:ext>
            </p:extLst>
          </p:nvPr>
        </p:nvGraphicFramePr>
        <p:xfrm>
          <a:off x="936182" y="89820"/>
          <a:ext cx="10319636" cy="1843447"/>
        </p:xfrm>
        <a:graphic>
          <a:graphicData uri="http://schemas.openxmlformats.org/drawingml/2006/table">
            <a:tbl>
              <a:tblPr>
                <a:tableStyleId>{5C22544A-7EE6-4342-B048-85BDC9FD1C3A}</a:tableStyleId>
              </a:tblPr>
              <a:tblGrid>
                <a:gridCol w="448025">
                  <a:extLst>
                    <a:ext uri="{9D8B030D-6E8A-4147-A177-3AD203B41FA5}">
                      <a16:colId xmlns:a16="http://schemas.microsoft.com/office/drawing/2014/main" val="763884166"/>
                    </a:ext>
                  </a:extLst>
                </a:gridCol>
                <a:gridCol w="1941797">
                  <a:extLst>
                    <a:ext uri="{9D8B030D-6E8A-4147-A177-3AD203B41FA5}">
                      <a16:colId xmlns:a16="http://schemas.microsoft.com/office/drawing/2014/main" val="2993640349"/>
                    </a:ext>
                  </a:extLst>
                </a:gridCol>
                <a:gridCol w="1234221">
                  <a:extLst>
                    <a:ext uri="{9D8B030D-6E8A-4147-A177-3AD203B41FA5}">
                      <a16:colId xmlns:a16="http://schemas.microsoft.com/office/drawing/2014/main" val="3197027140"/>
                    </a:ext>
                  </a:extLst>
                </a:gridCol>
                <a:gridCol w="1424847">
                  <a:extLst>
                    <a:ext uri="{9D8B030D-6E8A-4147-A177-3AD203B41FA5}">
                      <a16:colId xmlns:a16="http://schemas.microsoft.com/office/drawing/2014/main" val="1137402578"/>
                    </a:ext>
                  </a:extLst>
                </a:gridCol>
                <a:gridCol w="1446385">
                  <a:extLst>
                    <a:ext uri="{9D8B030D-6E8A-4147-A177-3AD203B41FA5}">
                      <a16:colId xmlns:a16="http://schemas.microsoft.com/office/drawing/2014/main" val="1205675563"/>
                    </a:ext>
                  </a:extLst>
                </a:gridCol>
                <a:gridCol w="1038210">
                  <a:extLst>
                    <a:ext uri="{9D8B030D-6E8A-4147-A177-3AD203B41FA5}">
                      <a16:colId xmlns:a16="http://schemas.microsoft.com/office/drawing/2014/main" val="2192157513"/>
                    </a:ext>
                  </a:extLst>
                </a:gridCol>
                <a:gridCol w="1317149">
                  <a:extLst>
                    <a:ext uri="{9D8B030D-6E8A-4147-A177-3AD203B41FA5}">
                      <a16:colId xmlns:a16="http://schemas.microsoft.com/office/drawing/2014/main" val="2797511984"/>
                    </a:ext>
                  </a:extLst>
                </a:gridCol>
                <a:gridCol w="1469002">
                  <a:extLst>
                    <a:ext uri="{9D8B030D-6E8A-4147-A177-3AD203B41FA5}">
                      <a16:colId xmlns:a16="http://schemas.microsoft.com/office/drawing/2014/main" val="1233020810"/>
                    </a:ext>
                  </a:extLst>
                </a:gridCol>
              </a:tblGrid>
              <a:tr h="620365">
                <a:tc>
                  <a:txBody>
                    <a:bodyPr/>
                    <a:lstStyle/>
                    <a:p>
                      <a:pPr marL="53975" marR="54610" indent="-6350" algn="l">
                        <a:lnSpc>
                          <a:spcPct val="112000"/>
                        </a:lnSpc>
                        <a:spcAft>
                          <a:spcPts val="0"/>
                        </a:spcAft>
                      </a:pPr>
                      <a:r>
                        <a:rPr lang="en-GB" sz="1000" dirty="0">
                          <a:effectLst/>
                          <a:latin typeface="Times New Roman" panose="02020603050405020304" pitchFamily="18" charset="0"/>
                          <a:cs typeface="Times New Roman" panose="02020603050405020304" pitchFamily="18" charset="0"/>
                        </a:rPr>
                        <a:t> </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US" sz="1000" noProof="0" dirty="0">
                          <a:effectLst/>
                          <a:latin typeface="Times New Roman" panose="02020603050405020304" pitchFamily="18" charset="0"/>
                          <a:cs typeface="Times New Roman" panose="02020603050405020304" pitchFamily="18" charset="0"/>
                        </a:rPr>
                        <a:t>Neighborhood</a:t>
                      </a:r>
                      <a:endParaRPr lang="en-US" sz="1000" noProof="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Borough</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Latitude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Longitude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Cluster Labels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1st Most Common Venue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dirty="0">
                          <a:effectLst/>
                          <a:latin typeface="Times New Roman" panose="02020603050405020304" pitchFamily="18" charset="0"/>
                          <a:cs typeface="Times New Roman" panose="02020603050405020304" pitchFamily="18" charset="0"/>
                        </a:rPr>
                        <a:t>2nd Most Common Venue</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402934"/>
                  </a:ext>
                </a:extLst>
              </a:tr>
              <a:tr h="407694">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6</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Kingston Vale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51.431850</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-0.258138</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0</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Grocery Store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Sandwich Place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6862208"/>
                  </a:ext>
                </a:extLst>
              </a:tr>
              <a:tr h="407694">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7</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Malden Rushett</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51.341052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-0.319076</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0</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Grocery Store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Garden Center</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3027675"/>
                  </a:ext>
                </a:extLst>
              </a:tr>
              <a:tr h="407694">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14</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Tolworth</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dirty="0">
                          <a:effectLst/>
                          <a:latin typeface="Times New Roman" panose="02020603050405020304" pitchFamily="18" charset="0"/>
                          <a:cs typeface="Times New Roman" panose="02020603050405020304" pitchFamily="18" charset="0"/>
                        </a:rPr>
                        <a:t>51.378876</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-0.282860</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0</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a:effectLst/>
                          <a:latin typeface="Times New Roman" panose="02020603050405020304" pitchFamily="18" charset="0"/>
                          <a:cs typeface="Times New Roman" panose="02020603050405020304" pitchFamily="18" charset="0"/>
                        </a:rPr>
                        <a:t>Grocery Store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gn="l">
                        <a:lnSpc>
                          <a:spcPct val="112000"/>
                        </a:lnSpc>
                        <a:spcAft>
                          <a:spcPts val="0"/>
                        </a:spcAft>
                      </a:pPr>
                      <a:r>
                        <a:rPr lang="en-GB" sz="1000" dirty="0">
                          <a:effectLst/>
                          <a:latin typeface="Times New Roman" panose="02020603050405020304" pitchFamily="18" charset="0"/>
                          <a:cs typeface="Times New Roman" panose="02020603050405020304" pitchFamily="18" charset="0"/>
                        </a:rPr>
                        <a:t>Restaurant</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34993"/>
                  </a:ext>
                </a:extLst>
              </a:tr>
            </a:tbl>
          </a:graphicData>
        </a:graphic>
      </p:graphicFrame>
      <p:graphicFrame>
        <p:nvGraphicFramePr>
          <p:cNvPr id="4" name="Table 3">
            <a:extLst>
              <a:ext uri="{FF2B5EF4-FFF2-40B4-BE49-F238E27FC236}">
                <a16:creationId xmlns:a16="http://schemas.microsoft.com/office/drawing/2014/main" id="{69BD5276-C6CF-DD46-9CE0-F4D2F1DFF0DF}"/>
              </a:ext>
            </a:extLst>
          </p:cNvPr>
          <p:cNvGraphicFramePr>
            <a:graphicFrameLocks noGrp="1"/>
          </p:cNvGraphicFramePr>
          <p:nvPr>
            <p:extLst>
              <p:ext uri="{D42A27DB-BD31-4B8C-83A1-F6EECF244321}">
                <p14:modId xmlns:p14="http://schemas.microsoft.com/office/powerpoint/2010/main" val="3921800607"/>
              </p:ext>
            </p:extLst>
          </p:nvPr>
        </p:nvGraphicFramePr>
        <p:xfrm>
          <a:off x="3042137" y="2016506"/>
          <a:ext cx="6107725" cy="3992880"/>
        </p:xfrm>
        <a:graphic>
          <a:graphicData uri="http://schemas.openxmlformats.org/drawingml/2006/table">
            <a:tbl>
              <a:tblPr>
                <a:tableStyleId>{5C22544A-7EE6-4342-B048-85BDC9FD1C3A}</a:tableStyleId>
              </a:tblPr>
              <a:tblGrid>
                <a:gridCol w="428484">
                  <a:extLst>
                    <a:ext uri="{9D8B030D-6E8A-4147-A177-3AD203B41FA5}">
                      <a16:colId xmlns:a16="http://schemas.microsoft.com/office/drawing/2014/main" val="922661020"/>
                    </a:ext>
                  </a:extLst>
                </a:gridCol>
                <a:gridCol w="1001731">
                  <a:extLst>
                    <a:ext uri="{9D8B030D-6E8A-4147-A177-3AD203B41FA5}">
                      <a16:colId xmlns:a16="http://schemas.microsoft.com/office/drawing/2014/main" val="3852842796"/>
                    </a:ext>
                  </a:extLst>
                </a:gridCol>
                <a:gridCol w="750277">
                  <a:extLst>
                    <a:ext uri="{9D8B030D-6E8A-4147-A177-3AD203B41FA5}">
                      <a16:colId xmlns:a16="http://schemas.microsoft.com/office/drawing/2014/main" val="855341236"/>
                    </a:ext>
                  </a:extLst>
                </a:gridCol>
                <a:gridCol w="808892">
                  <a:extLst>
                    <a:ext uri="{9D8B030D-6E8A-4147-A177-3AD203B41FA5}">
                      <a16:colId xmlns:a16="http://schemas.microsoft.com/office/drawing/2014/main" val="1709595912"/>
                    </a:ext>
                  </a:extLst>
                </a:gridCol>
                <a:gridCol w="799126">
                  <a:extLst>
                    <a:ext uri="{9D8B030D-6E8A-4147-A177-3AD203B41FA5}">
                      <a16:colId xmlns:a16="http://schemas.microsoft.com/office/drawing/2014/main" val="1275189376"/>
                    </a:ext>
                  </a:extLst>
                </a:gridCol>
                <a:gridCol w="713151">
                  <a:extLst>
                    <a:ext uri="{9D8B030D-6E8A-4147-A177-3AD203B41FA5}">
                      <a16:colId xmlns:a16="http://schemas.microsoft.com/office/drawing/2014/main" val="1072911060"/>
                    </a:ext>
                  </a:extLst>
                </a:gridCol>
                <a:gridCol w="808893">
                  <a:extLst>
                    <a:ext uri="{9D8B030D-6E8A-4147-A177-3AD203B41FA5}">
                      <a16:colId xmlns:a16="http://schemas.microsoft.com/office/drawing/2014/main" val="3850567709"/>
                    </a:ext>
                  </a:extLst>
                </a:gridCol>
                <a:gridCol w="797171">
                  <a:extLst>
                    <a:ext uri="{9D8B030D-6E8A-4147-A177-3AD203B41FA5}">
                      <a16:colId xmlns:a16="http://schemas.microsoft.com/office/drawing/2014/main" val="748280014"/>
                    </a:ext>
                  </a:extLst>
                </a:gridCol>
              </a:tblGrid>
              <a:tr h="443862">
                <a:tc>
                  <a:txBody>
                    <a:bodyPr/>
                    <a:lstStyle/>
                    <a:p>
                      <a:pPr marL="53975" marR="54610" indent="-6350">
                        <a:lnSpc>
                          <a:spcPct val="112000"/>
                        </a:lnSpc>
                        <a:spcAft>
                          <a:spcPts val="0"/>
                        </a:spcAft>
                      </a:pPr>
                      <a:r>
                        <a:rPr lang="en-GB" sz="1000" dirty="0">
                          <a:effectLst/>
                          <a:latin typeface="Times New Roman" panose="02020603050405020304" pitchFamily="18" charset="0"/>
                          <a:cs typeface="Times New Roman" panose="02020603050405020304" pitchFamily="18" charset="0"/>
                        </a:rPr>
                        <a:t> </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Neighborhood</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Borough</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dirty="0">
                          <a:effectLst/>
                          <a:latin typeface="Times New Roman" panose="02020603050405020304" pitchFamily="18" charset="0"/>
                          <a:cs typeface="Times New Roman" panose="02020603050405020304" pitchFamily="18" charset="0"/>
                        </a:rPr>
                        <a:t>Latitude</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Longitude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Cluster Labels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1st Most Common Venue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2nd Most Common Venue</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0946883"/>
                  </a:ext>
                </a:extLst>
              </a:tr>
              <a:tr h="443862">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1</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Canbury</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51.417499</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-0.305553</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Pub</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Park</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8224933"/>
                  </a:ext>
                </a:extLst>
              </a:tr>
              <a:tr h="443862">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4</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Hook</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51.367898</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-0.307145</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Fish &amp; Chips Shop</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dirty="0">
                          <a:effectLst/>
                          <a:latin typeface="Times New Roman" panose="02020603050405020304" pitchFamily="18" charset="0"/>
                          <a:cs typeface="Times New Roman" panose="02020603050405020304" pitchFamily="18" charset="0"/>
                        </a:rPr>
                        <a:t>Bakery</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5600951"/>
                  </a:ext>
                </a:extLst>
              </a:tr>
              <a:tr h="443862">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5</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dirty="0">
                          <a:effectLst/>
                          <a:latin typeface="Times New Roman" panose="02020603050405020304" pitchFamily="18" charset="0"/>
                          <a:cs typeface="Times New Roman" panose="02020603050405020304" pitchFamily="18" charset="0"/>
                        </a:rPr>
                        <a:t>Kingston upon Thames</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51.409627</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-0.306262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Café</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Coffee Shop</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7840953"/>
                  </a:ext>
                </a:extLst>
              </a:tr>
              <a:tr h="443862">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9</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New Malden</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51.405335</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-0.263407</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Gastropub</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Sushi Restaurant</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3728055"/>
                  </a:ext>
                </a:extLst>
              </a:tr>
              <a:tr h="443862">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10</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Norbiton</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51.409999</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-0.287396</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Pub</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Food</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1496048"/>
                  </a:ext>
                </a:extLst>
              </a:tr>
              <a:tr h="443862">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12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Seething Wells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51.392642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-0.314366</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Indian Restaurant</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Coffee Shop</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9086764"/>
                  </a:ext>
                </a:extLst>
              </a:tr>
              <a:tr h="443862">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13</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Surbiton</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Kingston upon Thames</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51.393756</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-0.303310</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2</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a:effectLst/>
                          <a:latin typeface="Times New Roman" panose="02020603050405020304" pitchFamily="18" charset="0"/>
                          <a:cs typeface="Times New Roman" panose="02020603050405020304" pitchFamily="18" charset="0"/>
                        </a:rPr>
                        <a:t>Coffee Shop</a:t>
                      </a:r>
                      <a:endParaRPr lang="en-GB" sz="100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tc>
                  <a:txBody>
                    <a:bodyPr/>
                    <a:lstStyle/>
                    <a:p>
                      <a:pPr marL="53975" marR="54610" indent="-6350">
                        <a:lnSpc>
                          <a:spcPct val="112000"/>
                        </a:lnSpc>
                        <a:spcAft>
                          <a:spcPts val="0"/>
                        </a:spcAft>
                      </a:pPr>
                      <a:r>
                        <a:rPr lang="en-GB" sz="1000" dirty="0">
                          <a:effectLst/>
                          <a:latin typeface="Times New Roman" panose="02020603050405020304" pitchFamily="18" charset="0"/>
                          <a:cs typeface="Times New Roman" panose="02020603050405020304" pitchFamily="18" charset="0"/>
                        </a:rPr>
                        <a:t>Pub</a:t>
                      </a:r>
                      <a:endParaRPr lang="en-GB" sz="1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19115953"/>
                  </a:ext>
                </a:extLst>
              </a:tr>
            </a:tbl>
          </a:graphicData>
        </a:graphic>
      </p:graphicFrame>
      <p:sp>
        <p:nvSpPr>
          <p:cNvPr id="5" name="TextBox 4">
            <a:extLst>
              <a:ext uri="{FF2B5EF4-FFF2-40B4-BE49-F238E27FC236}">
                <a16:creationId xmlns:a16="http://schemas.microsoft.com/office/drawing/2014/main" id="{C0810FC9-4089-214C-9FA6-7794DF9D109D}"/>
              </a:ext>
            </a:extLst>
          </p:cNvPr>
          <p:cNvSpPr txBox="1"/>
          <p:nvPr/>
        </p:nvSpPr>
        <p:spPr>
          <a:xfrm>
            <a:off x="259462" y="2828835"/>
            <a:ext cx="2566488" cy="1200329"/>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Examples of tables </a:t>
            </a:r>
          </a:p>
          <a:p>
            <a:pPr algn="ctr"/>
            <a:r>
              <a:rPr lang="en-GB" dirty="0">
                <a:latin typeface="Times New Roman" panose="02020603050405020304" pitchFamily="18" charset="0"/>
                <a:cs typeface="Times New Roman" panose="02020603050405020304" pitchFamily="18" charset="0"/>
              </a:rPr>
              <a:t>with clustered neighbourhoods</a:t>
            </a:r>
          </a:p>
          <a:p>
            <a:pPr algn="ctr"/>
            <a:r>
              <a:rPr lang="en-GB" dirty="0">
                <a:latin typeface="Times New Roman" panose="02020603050405020304" pitchFamily="18" charset="0"/>
                <a:cs typeface="Times New Roman" panose="02020603050405020304" pitchFamily="18" charset="0"/>
              </a:rPr>
              <a:t>and their venues</a:t>
            </a:r>
          </a:p>
        </p:txBody>
      </p:sp>
    </p:spTree>
    <p:extLst>
      <p:ext uri="{BB962C8B-B14F-4D97-AF65-F5344CB8AC3E}">
        <p14:creationId xmlns:p14="http://schemas.microsoft.com/office/powerpoint/2010/main" val="371772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67FC-C001-2646-AEED-91634D0995F8}"/>
              </a:ext>
            </a:extLst>
          </p:cNvPr>
          <p:cNvSpPr>
            <a:spLocks noGrp="1"/>
          </p:cNvSpPr>
          <p:nvPr>
            <p:ph type="title"/>
          </p:nvPr>
        </p:nvSpPr>
        <p:spPr>
          <a:xfrm>
            <a:off x="685801" y="685800"/>
            <a:ext cx="10396902" cy="1273607"/>
          </a:xfrm>
        </p:spPr>
        <p:txBody>
          <a:bodyPr>
            <a:normAutofit/>
          </a:bodyPr>
          <a:lstStyle/>
          <a:p>
            <a:r>
              <a:rPr lang="en-GB" sz="4000" dirty="0">
                <a:latin typeface="Times New Roman" panose="02020603050405020304" pitchFamily="18" charset="0"/>
                <a:cs typeface="Times New Roman" panose="02020603050405020304" pitchFamily="18" charset="0"/>
              </a:rPr>
              <a:t>discussion</a:t>
            </a:r>
          </a:p>
        </p:txBody>
      </p:sp>
      <p:sp>
        <p:nvSpPr>
          <p:cNvPr id="3" name="Text Placeholder 2">
            <a:extLst>
              <a:ext uri="{FF2B5EF4-FFF2-40B4-BE49-F238E27FC236}">
                <a16:creationId xmlns:a16="http://schemas.microsoft.com/office/drawing/2014/main" id="{9FCC71C0-8B45-4345-8E03-99456CF811F0}"/>
              </a:ext>
            </a:extLst>
          </p:cNvPr>
          <p:cNvSpPr>
            <a:spLocks noGrp="1"/>
          </p:cNvSpPr>
          <p:nvPr>
            <p:ph type="body" sz="half" idx="2"/>
          </p:nvPr>
        </p:nvSpPr>
        <p:spPr>
          <a:xfrm>
            <a:off x="685801" y="2074985"/>
            <a:ext cx="10394729" cy="3835799"/>
          </a:xfrm>
        </p:spPr>
        <p:txBody>
          <a:bodyPr>
            <a:normAutofit fontScale="70000" lnSpcReduction="20000"/>
          </a:bodyPr>
          <a:lstStyle/>
          <a:p>
            <a:pPr marL="342900" indent="-342900" algn="just">
              <a:buFont typeface="Wingdings" pitchFamily="2" charset="2"/>
              <a:buChar char="§"/>
            </a:pPr>
            <a:r>
              <a:rPr lang="en-GB" sz="2100" dirty="0">
                <a:latin typeface="Times New Roman" panose="02020603050405020304" pitchFamily="18" charset="0"/>
                <a:cs typeface="Times New Roman" panose="02020603050405020304" pitchFamily="18" charset="0"/>
              </a:rPr>
              <a:t>Kingston upon Thames is the safest borough of London</a:t>
            </a:r>
          </a:p>
          <a:p>
            <a:pPr marL="342900" indent="-342900" algn="just">
              <a:buFont typeface="Wingdings" pitchFamily="2" charset="2"/>
              <a:buChar char="§"/>
            </a:pPr>
            <a:r>
              <a:rPr lang="en-GB" sz="2100" dirty="0">
                <a:latin typeface="Times New Roman" panose="02020603050405020304" pitchFamily="18" charset="0"/>
                <a:cs typeface="Times New Roman" panose="02020603050405020304" pitchFamily="18" charset="0"/>
              </a:rPr>
              <a:t>This borough has 15 neighbourhoods which could be clustered in specific groups, according to the type of venues they offer</a:t>
            </a:r>
          </a:p>
          <a:p>
            <a:pPr marL="342900" indent="-342900" algn="just">
              <a:buFont typeface="Wingdings" pitchFamily="2" charset="2"/>
              <a:buChar char="§"/>
            </a:pPr>
            <a:r>
              <a:rPr lang="en-GB" sz="2100" dirty="0">
                <a:latin typeface="Times New Roman" panose="02020603050405020304" pitchFamily="18" charset="0"/>
                <a:cs typeface="Times New Roman" panose="02020603050405020304" pitchFamily="18" charset="0"/>
              </a:rPr>
              <a:t>The three neighbourhoods in cluster 1 seem to be ideal for whoever wants to live near a grocery store</a:t>
            </a:r>
          </a:p>
          <a:p>
            <a:pPr marL="342900" indent="-342900" algn="just">
              <a:buFont typeface="Wingdings" pitchFamily="2" charset="2"/>
              <a:buChar char="§"/>
            </a:pPr>
            <a:r>
              <a:rPr lang="en-GB" sz="2100" dirty="0">
                <a:latin typeface="Times New Roman" panose="02020603050405020304" pitchFamily="18" charset="0"/>
                <a:cs typeface="Times New Roman" panose="02020603050405020304" pitchFamily="18" charset="0"/>
              </a:rPr>
              <a:t>The neighbourhood in cluster 2 could not be clustered with any other neighbourhood, since tea rooms and wine shops seem to be its commonest venues</a:t>
            </a:r>
          </a:p>
          <a:p>
            <a:pPr marL="342900" indent="-342900" algn="just">
              <a:buFont typeface="Wingdings" pitchFamily="2" charset="2"/>
              <a:buChar char="§"/>
            </a:pPr>
            <a:r>
              <a:rPr lang="en-GB" sz="2100" dirty="0">
                <a:latin typeface="Times New Roman" panose="02020603050405020304" pitchFamily="18" charset="0"/>
                <a:cs typeface="Times New Roman" panose="02020603050405020304" pitchFamily="18" charset="0"/>
              </a:rPr>
              <a:t>The neighbourhoods in cluster 3 are certainly the ones to be recommended to people who like going out for a drink and some exotic food</a:t>
            </a:r>
          </a:p>
          <a:p>
            <a:pPr marL="342900" indent="-342900" algn="just">
              <a:buFont typeface="Wingdings" pitchFamily="2" charset="2"/>
              <a:buChar char="§"/>
            </a:pPr>
            <a:r>
              <a:rPr lang="en-GB" sz="2100" dirty="0">
                <a:latin typeface="Times New Roman" panose="02020603050405020304" pitchFamily="18" charset="0"/>
                <a:cs typeface="Times New Roman" panose="02020603050405020304" pitchFamily="18" charset="0"/>
              </a:rPr>
              <a:t>The neighbourhood in cluster 4, as the one in cluster 2, doesn’t seem to be similar to others, since its main venue is a train station</a:t>
            </a:r>
          </a:p>
          <a:p>
            <a:pPr marL="342900" indent="-342900" algn="just">
              <a:buFont typeface="Wingdings" pitchFamily="2" charset="2"/>
              <a:buChar char="§"/>
            </a:pPr>
            <a:r>
              <a:rPr lang="en-GB" sz="2100" dirty="0">
                <a:latin typeface="Times New Roman" panose="02020603050405020304" pitchFamily="18" charset="0"/>
                <a:cs typeface="Times New Roman" panose="02020603050405020304" pitchFamily="18" charset="0"/>
              </a:rPr>
              <a:t>The two neighbourhoods in cluster 5 are recommended for those who love going to the gym</a:t>
            </a:r>
            <a:endParaRPr lang="en-GB" dirty="0"/>
          </a:p>
          <a:p>
            <a:endParaRPr lang="en-GB" dirty="0"/>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015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0177-10F9-7247-A1A0-0B4B4A1D1247}"/>
              </a:ext>
            </a:extLst>
          </p:cNvPr>
          <p:cNvSpPr>
            <a:spLocks noGrp="1"/>
          </p:cNvSpPr>
          <p:nvPr>
            <p:ph type="title"/>
          </p:nvPr>
        </p:nvSpPr>
        <p:spPr/>
        <p:txBody>
          <a:bodyPr>
            <a:normAutofit/>
          </a:bodyPr>
          <a:lstStyle/>
          <a:p>
            <a:pPr algn="ctr"/>
            <a:r>
              <a:rPr lang="en-GB" sz="40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ADFE55F-271D-8647-9D40-5737BF2EC6F2}"/>
              </a:ext>
            </a:extLst>
          </p:cNvPr>
          <p:cNvSpPr txBox="1"/>
          <p:nvPr/>
        </p:nvSpPr>
        <p:spPr>
          <a:xfrm>
            <a:off x="1288796" y="2413337"/>
            <a:ext cx="9190892" cy="2031325"/>
          </a:xfrm>
          <a:prstGeom prst="rect">
            <a:avLst/>
          </a:prstGeom>
          <a:noFill/>
        </p:spPr>
        <p:txBody>
          <a:bodyPr wrap="square" rtlCol="0">
            <a:spAutoFit/>
          </a:bodyPr>
          <a:lstStyle/>
          <a:p>
            <a:pPr algn="just"/>
            <a:r>
              <a:rPr lang="en-GB" b="1"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ü"/>
            </a:pPr>
            <a:r>
              <a:rPr lang="en-GB" dirty="0">
                <a:latin typeface="Times New Roman" panose="02020603050405020304" pitchFamily="18" charset="0"/>
                <a:cs typeface="Times New Roman" panose="02020603050405020304" pitchFamily="18" charset="0"/>
              </a:rPr>
              <a:t>Data science can help a person making an important decision as is buying a house, opening a business, or renting a new apartment</a:t>
            </a:r>
          </a:p>
          <a:p>
            <a:pPr algn="ctr"/>
            <a:endParaRPr lang="en-GB" dirty="0">
              <a:latin typeface="Times New Roman" panose="02020603050405020304" pitchFamily="18" charset="0"/>
              <a:cs typeface="Times New Roman" panose="02020603050405020304" pitchFamily="18" charset="0"/>
            </a:endParaRPr>
          </a:p>
          <a:p>
            <a:pPr algn="ctr"/>
            <a:endParaRPr lang="en-GB"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ü"/>
            </a:pPr>
            <a:r>
              <a:rPr lang="en-GB" dirty="0">
                <a:latin typeface="Times New Roman" panose="02020603050405020304" pitchFamily="18" charset="0"/>
                <a:cs typeface="Times New Roman" panose="02020603050405020304" pitchFamily="18" charset="0"/>
              </a:rPr>
              <a:t>With code, we could learn which borough of London is the safest and we could virtually explore the safest borough by dividing it in specific areas that have similar venues in common</a:t>
            </a:r>
          </a:p>
        </p:txBody>
      </p:sp>
    </p:spTree>
    <p:extLst>
      <p:ext uri="{BB962C8B-B14F-4D97-AF65-F5344CB8AC3E}">
        <p14:creationId xmlns:p14="http://schemas.microsoft.com/office/powerpoint/2010/main" val="29219430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37</TotalTime>
  <Words>648</Words>
  <Application>Microsoft Macintosh PowerPoint</Application>
  <PresentationFormat>Widescreen</PresentationFormat>
  <Paragraphs>134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Courier New</vt:lpstr>
      <vt:lpstr>Impact</vt:lpstr>
      <vt:lpstr>Times New Roman</vt:lpstr>
      <vt:lpstr>Wingdings</vt:lpstr>
      <vt:lpstr>Main Event</vt:lpstr>
      <vt:lpstr>London’s crime and safest areas</vt:lpstr>
      <vt:lpstr>Introduction</vt:lpstr>
      <vt:lpstr>Data used:</vt:lpstr>
      <vt:lpstr>Methodology</vt:lpstr>
      <vt:lpstr>results</vt:lpstr>
      <vt:lpstr>PowerPoint Presentation</vt:lpstr>
      <vt:lpstr>PowerPoint Presentation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London’s crime and safest areas</dc:title>
  <dc:creator>Brigida Corrieri</dc:creator>
  <cp:lastModifiedBy>Brigida Corrieri</cp:lastModifiedBy>
  <cp:revision>4</cp:revision>
  <dcterms:created xsi:type="dcterms:W3CDTF">2020-06-16T17:52:39Z</dcterms:created>
  <dcterms:modified xsi:type="dcterms:W3CDTF">2020-06-16T18:30:10Z</dcterms:modified>
</cp:coreProperties>
</file>