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9" r:id="rId2"/>
    <p:sldId id="405" r:id="rId3"/>
    <p:sldId id="406" r:id="rId4"/>
    <p:sldId id="40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yn" initials="B" lastIdx="1" clrIdx="0">
    <p:extLst>
      <p:ext uri="{19B8F6BF-5375-455C-9EA6-DF929625EA0E}">
        <p15:presenceInfo xmlns:p15="http://schemas.microsoft.com/office/powerpoint/2012/main" userId="Bry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2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9B902-73A0-465C-8725-A05CF4FD4B8E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BBDA2-2E1F-435D-B47F-080087E7E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94efa1e8f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394efa1e8f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94efa1e8f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394efa1e8f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8357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94efa1e8f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394efa1e8f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1033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94efa1e8f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394efa1e8f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8896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1004-A19B-465A-A886-455FF24BF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9EE25-FFEF-4555-A3A4-A399468EC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4F7FE-10DB-41E2-9EEE-B2AE2D72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4919-C332-48DE-9247-27DE052B4C5A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68F24-6490-4783-9511-917A0F62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CE41C-DDCA-47EF-9F09-F3C1D0B7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06F1-8E34-4A97-BE10-207D2F69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9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B9AB-350B-4CDC-A752-3E742401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CF4BB-1D0C-4F86-8B5E-0C8FBB611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14D20-3F97-401C-A257-531BC07CD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4919-C332-48DE-9247-27DE052B4C5A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F0A5D-175F-47B2-84B6-E1E0CB62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1CE67-252E-4930-ADCF-B69A9EAE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06F1-8E34-4A97-BE10-207D2F69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7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7A17F5-FBBE-4DF1-AF65-9B1F9E903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009A8-0537-4417-B225-56003C653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368BD-6FA0-46FA-9D58-B25B34DC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4919-C332-48DE-9247-27DE052B4C5A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CA251-FEE1-438A-B915-2F36A419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E4EAD-2E79-40C2-ABCB-B75DC1F4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06F1-8E34-4A97-BE10-207D2F69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0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899A-E6C9-4367-85F4-AE45DA23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3491-EC7D-4773-BC18-41624CF0E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E6BD6-F601-48E4-9726-9D751B14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4919-C332-48DE-9247-27DE052B4C5A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91744-D861-4E1B-81C7-88653F309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206D-E073-4BE8-9176-D2FE795A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06F1-8E34-4A97-BE10-207D2F69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1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A26A-21A1-4E80-A41A-D57E10A3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31516-AD28-4319-810E-5FFF16DCD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A7780-F83B-4D14-B16D-336F923F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4919-C332-48DE-9247-27DE052B4C5A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DA5B-A18D-4DC3-A263-63C470635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BD71D-2360-4C3E-8E18-49E79C597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06F1-8E34-4A97-BE10-207D2F69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3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2957-BE1E-400A-B381-072E3972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3FE59-AD3D-4C76-9385-B4EB159AC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24583-D24B-41DF-876F-CE4823DA3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ED3EF-D718-434D-91F2-5107F3F2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4919-C332-48DE-9247-27DE052B4C5A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A1F1C-FAA4-4D11-8B1C-988747DF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DCDA1-C1E7-4EDA-B6EC-72ACA025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06F1-8E34-4A97-BE10-207D2F69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9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D75A-DACB-4705-BEF3-9E2470105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A2037-9AB5-4F01-93C7-C0CB07D13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4C6E6-95F1-4F7D-A626-BD1B9C09F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73217-2D0F-4AD9-8C29-B552167F0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B42A35-30D9-4378-B88A-32F906C01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02042B-BAF4-44FC-8BB4-019DB5AE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4919-C332-48DE-9247-27DE052B4C5A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1DD7D-4307-4AC2-8E24-D80D5A48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7E016-0BF0-4D12-A5CE-AFAA5D66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06F1-8E34-4A97-BE10-207D2F69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6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A608-CB09-45AE-8F3F-32BD343B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1295A-DA89-4257-8600-19D9437F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4919-C332-48DE-9247-27DE052B4C5A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F7886-3940-4331-9453-2CF47B8F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65080-5233-49A6-97D1-1AE5649A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06F1-8E34-4A97-BE10-207D2F69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2AD5C5-FB90-45C2-8AA9-DDACAF98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4919-C332-48DE-9247-27DE052B4C5A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1C370-8019-4B2D-BBD0-F3F7FCE2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6A53D-69B9-4106-B855-933D54D6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06F1-8E34-4A97-BE10-207D2F69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4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4BE1-19F7-4A6A-A6BA-36A50188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0F0E-2FB6-48D1-80C8-925102230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E60BE-B2EB-4E2B-BFE6-457DA09A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46F0D-8EB8-4B9A-BAE7-7CFB6AF9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4919-C332-48DE-9247-27DE052B4C5A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3A0D-09F2-4C9C-90A2-E1D69636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3CB1C-E2E3-4607-AA51-B4ECBF6E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06F1-8E34-4A97-BE10-207D2F69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0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A777-A1D3-4982-8766-139C9647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1FF060-D79C-47F5-876B-1D40A9E88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8AF13-733F-49B2-8BAB-A9258C0E1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975F0-9FFB-4486-9484-85C0AB35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4919-C332-48DE-9247-27DE052B4C5A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D89AB-4781-4E9C-94CE-F1A2B616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1A946-CA87-4400-A70A-0E4EA0F28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06F1-8E34-4A97-BE10-207D2F69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3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C8137-EB22-4546-95A5-998F8960D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A8A5A-DF9C-4C22-AB69-94CA7D43F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E660D-2505-4CAA-B4AB-263C90A17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E4919-C332-48DE-9247-27DE052B4C5A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73B5-E37A-464E-9BBC-0CED00C93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66B76-A036-4CD3-9F1D-49EE5F0BE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06F1-8E34-4A97-BE10-207D2F69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5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title"/>
          </p:nvPr>
        </p:nvSpPr>
        <p:spPr>
          <a:xfrm>
            <a:off x="431370" y="332657"/>
            <a:ext cx="9288000" cy="11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Quality Measure Evaluation</a:t>
            </a:r>
            <a:endParaRPr dirty="0"/>
          </a:p>
        </p:txBody>
      </p:sp>
      <p:sp>
        <p:nvSpPr>
          <p:cNvPr id="199" name="Google Shape;199;p30"/>
          <p:cNvSpPr txBox="1">
            <a:spLocks noGrp="1"/>
          </p:cNvSpPr>
          <p:nvPr>
            <p:ph type="sldNum" idx="12"/>
          </p:nvPr>
        </p:nvSpPr>
        <p:spPr>
          <a:xfrm>
            <a:off x="239349" y="6304236"/>
            <a:ext cx="960000" cy="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FE9CE65-2B5F-4381-AAAC-A61EDA07A38E}"/>
              </a:ext>
            </a:extLst>
          </p:cNvPr>
          <p:cNvSpPr/>
          <p:nvPr/>
        </p:nvSpPr>
        <p:spPr>
          <a:xfrm>
            <a:off x="7636518" y="3318734"/>
            <a:ext cx="1356876" cy="1052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FHIR Server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A7E411-82C4-4216-B0CD-EF2E948070AA}"/>
              </a:ext>
            </a:extLst>
          </p:cNvPr>
          <p:cNvSpPr/>
          <p:nvPr/>
        </p:nvSpPr>
        <p:spPr>
          <a:xfrm>
            <a:off x="2722066" y="3318734"/>
            <a:ext cx="1356876" cy="1052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CQL Engine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241EE5F-63B8-4BAA-9BBA-6CCAD280B6F6}"/>
              </a:ext>
            </a:extLst>
          </p:cNvPr>
          <p:cNvSpPr/>
          <p:nvPr/>
        </p:nvSpPr>
        <p:spPr>
          <a:xfrm>
            <a:off x="4869248" y="3515061"/>
            <a:ext cx="1882588" cy="658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FHIR </a:t>
            </a:r>
            <a:r>
              <a:rPr lang="en-US" sz="1600" dirty="0" err="1"/>
              <a:t>DataProvider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BF9DF64-9770-4BDE-9988-B053492F1100}"/>
              </a:ext>
            </a:extLst>
          </p:cNvPr>
          <p:cNvSpPr/>
          <p:nvPr/>
        </p:nvSpPr>
        <p:spPr>
          <a:xfrm>
            <a:off x="4136798" y="3515061"/>
            <a:ext cx="837369" cy="157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19320BA-91F2-43C5-9523-21D8F4AEAE12}"/>
              </a:ext>
            </a:extLst>
          </p:cNvPr>
          <p:cNvSpPr/>
          <p:nvPr/>
        </p:nvSpPr>
        <p:spPr>
          <a:xfrm>
            <a:off x="6741293" y="3515060"/>
            <a:ext cx="837369" cy="157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0553738-E764-4F36-AD54-88EE68D7FB0A}"/>
              </a:ext>
            </a:extLst>
          </p:cNvPr>
          <p:cNvSpPr/>
          <p:nvPr/>
        </p:nvSpPr>
        <p:spPr>
          <a:xfrm rot="10800000">
            <a:off x="6741293" y="4016636"/>
            <a:ext cx="837369" cy="157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80603C1-9A3B-4268-AFAA-F40E326586DB}"/>
              </a:ext>
            </a:extLst>
          </p:cNvPr>
          <p:cNvSpPr/>
          <p:nvPr/>
        </p:nvSpPr>
        <p:spPr>
          <a:xfrm rot="10800000">
            <a:off x="4102598" y="4016635"/>
            <a:ext cx="837369" cy="157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E11D1E-EDFE-4996-AA86-4DAA76142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57" y="2022214"/>
            <a:ext cx="7639050" cy="819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DABD95-9194-45B6-A571-4A125B0EA251}"/>
              </a:ext>
            </a:extLst>
          </p:cNvPr>
          <p:cNvSpPr txBox="1"/>
          <p:nvPr/>
        </p:nvSpPr>
        <p:spPr>
          <a:xfrm>
            <a:off x="1199349" y="4894729"/>
            <a:ext cx="8213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CQL Engine evaluates the retrieve [Procedure: Colonoscopy]</a:t>
            </a:r>
          </a:p>
          <a:p>
            <a:pPr marL="342900" indent="-342900">
              <a:buAutoNum type="arabicPeriod"/>
            </a:pPr>
            <a:r>
              <a:rPr lang="en-US" dirty="0"/>
              <a:t>FHIR </a:t>
            </a:r>
            <a:r>
              <a:rPr lang="en-US" dirty="0" err="1"/>
              <a:t>DataProvider</a:t>
            </a:r>
            <a:r>
              <a:rPr lang="en-US" dirty="0"/>
              <a:t> transforms this to a FHIR url: [base]/</a:t>
            </a:r>
            <a:r>
              <a:rPr lang="en-US" dirty="0" err="1"/>
              <a:t>Procedure?code</a:t>
            </a:r>
            <a:r>
              <a:rPr lang="en-US" dirty="0"/>
              <a:t>=:in[</a:t>
            </a:r>
            <a:r>
              <a:rPr lang="en-US" dirty="0" err="1"/>
              <a:t>valueset-url</a:t>
            </a:r>
            <a:r>
              <a:rPr lang="en-US" dirty="0"/>
              <a:t>]</a:t>
            </a:r>
          </a:p>
          <a:p>
            <a:pPr marL="342900" indent="-342900">
              <a:buAutoNum type="arabicPeriod"/>
            </a:pPr>
            <a:r>
              <a:rPr lang="en-US" dirty="0"/>
              <a:t>FHIR server returns all procedures satisfying the code condition</a:t>
            </a:r>
          </a:p>
          <a:p>
            <a:pPr marL="342900" indent="-342900">
              <a:buAutoNum type="arabicPeriod"/>
            </a:pPr>
            <a:r>
              <a:rPr lang="en-US" dirty="0"/>
              <a:t>CQL Engine evaluates additional criteria to satisfy the query (status = 'active', performed ends...)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87DD675-8371-436E-BA28-DE4C482AF932}"/>
              </a:ext>
            </a:extLst>
          </p:cNvPr>
          <p:cNvSpPr/>
          <p:nvPr/>
        </p:nvSpPr>
        <p:spPr>
          <a:xfrm>
            <a:off x="3287548" y="3440430"/>
            <a:ext cx="225911" cy="2433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88B447-ACC9-49BC-ABF2-9B424F3B8640}"/>
              </a:ext>
            </a:extLst>
          </p:cNvPr>
          <p:cNvSpPr/>
          <p:nvPr/>
        </p:nvSpPr>
        <p:spPr>
          <a:xfrm>
            <a:off x="5681074" y="3394709"/>
            <a:ext cx="225911" cy="2433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F37DAEA-B1ED-459F-A42F-8BE44BD24C86}"/>
              </a:ext>
            </a:extLst>
          </p:cNvPr>
          <p:cNvSpPr/>
          <p:nvPr/>
        </p:nvSpPr>
        <p:spPr>
          <a:xfrm>
            <a:off x="8202000" y="3416326"/>
            <a:ext cx="225911" cy="2433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A1EC3CC-C0BB-4E64-9DEC-E8FB772D8BF6}"/>
              </a:ext>
            </a:extLst>
          </p:cNvPr>
          <p:cNvSpPr/>
          <p:nvPr/>
        </p:nvSpPr>
        <p:spPr>
          <a:xfrm>
            <a:off x="3304447" y="4016635"/>
            <a:ext cx="225911" cy="2433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title"/>
          </p:nvPr>
        </p:nvSpPr>
        <p:spPr>
          <a:xfrm>
            <a:off x="431370" y="332657"/>
            <a:ext cx="9288000" cy="11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QDM Quality Measure Evaluation</a:t>
            </a:r>
            <a:endParaRPr dirty="0"/>
          </a:p>
        </p:txBody>
      </p:sp>
      <p:sp>
        <p:nvSpPr>
          <p:cNvPr id="199" name="Google Shape;199;p30"/>
          <p:cNvSpPr txBox="1">
            <a:spLocks noGrp="1"/>
          </p:cNvSpPr>
          <p:nvPr>
            <p:ph type="sldNum" idx="12"/>
          </p:nvPr>
        </p:nvSpPr>
        <p:spPr>
          <a:xfrm>
            <a:off x="239349" y="6304236"/>
            <a:ext cx="960000" cy="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FE9CE65-2B5F-4381-AAAC-A61EDA07A38E}"/>
              </a:ext>
            </a:extLst>
          </p:cNvPr>
          <p:cNvSpPr/>
          <p:nvPr/>
        </p:nvSpPr>
        <p:spPr>
          <a:xfrm>
            <a:off x="7636518" y="3318734"/>
            <a:ext cx="1356876" cy="1052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FHIR Server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A7E411-82C4-4216-B0CD-EF2E948070AA}"/>
              </a:ext>
            </a:extLst>
          </p:cNvPr>
          <p:cNvSpPr/>
          <p:nvPr/>
        </p:nvSpPr>
        <p:spPr>
          <a:xfrm>
            <a:off x="2722066" y="3318734"/>
            <a:ext cx="1356876" cy="1052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CQL Engine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241EE5F-63B8-4BAA-9BBA-6CCAD280B6F6}"/>
              </a:ext>
            </a:extLst>
          </p:cNvPr>
          <p:cNvSpPr/>
          <p:nvPr/>
        </p:nvSpPr>
        <p:spPr>
          <a:xfrm>
            <a:off x="4869248" y="3515061"/>
            <a:ext cx="1882588" cy="658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QDM-to-FHIR </a:t>
            </a:r>
            <a:r>
              <a:rPr lang="en-US" sz="1600" dirty="0" err="1"/>
              <a:t>DataProvider</a:t>
            </a:r>
            <a:endParaRPr lang="en-US" sz="16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BF9DF64-9770-4BDE-9988-B053492F1100}"/>
              </a:ext>
            </a:extLst>
          </p:cNvPr>
          <p:cNvSpPr/>
          <p:nvPr/>
        </p:nvSpPr>
        <p:spPr>
          <a:xfrm>
            <a:off x="4136798" y="3515061"/>
            <a:ext cx="837369" cy="157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19320BA-91F2-43C5-9523-21D8F4AEAE12}"/>
              </a:ext>
            </a:extLst>
          </p:cNvPr>
          <p:cNvSpPr/>
          <p:nvPr/>
        </p:nvSpPr>
        <p:spPr>
          <a:xfrm>
            <a:off x="6741293" y="3515060"/>
            <a:ext cx="837369" cy="157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0553738-E764-4F36-AD54-88EE68D7FB0A}"/>
              </a:ext>
            </a:extLst>
          </p:cNvPr>
          <p:cNvSpPr/>
          <p:nvPr/>
        </p:nvSpPr>
        <p:spPr>
          <a:xfrm rot="10800000">
            <a:off x="6741293" y="4016636"/>
            <a:ext cx="837369" cy="157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80603C1-9A3B-4268-AFAA-F40E326586DB}"/>
              </a:ext>
            </a:extLst>
          </p:cNvPr>
          <p:cNvSpPr/>
          <p:nvPr/>
        </p:nvSpPr>
        <p:spPr>
          <a:xfrm rot="10800000">
            <a:off x="4102598" y="4016635"/>
            <a:ext cx="837369" cy="157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ABD95-9194-45B6-A571-4A125B0EA251}"/>
              </a:ext>
            </a:extLst>
          </p:cNvPr>
          <p:cNvSpPr txBox="1"/>
          <p:nvPr/>
        </p:nvSpPr>
        <p:spPr>
          <a:xfrm>
            <a:off x="1199349" y="4894729"/>
            <a:ext cx="82135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CQL Engine evaluates the retrieve ["Procedure, Performed": "Colonoscopy"]</a:t>
            </a:r>
          </a:p>
          <a:p>
            <a:pPr marL="342900" indent="-342900">
              <a:buAutoNum type="arabicPeriod"/>
            </a:pPr>
            <a:r>
              <a:rPr lang="en-US" dirty="0"/>
              <a:t>FHIR </a:t>
            </a:r>
            <a:r>
              <a:rPr lang="en-US" dirty="0" err="1"/>
              <a:t>DataProvider</a:t>
            </a:r>
            <a:r>
              <a:rPr lang="en-US" dirty="0"/>
              <a:t> transforms this to a FHIR url: [base]/</a:t>
            </a:r>
            <a:r>
              <a:rPr lang="en-US" dirty="0" err="1"/>
              <a:t>Procedure?code</a:t>
            </a:r>
            <a:r>
              <a:rPr lang="en-US" dirty="0"/>
              <a:t>=:in[</a:t>
            </a:r>
            <a:r>
              <a:rPr lang="en-US" dirty="0" err="1"/>
              <a:t>valueset-url</a:t>
            </a:r>
            <a:r>
              <a:rPr lang="en-US" dirty="0"/>
              <a:t>]</a:t>
            </a:r>
          </a:p>
          <a:p>
            <a:pPr marL="342900" indent="-342900">
              <a:buAutoNum type="arabicPeriod"/>
            </a:pPr>
            <a:r>
              <a:rPr lang="en-US" dirty="0"/>
              <a:t>FHIR server returns all procedures satisfying the code condition</a:t>
            </a:r>
          </a:p>
          <a:p>
            <a:pPr marL="342900" indent="-342900">
              <a:buAutoNum type="arabicPeriod"/>
            </a:pPr>
            <a:r>
              <a:rPr lang="en-US" dirty="0"/>
              <a:t>FHIR </a:t>
            </a:r>
            <a:r>
              <a:rPr lang="en-US" dirty="0" err="1"/>
              <a:t>DataProvider</a:t>
            </a:r>
            <a:r>
              <a:rPr lang="en-US" dirty="0"/>
              <a:t> uses a </a:t>
            </a:r>
            <a:r>
              <a:rPr lang="en-US" dirty="0" err="1"/>
              <a:t>StructureMap</a:t>
            </a:r>
            <a:r>
              <a:rPr lang="en-US" dirty="0"/>
              <a:t> to transform results to "QDM" objects</a:t>
            </a:r>
          </a:p>
          <a:p>
            <a:pPr marL="342900" indent="-342900">
              <a:buAutoNum type="arabicPeriod"/>
            </a:pPr>
            <a:r>
              <a:rPr lang="en-US" dirty="0"/>
              <a:t>CQL Engine evaluates additional criteria to satisfy the query (</a:t>
            </a:r>
            <a:r>
              <a:rPr lang="en-US" dirty="0" err="1"/>
              <a:t>relevantPeriod</a:t>
            </a:r>
            <a:r>
              <a:rPr lang="en-US" dirty="0"/>
              <a:t> ends...)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87DD675-8371-436E-BA28-DE4C482AF932}"/>
              </a:ext>
            </a:extLst>
          </p:cNvPr>
          <p:cNvSpPr/>
          <p:nvPr/>
        </p:nvSpPr>
        <p:spPr>
          <a:xfrm>
            <a:off x="3287548" y="3440430"/>
            <a:ext cx="225911" cy="2433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88B447-ACC9-49BC-ABF2-9B424F3B8640}"/>
              </a:ext>
            </a:extLst>
          </p:cNvPr>
          <p:cNvSpPr/>
          <p:nvPr/>
        </p:nvSpPr>
        <p:spPr>
          <a:xfrm>
            <a:off x="5681074" y="3394709"/>
            <a:ext cx="225911" cy="2433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F37DAEA-B1ED-459F-A42F-8BE44BD24C86}"/>
              </a:ext>
            </a:extLst>
          </p:cNvPr>
          <p:cNvSpPr/>
          <p:nvPr/>
        </p:nvSpPr>
        <p:spPr>
          <a:xfrm>
            <a:off x="8202000" y="3416326"/>
            <a:ext cx="225911" cy="2433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A1EC3CC-C0BB-4E64-9DEC-E8FB772D8BF6}"/>
              </a:ext>
            </a:extLst>
          </p:cNvPr>
          <p:cNvSpPr/>
          <p:nvPr/>
        </p:nvSpPr>
        <p:spPr>
          <a:xfrm>
            <a:off x="3304447" y="4016635"/>
            <a:ext cx="225911" cy="2433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5DC87E-3F95-4173-B8AF-E5D216836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02" y="1986231"/>
            <a:ext cx="7197031" cy="720763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86D52D39-B063-4F81-BC0F-8EB55D5CE05C}"/>
              </a:ext>
            </a:extLst>
          </p:cNvPr>
          <p:cNvSpPr/>
          <p:nvPr/>
        </p:nvSpPr>
        <p:spPr>
          <a:xfrm>
            <a:off x="5681074" y="4078266"/>
            <a:ext cx="225911" cy="2433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4378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title"/>
          </p:nvPr>
        </p:nvSpPr>
        <p:spPr>
          <a:xfrm>
            <a:off x="431370" y="332657"/>
            <a:ext cx="9288000" cy="11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QDM Quality Measure Evaluation</a:t>
            </a:r>
            <a:endParaRPr dirty="0"/>
          </a:p>
        </p:txBody>
      </p:sp>
      <p:sp>
        <p:nvSpPr>
          <p:cNvPr id="199" name="Google Shape;199;p30"/>
          <p:cNvSpPr txBox="1">
            <a:spLocks noGrp="1"/>
          </p:cNvSpPr>
          <p:nvPr>
            <p:ph type="sldNum" idx="12"/>
          </p:nvPr>
        </p:nvSpPr>
        <p:spPr>
          <a:xfrm>
            <a:off x="239349" y="6304236"/>
            <a:ext cx="960000" cy="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FE9CE65-2B5F-4381-AAAC-A61EDA07A38E}"/>
              </a:ext>
            </a:extLst>
          </p:cNvPr>
          <p:cNvSpPr/>
          <p:nvPr/>
        </p:nvSpPr>
        <p:spPr>
          <a:xfrm>
            <a:off x="7636518" y="3318734"/>
            <a:ext cx="1356876" cy="1052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QDM Database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A7E411-82C4-4216-B0CD-EF2E948070AA}"/>
              </a:ext>
            </a:extLst>
          </p:cNvPr>
          <p:cNvSpPr/>
          <p:nvPr/>
        </p:nvSpPr>
        <p:spPr>
          <a:xfrm>
            <a:off x="2722066" y="3318734"/>
            <a:ext cx="1356876" cy="1052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CQL Engine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241EE5F-63B8-4BAA-9BBA-6CCAD280B6F6}"/>
              </a:ext>
            </a:extLst>
          </p:cNvPr>
          <p:cNvSpPr/>
          <p:nvPr/>
        </p:nvSpPr>
        <p:spPr>
          <a:xfrm>
            <a:off x="4869248" y="3515061"/>
            <a:ext cx="1882588" cy="658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QDM</a:t>
            </a:r>
          </a:p>
          <a:p>
            <a:pPr algn="ctr"/>
            <a:r>
              <a:rPr lang="en-US" sz="1600" dirty="0" err="1"/>
              <a:t>DataProvider</a:t>
            </a:r>
            <a:endParaRPr lang="en-US" sz="16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BF9DF64-9770-4BDE-9988-B053492F1100}"/>
              </a:ext>
            </a:extLst>
          </p:cNvPr>
          <p:cNvSpPr/>
          <p:nvPr/>
        </p:nvSpPr>
        <p:spPr>
          <a:xfrm>
            <a:off x="4136798" y="3515061"/>
            <a:ext cx="837369" cy="157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19320BA-91F2-43C5-9523-21D8F4AEAE12}"/>
              </a:ext>
            </a:extLst>
          </p:cNvPr>
          <p:cNvSpPr/>
          <p:nvPr/>
        </p:nvSpPr>
        <p:spPr>
          <a:xfrm>
            <a:off x="6741293" y="3515060"/>
            <a:ext cx="837369" cy="157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0553738-E764-4F36-AD54-88EE68D7FB0A}"/>
              </a:ext>
            </a:extLst>
          </p:cNvPr>
          <p:cNvSpPr/>
          <p:nvPr/>
        </p:nvSpPr>
        <p:spPr>
          <a:xfrm rot="10800000">
            <a:off x="6741293" y="4016636"/>
            <a:ext cx="837369" cy="157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80603C1-9A3B-4268-AFAA-F40E326586DB}"/>
              </a:ext>
            </a:extLst>
          </p:cNvPr>
          <p:cNvSpPr/>
          <p:nvPr/>
        </p:nvSpPr>
        <p:spPr>
          <a:xfrm rot="10800000">
            <a:off x="4102598" y="4016635"/>
            <a:ext cx="837369" cy="157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ABD95-9194-45B6-A571-4A125B0EA251}"/>
              </a:ext>
            </a:extLst>
          </p:cNvPr>
          <p:cNvSpPr txBox="1"/>
          <p:nvPr/>
        </p:nvSpPr>
        <p:spPr>
          <a:xfrm>
            <a:off x="1199349" y="4894729"/>
            <a:ext cx="8213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CQL Engine evaluates the retrieve ["Procedure, Performed": "Colonoscopy"]</a:t>
            </a:r>
          </a:p>
          <a:p>
            <a:pPr marL="342900" indent="-342900">
              <a:buAutoNum type="arabicPeriod"/>
            </a:pPr>
            <a:r>
              <a:rPr lang="en-US" dirty="0"/>
              <a:t>QDM </a:t>
            </a:r>
            <a:r>
              <a:rPr lang="en-US" dirty="0" err="1"/>
              <a:t>DataProvider</a:t>
            </a:r>
            <a:r>
              <a:rPr lang="en-US" dirty="0"/>
              <a:t> transforms this to a database query:</a:t>
            </a:r>
          </a:p>
          <a:p>
            <a:pPr marL="800100" lvl="1" indent="-342900">
              <a:buAutoNum type="arabicPeriod"/>
            </a:pPr>
            <a:r>
              <a:rPr lang="en-US" dirty="0"/>
              <a:t>SELECT * FROM "Procedure, Performed" WHERE code in "Colonoscopy"</a:t>
            </a:r>
          </a:p>
          <a:p>
            <a:pPr marL="342900" indent="-342900">
              <a:buAutoNum type="arabicPeriod"/>
            </a:pPr>
            <a:r>
              <a:rPr lang="en-US" dirty="0"/>
              <a:t>QDM database server returns all procedures satisfying the code condition</a:t>
            </a:r>
          </a:p>
          <a:p>
            <a:pPr marL="342900" indent="-342900">
              <a:buAutoNum type="arabicPeriod"/>
            </a:pPr>
            <a:r>
              <a:rPr lang="en-US" dirty="0"/>
              <a:t>CQL Engine evaluates additional criteria to satisfy the query (</a:t>
            </a:r>
            <a:r>
              <a:rPr lang="en-US" dirty="0" err="1"/>
              <a:t>relevantPeriod</a:t>
            </a:r>
            <a:r>
              <a:rPr lang="en-US" dirty="0"/>
              <a:t> ends...)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87DD675-8371-436E-BA28-DE4C482AF932}"/>
              </a:ext>
            </a:extLst>
          </p:cNvPr>
          <p:cNvSpPr/>
          <p:nvPr/>
        </p:nvSpPr>
        <p:spPr>
          <a:xfrm>
            <a:off x="3287548" y="3440430"/>
            <a:ext cx="225911" cy="2433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88B447-ACC9-49BC-ABF2-9B424F3B8640}"/>
              </a:ext>
            </a:extLst>
          </p:cNvPr>
          <p:cNvSpPr/>
          <p:nvPr/>
        </p:nvSpPr>
        <p:spPr>
          <a:xfrm>
            <a:off x="5681074" y="3394709"/>
            <a:ext cx="225911" cy="2433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F37DAEA-B1ED-459F-A42F-8BE44BD24C86}"/>
              </a:ext>
            </a:extLst>
          </p:cNvPr>
          <p:cNvSpPr/>
          <p:nvPr/>
        </p:nvSpPr>
        <p:spPr>
          <a:xfrm>
            <a:off x="8202000" y="3416326"/>
            <a:ext cx="225911" cy="2433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5DC87E-3F95-4173-B8AF-E5D216836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02" y="1986231"/>
            <a:ext cx="7197031" cy="720763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86D52D39-B063-4F81-BC0F-8EB55D5CE05C}"/>
              </a:ext>
            </a:extLst>
          </p:cNvPr>
          <p:cNvSpPr/>
          <p:nvPr/>
        </p:nvSpPr>
        <p:spPr>
          <a:xfrm>
            <a:off x="3267245" y="4025002"/>
            <a:ext cx="225911" cy="2433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6492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title"/>
          </p:nvPr>
        </p:nvSpPr>
        <p:spPr>
          <a:xfrm>
            <a:off x="431370" y="332657"/>
            <a:ext cx="9288000" cy="11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QDM Quality Measure Evaluation</a:t>
            </a:r>
            <a:endParaRPr dirty="0"/>
          </a:p>
        </p:txBody>
      </p:sp>
      <p:sp>
        <p:nvSpPr>
          <p:cNvPr id="199" name="Google Shape;199;p30"/>
          <p:cNvSpPr txBox="1">
            <a:spLocks noGrp="1"/>
          </p:cNvSpPr>
          <p:nvPr>
            <p:ph type="sldNum" idx="12"/>
          </p:nvPr>
        </p:nvSpPr>
        <p:spPr>
          <a:xfrm>
            <a:off x="239349" y="6304236"/>
            <a:ext cx="960000" cy="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FE9CE65-2B5F-4381-AAAC-A61EDA07A38E}"/>
              </a:ext>
            </a:extLst>
          </p:cNvPr>
          <p:cNvSpPr/>
          <p:nvPr/>
        </p:nvSpPr>
        <p:spPr>
          <a:xfrm>
            <a:off x="7636518" y="3318734"/>
            <a:ext cx="1356876" cy="1052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QDM Database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A7E411-82C4-4216-B0CD-EF2E948070AA}"/>
              </a:ext>
            </a:extLst>
          </p:cNvPr>
          <p:cNvSpPr/>
          <p:nvPr/>
        </p:nvSpPr>
        <p:spPr>
          <a:xfrm>
            <a:off x="2722066" y="3318734"/>
            <a:ext cx="1356876" cy="1052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CQL Engine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241EE5F-63B8-4BAA-9BBA-6CCAD280B6F6}"/>
              </a:ext>
            </a:extLst>
          </p:cNvPr>
          <p:cNvSpPr/>
          <p:nvPr/>
        </p:nvSpPr>
        <p:spPr>
          <a:xfrm>
            <a:off x="4869248" y="3515061"/>
            <a:ext cx="1882588" cy="658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QDM</a:t>
            </a:r>
          </a:p>
          <a:p>
            <a:pPr algn="ctr"/>
            <a:r>
              <a:rPr lang="en-US" sz="1600" dirty="0" err="1"/>
              <a:t>DataProvider</a:t>
            </a:r>
            <a:endParaRPr lang="en-US" sz="16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BF9DF64-9770-4BDE-9988-B053492F1100}"/>
              </a:ext>
            </a:extLst>
          </p:cNvPr>
          <p:cNvSpPr/>
          <p:nvPr/>
        </p:nvSpPr>
        <p:spPr>
          <a:xfrm>
            <a:off x="4136798" y="3515061"/>
            <a:ext cx="837369" cy="157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19320BA-91F2-43C5-9523-21D8F4AEAE12}"/>
              </a:ext>
            </a:extLst>
          </p:cNvPr>
          <p:cNvSpPr/>
          <p:nvPr/>
        </p:nvSpPr>
        <p:spPr>
          <a:xfrm>
            <a:off x="6741293" y="3515060"/>
            <a:ext cx="837369" cy="157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0553738-E764-4F36-AD54-88EE68D7FB0A}"/>
              </a:ext>
            </a:extLst>
          </p:cNvPr>
          <p:cNvSpPr/>
          <p:nvPr/>
        </p:nvSpPr>
        <p:spPr>
          <a:xfrm rot="10800000">
            <a:off x="6741293" y="4016636"/>
            <a:ext cx="837369" cy="157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80603C1-9A3B-4268-AFAA-F40E326586DB}"/>
              </a:ext>
            </a:extLst>
          </p:cNvPr>
          <p:cNvSpPr/>
          <p:nvPr/>
        </p:nvSpPr>
        <p:spPr>
          <a:xfrm rot="10800000">
            <a:off x="4102598" y="4016635"/>
            <a:ext cx="837369" cy="157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ABD95-9194-45B6-A571-4A125B0EA251}"/>
              </a:ext>
            </a:extLst>
          </p:cNvPr>
          <p:cNvSpPr txBox="1"/>
          <p:nvPr/>
        </p:nvSpPr>
        <p:spPr>
          <a:xfrm>
            <a:off x="1199349" y="4894729"/>
            <a:ext cx="821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CQL Engine evaluates the retrieve ["Procedure, Performed": "Colonoscopy"]</a:t>
            </a:r>
          </a:p>
          <a:p>
            <a:pPr marL="342900" indent="-342900">
              <a:buAutoNum type="arabicPeriod"/>
            </a:pPr>
            <a:r>
              <a:rPr lang="en-US" dirty="0"/>
              <a:t>QDM </a:t>
            </a:r>
            <a:r>
              <a:rPr lang="en-US" dirty="0" err="1"/>
              <a:t>DataProvider</a:t>
            </a:r>
            <a:r>
              <a:rPr lang="en-US" dirty="0"/>
              <a:t> transforms this to a database query:</a:t>
            </a:r>
          </a:p>
          <a:p>
            <a:pPr lvl="1"/>
            <a:r>
              <a:rPr lang="en-US" dirty="0"/>
              <a:t>SELECT * FROM "Procedure, Performed" WHERE code in "Colonoscopy"</a:t>
            </a:r>
            <a:br>
              <a:rPr lang="en-US" dirty="0"/>
            </a:br>
            <a:r>
              <a:rPr lang="en-US" dirty="0"/>
              <a:t>  AND </a:t>
            </a:r>
            <a:r>
              <a:rPr lang="en-US" dirty="0" err="1"/>
              <a:t>relevantPeriod</a:t>
            </a:r>
            <a:r>
              <a:rPr lang="en-US" dirty="0"/>
              <a:t> &gt;= 2007-12-31</a:t>
            </a:r>
          </a:p>
          <a:p>
            <a:pPr marL="342900" indent="-342900">
              <a:buAutoNum type="arabicPeriod"/>
            </a:pPr>
            <a:r>
              <a:rPr lang="en-US" dirty="0"/>
              <a:t>QDM database server returns all procedures satisfying the where condition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87DD675-8371-436E-BA28-DE4C482AF932}"/>
              </a:ext>
            </a:extLst>
          </p:cNvPr>
          <p:cNvSpPr/>
          <p:nvPr/>
        </p:nvSpPr>
        <p:spPr>
          <a:xfrm>
            <a:off x="3287548" y="3440430"/>
            <a:ext cx="225911" cy="2433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88B447-ACC9-49BC-ABF2-9B424F3B8640}"/>
              </a:ext>
            </a:extLst>
          </p:cNvPr>
          <p:cNvSpPr/>
          <p:nvPr/>
        </p:nvSpPr>
        <p:spPr>
          <a:xfrm>
            <a:off x="5681074" y="3394709"/>
            <a:ext cx="225911" cy="2433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F37DAEA-B1ED-459F-A42F-8BE44BD24C86}"/>
              </a:ext>
            </a:extLst>
          </p:cNvPr>
          <p:cNvSpPr/>
          <p:nvPr/>
        </p:nvSpPr>
        <p:spPr>
          <a:xfrm>
            <a:off x="8202000" y="3416326"/>
            <a:ext cx="225911" cy="2433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5DC87E-3F95-4173-B8AF-E5D216836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02" y="1986231"/>
            <a:ext cx="7197031" cy="72076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E4FCD0-CF37-4E24-B41E-3D40719FD5B6}"/>
              </a:ext>
            </a:extLst>
          </p:cNvPr>
          <p:cNvCxnSpPr/>
          <p:nvPr/>
        </p:nvCxnSpPr>
        <p:spPr>
          <a:xfrm>
            <a:off x="1625600" y="2618094"/>
            <a:ext cx="58547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93715A5D-080C-49C5-AAA8-8DAA64DADE3B}"/>
              </a:ext>
            </a:extLst>
          </p:cNvPr>
          <p:cNvSpPr/>
          <p:nvPr/>
        </p:nvSpPr>
        <p:spPr>
          <a:xfrm>
            <a:off x="7914387" y="1331833"/>
            <a:ext cx="3609965" cy="990625"/>
          </a:xfrm>
          <a:prstGeom prst="wedgeRoundRectCallout">
            <a:avLst>
              <a:gd name="adj1" fmla="val -60939"/>
              <a:gd name="adj2" fmla="val 79166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Note that the "date" filtering can be moved inside the retrieve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E29EF19-409D-45ED-B773-63765E7925E8}"/>
              </a:ext>
            </a:extLst>
          </p:cNvPr>
          <p:cNvCxnSpPr>
            <a:cxnSpLocks/>
          </p:cNvCxnSpPr>
          <p:nvPr/>
        </p:nvCxnSpPr>
        <p:spPr>
          <a:xfrm>
            <a:off x="1941898" y="6047094"/>
            <a:ext cx="303226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186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291</Words>
  <Application>Microsoft Office PowerPoint</Application>
  <PresentationFormat>Widescreen</PresentationFormat>
  <Paragraphs>57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Verdana</vt:lpstr>
      <vt:lpstr>Office Theme</vt:lpstr>
      <vt:lpstr>Quality Measure Evaluation</vt:lpstr>
      <vt:lpstr>QDM Quality Measure Evaluation</vt:lpstr>
      <vt:lpstr>QDM Quality Measure Evaluation</vt:lpstr>
      <vt:lpstr>QDM Quality Measure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</dc:creator>
  <cp:lastModifiedBy>Bryn</cp:lastModifiedBy>
  <cp:revision>6</cp:revision>
  <dcterms:created xsi:type="dcterms:W3CDTF">2019-01-17T21:23:14Z</dcterms:created>
  <dcterms:modified xsi:type="dcterms:W3CDTF">2019-01-18T00:10:21Z</dcterms:modified>
</cp:coreProperties>
</file>