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58"/>
  </p:notesMasterIdLst>
  <p:sldIdLst>
    <p:sldId id="256" r:id="rId3"/>
    <p:sldId id="4807" r:id="rId4"/>
    <p:sldId id="396" r:id="rId5"/>
    <p:sldId id="4808" r:id="rId6"/>
    <p:sldId id="4801" r:id="rId7"/>
    <p:sldId id="353" r:id="rId8"/>
    <p:sldId id="331" r:id="rId9"/>
    <p:sldId id="355" r:id="rId10"/>
    <p:sldId id="351" r:id="rId11"/>
    <p:sldId id="4810" r:id="rId12"/>
    <p:sldId id="4809" r:id="rId13"/>
    <p:sldId id="4811" r:id="rId14"/>
    <p:sldId id="4812" r:id="rId15"/>
    <p:sldId id="4813" r:id="rId16"/>
    <p:sldId id="4814" r:id="rId17"/>
    <p:sldId id="4815" r:id="rId18"/>
    <p:sldId id="4816" r:id="rId19"/>
    <p:sldId id="4848" r:id="rId20"/>
    <p:sldId id="4849" r:id="rId21"/>
    <p:sldId id="4850" r:id="rId22"/>
    <p:sldId id="4851" r:id="rId23"/>
    <p:sldId id="4852" r:id="rId24"/>
    <p:sldId id="4853" r:id="rId25"/>
    <p:sldId id="4817" r:id="rId26"/>
    <p:sldId id="4818" r:id="rId27"/>
    <p:sldId id="4819" r:id="rId28"/>
    <p:sldId id="4820" r:id="rId29"/>
    <p:sldId id="4822" r:id="rId30"/>
    <p:sldId id="4821" r:id="rId31"/>
    <p:sldId id="4823" r:id="rId32"/>
    <p:sldId id="4824" r:id="rId33"/>
    <p:sldId id="4826" r:id="rId34"/>
    <p:sldId id="395" r:id="rId35"/>
    <p:sldId id="4832" r:id="rId36"/>
    <p:sldId id="4831" r:id="rId37"/>
    <p:sldId id="4827" r:id="rId38"/>
    <p:sldId id="4828" r:id="rId39"/>
    <p:sldId id="4829" r:id="rId40"/>
    <p:sldId id="4830" r:id="rId41"/>
    <p:sldId id="4833" r:id="rId42"/>
    <p:sldId id="4834" r:id="rId43"/>
    <p:sldId id="4835" r:id="rId44"/>
    <p:sldId id="4836" r:id="rId45"/>
    <p:sldId id="4838" r:id="rId46"/>
    <p:sldId id="4837" r:id="rId47"/>
    <p:sldId id="4839" r:id="rId48"/>
    <p:sldId id="4840" r:id="rId49"/>
    <p:sldId id="4841" r:id="rId50"/>
    <p:sldId id="4847" r:id="rId51"/>
    <p:sldId id="4802" r:id="rId52"/>
    <p:sldId id="4803" r:id="rId53"/>
    <p:sldId id="4805" r:id="rId54"/>
    <p:sldId id="4804" r:id="rId55"/>
    <p:sldId id="4842" r:id="rId56"/>
    <p:sldId id="484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PyzZAukSZmCgGcZDjRTzK68qy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E14D90-3719-48ED-97C7-4F5806B2B3A4}">
  <a:tblStyle styleId="{34E14D90-3719-48ED-97C7-4F5806B2B3A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42" y="5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3</a:t>
            </a:fld>
            <a:endParaRPr lang="en-US"/>
          </a:p>
        </p:txBody>
      </p:sp>
    </p:spTree>
    <p:extLst>
      <p:ext uri="{BB962C8B-B14F-4D97-AF65-F5344CB8AC3E}">
        <p14:creationId xmlns:p14="http://schemas.microsoft.com/office/powerpoint/2010/main" val="98440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12604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many facets</a:t>
            </a:r>
          </a:p>
          <a:p>
            <a:pPr marL="628650" lvl="1" indent="-171450">
              <a:buFont typeface="Arial" panose="020B0604020202020204" pitchFamily="34" charset="0"/>
              <a:buChar char="•"/>
            </a:pPr>
            <a:r>
              <a:rPr lang="en-US" dirty="0"/>
              <a:t>Reduce duplicate effort while supporting innovation</a:t>
            </a:r>
          </a:p>
          <a:p>
            <a:pPr marL="628650" lvl="1" indent="-171450">
              <a:buFont typeface="Arial" panose="020B0604020202020204" pitchFamily="34" charset="0"/>
              <a:buChar char="•"/>
            </a:pPr>
            <a:r>
              <a:rPr lang="en-US" dirty="0"/>
              <a:t>Reduce inconsistency while supporting settings-specific factors</a:t>
            </a:r>
          </a:p>
          <a:p>
            <a:pPr marL="628650" lvl="1" indent="-171450">
              <a:buFont typeface="Arial" panose="020B0604020202020204" pitchFamily="34" charset="0"/>
              <a:buChar char="•"/>
            </a:pPr>
            <a:r>
              <a:rPr lang="en-US" dirty="0"/>
              <a:t>Reduce </a:t>
            </a:r>
            <a:r>
              <a:rPr lang="en-US" i="1" dirty="0"/>
              <a:t>accidental complexity</a:t>
            </a:r>
            <a:r>
              <a:rPr lang="en-US" i="0" dirty="0"/>
              <a:t> so we can focus on </a:t>
            </a:r>
            <a:r>
              <a:rPr lang="en-US" i="1" dirty="0"/>
              <a:t>essential complexity</a:t>
            </a:r>
            <a:endParaRPr lang="en-US" dirty="0"/>
          </a:p>
          <a:p>
            <a:pPr marL="171450" indent="-171450">
              <a:buFont typeface="Arial" panose="020B0604020202020204" pitchFamily="34" charset="0"/>
              <a:buChar char="•"/>
            </a:pPr>
            <a:r>
              <a:rPr lang="en-US" dirty="0"/>
              <a:t>Takes many forms</a:t>
            </a:r>
          </a:p>
          <a:p>
            <a:pPr marL="628650" lvl="1" indent="-171450">
              <a:buFont typeface="Arial" panose="020B0604020202020204" pitchFamily="34" charset="0"/>
              <a:buChar char="•"/>
            </a:pPr>
            <a:r>
              <a:rPr lang="en-US" dirty="0"/>
              <a:t>Guidelines, interventions, measures, documentation templates, order sets, flow sheets, SMART apps, CDS services</a:t>
            </a:r>
          </a:p>
          <a:p>
            <a:pPr marL="171450" indent="-171450">
              <a:buFont typeface="Arial" panose="020B0604020202020204" pitchFamily="34" charset="0"/>
              <a:buChar char="•"/>
            </a:pPr>
            <a:r>
              <a:rPr lang="en-US" dirty="0"/>
              <a:t>Some principles</a:t>
            </a:r>
          </a:p>
          <a:p>
            <a:pPr marL="628650" lvl="1" indent="-171450">
              <a:buFont typeface="Arial" panose="020B0604020202020204" pitchFamily="34" charset="0"/>
              <a:buChar char="•"/>
            </a:pPr>
            <a:r>
              <a:rPr lang="en-US" dirty="0"/>
              <a:t>Declarative vs Imperative (i.e. "what" not "how")</a:t>
            </a:r>
          </a:p>
          <a:p>
            <a:pPr marL="628650" lvl="1" indent="-171450">
              <a:buFont typeface="Arial" panose="020B0604020202020204" pitchFamily="34" charset="0"/>
              <a:buChar char="•"/>
            </a:pPr>
            <a:r>
              <a:rPr lang="en-US" dirty="0"/>
              <a:t>Separation of Concerns</a:t>
            </a:r>
          </a:p>
          <a:p>
            <a:pPr marL="628650" lvl="1" indent="-171450">
              <a:buFont typeface="Arial" panose="020B0604020202020204" pitchFamily="34" charset="0"/>
              <a:buChar char="•"/>
            </a:pPr>
            <a:r>
              <a:rPr lang="en-US" dirty="0"/>
              <a:t>Various types of </a:t>
            </a:r>
            <a:r>
              <a:rPr lang="en-US" i="1" dirty="0"/>
              <a:t>Independence</a:t>
            </a:r>
          </a:p>
          <a:p>
            <a:pPr marL="628650" lvl="1" indent="-171450">
              <a:buFont typeface="Arial" panose="020B0604020202020204" pitchFamily="34" charset="0"/>
              <a:buChar char="•"/>
            </a:pPr>
            <a:r>
              <a:rPr lang="en-US" i="0" dirty="0"/>
              <a:t>History of computing is a history of </a:t>
            </a:r>
            <a:r>
              <a:rPr lang="en-US" i="1" dirty="0"/>
              <a:t>raising the level of abstraction</a:t>
            </a:r>
          </a:p>
          <a:p>
            <a:pPr marL="628650" lvl="1" indent="-171450">
              <a:buFont typeface="Arial" panose="020B0604020202020204" pitchFamily="34" charset="0"/>
              <a:buChar char="•"/>
            </a:pPr>
            <a:r>
              <a:rPr lang="en-US" i="1" dirty="0"/>
              <a:t>No Silver Bullet!</a:t>
            </a:r>
            <a:endParaRPr lang="en-US" i="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5</a:t>
            </a:fld>
            <a:endParaRPr lang="en-US"/>
          </a:p>
        </p:txBody>
      </p:sp>
    </p:spTree>
    <p:extLst>
      <p:ext uri="{BB962C8B-B14F-4D97-AF65-F5344CB8AC3E}">
        <p14:creationId xmlns:p14="http://schemas.microsoft.com/office/powerpoint/2010/main" val="8167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6</a:t>
            </a:fld>
            <a:endParaRPr lang="en-US"/>
          </a:p>
        </p:txBody>
      </p:sp>
    </p:spTree>
    <p:extLst>
      <p:ext uri="{BB962C8B-B14F-4D97-AF65-F5344CB8AC3E}">
        <p14:creationId xmlns:p14="http://schemas.microsoft.com/office/powerpoint/2010/main" val="68250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757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Lexical -&gt; Format, character encoding, protocol, infrastructure</a:t>
            </a:r>
          </a:p>
          <a:p>
            <a:r>
              <a:rPr lang="en-US" dirty="0"/>
              <a:t>Syntactic -&gt; Structure</a:t>
            </a:r>
          </a:p>
          <a:p>
            <a:r>
              <a:rPr lang="en-US" dirty="0"/>
              <a:t>Semantic -&gt; Meaning</a:t>
            </a:r>
          </a:p>
          <a:p>
            <a:r>
              <a:rPr lang="en-US" dirty="0"/>
              <a:t>Logical -&gt; Expressions/Computation</a:t>
            </a:r>
          </a:p>
          <a:p>
            <a:r>
              <a:rPr lang="en-US" dirty="0"/>
              <a:t>Process -&gt; Workflow/Orchestration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53594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200BCC-C81C-427F-BAC9-E9623E2247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99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88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5"/>
        <p:cNvGrpSpPr/>
        <p:nvPr/>
      </p:nvGrpSpPr>
      <p:grpSpPr>
        <a:xfrm>
          <a:off x="0" y="0"/>
          <a:ext cx="0" cy="0"/>
          <a:chOff x="0" y="0"/>
          <a:chExt cx="0" cy="0"/>
        </a:xfrm>
      </p:grpSpPr>
      <p:sp>
        <p:nvSpPr>
          <p:cNvPr id="16" name="Google Shape;16;p12"/>
          <p:cNvSpPr/>
          <p:nvPr/>
        </p:nvSpPr>
        <p:spPr>
          <a:xfrm>
            <a:off x="457200" y="0"/>
            <a:ext cx="5703888" cy="514350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a:stretch/>
        </p:blipFill>
        <p:spPr>
          <a:xfrm>
            <a:off x="6797037" y="1440857"/>
            <a:ext cx="1731962" cy="942975"/>
          </a:xfrm>
          <a:prstGeom prst="rect">
            <a:avLst/>
          </a:prstGeom>
          <a:noFill/>
          <a:ln>
            <a:noFill/>
          </a:ln>
        </p:spPr>
      </p:pic>
      <p:cxnSp>
        <p:nvCxnSpPr>
          <p:cNvPr id="18" name="Google Shape;18;p12"/>
          <p:cNvCxnSpPr/>
          <p:nvPr/>
        </p:nvCxnSpPr>
        <p:spPr>
          <a:xfrm>
            <a:off x="833438" y="874713"/>
            <a:ext cx="0" cy="2125662"/>
          </a:xfrm>
          <a:prstGeom prst="straightConnector1">
            <a:avLst/>
          </a:prstGeom>
          <a:noFill/>
          <a:ln w="63500" cap="flat" cmpd="sng">
            <a:solidFill>
              <a:srgbClr val="000000"/>
            </a:solidFill>
            <a:prstDash val="solid"/>
            <a:round/>
            <a:headEnd type="none" w="sm" len="sm"/>
            <a:tailEnd type="none" w="sm" len="sm"/>
          </a:ln>
        </p:spPr>
      </p:cxnSp>
      <p:sp>
        <p:nvSpPr>
          <p:cNvPr id="19" name="Google Shape;19;p12"/>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3000" b="1" i="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lvl1pPr marR="0" lvl="0" algn="l">
              <a:lnSpc>
                <a:spcPct val="100000"/>
              </a:lnSpc>
              <a:spcBef>
                <a:spcPts val="600"/>
              </a:spcBef>
              <a:spcAft>
                <a:spcPts val="0"/>
              </a:spcAft>
              <a:buClr>
                <a:srgbClr val="EC2227"/>
              </a:buClr>
              <a:buSzPts val="2400"/>
              <a:buFont typeface="Arial"/>
              <a:buNone/>
              <a:defRPr sz="2400">
                <a:solidFill>
                  <a:srgbClr val="EC2227"/>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600"/>
              </a:spcBef>
              <a:spcAft>
                <a:spcPts val="0"/>
              </a:spcAft>
              <a:buClr>
                <a:srgbClr val="888888"/>
              </a:buClr>
              <a:buSzPts val="2400"/>
              <a:buNone/>
              <a:defRPr>
                <a:solidFill>
                  <a:srgbClr val="888888"/>
                </a:solidFill>
              </a:defRPr>
            </a:lvl3pPr>
            <a:lvl4pPr lvl="3" algn="ctr">
              <a:lnSpc>
                <a:spcPct val="100000"/>
              </a:lnSpc>
              <a:spcBef>
                <a:spcPts val="600"/>
              </a:spcBef>
              <a:spcAft>
                <a:spcPts val="0"/>
              </a:spcAft>
              <a:buClr>
                <a:srgbClr val="888888"/>
              </a:buClr>
              <a:buSzPts val="2000"/>
              <a:buNone/>
              <a:defRPr>
                <a:solidFill>
                  <a:srgbClr val="888888"/>
                </a:solidFill>
              </a:defRPr>
            </a:lvl4pPr>
            <a:lvl5pPr lvl="4" algn="ctr">
              <a:lnSpc>
                <a:spcPct val="100000"/>
              </a:lnSpc>
              <a:spcBef>
                <a:spcPts val="6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12"/>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chemeClr val="dk1"/>
              </a:buClr>
              <a:buSzPts val="2000"/>
              <a:buFont typeface="Arial"/>
              <a:buNone/>
              <a:defRPr sz="2000"/>
            </a:lvl1pPr>
            <a:lvl2pPr marL="914400" lvl="1" indent="-342900" algn="l">
              <a:lnSpc>
                <a:spcPct val="100000"/>
              </a:lnSpc>
              <a:spcBef>
                <a:spcPts val="600"/>
              </a:spcBef>
              <a:spcAft>
                <a:spcPts val="0"/>
              </a:spcAft>
              <a:buClr>
                <a:schemeClr val="dk1"/>
              </a:buClr>
              <a:buSzPts val="1800"/>
              <a:buChar char="–"/>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2"/>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 name="Google Shape;24;p12" descr="Creative Commons Licence"/>
          <p:cNvPicPr preferRelativeResize="0"/>
          <p:nvPr/>
        </p:nvPicPr>
        <p:blipFill rotWithShape="1">
          <a:blip r:embed="rId3">
            <a:alphaModFix/>
          </a:blip>
          <a:srcRect/>
          <a:stretch/>
        </p:blipFill>
        <p:spPr>
          <a:xfrm>
            <a:off x="8087932" y="4679950"/>
            <a:ext cx="838200" cy="295275"/>
          </a:xfrm>
          <a:prstGeom prst="rect">
            <a:avLst/>
          </a:prstGeom>
          <a:noFill/>
          <a:ln>
            <a:noFill/>
          </a:ln>
        </p:spPr>
      </p:pic>
      <p:pic>
        <p:nvPicPr>
          <p:cNvPr id="25" name="Google Shape;25;p12"/>
          <p:cNvPicPr preferRelativeResize="0"/>
          <p:nvPr/>
        </p:nvPicPr>
        <p:blipFill rotWithShape="1">
          <a:blip r:embed="rId4">
            <a:alphaModFix/>
          </a:blip>
          <a:srcRect/>
          <a:stretch/>
        </p:blipFill>
        <p:spPr>
          <a:xfrm>
            <a:off x="6667193" y="2767633"/>
            <a:ext cx="1929304" cy="4654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61739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814-DAB6-4793-A5AB-B359494177FF}"/>
              </a:ext>
            </a:extLst>
          </p:cNvPr>
          <p:cNvSpPr>
            <a:spLocks noGrp="1"/>
          </p:cNvSpPr>
          <p:nvPr>
            <p:ph type="title"/>
          </p:nvPr>
        </p:nvSpPr>
        <p:spPr>
          <a:xfrm>
            <a:off x="623888" y="1282304"/>
            <a:ext cx="7886700" cy="2139553"/>
          </a:xfrm>
        </p:spPr>
        <p:txBody>
          <a:bodyPr anchor="b">
            <a:normAutofit/>
          </a:bodyPr>
          <a:lstStyle>
            <a:lvl1pPr>
              <a:defRPr sz="4050" b="1"/>
            </a:lvl1pPr>
          </a:lstStyle>
          <a:p>
            <a:r>
              <a:rPr lang="en-US" dirty="0"/>
              <a:t>Click to edit Master title style</a:t>
            </a:r>
          </a:p>
        </p:txBody>
      </p:sp>
      <p:sp>
        <p:nvSpPr>
          <p:cNvPr id="3" name="Text Placeholder 2">
            <a:extLst>
              <a:ext uri="{FF2B5EF4-FFF2-40B4-BE49-F238E27FC236}">
                <a16:creationId xmlns:a16="http://schemas.microsoft.com/office/drawing/2014/main" id="{F32067A5-7A6D-4239-86E3-3206F7EA0E85}"/>
              </a:ext>
            </a:extLst>
          </p:cNvPr>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45A477-82FD-42B7-8C31-ACB6B4B2373B}"/>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7" name="Picture 6" descr="Text&#10;&#10;Description automatically generated with medium confidence">
            <a:extLst>
              <a:ext uri="{FF2B5EF4-FFF2-40B4-BE49-F238E27FC236}">
                <a16:creationId xmlns:a16="http://schemas.microsoft.com/office/drawing/2014/main" id="{7E6D3BDA-FF8B-493D-B04E-47158BC7E1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47" y="398287"/>
            <a:ext cx="1371603" cy="886970"/>
          </a:xfrm>
          <a:prstGeom prst="rect">
            <a:avLst/>
          </a:prstGeom>
        </p:spPr>
      </p:pic>
    </p:spTree>
    <p:extLst>
      <p:ext uri="{BB962C8B-B14F-4D97-AF65-F5344CB8AC3E}">
        <p14:creationId xmlns:p14="http://schemas.microsoft.com/office/powerpoint/2010/main" val="386516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2D4-7E75-4965-BA8B-F9AAE5ADC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EA48F-29FA-4E12-AE1D-B74025FD69E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525FF-559A-4010-88D6-193A5C05286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4E6A0BA-A581-4C81-9D3D-94D9A44E595E}"/>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8C5422B2-422C-4CDE-BB51-D8B4AD67FF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157584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7526-AE89-450E-8D46-4B79FF85C7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745F6-B197-4640-9579-E3C782031D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0992E-F4C1-46D5-BDA8-D99BC85C11A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47A7-11CC-4D68-B437-3BCD8A8CD6F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CB00C-9F1D-433C-946D-A6FD845141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110C16E-0980-46AA-A556-CFCD4F8D5126}"/>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10" name="Picture 9" descr="Text&#10;&#10;Description automatically generated with medium confidence">
            <a:extLst>
              <a:ext uri="{FF2B5EF4-FFF2-40B4-BE49-F238E27FC236}">
                <a16:creationId xmlns:a16="http://schemas.microsoft.com/office/drawing/2014/main" id="{7E8E6759-5216-4A34-96B4-9BA8BA85DF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350917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8878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61968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8447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3744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95582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sp>
        <p:nvSpPr>
          <p:cNvPr id="27" name="Google Shape;27;p13"/>
          <p:cNvSpPr/>
          <p:nvPr/>
        </p:nvSpPr>
        <p:spPr>
          <a:xfrm>
            <a:off x="0" y="725488"/>
            <a:ext cx="9144000" cy="234315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 name="Google Shape;28;p13"/>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29" name="Google Shape;29;p13"/>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30" name="Google Shape;30;p13"/>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cxnSp>
        <p:nvCxnSpPr>
          <p:cNvPr id="31" name="Google Shape;31;p13"/>
          <p:cNvCxnSpPr/>
          <p:nvPr/>
        </p:nvCxnSpPr>
        <p:spPr>
          <a:xfrm>
            <a:off x="457200" y="1090613"/>
            <a:ext cx="0" cy="1612900"/>
          </a:xfrm>
          <a:prstGeom prst="straightConnector1">
            <a:avLst/>
          </a:prstGeom>
          <a:noFill/>
          <a:ln w="63500" cap="flat" cmpd="sng">
            <a:solidFill>
              <a:srgbClr val="000000"/>
            </a:solidFill>
            <a:prstDash val="solid"/>
            <a:round/>
            <a:headEnd type="none" w="sm" len="sm"/>
            <a:tailEnd type="none" w="sm" len="sm"/>
          </a:ln>
        </p:spPr>
      </p:cxnSp>
      <p:sp>
        <p:nvSpPr>
          <p:cNvPr id="32" name="Google Shape;32;p13"/>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3000"/>
              <a:buFont typeface="Arial"/>
              <a:buNone/>
              <a:defRPr sz="3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13"/>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42524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3059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35584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83530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94354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5431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Column Text">
  <p:cSld name="1-Column Text">
    <p:spTree>
      <p:nvGrpSpPr>
        <p:cNvPr id="1" name="Shape 36"/>
        <p:cNvGrpSpPr/>
        <p:nvPr/>
      </p:nvGrpSpPr>
      <p:grpSpPr>
        <a:xfrm>
          <a:off x="0" y="0"/>
          <a:ext cx="0" cy="0"/>
          <a:chOff x="0" y="0"/>
          <a:chExt cx="0" cy="0"/>
        </a:xfrm>
      </p:grpSpPr>
      <p:cxnSp>
        <p:nvCxnSpPr>
          <p:cNvPr id="37" name="Google Shape;37;p14"/>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38" name="Google Shape;38;p14"/>
          <p:cNvSpPr txBox="1">
            <a:spLocks noGrp="1"/>
          </p:cNvSpPr>
          <p:nvPr>
            <p:ph type="title"/>
          </p:nvPr>
        </p:nvSpPr>
        <p:spPr>
          <a:xfrm>
            <a:off x="613647" y="205979"/>
            <a:ext cx="8229600"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614362" y="1134893"/>
            <a:ext cx="8228883" cy="337605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42900" algn="l">
              <a:lnSpc>
                <a:spcPct val="100000"/>
              </a:lnSpc>
              <a:spcBef>
                <a:spcPts val="600"/>
              </a:spcBef>
              <a:spcAft>
                <a:spcPts val="0"/>
              </a:spcAft>
              <a:buClr>
                <a:schemeClr val="dk1"/>
              </a:buClr>
              <a:buSzPts val="1800"/>
              <a:buChar char="•"/>
              <a:defRPr sz="1800"/>
            </a:lvl3pPr>
            <a:lvl4pPr marL="1828800" lvl="3" indent="-342900" algn="l">
              <a:lnSpc>
                <a:spcPct val="100000"/>
              </a:lnSpc>
              <a:spcBef>
                <a:spcPts val="600"/>
              </a:spcBef>
              <a:spcAft>
                <a:spcPts val="0"/>
              </a:spcAft>
              <a:buClr>
                <a:schemeClr val="dk1"/>
              </a:buClr>
              <a:buSzPts val="1800"/>
              <a:buChar char="–"/>
              <a:defRPr sz="1800"/>
            </a:lvl4pPr>
            <a:lvl5pPr marL="2286000" lvl="4" indent="-342900" algn="l">
              <a:lnSpc>
                <a:spcPct val="100000"/>
              </a:lnSpc>
              <a:spcBef>
                <a:spcPts val="60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0" name="Google Shape;40;p14"/>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41" name="Google Shape;41;p14"/>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42" name="Google Shape;42;p14"/>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43" name="Google Shape;43;p14"/>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7662862" y="4808560"/>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5" name="Google Shape;45;p14"/>
          <p:cNvPicPr preferRelativeResize="0"/>
          <p:nvPr/>
        </p:nvPicPr>
        <p:blipFill rotWithShape="1">
          <a:blip r:embed="rId3">
            <a:alphaModFix/>
          </a:blip>
          <a:srcRect/>
          <a:stretch/>
        </p:blipFill>
        <p:spPr>
          <a:xfrm>
            <a:off x="8449468" y="4527243"/>
            <a:ext cx="334190" cy="4940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About HL7" type="obj">
  <p:cSld name="OBJECT">
    <p:spTree>
      <p:nvGrpSpPr>
        <p:cNvPr id="1" name="Shape 46"/>
        <p:cNvGrpSpPr/>
        <p:nvPr/>
      </p:nvGrpSpPr>
      <p:grpSpPr>
        <a:xfrm>
          <a:off x="0" y="0"/>
          <a:ext cx="0" cy="0"/>
          <a:chOff x="0" y="0"/>
          <a:chExt cx="0" cy="0"/>
        </a:xfrm>
      </p:grpSpPr>
      <p:sp>
        <p:nvSpPr>
          <p:cNvPr id="47" name="Google Shape;47;p15"/>
          <p:cNvSpPr/>
          <p:nvPr/>
        </p:nvSpPr>
        <p:spPr>
          <a:xfrm>
            <a:off x="0" y="1531938"/>
            <a:ext cx="9144000" cy="2876550"/>
          </a:xfrm>
          <a:prstGeom prst="rect">
            <a:avLst/>
          </a:prstGeom>
          <a:solidFill>
            <a:srgbClr val="74767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8" name="Google Shape;48;p15"/>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49" name="Google Shape;49;p15"/>
          <p:cNvSpPr txBox="1">
            <a:spLocks noGrp="1"/>
          </p:cNvSpPr>
          <p:nvPr>
            <p:ph type="title"/>
          </p:nvPr>
        </p:nvSpPr>
        <p:spPr>
          <a:xfrm>
            <a:off x="613647" y="205979"/>
            <a:ext cx="8073153"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i="0">
                <a:solidFill>
                  <a:srgbClr val="EC2227"/>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13647" y="1803660"/>
            <a:ext cx="3804608"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15"/>
          <p:cNvSpPr txBox="1">
            <a:spLocks noGrp="1"/>
          </p:cNvSpPr>
          <p:nvPr>
            <p:ph type="body" idx="2"/>
          </p:nvPr>
        </p:nvSpPr>
        <p:spPr>
          <a:xfrm>
            <a:off x="4914508" y="1803660"/>
            <a:ext cx="3836865"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15"/>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53" name="Google Shape;53;p15"/>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54" name="Google Shape;54;p15"/>
          <p:cNvCxnSpPr/>
          <p:nvPr/>
        </p:nvCxnSpPr>
        <p:spPr>
          <a:xfrm>
            <a:off x="7493067" y="4749980"/>
            <a:ext cx="344488" cy="0"/>
          </a:xfrm>
          <a:prstGeom prst="straightConnector1">
            <a:avLst/>
          </a:prstGeom>
          <a:noFill/>
          <a:ln w="25400" cap="flat" cmpd="sng">
            <a:solidFill>
              <a:srgbClr val="000000"/>
            </a:solidFill>
            <a:prstDash val="solid"/>
            <a:round/>
            <a:headEnd type="none" w="sm" len="sm"/>
            <a:tailEnd type="none" w="sm" len="sm"/>
          </a:ln>
        </p:spPr>
      </p:cxnSp>
      <p:sp>
        <p:nvSpPr>
          <p:cNvPr id="55" name="Google Shape;55;p15"/>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7533716" y="4776836"/>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ur Team">
  <p:cSld name="Our Team">
    <p:spTree>
      <p:nvGrpSpPr>
        <p:cNvPr id="1" name="Shape 58"/>
        <p:cNvGrpSpPr/>
        <p:nvPr/>
      </p:nvGrpSpPr>
      <p:grpSpPr>
        <a:xfrm>
          <a:off x="0" y="0"/>
          <a:ext cx="0" cy="0"/>
          <a:chOff x="0" y="0"/>
          <a:chExt cx="0" cy="0"/>
        </a:xfrm>
      </p:grpSpPr>
      <p:cxnSp>
        <p:nvCxnSpPr>
          <p:cNvPr id="59" name="Google Shape;59;p16"/>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60" name="Google Shape;60;p16"/>
          <p:cNvSpPr txBox="1">
            <a:spLocks noGrp="1"/>
          </p:cNvSpPr>
          <p:nvPr>
            <p:ph type="title"/>
          </p:nvPr>
        </p:nvSpPr>
        <p:spPr>
          <a:xfrm>
            <a:off x="613647" y="208385"/>
            <a:ext cx="2187783"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body" idx="2"/>
          </p:nvPr>
        </p:nvSpPr>
        <p:spPr>
          <a:xfrm>
            <a:off x="3197225"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16"/>
          <p:cNvSpPr>
            <a:spLocks noGrp="1"/>
          </p:cNvSpPr>
          <p:nvPr>
            <p:ph type="pic" idx="3"/>
          </p:nvPr>
        </p:nvSpPr>
        <p:spPr>
          <a:xfrm>
            <a:off x="3197226" y="1527048"/>
            <a:ext cx="1599890" cy="1329376"/>
          </a:xfrm>
          <a:prstGeom prst="rect">
            <a:avLst/>
          </a:prstGeom>
          <a:noFill/>
          <a:ln>
            <a:noFill/>
          </a:ln>
        </p:spPr>
      </p:sp>
      <p:sp>
        <p:nvSpPr>
          <p:cNvPr id="64" name="Google Shape;64;p16"/>
          <p:cNvSpPr txBox="1">
            <a:spLocks noGrp="1"/>
          </p:cNvSpPr>
          <p:nvPr>
            <p:ph type="body" idx="4"/>
          </p:nvPr>
        </p:nvSpPr>
        <p:spPr>
          <a:xfrm>
            <a:off x="3197225"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7183768"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6"/>
          <p:cNvSpPr>
            <a:spLocks noGrp="1"/>
          </p:cNvSpPr>
          <p:nvPr>
            <p:ph type="pic" idx="6"/>
          </p:nvPr>
        </p:nvSpPr>
        <p:spPr>
          <a:xfrm>
            <a:off x="7183769" y="1527048"/>
            <a:ext cx="1599890" cy="1329376"/>
          </a:xfrm>
          <a:prstGeom prst="rect">
            <a:avLst/>
          </a:prstGeom>
          <a:noFill/>
          <a:ln>
            <a:noFill/>
          </a:ln>
        </p:spPr>
      </p:sp>
      <p:sp>
        <p:nvSpPr>
          <p:cNvPr id="67" name="Google Shape;67;p16"/>
          <p:cNvSpPr txBox="1">
            <a:spLocks noGrp="1"/>
          </p:cNvSpPr>
          <p:nvPr>
            <p:ph type="body" idx="7"/>
          </p:nvPr>
        </p:nvSpPr>
        <p:spPr>
          <a:xfrm>
            <a:off x="7183768"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5188083"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6"/>
          <p:cNvSpPr>
            <a:spLocks noGrp="1"/>
          </p:cNvSpPr>
          <p:nvPr>
            <p:ph type="pic" idx="9"/>
          </p:nvPr>
        </p:nvSpPr>
        <p:spPr>
          <a:xfrm>
            <a:off x="5188084" y="1527048"/>
            <a:ext cx="1599890" cy="1329376"/>
          </a:xfrm>
          <a:prstGeom prst="rect">
            <a:avLst/>
          </a:prstGeom>
          <a:noFill/>
          <a:ln>
            <a:noFill/>
          </a:ln>
        </p:spPr>
      </p:sp>
      <p:sp>
        <p:nvSpPr>
          <p:cNvPr id="70" name="Google Shape;70;p16"/>
          <p:cNvSpPr txBox="1">
            <a:spLocks noGrp="1"/>
          </p:cNvSpPr>
          <p:nvPr>
            <p:ph type="body" idx="13"/>
          </p:nvPr>
        </p:nvSpPr>
        <p:spPr>
          <a:xfrm>
            <a:off x="5188083"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1" name="Google Shape;71;p16"/>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72" name="Google Shape;72;p16"/>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73" name="Google Shape;73;p16"/>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74" name="Google Shape;74;p16"/>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72387" y="4809382"/>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6" name="Google Shape;76;p16"/>
          <p:cNvPicPr preferRelativeResize="0"/>
          <p:nvPr/>
        </p:nvPicPr>
        <p:blipFill rotWithShape="1">
          <a:blip r:embed="rId3">
            <a:alphaModFix/>
          </a:blip>
          <a:srcRect/>
          <a:stretch/>
        </p:blipFill>
        <p:spPr>
          <a:xfrm>
            <a:off x="8479896" y="4544296"/>
            <a:ext cx="334190" cy="49402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olumn Text with Intro">
  <p:cSld name="2-Column Text with Intro">
    <p:spTree>
      <p:nvGrpSpPr>
        <p:cNvPr id="1" name="Shape 77"/>
        <p:cNvGrpSpPr/>
        <p:nvPr/>
      </p:nvGrpSpPr>
      <p:grpSpPr>
        <a:xfrm>
          <a:off x="0" y="0"/>
          <a:ext cx="0" cy="0"/>
          <a:chOff x="0" y="0"/>
          <a:chExt cx="0" cy="0"/>
        </a:xfrm>
      </p:grpSpPr>
      <p:cxnSp>
        <p:nvCxnSpPr>
          <p:cNvPr id="78" name="Google Shape;78;p17"/>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79" name="Google Shape;79;p17"/>
          <p:cNvSpPr txBox="1">
            <a:spLocks noGrp="1"/>
          </p:cNvSpPr>
          <p:nvPr>
            <p:ph type="title"/>
          </p:nvPr>
        </p:nvSpPr>
        <p:spPr>
          <a:xfrm>
            <a:off x="613647" y="208385"/>
            <a:ext cx="2246479"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body" idx="2"/>
          </p:nvPr>
        </p:nvSpPr>
        <p:spPr>
          <a:xfrm>
            <a:off x="613648" y="1527047"/>
            <a:ext cx="3879312"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7"/>
          <p:cNvSpPr txBox="1">
            <a:spLocks noGrp="1"/>
          </p:cNvSpPr>
          <p:nvPr>
            <p:ph type="body" idx="3"/>
          </p:nvPr>
        </p:nvSpPr>
        <p:spPr>
          <a:xfrm>
            <a:off x="4813123" y="1527047"/>
            <a:ext cx="3878748"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3" name="Google Shape;83;p17"/>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84" name="Google Shape;84;p17"/>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85" name="Google Shape;85;p17"/>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86" name="Google Shape;86;p17"/>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8" name="Google Shape;88;p17"/>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Column Text">
  <p:cSld name="3-Column Text">
    <p:spTree>
      <p:nvGrpSpPr>
        <p:cNvPr id="1" name="Shape 89"/>
        <p:cNvGrpSpPr/>
        <p:nvPr/>
      </p:nvGrpSpPr>
      <p:grpSpPr>
        <a:xfrm>
          <a:off x="0" y="0"/>
          <a:ext cx="0" cy="0"/>
          <a:chOff x="0" y="0"/>
          <a:chExt cx="0" cy="0"/>
        </a:xfrm>
      </p:grpSpPr>
      <p:cxnSp>
        <p:nvCxnSpPr>
          <p:cNvPr id="90" name="Google Shape;90;p18"/>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91" name="Google Shape;91;p18"/>
          <p:cNvSpPr txBox="1">
            <a:spLocks noGrp="1"/>
          </p:cNvSpPr>
          <p:nvPr>
            <p:ph type="title"/>
          </p:nvPr>
        </p:nvSpPr>
        <p:spPr>
          <a:xfrm>
            <a:off x="613647" y="208385"/>
            <a:ext cx="8137726"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13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8"/>
          <p:cNvSpPr txBox="1">
            <a:spLocks noGrp="1"/>
          </p:cNvSpPr>
          <p:nvPr>
            <p:ph type="body" idx="2"/>
          </p:nvPr>
        </p:nvSpPr>
        <p:spPr>
          <a:xfrm>
            <a:off x="6147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18"/>
          <p:cNvSpPr txBox="1">
            <a:spLocks noGrp="1"/>
          </p:cNvSpPr>
          <p:nvPr>
            <p:ph type="body" idx="3"/>
          </p:nvPr>
        </p:nvSpPr>
        <p:spPr>
          <a:xfrm>
            <a:off x="3378235"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18"/>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96" name="Google Shape;96;p18"/>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97" name="Google Shape;97;p18"/>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98" name="Google Shape;98;p18"/>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0" name="Google Shape;100;p18"/>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column with image">
  <p:cSld name="1-column with image">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a:stretch/>
        </p:blipFill>
        <p:spPr>
          <a:xfrm>
            <a:off x="3378200" y="4673600"/>
            <a:ext cx="530225" cy="287338"/>
          </a:xfrm>
          <a:prstGeom prst="rect">
            <a:avLst/>
          </a:prstGeom>
          <a:noFill/>
          <a:ln>
            <a:noFill/>
          </a:ln>
        </p:spPr>
      </p:pic>
      <p:cxnSp>
        <p:nvCxnSpPr>
          <p:cNvPr id="103" name="Google Shape;103;p19"/>
          <p:cNvCxnSpPr/>
          <p:nvPr/>
        </p:nvCxnSpPr>
        <p:spPr>
          <a:xfrm>
            <a:off x="4060825"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04" name="Google Shape;104;p19"/>
          <p:cNvCxnSpPr/>
          <p:nvPr/>
        </p:nvCxnSpPr>
        <p:spPr>
          <a:xfrm>
            <a:off x="3221038" y="206375"/>
            <a:ext cx="0" cy="782638"/>
          </a:xfrm>
          <a:prstGeom prst="straightConnector1">
            <a:avLst/>
          </a:prstGeom>
          <a:noFill/>
          <a:ln w="41275" cap="flat" cmpd="sng">
            <a:solidFill>
              <a:srgbClr val="000000"/>
            </a:solidFill>
            <a:prstDash val="solid"/>
            <a:round/>
            <a:headEnd type="none" w="sm" len="sm"/>
            <a:tailEnd type="none" w="sm" len="sm"/>
          </a:ln>
        </p:spPr>
      </p:cxnSp>
      <p:sp>
        <p:nvSpPr>
          <p:cNvPr id="105" name="Google Shape;105;p19"/>
          <p:cNvSpPr txBox="1">
            <a:spLocks noGrp="1"/>
          </p:cNvSpPr>
          <p:nvPr>
            <p:ph type="title"/>
          </p:nvPr>
        </p:nvSpPr>
        <p:spPr>
          <a:xfrm>
            <a:off x="3378234" y="204787"/>
            <a:ext cx="5405423" cy="78351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3378235" y="1527046"/>
            <a:ext cx="5405424" cy="276331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000"/>
              <a:buNone/>
              <a:defRPr sz="1000"/>
            </a:lvl3pPr>
            <a:lvl4pPr marL="1828800" lvl="3" indent="-228600" algn="l">
              <a:lnSpc>
                <a:spcPct val="100000"/>
              </a:lnSpc>
              <a:spcBef>
                <a:spcPts val="600"/>
              </a:spcBef>
              <a:spcAft>
                <a:spcPts val="0"/>
              </a:spcAft>
              <a:buClr>
                <a:schemeClr val="dk1"/>
              </a:buClr>
              <a:buSzPts val="900"/>
              <a:buNone/>
              <a:defRPr sz="900"/>
            </a:lvl4pPr>
            <a:lvl5pPr marL="2286000" lvl="4" indent="-228600" algn="l">
              <a:lnSpc>
                <a:spcPct val="100000"/>
              </a:lnSpc>
              <a:spcBef>
                <a:spcPts val="60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19"/>
          <p:cNvSpPr>
            <a:spLocks noGrp="1"/>
          </p:cNvSpPr>
          <p:nvPr>
            <p:ph type="pic" idx="2"/>
          </p:nvPr>
        </p:nvSpPr>
        <p:spPr>
          <a:xfrm>
            <a:off x="0" y="0"/>
            <a:ext cx="3025775" cy="5143500"/>
          </a:xfrm>
          <a:prstGeom prst="rect">
            <a:avLst/>
          </a:prstGeom>
          <a:noFill/>
          <a:ln>
            <a:noFill/>
          </a:ln>
        </p:spPr>
      </p:sp>
      <p:sp>
        <p:nvSpPr>
          <p:cNvPr id="108" name="Google Shape;108;p19"/>
          <p:cNvSpPr txBox="1">
            <a:spLocks noGrp="1"/>
          </p:cNvSpPr>
          <p:nvPr>
            <p:ph type="ftr" idx="11"/>
          </p:nvPr>
        </p:nvSpPr>
        <p:spPr>
          <a:xfrm>
            <a:off x="4281488" y="4787900"/>
            <a:ext cx="3103562" cy="2000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9" name="Google Shape;109;p19"/>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0" name="Google Shape;110;p19"/>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1" name="Google Shape;111;p19"/>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oter Only" type="blank">
  <p:cSld name="BLANK">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114" name="Google Shape;114;p20"/>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15" name="Google Shape;115;p20"/>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20"/>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20"/>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6375"/>
            <a:ext cx="8229600" cy="85725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200150"/>
            <a:ext cx="8229600" cy="3394075"/>
          </a:xfrm>
          <a:prstGeom prst="rect">
            <a:avLst/>
          </a:prstGeom>
          <a:noFill/>
          <a:ln>
            <a:noFill/>
          </a:ln>
        </p:spPr>
        <p:txBody>
          <a:bodyPr spcFirstLastPara="1" wrap="square" lIns="0" tIns="0" rIns="0" bIns="0" anchor="t" anchorCtr="0">
            <a:noAutofit/>
          </a:bodyPr>
          <a:lstStyle>
            <a:lvl1pPr marL="457200" marR="0" lvl="0"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457200" y="44370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500" b="0" i="0" u="none" strike="noStrike" cap="none">
                <a:solidFill>
                  <a:srgbClr val="74767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480425" y="4792663"/>
            <a:ext cx="271463" cy="15875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201E405-9471-4BE3-8A8B-95E639A9EAAC}" type="datetimeFigureOut">
              <a:rPr lang="en-US" smtClean="0"/>
              <a:t>5/18/2022</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9229835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l7.org/fhir/uv/cpg/profiles.html#artifact-profiles"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8.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7.png"/><Relationship Id="rId1" Type="http://schemas.openxmlformats.org/officeDocument/2006/relationships/slideLayout" Target="../slideLayouts/slideLayout21.xml"/><Relationship Id="rId6" Type="http://schemas.openxmlformats.org/officeDocument/2006/relationships/image" Target="../media/image25.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svg"/><Relationship Id="rId23" Type="http://schemas.openxmlformats.org/officeDocument/2006/relationships/image" Target="../media/image42.png"/><Relationship Id="rId28" Type="http://schemas.openxmlformats.org/officeDocument/2006/relationships/image" Target="../media/image8.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build.fhir.org/ig/cqframework/cqf-ccc/" TargetMode="External"/><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build.fhir.org/ig/cqframework/cqf-ccc/Library-ColorectalCancerElements.html" TargetMode="External"/><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cqframework/cqf-ccc/blob/master/input/cql/ColorectalCancerScreeningCDS.cq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cqframework/cqf-ccc/blob/master/input/cql/ColorectalCancerScreeningCQM.cql" TargetMode="External"/><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ithub.com/cqframework/cqf-ccc/blob/master/input/cql/ColorectalCancerScreeningHEDIS.cq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hl7.org/fhir/us/cqfmeasures/2021May/measure-repository-service.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build.fhir.org/ig/cqframework/cqf-ccc/Measure-ColorectalCancerScreeningCQM.html" TargetMode="External"/><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t>HL7 Virtual FHIR Connectathon 28</a:t>
            </a:r>
            <a:endParaRPr/>
          </a:p>
        </p:txBody>
      </p:sp>
      <p:sp>
        <p:nvSpPr>
          <p:cNvPr id="127" name="Google Shape;127;p1"/>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EC2227"/>
              </a:buClr>
              <a:buSzPts val="2400"/>
              <a:buFont typeface="Arial"/>
              <a:buNone/>
            </a:pPr>
            <a:r>
              <a:rPr lang="en-US" dirty="0"/>
              <a:t>Clinical Reasoning Track</a:t>
            </a:r>
            <a:br>
              <a:rPr lang="en-US" dirty="0"/>
            </a:br>
            <a:r>
              <a:rPr lang="en-US" dirty="0"/>
              <a:t>Sharing Clinical Knowledge</a:t>
            </a:r>
          </a:p>
        </p:txBody>
      </p:sp>
      <p:sp>
        <p:nvSpPr>
          <p:cNvPr id="128" name="Google Shape;128;p1"/>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a:t>Bryn Rhodes</a:t>
            </a:r>
            <a:endParaRPr/>
          </a:p>
        </p:txBody>
      </p:sp>
      <p:sp>
        <p:nvSpPr>
          <p:cNvPr id="129" name="Google Shape;129;p1"/>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0" name="Google Shape;130;p1"/>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a:t>9/15/2021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54BE-5615-4DC1-A261-A83D43A337F9}"/>
              </a:ext>
            </a:extLst>
          </p:cNvPr>
          <p:cNvSpPr>
            <a:spLocks noGrp="1"/>
          </p:cNvSpPr>
          <p:nvPr>
            <p:ph type="title"/>
          </p:nvPr>
        </p:nvSpPr>
        <p:spPr/>
        <p:txBody>
          <a:bodyPr/>
          <a:lstStyle/>
          <a:p>
            <a:r>
              <a:rPr lang="en-US" dirty="0"/>
              <a:t>Knowledge Capabilities</a:t>
            </a:r>
          </a:p>
        </p:txBody>
      </p:sp>
      <p:pic>
        <p:nvPicPr>
          <p:cNvPr id="5" name="Picture 4">
            <a:extLst>
              <a:ext uri="{FF2B5EF4-FFF2-40B4-BE49-F238E27FC236}">
                <a16:creationId xmlns:a16="http://schemas.microsoft.com/office/drawing/2014/main" id="{B0EC4AA8-C079-4803-8790-7C21EECC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47" y="1070399"/>
            <a:ext cx="6520907" cy="3423476"/>
          </a:xfrm>
          <a:prstGeom prst="rect">
            <a:avLst/>
          </a:prstGeom>
        </p:spPr>
      </p:pic>
      <p:sp>
        <p:nvSpPr>
          <p:cNvPr id="7" name="TextBox 6">
            <a:extLst>
              <a:ext uri="{FF2B5EF4-FFF2-40B4-BE49-F238E27FC236}">
                <a16:creationId xmlns:a16="http://schemas.microsoft.com/office/drawing/2014/main" id="{FF457394-1689-4A6D-82E3-71A861585CBE}"/>
              </a:ext>
            </a:extLst>
          </p:cNvPr>
          <p:cNvSpPr txBox="1"/>
          <p:nvPr/>
        </p:nvSpPr>
        <p:spPr>
          <a:xfrm>
            <a:off x="3126368" y="4810563"/>
            <a:ext cx="4570434" cy="253916"/>
          </a:xfrm>
          <a:prstGeom prst="rect">
            <a:avLst/>
          </a:prstGeom>
          <a:noFill/>
        </p:spPr>
        <p:txBody>
          <a:bodyPr wrap="square">
            <a:spAutoFit/>
          </a:bodyPr>
          <a:lstStyle/>
          <a:p>
            <a:r>
              <a:rPr lang="en-US" sz="1050" dirty="0">
                <a:solidFill>
                  <a:schemeClr val="tx1"/>
                </a:solidFill>
                <a:hlinkClick r:id="rId3">
                  <a:extLst>
                    <a:ext uri="{A12FA001-AC4F-418D-AE19-62706E023703}">
                      <ahyp:hlinkClr xmlns:ahyp="http://schemas.microsoft.com/office/drawing/2018/hyperlinkcolor" val="tx"/>
                    </a:ext>
                  </a:extLst>
                </a:hlinkClick>
              </a:rPr>
              <a:t>http://hl7.org/fhir/uv/cpg/profiles.html#artifact-profiles</a:t>
            </a:r>
            <a:r>
              <a:rPr lang="en-US" sz="1050" dirty="0">
                <a:solidFill>
                  <a:schemeClr val="tx1"/>
                </a:solidFill>
              </a:rPr>
              <a:t> </a:t>
            </a:r>
          </a:p>
        </p:txBody>
      </p:sp>
    </p:spTree>
    <p:extLst>
      <p:ext uri="{BB962C8B-B14F-4D97-AF65-F5344CB8AC3E}">
        <p14:creationId xmlns:p14="http://schemas.microsoft.com/office/powerpoint/2010/main" val="224790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FE38-FE16-4C17-B47C-F421192AD11F}"/>
              </a:ext>
            </a:extLst>
          </p:cNvPr>
          <p:cNvSpPr>
            <a:spLocks noGrp="1"/>
          </p:cNvSpPr>
          <p:nvPr>
            <p:ph type="title"/>
          </p:nvPr>
        </p:nvSpPr>
        <p:spPr/>
        <p:txBody>
          <a:bodyPr/>
          <a:lstStyle/>
          <a:p>
            <a:r>
              <a:rPr lang="en-US" dirty="0"/>
              <a:t>Running Example</a:t>
            </a:r>
          </a:p>
        </p:txBody>
      </p:sp>
      <p:sp>
        <p:nvSpPr>
          <p:cNvPr id="3" name="Content Placeholder 2">
            <a:extLst>
              <a:ext uri="{FF2B5EF4-FFF2-40B4-BE49-F238E27FC236}">
                <a16:creationId xmlns:a16="http://schemas.microsoft.com/office/drawing/2014/main" id="{A7A9E2B0-03A4-4A47-94ED-2FD2AB6ABA73}"/>
              </a:ext>
            </a:extLst>
          </p:cNvPr>
          <p:cNvSpPr>
            <a:spLocks noGrp="1"/>
          </p:cNvSpPr>
          <p:nvPr>
            <p:ph type="body" idx="1"/>
          </p:nvPr>
        </p:nvSpPr>
        <p:spPr/>
        <p:txBody>
          <a:bodyPr/>
          <a:lstStyle/>
          <a:p>
            <a:r>
              <a:rPr lang="en-US" sz="2000" dirty="0"/>
              <a:t>The U.S. Preventive Services Task Force (2016) recommends screening for colorectal cancer starting at age 50 years and continuing until age 75 years. This is a Grade A recommendation (U.S. Preventive Services Task Force, 2016).</a:t>
            </a:r>
          </a:p>
          <a:p>
            <a:r>
              <a:rPr lang="en-US" sz="2000" dirty="0"/>
              <a:t>Appropriate screenings are defined by any one of the following:</a:t>
            </a:r>
          </a:p>
          <a:p>
            <a:pPr lvl="1"/>
            <a:r>
              <a:rPr lang="en-US" sz="1800" dirty="0"/>
              <a:t>Colonoscopy (every 10 years)</a:t>
            </a:r>
          </a:p>
          <a:p>
            <a:pPr lvl="1"/>
            <a:r>
              <a:rPr lang="en-US" sz="1800" dirty="0"/>
              <a:t>Flexible sigmoidoscopy (every 5 years)</a:t>
            </a:r>
          </a:p>
          <a:p>
            <a:pPr lvl="1"/>
            <a:r>
              <a:rPr lang="en-US" sz="1800" dirty="0"/>
              <a:t>Fecal occult blood test (annually)</a:t>
            </a:r>
          </a:p>
          <a:p>
            <a:pPr lvl="1"/>
            <a:r>
              <a:rPr lang="en-US" sz="1800" dirty="0"/>
              <a:t>FIT-DNA (every 3 years)</a:t>
            </a:r>
          </a:p>
          <a:p>
            <a:pPr lvl="1"/>
            <a:r>
              <a:rPr lang="en-US" sz="1800" dirty="0"/>
              <a:t>Computed tomographic colonography (every 5 years)</a:t>
            </a:r>
          </a:p>
        </p:txBody>
      </p:sp>
      <p:sp>
        <p:nvSpPr>
          <p:cNvPr id="4" name="Slide Number Placeholder 3">
            <a:extLst>
              <a:ext uri="{FF2B5EF4-FFF2-40B4-BE49-F238E27FC236}">
                <a16:creationId xmlns:a16="http://schemas.microsoft.com/office/drawing/2014/main" id="{E26D9B85-1111-4E37-BEB9-DC85726CB0A4}"/>
              </a:ext>
            </a:extLst>
          </p:cNvPr>
          <p:cNvSpPr>
            <a:spLocks noGrp="1"/>
          </p:cNvSpPr>
          <p:nvPr>
            <p:ph type="sldNum" idx="12"/>
          </p:nvPr>
        </p:nvSpPr>
        <p:spPr/>
        <p:txBody>
          <a:bodyPr/>
          <a:lstStyle/>
          <a:p>
            <a:fld id="{99BDFBD5-C309-4526-9B37-B97348992ABE}" type="slidenum">
              <a:rPr lang="en-US" smtClean="0"/>
              <a:t>11</a:t>
            </a:fld>
            <a:endParaRPr lang="en-US"/>
          </a:p>
        </p:txBody>
      </p:sp>
      <p:sp>
        <p:nvSpPr>
          <p:cNvPr id="6" name="TextBox 5">
            <a:extLst>
              <a:ext uri="{FF2B5EF4-FFF2-40B4-BE49-F238E27FC236}">
                <a16:creationId xmlns:a16="http://schemas.microsoft.com/office/drawing/2014/main" id="{6126F33A-7B2C-4550-8811-05BC7C074B8A}"/>
              </a:ext>
            </a:extLst>
          </p:cNvPr>
          <p:cNvSpPr txBox="1"/>
          <p:nvPr/>
        </p:nvSpPr>
        <p:spPr>
          <a:xfrm>
            <a:off x="1039090" y="4705700"/>
            <a:ext cx="6434051" cy="261610"/>
          </a:xfrm>
          <a:prstGeom prst="rect">
            <a:avLst/>
          </a:prstGeom>
          <a:noFill/>
        </p:spPr>
        <p:txBody>
          <a:bodyPr wrap="square">
            <a:spAutoFit/>
          </a:bodyPr>
          <a:lstStyle/>
          <a:p>
            <a:r>
              <a:rPr lang="en-US" sz="1100" dirty="0"/>
              <a:t>https://www.uspreventiveservicestaskforce.org/uspstf/recommendation/colorectal-cancer-screening</a:t>
            </a:r>
          </a:p>
        </p:txBody>
      </p:sp>
      <p:sp>
        <p:nvSpPr>
          <p:cNvPr id="7" name="TextBox 6">
            <a:extLst>
              <a:ext uri="{FF2B5EF4-FFF2-40B4-BE49-F238E27FC236}">
                <a16:creationId xmlns:a16="http://schemas.microsoft.com/office/drawing/2014/main" id="{371A87C1-CA42-4532-A6CD-9F03FA4FA8EE}"/>
              </a:ext>
            </a:extLst>
          </p:cNvPr>
          <p:cNvSpPr txBox="1"/>
          <p:nvPr/>
        </p:nvSpPr>
        <p:spPr>
          <a:xfrm>
            <a:off x="5289847" y="391185"/>
            <a:ext cx="3553398" cy="430887"/>
          </a:xfrm>
          <a:prstGeom prst="rect">
            <a:avLst/>
          </a:prstGeom>
          <a:noFill/>
        </p:spPr>
        <p:txBody>
          <a:bodyPr wrap="square" rtlCol="0">
            <a:spAutoFit/>
          </a:bodyPr>
          <a:lstStyle/>
          <a:p>
            <a:r>
              <a:rPr lang="en-US" sz="1100" b="1" i="1" dirty="0"/>
              <a:t>NOTE</a:t>
            </a:r>
            <a:r>
              <a:rPr lang="en-US" sz="1100" i="1" dirty="0"/>
              <a:t>: This recommendation was updated in May of 2021; the updates have not been considered here yet</a:t>
            </a:r>
          </a:p>
        </p:txBody>
      </p:sp>
    </p:spTree>
    <p:extLst>
      <p:ext uri="{BB962C8B-B14F-4D97-AF65-F5344CB8AC3E}">
        <p14:creationId xmlns:p14="http://schemas.microsoft.com/office/powerpoint/2010/main" val="277858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1E773-ABB1-479B-8E4A-EE2D62B9BCF2}"/>
              </a:ext>
            </a:extLst>
          </p:cNvPr>
          <p:cNvSpPr>
            <a:spLocks noGrp="1"/>
          </p:cNvSpPr>
          <p:nvPr>
            <p:ph type="title"/>
          </p:nvPr>
        </p:nvSpPr>
        <p:spPr/>
        <p:txBody>
          <a:bodyPr/>
          <a:lstStyle/>
          <a:p>
            <a:r>
              <a:rPr lang="en-US" dirty="0"/>
              <a:t>Sharing Terminology</a:t>
            </a:r>
          </a:p>
        </p:txBody>
      </p:sp>
      <p:sp>
        <p:nvSpPr>
          <p:cNvPr id="6" name="Slide Number Placeholder 5">
            <a:extLst>
              <a:ext uri="{FF2B5EF4-FFF2-40B4-BE49-F238E27FC236}">
                <a16:creationId xmlns:a16="http://schemas.microsoft.com/office/drawing/2014/main" id="{BE861002-9961-4DC1-B135-E867A951C4B5}"/>
              </a:ext>
            </a:extLst>
          </p:cNvPr>
          <p:cNvSpPr>
            <a:spLocks noGrp="1"/>
          </p:cNvSpPr>
          <p:nvPr>
            <p:ph type="sldNum" idx="12"/>
          </p:nvPr>
        </p:nvSpPr>
        <p:spPr/>
        <p:txBody>
          <a:bodyPr/>
          <a:lstStyle/>
          <a:p>
            <a:fld id="{99BDFBD5-C309-4526-9B37-B97348992ABE}" type="slidenum">
              <a:rPr lang="en-US" smtClean="0"/>
              <a:t>12</a:t>
            </a:fld>
            <a:endParaRPr lang="en-US"/>
          </a:p>
        </p:txBody>
      </p:sp>
    </p:spTree>
    <p:extLst>
      <p:ext uri="{BB962C8B-B14F-4D97-AF65-F5344CB8AC3E}">
        <p14:creationId xmlns:p14="http://schemas.microsoft.com/office/powerpoint/2010/main" val="396746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do not use in case of fire">
            <a:extLst>
              <a:ext uri="{FF2B5EF4-FFF2-40B4-BE49-F238E27FC236}">
                <a16:creationId xmlns:a16="http://schemas.microsoft.com/office/drawing/2014/main" id="{7CFA83DD-47EB-4666-8C92-4C7EEACF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425" y="753482"/>
            <a:ext cx="5091151" cy="363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3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92F0-1692-41F8-9333-E56D596EAC2D}"/>
              </a:ext>
            </a:extLst>
          </p:cNvPr>
          <p:cNvSpPr>
            <a:spLocks noGrp="1"/>
          </p:cNvSpPr>
          <p:nvPr>
            <p:ph type="title"/>
          </p:nvPr>
        </p:nvSpPr>
        <p:spPr/>
        <p:txBody>
          <a:bodyPr/>
          <a:lstStyle/>
          <a:p>
            <a:r>
              <a:rPr lang="en-US" dirty="0" err="1"/>
              <a:t>CodeSystem</a:t>
            </a:r>
            <a:endParaRPr lang="en-US" dirty="0"/>
          </a:p>
        </p:txBody>
      </p:sp>
      <p:sp>
        <p:nvSpPr>
          <p:cNvPr id="3" name="Content Placeholder 2">
            <a:extLst>
              <a:ext uri="{FF2B5EF4-FFF2-40B4-BE49-F238E27FC236}">
                <a16:creationId xmlns:a16="http://schemas.microsoft.com/office/drawing/2014/main" id="{690D91CB-35CC-4EDE-83EA-522515CB6B6D}"/>
              </a:ext>
            </a:extLst>
          </p:cNvPr>
          <p:cNvSpPr>
            <a:spLocks noGrp="1"/>
          </p:cNvSpPr>
          <p:nvPr>
            <p:ph type="body" idx="1"/>
          </p:nvPr>
        </p:nvSpPr>
        <p:spPr/>
        <p:txBody>
          <a:bodyPr>
            <a:normAutofit fontScale="85000" lnSpcReduction="20000"/>
          </a:bodyPr>
          <a:lstStyle/>
          <a:p>
            <a:r>
              <a:rPr lang="en-US" dirty="0"/>
              <a:t>Represents a single system of coded concepts</a:t>
            </a:r>
          </a:p>
          <a:p>
            <a:pPr lvl="1"/>
            <a:r>
              <a:rPr lang="en-US" dirty="0"/>
              <a:t>Also called terminology, ontology, or vocabulary</a:t>
            </a:r>
          </a:p>
          <a:p>
            <a:r>
              <a:rPr lang="en-US" dirty="0"/>
              <a:t>Not intended for distribution, rather as a description of the code system and it’s properties. May contain content, but not necessarily (or maybe partially)</a:t>
            </a:r>
          </a:p>
          <a:p>
            <a:r>
              <a:rPr lang="en-US" dirty="0"/>
              <a:t>May be enumerated, or may have a formal grammar, or both</a:t>
            </a:r>
          </a:p>
          <a:p>
            <a:r>
              <a:rPr lang="en-US" dirty="0"/>
              <a:t>Can be </a:t>
            </a:r>
            <a:r>
              <a:rPr lang="en-US" i="1" dirty="0"/>
              <a:t>validated</a:t>
            </a:r>
            <a:endParaRPr lang="en-US" dirty="0"/>
          </a:p>
          <a:p>
            <a:pPr lvl="1"/>
            <a:r>
              <a:rPr lang="en-US" dirty="0"/>
              <a:t>It’s always possible to tell, given a specific code, whether it is a member of that system</a:t>
            </a:r>
          </a:p>
          <a:p>
            <a:r>
              <a:rPr lang="en-US" dirty="0"/>
              <a:t>Can have associated properties</a:t>
            </a:r>
          </a:p>
          <a:p>
            <a:pPr lvl="1"/>
            <a:r>
              <a:rPr lang="en-US" dirty="0"/>
              <a:t>Hierarchies and grouping</a:t>
            </a:r>
          </a:p>
        </p:txBody>
      </p:sp>
      <p:sp>
        <p:nvSpPr>
          <p:cNvPr id="4" name="Slide Number Placeholder 3">
            <a:extLst>
              <a:ext uri="{FF2B5EF4-FFF2-40B4-BE49-F238E27FC236}">
                <a16:creationId xmlns:a16="http://schemas.microsoft.com/office/drawing/2014/main" id="{A49D09C1-44DB-4D1A-B782-1A43CD410865}"/>
              </a:ext>
            </a:extLst>
          </p:cNvPr>
          <p:cNvSpPr>
            <a:spLocks noGrp="1"/>
          </p:cNvSpPr>
          <p:nvPr>
            <p:ph type="sldNum" idx="12"/>
          </p:nvPr>
        </p:nvSpPr>
        <p:spPr/>
        <p:txBody>
          <a:bodyPr/>
          <a:lstStyle/>
          <a:p>
            <a:fld id="{99BDFBD5-C309-4526-9B37-B97348992ABE}" type="slidenum">
              <a:rPr lang="en-US" smtClean="0"/>
              <a:t>14</a:t>
            </a:fld>
            <a:endParaRPr lang="en-US"/>
          </a:p>
        </p:txBody>
      </p:sp>
    </p:spTree>
    <p:extLst>
      <p:ext uri="{BB962C8B-B14F-4D97-AF65-F5344CB8AC3E}">
        <p14:creationId xmlns:p14="http://schemas.microsoft.com/office/powerpoint/2010/main" val="21366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7201-12D8-42EC-8C21-97D696D7B46A}"/>
              </a:ext>
            </a:extLst>
          </p:cNvPr>
          <p:cNvSpPr>
            <a:spLocks noGrp="1"/>
          </p:cNvSpPr>
          <p:nvPr>
            <p:ph type="title"/>
          </p:nvPr>
        </p:nvSpPr>
        <p:spPr/>
        <p:txBody>
          <a:bodyPr/>
          <a:lstStyle/>
          <a:p>
            <a:r>
              <a:rPr lang="en-US" dirty="0" err="1"/>
              <a:t>ValueSet</a:t>
            </a:r>
            <a:endParaRPr lang="en-US" dirty="0"/>
          </a:p>
        </p:txBody>
      </p:sp>
      <p:sp>
        <p:nvSpPr>
          <p:cNvPr id="3" name="Content Placeholder 2">
            <a:extLst>
              <a:ext uri="{FF2B5EF4-FFF2-40B4-BE49-F238E27FC236}">
                <a16:creationId xmlns:a16="http://schemas.microsoft.com/office/drawing/2014/main" id="{A296C9DC-C6CA-498D-B327-FAFB3EFFE41E}"/>
              </a:ext>
            </a:extLst>
          </p:cNvPr>
          <p:cNvSpPr>
            <a:spLocks noGrp="1"/>
          </p:cNvSpPr>
          <p:nvPr>
            <p:ph type="body" idx="1"/>
          </p:nvPr>
        </p:nvSpPr>
        <p:spPr/>
        <p:txBody>
          <a:bodyPr/>
          <a:lstStyle/>
          <a:p>
            <a:r>
              <a:rPr lang="en-US" dirty="0"/>
              <a:t>Represents a collection of codes from one or more systems</a:t>
            </a:r>
          </a:p>
          <a:p>
            <a:r>
              <a:rPr lang="en-US" dirty="0"/>
              <a:t>Can have a </a:t>
            </a:r>
            <a:r>
              <a:rPr lang="en-US" i="1" dirty="0"/>
              <a:t>definition</a:t>
            </a:r>
            <a:r>
              <a:rPr lang="en-US" dirty="0"/>
              <a:t> and/or </a:t>
            </a:r>
            <a:r>
              <a:rPr lang="en-US" i="1" dirty="0"/>
              <a:t>expansion</a:t>
            </a:r>
          </a:p>
          <a:p>
            <a:r>
              <a:rPr lang="en-US" i="1" dirty="0"/>
              <a:t>Definition</a:t>
            </a:r>
          </a:p>
          <a:p>
            <a:pPr lvl="1"/>
            <a:r>
              <a:rPr lang="en-US" i="1" dirty="0"/>
              <a:t>Instructions for how to build the contents of the value set (i.e. membership criteria)</a:t>
            </a:r>
          </a:p>
          <a:p>
            <a:r>
              <a:rPr lang="en-US" i="1" dirty="0"/>
              <a:t>Expansion</a:t>
            </a:r>
          </a:p>
          <a:p>
            <a:pPr lvl="1"/>
            <a:r>
              <a:rPr lang="en-US" i="1" dirty="0"/>
              <a:t>Explicit listing of the members of the value set</a:t>
            </a:r>
          </a:p>
        </p:txBody>
      </p:sp>
      <p:sp>
        <p:nvSpPr>
          <p:cNvPr id="4" name="Slide Number Placeholder 3">
            <a:extLst>
              <a:ext uri="{FF2B5EF4-FFF2-40B4-BE49-F238E27FC236}">
                <a16:creationId xmlns:a16="http://schemas.microsoft.com/office/drawing/2014/main" id="{47A054D8-AD47-4039-93AA-7E8945E7BF3C}"/>
              </a:ext>
            </a:extLst>
          </p:cNvPr>
          <p:cNvSpPr>
            <a:spLocks noGrp="1"/>
          </p:cNvSpPr>
          <p:nvPr>
            <p:ph type="sldNum" idx="12"/>
          </p:nvPr>
        </p:nvSpPr>
        <p:spPr/>
        <p:txBody>
          <a:bodyPr/>
          <a:lstStyle/>
          <a:p>
            <a:fld id="{99BDFBD5-C309-4526-9B37-B97348992ABE}" type="slidenum">
              <a:rPr lang="en-US" smtClean="0"/>
              <a:t>15</a:t>
            </a:fld>
            <a:endParaRPr lang="en-US"/>
          </a:p>
        </p:txBody>
      </p:sp>
    </p:spTree>
    <p:extLst>
      <p:ext uri="{BB962C8B-B14F-4D97-AF65-F5344CB8AC3E}">
        <p14:creationId xmlns:p14="http://schemas.microsoft.com/office/powerpoint/2010/main" val="35268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D41-D67A-4B12-A62F-46D6999542EA}"/>
              </a:ext>
            </a:extLst>
          </p:cNvPr>
          <p:cNvSpPr>
            <a:spLocks noGrp="1"/>
          </p:cNvSpPr>
          <p:nvPr>
            <p:ph type="title"/>
          </p:nvPr>
        </p:nvSpPr>
        <p:spPr/>
        <p:txBody>
          <a:bodyPr/>
          <a:lstStyle/>
          <a:p>
            <a:r>
              <a:rPr lang="en-US" dirty="0"/>
              <a:t>Value Set Definition</a:t>
            </a:r>
          </a:p>
        </p:txBody>
      </p:sp>
      <p:sp>
        <p:nvSpPr>
          <p:cNvPr id="3" name="Content Placeholder 2">
            <a:extLst>
              <a:ext uri="{FF2B5EF4-FFF2-40B4-BE49-F238E27FC236}">
                <a16:creationId xmlns:a16="http://schemas.microsoft.com/office/drawing/2014/main" id="{E40450C3-4802-4FFD-A72C-FBD21F83CD41}"/>
              </a:ext>
            </a:extLst>
          </p:cNvPr>
          <p:cNvSpPr>
            <a:spLocks noGrp="1"/>
          </p:cNvSpPr>
          <p:nvPr>
            <p:ph type="body" idx="1"/>
          </p:nvPr>
        </p:nvSpPr>
        <p:spPr>
          <a:xfrm>
            <a:off x="613647" y="1527047"/>
            <a:ext cx="3102142" cy="2519269"/>
          </a:xfrm>
        </p:spPr>
        <p:txBody>
          <a:bodyPr/>
          <a:lstStyle/>
          <a:p>
            <a:r>
              <a:rPr lang="en-US" dirty="0" err="1"/>
              <a:t>Intensional</a:t>
            </a:r>
            <a:endParaRPr lang="en-US" dirty="0"/>
          </a:p>
          <a:p>
            <a:pPr lvl="1"/>
            <a:r>
              <a:rPr lang="en-US" dirty="0"/>
              <a:t>Definition in terms of expressive criteria</a:t>
            </a:r>
          </a:p>
          <a:p>
            <a:pPr lvl="1"/>
            <a:r>
              <a:rPr lang="en-US" dirty="0"/>
              <a:t>code 73211009 | Diabetes mellitus (disorder) | and all child codes, recursively</a:t>
            </a:r>
          </a:p>
        </p:txBody>
      </p:sp>
      <p:sp>
        <p:nvSpPr>
          <p:cNvPr id="4" name="Content Placeholder 3">
            <a:extLst>
              <a:ext uri="{FF2B5EF4-FFF2-40B4-BE49-F238E27FC236}">
                <a16:creationId xmlns:a16="http://schemas.microsoft.com/office/drawing/2014/main" id="{0460AB2B-6671-4CBA-B7D6-21DFEC32836B}"/>
              </a:ext>
            </a:extLst>
          </p:cNvPr>
          <p:cNvSpPr>
            <a:spLocks noGrp="1"/>
          </p:cNvSpPr>
          <p:nvPr>
            <p:ph type="body" idx="2"/>
          </p:nvPr>
        </p:nvSpPr>
        <p:spPr>
          <a:xfrm>
            <a:off x="4493415" y="1527047"/>
            <a:ext cx="4257957" cy="2519269"/>
          </a:xfrm>
        </p:spPr>
        <p:txBody>
          <a:bodyPr/>
          <a:lstStyle/>
          <a:p>
            <a:r>
              <a:rPr lang="en-US" dirty="0"/>
              <a:t>Extensional</a:t>
            </a:r>
          </a:p>
          <a:p>
            <a:pPr lvl="1"/>
            <a:r>
              <a:rPr lang="en-US" dirty="0"/>
              <a:t>Enumeration of codes</a:t>
            </a:r>
          </a:p>
          <a:p>
            <a:pPr lvl="2"/>
            <a:r>
              <a:rPr lang="en-US" dirty="0"/>
              <a:t>73211009 | Diabetes mellitus (disorder)</a:t>
            </a:r>
          </a:p>
          <a:p>
            <a:pPr lvl="2"/>
            <a:r>
              <a:rPr lang="en-US" dirty="0"/>
              <a:t>46635009 | Diabetes mellitus type 1 (disorder)</a:t>
            </a:r>
          </a:p>
          <a:p>
            <a:pPr lvl="2"/>
            <a:r>
              <a:rPr lang="en-US" dirty="0"/>
              <a:t>31321000119102 | Diabetes mellitus type 1 without retinopathy (disorder)</a:t>
            </a:r>
          </a:p>
          <a:p>
            <a:pPr lvl="2"/>
            <a:r>
              <a:rPr lang="en-US" dirty="0"/>
              <a:t>...</a:t>
            </a:r>
          </a:p>
        </p:txBody>
      </p:sp>
      <p:sp>
        <p:nvSpPr>
          <p:cNvPr id="5" name="Slide Number Placeholder 4">
            <a:extLst>
              <a:ext uri="{FF2B5EF4-FFF2-40B4-BE49-F238E27FC236}">
                <a16:creationId xmlns:a16="http://schemas.microsoft.com/office/drawing/2014/main" id="{C2527F22-D103-4382-AD68-DBD6FC3DF50B}"/>
              </a:ext>
            </a:extLst>
          </p:cNvPr>
          <p:cNvSpPr>
            <a:spLocks noGrp="1"/>
          </p:cNvSpPr>
          <p:nvPr>
            <p:ph type="sldNum" idx="12"/>
          </p:nvPr>
        </p:nvSpPr>
        <p:spPr/>
        <p:txBody>
          <a:bodyPr/>
          <a:lstStyle/>
          <a:p>
            <a:fld id="{99BDFBD5-C309-4526-9B37-B97348992ABE}" type="slidenum">
              <a:rPr lang="en-US" smtClean="0"/>
              <a:t>16</a:t>
            </a:fld>
            <a:endParaRPr lang="en-US"/>
          </a:p>
        </p:txBody>
      </p:sp>
    </p:spTree>
    <p:extLst>
      <p:ext uri="{BB962C8B-B14F-4D97-AF65-F5344CB8AC3E}">
        <p14:creationId xmlns:p14="http://schemas.microsoft.com/office/powerpoint/2010/main" val="352648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err="1"/>
              <a:t>ValueSet</a:t>
            </a:r>
            <a:r>
              <a:rPr lang="en-US" dirty="0"/>
              <a:t> Expansion</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p:txBody>
          <a:bodyPr/>
          <a:lstStyle/>
          <a:p>
            <a:fld id="{99BDFBD5-C309-4526-9B37-B97348992ABE}" type="slidenum">
              <a:rPr lang="en-US" smtClean="0"/>
              <a:t>17</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628651" y="1268016"/>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765811" y="1709059"/>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902971" y="2205297"/>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646843" y="1408755"/>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487073" y="1420206"/>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673986" y="2075512"/>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860900" y="2730819"/>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2" name="TextBox 11">
            <a:extLst>
              <a:ext uri="{FF2B5EF4-FFF2-40B4-BE49-F238E27FC236}">
                <a16:creationId xmlns:a16="http://schemas.microsoft.com/office/drawing/2014/main" id="{5448319E-AE58-4628-8A8C-0C863701CD9B}"/>
              </a:ext>
            </a:extLst>
          </p:cNvPr>
          <p:cNvSpPr txBox="1"/>
          <p:nvPr/>
        </p:nvSpPr>
        <p:spPr>
          <a:xfrm>
            <a:off x="3634165" y="1061387"/>
            <a:ext cx="962123"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Computable</a:t>
            </a:r>
          </a:p>
        </p:txBody>
      </p:sp>
      <p:sp>
        <p:nvSpPr>
          <p:cNvPr id="13" name="TextBox 12">
            <a:extLst>
              <a:ext uri="{FF2B5EF4-FFF2-40B4-BE49-F238E27FC236}">
                <a16:creationId xmlns:a16="http://schemas.microsoft.com/office/drawing/2014/main" id="{3F24EA53-C079-48C4-8A87-A26DE2AD9D50}"/>
              </a:ext>
            </a:extLst>
          </p:cNvPr>
          <p:cNvSpPr txBox="1"/>
          <p:nvPr/>
        </p:nvSpPr>
        <p:spPr>
          <a:xfrm>
            <a:off x="5704588" y="1073039"/>
            <a:ext cx="896399"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Executable</a:t>
            </a:r>
          </a:p>
        </p:txBody>
      </p:sp>
    </p:spTree>
    <p:extLst>
      <p:ext uri="{BB962C8B-B14F-4D97-AF65-F5344CB8AC3E}">
        <p14:creationId xmlns:p14="http://schemas.microsoft.com/office/powerpoint/2010/main" val="92665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18</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905360" y="1211448"/>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1077517" y="157202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1235137" y="189117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791222" y="1199997"/>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631452" y="1211448"/>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803609" y="1690881"/>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986296" y="2142780"/>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1969145"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2334233" y="4345000"/>
            <a:ext cx="4211053" cy="1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1543437" y="4525288"/>
            <a:ext cx="2202847" cy="307777"/>
          </a:xfrm>
          <a:prstGeom prst="rect">
            <a:avLst/>
          </a:prstGeom>
          <a:noFill/>
        </p:spPr>
        <p:txBody>
          <a:bodyPr wrap="none" rtlCol="0">
            <a:spAutoFit/>
          </a:bodyPr>
          <a:lstStyle/>
          <a:p>
            <a:r>
              <a:rPr lang="en-US"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5367425" y="4525287"/>
            <a:ext cx="2015295" cy="307777"/>
          </a:xfrm>
          <a:prstGeom prst="rect">
            <a:avLst/>
          </a:prstGeom>
          <a:noFill/>
        </p:spPr>
        <p:txBody>
          <a:bodyPr wrap="none" rtlCol="0">
            <a:spAutoFit/>
          </a:bodyPr>
          <a:lstStyle/>
          <a:p>
            <a:r>
              <a:rPr lang="en-US"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6028058"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p:cNvCxnSpPr>
          <p:nvPr/>
        </p:nvCxnSpPr>
        <p:spPr>
          <a:xfrm flipV="1">
            <a:off x="2726845" y="1912028"/>
            <a:ext cx="1220994" cy="1353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p:cNvCxnSpPr>
          <p:nvPr/>
        </p:nvCxnSpPr>
        <p:spPr>
          <a:xfrm flipV="1">
            <a:off x="2879245" y="2177848"/>
            <a:ext cx="2821920" cy="124040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p:cNvCxnSpPr>
          <p:nvPr/>
        </p:nvCxnSpPr>
        <p:spPr>
          <a:xfrm flipH="1" flipV="1">
            <a:off x="6445491" y="2829015"/>
            <a:ext cx="99795" cy="4901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3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19</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877719" y="1397855"/>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872112" y="1663582"/>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877719" y="1933724"/>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5378127" y="1092159"/>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6612785" y="1272585"/>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6612785" y="1495046"/>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304756" y="3439045"/>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643707" y="4020926"/>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274332" y="4124545"/>
            <a:ext cx="1774845" cy="261610"/>
          </a:xfrm>
          <a:prstGeom prst="rect">
            <a:avLst/>
          </a:prstGeom>
          <a:noFill/>
        </p:spPr>
        <p:txBody>
          <a:bodyPr wrap="none" rtlCol="0">
            <a:spAutoFit/>
          </a:bodyPr>
          <a:lstStyle/>
          <a:p>
            <a:r>
              <a:rPr lang="en-US" sz="1050"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2158172" y="4122565"/>
            <a:ext cx="1627369" cy="261610"/>
          </a:xfrm>
          <a:prstGeom prst="rect">
            <a:avLst/>
          </a:prstGeom>
          <a:noFill/>
        </p:spPr>
        <p:txBody>
          <a:bodyPr wrap="none" rtlCol="0">
            <a:spAutoFit/>
          </a:bodyPr>
          <a:lstStyle/>
          <a:p>
            <a:r>
              <a:rPr lang="en-US" sz="1050"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2225707" y="3422046"/>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a:stCxn id="14" idx="0"/>
            <a:endCxn id="8" idx="1"/>
          </p:cNvCxnSpPr>
          <p:nvPr/>
        </p:nvCxnSpPr>
        <p:spPr>
          <a:xfrm flipV="1">
            <a:off x="677831" y="1421510"/>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a:stCxn id="14" idx="0"/>
            <a:endCxn id="10" idx="1"/>
          </p:cNvCxnSpPr>
          <p:nvPr/>
        </p:nvCxnSpPr>
        <p:spPr>
          <a:xfrm flipV="1">
            <a:off x="677831" y="1616581"/>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a:stCxn id="42" idx="0"/>
            <a:endCxn id="30" idx="1"/>
          </p:cNvCxnSpPr>
          <p:nvPr/>
        </p:nvCxnSpPr>
        <p:spPr>
          <a:xfrm flipV="1">
            <a:off x="6354665" y="2229496"/>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a:extLst>
              <a:ext uri="{FF2B5EF4-FFF2-40B4-BE49-F238E27FC236}">
                <a16:creationId xmlns:a16="http://schemas.microsoft.com/office/drawing/2014/main" id="{5F66D9C3-9FD3-B36E-C6AC-3B69DF742AC8}"/>
              </a:ext>
            </a:extLst>
          </p:cNvPr>
          <p:cNvSpPr/>
          <p:nvPr/>
        </p:nvSpPr>
        <p:spPr>
          <a:xfrm>
            <a:off x="877719" y="2217629"/>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20" name="Flowchart: Document 19">
            <a:extLst>
              <a:ext uri="{FF2B5EF4-FFF2-40B4-BE49-F238E27FC236}">
                <a16:creationId xmlns:a16="http://schemas.microsoft.com/office/drawing/2014/main" id="{7C1CE18C-D93F-C484-2DF0-5944E090BB60}"/>
              </a:ext>
            </a:extLst>
          </p:cNvPr>
          <p:cNvSpPr/>
          <p:nvPr/>
        </p:nvSpPr>
        <p:spPr>
          <a:xfrm>
            <a:off x="877720" y="2499808"/>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21" name="Flowchart: Document 20">
            <a:extLst>
              <a:ext uri="{FF2B5EF4-FFF2-40B4-BE49-F238E27FC236}">
                <a16:creationId xmlns:a16="http://schemas.microsoft.com/office/drawing/2014/main" id="{25C1EF44-DC8E-4496-E0D3-548D961A8061}"/>
              </a:ext>
            </a:extLst>
          </p:cNvPr>
          <p:cNvSpPr/>
          <p:nvPr/>
        </p:nvSpPr>
        <p:spPr>
          <a:xfrm>
            <a:off x="677830" y="953930"/>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8" name="Flowchart: Document 27">
            <a:extLst>
              <a:ext uri="{FF2B5EF4-FFF2-40B4-BE49-F238E27FC236}">
                <a16:creationId xmlns:a16="http://schemas.microsoft.com/office/drawing/2014/main" id="{7F03C2DC-6AE2-D3AF-37CD-0946411B7483}"/>
              </a:ext>
            </a:extLst>
          </p:cNvPr>
          <p:cNvSpPr/>
          <p:nvPr/>
        </p:nvSpPr>
        <p:spPr>
          <a:xfrm>
            <a:off x="6612785" y="169579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9" name="Flowchart: Document 28">
            <a:extLst>
              <a:ext uri="{FF2B5EF4-FFF2-40B4-BE49-F238E27FC236}">
                <a16:creationId xmlns:a16="http://schemas.microsoft.com/office/drawing/2014/main" id="{340BE554-5EC5-DED6-3368-D5B851A0C8A5}"/>
              </a:ext>
            </a:extLst>
          </p:cNvPr>
          <p:cNvSpPr/>
          <p:nvPr/>
        </p:nvSpPr>
        <p:spPr>
          <a:xfrm>
            <a:off x="6612785" y="1898048"/>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0" name="Flowchart: Document 29">
            <a:extLst>
              <a:ext uri="{FF2B5EF4-FFF2-40B4-BE49-F238E27FC236}">
                <a16:creationId xmlns:a16="http://schemas.microsoft.com/office/drawing/2014/main" id="{05DB1936-7A2B-3E6A-4B80-503F1A10A24C}"/>
              </a:ext>
            </a:extLst>
          </p:cNvPr>
          <p:cNvSpPr/>
          <p:nvPr/>
        </p:nvSpPr>
        <p:spPr>
          <a:xfrm>
            <a:off x="6612785" y="2107961"/>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6" name="TextBox 35">
            <a:extLst>
              <a:ext uri="{FF2B5EF4-FFF2-40B4-BE49-F238E27FC236}">
                <a16:creationId xmlns:a16="http://schemas.microsoft.com/office/drawing/2014/main" id="{135BA333-3BDD-4AE9-E879-FFB57358B531}"/>
              </a:ext>
            </a:extLst>
          </p:cNvPr>
          <p:cNvSpPr txBox="1"/>
          <p:nvPr/>
        </p:nvSpPr>
        <p:spPr>
          <a:xfrm>
            <a:off x="3894536" y="4138099"/>
            <a:ext cx="1593706" cy="261610"/>
          </a:xfrm>
          <a:prstGeom prst="rect">
            <a:avLst/>
          </a:prstGeom>
          <a:noFill/>
        </p:spPr>
        <p:txBody>
          <a:bodyPr wrap="none" rtlCol="0">
            <a:spAutoFit/>
          </a:bodyPr>
          <a:lstStyle/>
          <a:p>
            <a:r>
              <a:rPr lang="en-US" sz="1050" dirty="0"/>
              <a:t>Implementation (2022)</a:t>
            </a:r>
          </a:p>
        </p:txBody>
      </p:sp>
      <p:sp>
        <p:nvSpPr>
          <p:cNvPr id="37" name="Arrow: Right 36">
            <a:extLst>
              <a:ext uri="{FF2B5EF4-FFF2-40B4-BE49-F238E27FC236}">
                <a16:creationId xmlns:a16="http://schemas.microsoft.com/office/drawing/2014/main" id="{D2FCD051-5758-805B-ABFF-5C4655C0EC5E}"/>
              </a:ext>
            </a:extLst>
          </p:cNvPr>
          <p:cNvSpPr/>
          <p:nvPr/>
        </p:nvSpPr>
        <p:spPr>
          <a:xfrm>
            <a:off x="3984741" y="4447251"/>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ocument 37">
            <a:extLst>
              <a:ext uri="{FF2B5EF4-FFF2-40B4-BE49-F238E27FC236}">
                <a16:creationId xmlns:a16="http://schemas.microsoft.com/office/drawing/2014/main" id="{09FC976E-7A09-DE51-FB1D-770A2B0C32F5}"/>
              </a:ext>
            </a:extLst>
          </p:cNvPr>
          <p:cNvSpPr/>
          <p:nvPr/>
        </p:nvSpPr>
        <p:spPr>
          <a:xfrm>
            <a:off x="3984741"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39" name="TextBox 38">
            <a:extLst>
              <a:ext uri="{FF2B5EF4-FFF2-40B4-BE49-F238E27FC236}">
                <a16:creationId xmlns:a16="http://schemas.microsoft.com/office/drawing/2014/main" id="{43D2AA0A-3BA9-0E98-994D-736ECBA00B79}"/>
              </a:ext>
            </a:extLst>
          </p:cNvPr>
          <p:cNvSpPr txBox="1"/>
          <p:nvPr/>
        </p:nvSpPr>
        <p:spPr>
          <a:xfrm>
            <a:off x="3894536" y="4547314"/>
            <a:ext cx="1774845" cy="261610"/>
          </a:xfrm>
          <a:prstGeom prst="rect">
            <a:avLst/>
          </a:prstGeom>
          <a:noFill/>
        </p:spPr>
        <p:txBody>
          <a:bodyPr wrap="none" rtlCol="0">
            <a:spAutoFit/>
          </a:bodyPr>
          <a:lstStyle/>
          <a:p>
            <a:r>
              <a:rPr lang="en-US" sz="1050" dirty="0"/>
              <a:t>Authoring (January 2022)</a:t>
            </a:r>
          </a:p>
        </p:txBody>
      </p:sp>
      <p:sp>
        <p:nvSpPr>
          <p:cNvPr id="42" name="Flowchart: Document 41">
            <a:extLst>
              <a:ext uri="{FF2B5EF4-FFF2-40B4-BE49-F238E27FC236}">
                <a16:creationId xmlns:a16="http://schemas.microsoft.com/office/drawing/2014/main" id="{561D6C46-C383-2768-C8F9-BAC5DB5A17E4}"/>
              </a:ext>
            </a:extLst>
          </p:cNvPr>
          <p:cNvSpPr/>
          <p:nvPr/>
        </p:nvSpPr>
        <p:spPr>
          <a:xfrm>
            <a:off x="5905692"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44" name="TextBox 43">
            <a:extLst>
              <a:ext uri="{FF2B5EF4-FFF2-40B4-BE49-F238E27FC236}">
                <a16:creationId xmlns:a16="http://schemas.microsoft.com/office/drawing/2014/main" id="{C90C4A66-604C-4FA4-0C44-6AE5BEC75A03}"/>
              </a:ext>
            </a:extLst>
          </p:cNvPr>
          <p:cNvSpPr txBox="1"/>
          <p:nvPr/>
        </p:nvSpPr>
        <p:spPr>
          <a:xfrm>
            <a:off x="5864395" y="4547314"/>
            <a:ext cx="1566454" cy="253916"/>
          </a:xfrm>
          <a:prstGeom prst="rect">
            <a:avLst/>
          </a:prstGeom>
          <a:noFill/>
        </p:spPr>
        <p:txBody>
          <a:bodyPr wrap="none" rtlCol="0">
            <a:spAutoFit/>
          </a:bodyPr>
          <a:lstStyle/>
          <a:p>
            <a:r>
              <a:rPr lang="en-US" sz="1050" dirty="0"/>
              <a:t>Publication (May 2022)</a:t>
            </a:r>
          </a:p>
        </p:txBody>
      </p:sp>
      <p:cxnSp>
        <p:nvCxnSpPr>
          <p:cNvPr id="48" name="Straight Arrow Connector 47">
            <a:extLst>
              <a:ext uri="{FF2B5EF4-FFF2-40B4-BE49-F238E27FC236}">
                <a16:creationId xmlns:a16="http://schemas.microsoft.com/office/drawing/2014/main" id="{88A19208-7D50-8A49-579A-B7D6906C4A82}"/>
              </a:ext>
            </a:extLst>
          </p:cNvPr>
          <p:cNvCxnSpPr>
            <a:cxnSpLocks/>
            <a:stCxn id="18" idx="0"/>
            <a:endCxn id="28" idx="1"/>
          </p:cNvCxnSpPr>
          <p:nvPr/>
        </p:nvCxnSpPr>
        <p:spPr>
          <a:xfrm flipV="1">
            <a:off x="2598782" y="1817329"/>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B099F9-D628-CFF7-C43E-FBEE7D524F16}"/>
              </a:ext>
            </a:extLst>
          </p:cNvPr>
          <p:cNvCxnSpPr>
            <a:cxnSpLocks/>
            <a:stCxn id="38" idx="0"/>
            <a:endCxn id="8" idx="2"/>
          </p:cNvCxnSpPr>
          <p:nvPr/>
        </p:nvCxnSpPr>
        <p:spPr>
          <a:xfrm flipV="1">
            <a:off x="4433714" y="1707313"/>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C525C70-4B45-0F3B-1A69-7C3DA79107A8}"/>
              </a:ext>
            </a:extLst>
          </p:cNvPr>
          <p:cNvCxnSpPr>
            <a:cxnSpLocks/>
            <a:stCxn id="38" idx="0"/>
            <a:endCxn id="29" idx="1"/>
          </p:cNvCxnSpPr>
          <p:nvPr/>
        </p:nvCxnSpPr>
        <p:spPr>
          <a:xfrm flipV="1">
            <a:off x="4433714" y="2019583"/>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65AC4EC-E699-DE0C-9712-70F41463A6B2}"/>
              </a:ext>
            </a:extLst>
          </p:cNvPr>
          <p:cNvCxnSpPr>
            <a:cxnSpLocks/>
            <a:stCxn id="8" idx="1"/>
            <a:endCxn id="21" idx="3"/>
          </p:cNvCxnSpPr>
          <p:nvPr/>
        </p:nvCxnSpPr>
        <p:spPr>
          <a:xfrm flipH="1" flipV="1">
            <a:off x="1786191" y="1139752"/>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1F1-23B0-4662-BA67-2274D91BF3B1}"/>
              </a:ext>
            </a:extLst>
          </p:cNvPr>
          <p:cNvSpPr>
            <a:spLocks noGrp="1"/>
          </p:cNvSpPr>
          <p:nvPr>
            <p:ph type="title"/>
          </p:nvPr>
        </p:nvSpPr>
        <p:spPr/>
        <p:txBody>
          <a:bodyPr/>
          <a:lstStyle/>
          <a:p>
            <a:r>
              <a:rPr lang="en-US" dirty="0"/>
              <a:t>Knowledge Representation</a:t>
            </a:r>
          </a:p>
        </p:txBody>
      </p:sp>
      <p:sp>
        <p:nvSpPr>
          <p:cNvPr id="4" name="Slide Number Placeholder 3">
            <a:extLst>
              <a:ext uri="{FF2B5EF4-FFF2-40B4-BE49-F238E27FC236}">
                <a16:creationId xmlns:a16="http://schemas.microsoft.com/office/drawing/2014/main" id="{5CCC88FA-A257-4409-A203-0A4A37577E3F}"/>
              </a:ext>
            </a:extLst>
          </p:cNvPr>
          <p:cNvSpPr>
            <a:spLocks noGrp="1"/>
          </p:cNvSpPr>
          <p:nvPr>
            <p:ph type="sldNum" idx="12"/>
          </p:nvPr>
        </p:nvSpPr>
        <p:spPr/>
        <p:txBody>
          <a:bodyPr/>
          <a:lstStyle/>
          <a:p>
            <a:fld id="{99BDFBD5-C309-4526-9B37-B97348992ABE}" type="slidenum">
              <a:rPr lang="en-US" smtClean="0"/>
              <a:t>2</a:t>
            </a:fld>
            <a:endParaRPr lang="en-US"/>
          </a:p>
        </p:txBody>
      </p:sp>
    </p:spTree>
    <p:extLst>
      <p:ext uri="{BB962C8B-B14F-4D97-AF65-F5344CB8AC3E}">
        <p14:creationId xmlns:p14="http://schemas.microsoft.com/office/powerpoint/2010/main" val="179279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9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4166525" cy="307777"/>
          </a:xfrm>
          <a:prstGeom prst="rect">
            <a:avLst/>
          </a:prstGeom>
          <a:noFill/>
        </p:spPr>
        <p:txBody>
          <a:bodyPr wrap="none" rtlCol="0">
            <a:spAutoFit/>
          </a:bodyPr>
          <a:lstStyle/>
          <a:p>
            <a:r>
              <a:rPr lang="en-US" dirty="0"/>
              <a:t>Option 1: Pin code system version in the </a:t>
            </a:r>
            <a:r>
              <a:rPr lang="en-US" dirty="0" err="1"/>
              <a:t>ValueSet</a:t>
            </a:r>
            <a:endParaRPr lang="en-US" dirty="0"/>
          </a:p>
        </p:txBody>
      </p:sp>
      <p:sp>
        <p:nvSpPr>
          <p:cNvPr id="33" name="TextBox 32">
            <a:extLst>
              <a:ext uri="{FF2B5EF4-FFF2-40B4-BE49-F238E27FC236}">
                <a16:creationId xmlns:a16="http://schemas.microsoft.com/office/drawing/2014/main" id="{2D3ECAAC-6A60-9DF5-A406-2A8846249871}"/>
              </a:ext>
            </a:extLst>
          </p:cNvPr>
          <p:cNvSpPr txBox="1"/>
          <p:nvPr/>
        </p:nvSpPr>
        <p:spPr>
          <a:xfrm>
            <a:off x="401053" y="4319640"/>
            <a:ext cx="6143028" cy="769441"/>
          </a:xfrm>
          <a:prstGeom prst="rect">
            <a:avLst/>
          </a:prstGeom>
          <a:noFill/>
        </p:spPr>
        <p:txBody>
          <a:bodyPr wrap="none" rtlCol="0">
            <a:spAutoFit/>
          </a:bodyPr>
          <a:lstStyle/>
          <a:p>
            <a:pPr marL="342900" indent="-342900">
              <a:buAutoNum type="arabicPeriod"/>
            </a:pPr>
            <a:r>
              <a:rPr lang="en-US" sz="1100" dirty="0"/>
              <a:t>Means a new “version” of the </a:t>
            </a:r>
            <a:r>
              <a:rPr lang="en-US" sz="1100" dirty="0" err="1"/>
              <a:t>ValueSet</a:t>
            </a:r>
            <a:r>
              <a:rPr lang="en-US" sz="1100" dirty="0"/>
              <a:t>, even though nothing really changed</a:t>
            </a:r>
          </a:p>
          <a:p>
            <a:pPr marL="342900" indent="-342900">
              <a:buAutoNum type="arabicPeriod"/>
            </a:pPr>
            <a:r>
              <a:rPr lang="en-US" sz="1100" dirty="0"/>
              <a:t>Creates significant maintenance of </a:t>
            </a:r>
            <a:r>
              <a:rPr lang="en-US" sz="1100" dirty="0" err="1"/>
              <a:t>ValueSets</a:t>
            </a:r>
            <a:r>
              <a:rPr lang="en-US" sz="1100" dirty="0"/>
              <a:t>, and limits the resulting </a:t>
            </a:r>
            <a:r>
              <a:rPr lang="en-US" sz="1100" dirty="0" err="1"/>
              <a:t>ValueSet</a:t>
            </a:r>
            <a:r>
              <a:rPr lang="en-US" sz="1100" dirty="0"/>
              <a:t> reusability</a:t>
            </a:r>
          </a:p>
          <a:p>
            <a:pPr marL="342900" indent="-342900">
              <a:buAutoNum type="arabicPeriod"/>
            </a:pPr>
            <a:r>
              <a:rPr lang="en-US" sz="1100" dirty="0"/>
              <a:t>Means artifacts would have to reference specific versions of the </a:t>
            </a:r>
            <a:r>
              <a:rPr lang="en-US" sz="1100" dirty="0" err="1"/>
              <a:t>ValueSet</a:t>
            </a:r>
            <a:endParaRPr lang="en-US" sz="1100" dirty="0"/>
          </a:p>
          <a:p>
            <a:pPr marL="342900" indent="-342900">
              <a:buAutoNum type="arabicPeriod"/>
            </a:pPr>
            <a:r>
              <a:rPr lang="en-US" sz="1100" dirty="0"/>
              <a:t>Creating significant maintenance of </a:t>
            </a:r>
            <a:r>
              <a:rPr lang="en-US" sz="1100" dirty="0" err="1"/>
              <a:t>ValueSet</a:t>
            </a:r>
            <a:r>
              <a:rPr lang="en-US" sz="1100" dirty="0"/>
              <a:t> version information in artifacts</a:t>
            </a:r>
          </a:p>
        </p:txBody>
      </p:sp>
    </p:spTree>
    <p:extLst>
      <p:ext uri="{BB962C8B-B14F-4D97-AF65-F5344CB8AC3E}">
        <p14:creationId xmlns:p14="http://schemas.microsoft.com/office/powerpoint/2010/main" val="1028071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5248553" cy="307777"/>
          </a:xfrm>
          <a:prstGeom prst="rect">
            <a:avLst/>
          </a:prstGeom>
          <a:noFill/>
        </p:spPr>
        <p:txBody>
          <a:bodyPr wrap="none" rtlCol="0">
            <a:spAutoFit/>
          </a:bodyPr>
          <a:lstStyle/>
          <a:p>
            <a:r>
              <a:rPr lang="en-US" dirty="0"/>
              <a:t>Option 2: Pin code system and value set version in the Measure</a:t>
            </a:r>
          </a:p>
        </p:txBody>
      </p:sp>
      <p:sp>
        <p:nvSpPr>
          <p:cNvPr id="33" name="TextBox 32">
            <a:extLst>
              <a:ext uri="{FF2B5EF4-FFF2-40B4-BE49-F238E27FC236}">
                <a16:creationId xmlns:a16="http://schemas.microsoft.com/office/drawing/2014/main" id="{2D3ECAAC-6A60-9DF5-A406-2A8846249871}"/>
              </a:ext>
            </a:extLst>
          </p:cNvPr>
          <p:cNvSpPr txBox="1"/>
          <p:nvPr/>
        </p:nvSpPr>
        <p:spPr>
          <a:xfrm>
            <a:off x="363903" y="4463865"/>
            <a:ext cx="5870518" cy="430887"/>
          </a:xfrm>
          <a:prstGeom prst="rect">
            <a:avLst/>
          </a:prstGeom>
          <a:noFill/>
        </p:spPr>
        <p:txBody>
          <a:bodyPr wrap="none" rtlCol="0">
            <a:spAutoFit/>
          </a:bodyPr>
          <a:lstStyle/>
          <a:p>
            <a:pPr marL="342900" indent="-342900">
              <a:buAutoNum type="arabicPeriod"/>
            </a:pPr>
            <a:r>
              <a:rPr lang="en-US" sz="1100" dirty="0"/>
              <a:t>Means a new “version” of the Artifact, even though nothing really changed</a:t>
            </a:r>
          </a:p>
          <a:p>
            <a:pPr marL="342900" indent="-342900">
              <a:buAutoNum type="arabicPeriod"/>
            </a:pPr>
            <a:r>
              <a:rPr lang="en-US" sz="1100" dirty="0"/>
              <a:t>Creates significant maintenance of Artifacts, and limits the resulting Artifact reusability</a:t>
            </a:r>
          </a:p>
        </p:txBody>
      </p:sp>
    </p:spTree>
    <p:extLst>
      <p:ext uri="{BB962C8B-B14F-4D97-AF65-F5344CB8AC3E}">
        <p14:creationId xmlns:p14="http://schemas.microsoft.com/office/powerpoint/2010/main" val="89612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2"/>
            <a:ext cx="1697820" cy="2001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0587" y="1094006"/>
            <a:ext cx="1703592" cy="20011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276760"/>
            <a:ext cx="1697820" cy="19921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squar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squar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465902"/>
            <a:ext cx="1697820"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1658589"/>
            <a:ext cx="1697819"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squar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squar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square" rtlCol="0">
            <a:spAutoFit/>
          </a:bodyPr>
          <a:lstStyle/>
          <a:p>
            <a:r>
              <a:rPr lang="en-US" sz="1050" dirty="0"/>
              <a:t>Publication (May 2022)</a:t>
            </a:r>
          </a:p>
        </p:txBody>
      </p: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2294218" cy="307777"/>
          </a:xfrm>
          <a:prstGeom prst="rect">
            <a:avLst/>
          </a:prstGeom>
          <a:noFill/>
        </p:spPr>
        <p:txBody>
          <a:bodyPr wrap="none" rtlCol="0">
            <a:spAutoFit/>
          </a:bodyPr>
          <a:lstStyle/>
          <a:p>
            <a:r>
              <a:rPr lang="en-US" dirty="0"/>
              <a:t>Option 3: Version Manifest</a:t>
            </a:r>
          </a:p>
        </p:txBody>
      </p:sp>
      <p:sp>
        <p:nvSpPr>
          <p:cNvPr id="33" name="TextBox 32">
            <a:extLst>
              <a:ext uri="{FF2B5EF4-FFF2-40B4-BE49-F238E27FC236}">
                <a16:creationId xmlns:a16="http://schemas.microsoft.com/office/drawing/2014/main" id="{2D3ECAAC-6A60-9DF5-A406-2A8846249871}"/>
              </a:ext>
            </a:extLst>
          </p:cNvPr>
          <p:cNvSpPr txBox="1"/>
          <p:nvPr/>
        </p:nvSpPr>
        <p:spPr>
          <a:xfrm>
            <a:off x="265716" y="4472143"/>
            <a:ext cx="8254183" cy="600164"/>
          </a:xfrm>
          <a:prstGeom prst="rect">
            <a:avLst/>
          </a:prstGeom>
          <a:noFill/>
        </p:spPr>
        <p:txBody>
          <a:bodyPr wrap="none" rtlCol="0">
            <a:spAutoFit/>
          </a:bodyPr>
          <a:lstStyle/>
          <a:p>
            <a:pPr marL="342900" indent="-342900">
              <a:buAutoNum type="arabicPeriod"/>
            </a:pPr>
            <a:r>
              <a:rPr lang="en-US" sz="1100" dirty="0"/>
              <a:t>Specify the versions of artifacts and dependencies in a separate “manifest” artifact, independent of the </a:t>
            </a:r>
            <a:r>
              <a:rPr lang="en-US" sz="1100" dirty="0" err="1"/>
              <a:t>ValueSet</a:t>
            </a:r>
            <a:r>
              <a:rPr lang="en-US" sz="1100" dirty="0"/>
              <a:t> and Artifact</a:t>
            </a:r>
          </a:p>
          <a:p>
            <a:pPr marL="342900" indent="-342900">
              <a:buAutoNum type="arabicPeriod"/>
            </a:pPr>
            <a:r>
              <a:rPr lang="en-US" sz="1100" dirty="0"/>
              <a:t>Supports including the same artifacts and value sets in multiple “manifests”</a:t>
            </a:r>
          </a:p>
          <a:p>
            <a:pPr marL="342900" indent="-342900">
              <a:buAutoNum type="arabicPeriod"/>
            </a:pPr>
            <a:r>
              <a:rPr lang="en-US" sz="1100" dirty="0"/>
              <a:t>Means that neither </a:t>
            </a:r>
            <a:r>
              <a:rPr lang="en-US" sz="1100" dirty="0" err="1"/>
              <a:t>ValueSets</a:t>
            </a:r>
            <a:r>
              <a:rPr lang="en-US" sz="1100" dirty="0"/>
              <a:t> nor Artifact need to version just to support terminology changes</a:t>
            </a:r>
          </a:p>
        </p:txBody>
      </p:sp>
      <p:sp>
        <p:nvSpPr>
          <p:cNvPr id="35" name="Flowchart: Document 34">
            <a:extLst>
              <a:ext uri="{FF2B5EF4-FFF2-40B4-BE49-F238E27FC236}">
                <a16:creationId xmlns:a16="http://schemas.microsoft.com/office/drawing/2014/main" id="{EB95F515-7E31-1B76-B841-7119BBC74A9E}"/>
              </a:ext>
            </a:extLst>
          </p:cNvPr>
          <p:cNvSpPr/>
          <p:nvPr/>
        </p:nvSpPr>
        <p:spPr>
          <a:xfrm>
            <a:off x="188753" y="2179569"/>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(draft)</a:t>
            </a:r>
          </a:p>
        </p:txBody>
      </p:sp>
      <p:sp>
        <p:nvSpPr>
          <p:cNvPr id="36" name="Flowchart: Document 35">
            <a:extLst>
              <a:ext uri="{FF2B5EF4-FFF2-40B4-BE49-F238E27FC236}">
                <a16:creationId xmlns:a16="http://schemas.microsoft.com/office/drawing/2014/main" id="{8AAC2D2E-B8D6-BD93-2CC4-F55051D279D8}"/>
              </a:ext>
            </a:extLst>
          </p:cNvPr>
          <p:cNvSpPr/>
          <p:nvPr/>
        </p:nvSpPr>
        <p:spPr>
          <a:xfrm>
            <a:off x="2614799" y="2174992"/>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(active)</a:t>
            </a:r>
          </a:p>
        </p:txBody>
      </p:sp>
      <p:cxnSp>
        <p:nvCxnSpPr>
          <p:cNvPr id="40" name="Straight Arrow Connector 39">
            <a:extLst>
              <a:ext uri="{FF2B5EF4-FFF2-40B4-BE49-F238E27FC236}">
                <a16:creationId xmlns:a16="http://schemas.microsoft.com/office/drawing/2014/main" id="{18EF1425-75AC-495A-4205-1C93871C06C1}"/>
              </a:ext>
            </a:extLst>
          </p:cNvPr>
          <p:cNvCxnSpPr>
            <a:cxnSpLocks/>
            <a:stCxn id="35" idx="2"/>
            <a:endCxn id="9" idx="0"/>
          </p:cNvCxnSpPr>
          <p:nvPr/>
        </p:nvCxnSpPr>
        <p:spPr>
          <a:xfrm>
            <a:off x="561828" y="2636552"/>
            <a:ext cx="75898" cy="313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A2EBBD-E833-87C5-29F2-BCB1C49E9D20}"/>
              </a:ext>
            </a:extLst>
          </p:cNvPr>
          <p:cNvCxnSpPr>
            <a:cxnSpLocks/>
            <a:stCxn id="35" idx="0"/>
            <a:endCxn id="4" idx="1"/>
          </p:cNvCxnSpPr>
          <p:nvPr/>
        </p:nvCxnSpPr>
        <p:spPr>
          <a:xfrm flipV="1">
            <a:off x="561828" y="1194064"/>
            <a:ext cx="268759" cy="9855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126773-CF16-C167-A5EF-B3FF4D6F17C0}"/>
              </a:ext>
            </a:extLst>
          </p:cNvPr>
          <p:cNvCxnSpPr>
            <a:cxnSpLocks/>
            <a:stCxn id="36" idx="2"/>
            <a:endCxn id="13" idx="0"/>
          </p:cNvCxnSpPr>
          <p:nvPr/>
        </p:nvCxnSpPr>
        <p:spPr>
          <a:xfrm flipH="1">
            <a:off x="2558677" y="2631975"/>
            <a:ext cx="429197" cy="300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62F3C7-DA22-6543-A62D-9B11C186D8A2}"/>
              </a:ext>
            </a:extLst>
          </p:cNvPr>
          <p:cNvCxnSpPr>
            <a:cxnSpLocks/>
            <a:stCxn id="36" idx="0"/>
            <a:endCxn id="5" idx="3"/>
          </p:cNvCxnSpPr>
          <p:nvPr/>
        </p:nvCxnSpPr>
        <p:spPr>
          <a:xfrm flipH="1" flipV="1">
            <a:off x="2535434" y="1376367"/>
            <a:ext cx="452440" cy="798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6AEAC95-7228-11A3-4C33-A448761CA97E}"/>
              </a:ext>
            </a:extLst>
          </p:cNvPr>
          <p:cNvCxnSpPr>
            <a:cxnSpLocks/>
            <a:stCxn id="36" idx="0"/>
            <a:endCxn id="6" idx="1"/>
          </p:cNvCxnSpPr>
          <p:nvPr/>
        </p:nvCxnSpPr>
        <p:spPr>
          <a:xfrm flipV="1">
            <a:off x="2987874" y="932226"/>
            <a:ext cx="2350148" cy="1242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Flowchart: Document 54">
            <a:extLst>
              <a:ext uri="{FF2B5EF4-FFF2-40B4-BE49-F238E27FC236}">
                <a16:creationId xmlns:a16="http://schemas.microsoft.com/office/drawing/2014/main" id="{FEB23A23-9E3C-E199-136E-843EEF9CC1E7}"/>
              </a:ext>
            </a:extLst>
          </p:cNvPr>
          <p:cNvSpPr/>
          <p:nvPr/>
        </p:nvSpPr>
        <p:spPr>
          <a:xfrm>
            <a:off x="4472100"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(draft)</a:t>
            </a:r>
          </a:p>
        </p:txBody>
      </p:sp>
      <p:cxnSp>
        <p:nvCxnSpPr>
          <p:cNvPr id="56" name="Straight Arrow Connector 55">
            <a:extLst>
              <a:ext uri="{FF2B5EF4-FFF2-40B4-BE49-F238E27FC236}">
                <a16:creationId xmlns:a16="http://schemas.microsoft.com/office/drawing/2014/main" id="{B423537E-E2F0-B059-A0F9-3F7F2682C463}"/>
              </a:ext>
            </a:extLst>
          </p:cNvPr>
          <p:cNvCxnSpPr>
            <a:cxnSpLocks/>
            <a:stCxn id="55" idx="2"/>
            <a:endCxn id="25" idx="0"/>
          </p:cNvCxnSpPr>
          <p:nvPr/>
        </p:nvCxnSpPr>
        <p:spPr>
          <a:xfrm flipH="1">
            <a:off x="4393609" y="2639314"/>
            <a:ext cx="52746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98A048F-03FE-0833-2906-84070F889EA6}"/>
              </a:ext>
            </a:extLst>
          </p:cNvPr>
          <p:cNvCxnSpPr>
            <a:cxnSpLocks/>
            <a:stCxn id="55" idx="1"/>
            <a:endCxn id="17" idx="3"/>
          </p:cNvCxnSpPr>
          <p:nvPr/>
        </p:nvCxnSpPr>
        <p:spPr>
          <a:xfrm flipH="1" flipV="1">
            <a:off x="2535434" y="1565044"/>
            <a:ext cx="1936666" cy="861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Flowchart: Document 61">
            <a:extLst>
              <a:ext uri="{FF2B5EF4-FFF2-40B4-BE49-F238E27FC236}">
                <a16:creationId xmlns:a16="http://schemas.microsoft.com/office/drawing/2014/main" id="{89BFE6BE-6BA6-C115-BFFC-83D41E708EA1}"/>
              </a:ext>
            </a:extLst>
          </p:cNvPr>
          <p:cNvSpPr/>
          <p:nvPr/>
        </p:nvSpPr>
        <p:spPr>
          <a:xfrm>
            <a:off x="6480861"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(release)</a:t>
            </a:r>
          </a:p>
        </p:txBody>
      </p:sp>
      <p:cxnSp>
        <p:nvCxnSpPr>
          <p:cNvPr id="63" name="Straight Arrow Connector 62">
            <a:extLst>
              <a:ext uri="{FF2B5EF4-FFF2-40B4-BE49-F238E27FC236}">
                <a16:creationId xmlns:a16="http://schemas.microsoft.com/office/drawing/2014/main" id="{CDE58C67-F4C5-320F-8CD9-AAA39FFE9F71}"/>
              </a:ext>
            </a:extLst>
          </p:cNvPr>
          <p:cNvCxnSpPr>
            <a:cxnSpLocks/>
            <a:stCxn id="62" idx="1"/>
            <a:endCxn id="18" idx="3"/>
          </p:cNvCxnSpPr>
          <p:nvPr/>
        </p:nvCxnSpPr>
        <p:spPr>
          <a:xfrm flipH="1" flipV="1">
            <a:off x="2535434" y="1757731"/>
            <a:ext cx="3945427" cy="669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21BF89F-CCE7-9513-04A3-C8DC10D0EE08}"/>
              </a:ext>
            </a:extLst>
          </p:cNvPr>
          <p:cNvCxnSpPr>
            <a:cxnSpLocks/>
            <a:stCxn id="62" idx="2"/>
            <a:endCxn id="27" idx="0"/>
          </p:cNvCxnSpPr>
          <p:nvPr/>
        </p:nvCxnSpPr>
        <p:spPr>
          <a:xfrm flipH="1">
            <a:off x="6314560" y="2639314"/>
            <a:ext cx="61527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796D3C-38A0-3B66-C81E-480D8882D3E7}"/>
              </a:ext>
            </a:extLst>
          </p:cNvPr>
          <p:cNvCxnSpPr>
            <a:cxnSpLocks/>
            <a:stCxn id="62" idx="1"/>
            <a:endCxn id="6" idx="2"/>
          </p:cNvCxnSpPr>
          <p:nvPr/>
        </p:nvCxnSpPr>
        <p:spPr>
          <a:xfrm flipH="1" flipV="1">
            <a:off x="5786222" y="1218029"/>
            <a:ext cx="694639" cy="1208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CD94-9ED5-4A3D-A888-9E6FBB9E5883}"/>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4C419212-5F4A-4C9D-A867-E9F6BD42058C}"/>
              </a:ext>
            </a:extLst>
          </p:cNvPr>
          <p:cNvSpPr>
            <a:spLocks noGrp="1"/>
          </p:cNvSpPr>
          <p:nvPr>
            <p:ph type="sldNum" idx="12"/>
          </p:nvPr>
        </p:nvSpPr>
        <p:spPr/>
        <p:txBody>
          <a:bodyPr/>
          <a:lstStyle/>
          <a:p>
            <a:fld id="{99BDFBD5-C309-4526-9B37-B97348992ABE}" type="slidenum">
              <a:rPr lang="en-US" smtClean="0"/>
              <a:t>24</a:t>
            </a:fld>
            <a:endParaRPr lang="en-US"/>
          </a:p>
        </p:txBody>
      </p:sp>
      <p:pic>
        <p:nvPicPr>
          <p:cNvPr id="6" name="Picture 5">
            <a:extLst>
              <a:ext uri="{FF2B5EF4-FFF2-40B4-BE49-F238E27FC236}">
                <a16:creationId xmlns:a16="http://schemas.microsoft.com/office/drawing/2014/main" id="{572472FB-E53A-40E1-A056-8F6291C22526}"/>
              </a:ext>
            </a:extLst>
          </p:cNvPr>
          <p:cNvPicPr>
            <a:picLocks noChangeAspect="1"/>
          </p:cNvPicPr>
          <p:nvPr/>
        </p:nvPicPr>
        <p:blipFill>
          <a:blip r:embed="rId2"/>
          <a:stretch>
            <a:fillRect/>
          </a:stretch>
        </p:blipFill>
        <p:spPr>
          <a:xfrm>
            <a:off x="543309" y="1692878"/>
            <a:ext cx="7972041" cy="1508224"/>
          </a:xfrm>
          <a:prstGeom prst="rect">
            <a:avLst/>
          </a:prstGeom>
        </p:spPr>
      </p:pic>
    </p:spTree>
    <p:extLst>
      <p:ext uri="{BB962C8B-B14F-4D97-AF65-F5344CB8AC3E}">
        <p14:creationId xmlns:p14="http://schemas.microsoft.com/office/powerpoint/2010/main" val="26030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B14B-BDD7-4612-B76F-67694663AE04}"/>
              </a:ext>
            </a:extLst>
          </p:cNvPr>
          <p:cNvSpPr>
            <a:spLocks noGrp="1"/>
          </p:cNvSpPr>
          <p:nvPr>
            <p:ph type="title"/>
          </p:nvPr>
        </p:nvSpPr>
        <p:spPr/>
        <p:txBody>
          <a:bodyPr/>
          <a:lstStyle/>
          <a:p>
            <a:r>
              <a:rPr lang="en-US" dirty="0"/>
              <a:t>Sharing Data Elements</a:t>
            </a:r>
          </a:p>
        </p:txBody>
      </p:sp>
      <p:sp>
        <p:nvSpPr>
          <p:cNvPr id="4" name="Slide Number Placeholder 3">
            <a:extLst>
              <a:ext uri="{FF2B5EF4-FFF2-40B4-BE49-F238E27FC236}">
                <a16:creationId xmlns:a16="http://schemas.microsoft.com/office/drawing/2014/main" id="{D6F1A593-C16C-4BFE-A069-8662B2F74572}"/>
              </a:ext>
            </a:extLst>
          </p:cNvPr>
          <p:cNvSpPr>
            <a:spLocks noGrp="1"/>
          </p:cNvSpPr>
          <p:nvPr>
            <p:ph type="sldNum" idx="12"/>
          </p:nvPr>
        </p:nvSpPr>
        <p:spPr/>
        <p:txBody>
          <a:bodyPr/>
          <a:lstStyle/>
          <a:p>
            <a:fld id="{99BDFBD5-C309-4526-9B37-B97348992ABE}" type="slidenum">
              <a:rPr lang="en-US" smtClean="0"/>
              <a:t>25</a:t>
            </a:fld>
            <a:endParaRPr lang="en-US"/>
          </a:p>
        </p:txBody>
      </p:sp>
    </p:spTree>
    <p:extLst>
      <p:ext uri="{BB962C8B-B14F-4D97-AF65-F5344CB8AC3E}">
        <p14:creationId xmlns:p14="http://schemas.microsoft.com/office/powerpoint/2010/main" val="385925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0137-42E6-4BCD-8E79-520D3FFC6960}"/>
              </a:ext>
            </a:extLst>
          </p:cNvPr>
          <p:cNvSpPr>
            <a:spLocks noGrp="1"/>
          </p:cNvSpPr>
          <p:nvPr>
            <p:ph type="title"/>
          </p:nvPr>
        </p:nvSpPr>
        <p:spPr/>
        <p:txBody>
          <a:bodyPr/>
          <a:lstStyle/>
          <a:p>
            <a:r>
              <a:rPr lang="en-US" dirty="0" err="1"/>
              <a:t>StructureDefinition</a:t>
            </a:r>
            <a:endParaRPr lang="en-US" dirty="0"/>
          </a:p>
        </p:txBody>
      </p:sp>
      <p:sp>
        <p:nvSpPr>
          <p:cNvPr id="7" name="Slide Number Placeholder 6">
            <a:extLst>
              <a:ext uri="{FF2B5EF4-FFF2-40B4-BE49-F238E27FC236}">
                <a16:creationId xmlns:a16="http://schemas.microsoft.com/office/drawing/2014/main" id="{F4E41005-FFD7-4367-A24D-FA424F439A7F}"/>
              </a:ext>
            </a:extLst>
          </p:cNvPr>
          <p:cNvSpPr>
            <a:spLocks noGrp="1"/>
          </p:cNvSpPr>
          <p:nvPr>
            <p:ph type="sldNum" idx="12"/>
          </p:nvPr>
        </p:nvSpPr>
        <p:spPr/>
        <p:txBody>
          <a:bodyPr/>
          <a:lstStyle/>
          <a:p>
            <a:fld id="{99BDFBD5-C309-4526-9B37-B97348992ABE}" type="slidenum">
              <a:rPr lang="en-US" smtClean="0"/>
              <a:t>26</a:t>
            </a:fld>
            <a:endParaRPr lang="en-US"/>
          </a:p>
        </p:txBody>
      </p:sp>
      <p:pic>
        <p:nvPicPr>
          <p:cNvPr id="9" name="Picture 8">
            <a:extLst>
              <a:ext uri="{FF2B5EF4-FFF2-40B4-BE49-F238E27FC236}">
                <a16:creationId xmlns:a16="http://schemas.microsoft.com/office/drawing/2014/main" id="{EF3A9234-CDDA-4F60-BC94-B77AB91A29A7}"/>
              </a:ext>
            </a:extLst>
          </p:cNvPr>
          <p:cNvPicPr>
            <a:picLocks noChangeAspect="1"/>
          </p:cNvPicPr>
          <p:nvPr/>
        </p:nvPicPr>
        <p:blipFill>
          <a:blip r:embed="rId2"/>
          <a:stretch>
            <a:fillRect/>
          </a:stretch>
        </p:blipFill>
        <p:spPr>
          <a:xfrm>
            <a:off x="649707" y="1730374"/>
            <a:ext cx="3729941" cy="2724899"/>
          </a:xfrm>
          <a:prstGeom prst="rect">
            <a:avLst/>
          </a:prstGeom>
        </p:spPr>
      </p:pic>
      <p:pic>
        <p:nvPicPr>
          <p:cNvPr id="11" name="Picture 10">
            <a:extLst>
              <a:ext uri="{FF2B5EF4-FFF2-40B4-BE49-F238E27FC236}">
                <a16:creationId xmlns:a16="http://schemas.microsoft.com/office/drawing/2014/main" id="{6B6C8905-9742-42BD-ACAD-B5BC52A8E751}"/>
              </a:ext>
            </a:extLst>
          </p:cNvPr>
          <p:cNvPicPr>
            <a:picLocks noChangeAspect="1"/>
          </p:cNvPicPr>
          <p:nvPr/>
        </p:nvPicPr>
        <p:blipFill>
          <a:blip r:embed="rId3"/>
          <a:stretch>
            <a:fillRect/>
          </a:stretch>
        </p:blipFill>
        <p:spPr>
          <a:xfrm>
            <a:off x="4651397" y="1709374"/>
            <a:ext cx="3729941" cy="2766902"/>
          </a:xfrm>
          <a:prstGeom prst="rect">
            <a:avLst/>
          </a:prstGeom>
        </p:spPr>
      </p:pic>
      <p:sp>
        <p:nvSpPr>
          <p:cNvPr id="8" name="TextBox 7">
            <a:extLst>
              <a:ext uri="{FF2B5EF4-FFF2-40B4-BE49-F238E27FC236}">
                <a16:creationId xmlns:a16="http://schemas.microsoft.com/office/drawing/2014/main" id="{5CD157EA-2F1C-4001-AC52-7C9B9193E09D}"/>
              </a:ext>
            </a:extLst>
          </p:cNvPr>
          <p:cNvSpPr txBox="1"/>
          <p:nvPr/>
        </p:nvSpPr>
        <p:spPr>
          <a:xfrm>
            <a:off x="680721" y="1320163"/>
            <a:ext cx="1236236" cy="369332"/>
          </a:xfrm>
          <a:prstGeom prst="rect">
            <a:avLst/>
          </a:prstGeom>
          <a:noFill/>
        </p:spPr>
        <p:txBody>
          <a:bodyPr wrap="none" rtlCol="0">
            <a:spAutoFit/>
          </a:bodyPr>
          <a:lstStyle/>
          <a:p>
            <a:r>
              <a:rPr lang="en-US" sz="1800" b="1" dirty="0"/>
              <a:t>Resource</a:t>
            </a:r>
          </a:p>
        </p:txBody>
      </p:sp>
      <p:sp>
        <p:nvSpPr>
          <p:cNvPr id="12" name="TextBox 11">
            <a:extLst>
              <a:ext uri="{FF2B5EF4-FFF2-40B4-BE49-F238E27FC236}">
                <a16:creationId xmlns:a16="http://schemas.microsoft.com/office/drawing/2014/main" id="{69398776-B722-413C-9128-F786341CB8F4}"/>
              </a:ext>
            </a:extLst>
          </p:cNvPr>
          <p:cNvSpPr txBox="1"/>
          <p:nvPr/>
        </p:nvSpPr>
        <p:spPr>
          <a:xfrm>
            <a:off x="4651397" y="1320594"/>
            <a:ext cx="902811" cy="369332"/>
          </a:xfrm>
          <a:prstGeom prst="rect">
            <a:avLst/>
          </a:prstGeom>
          <a:noFill/>
        </p:spPr>
        <p:txBody>
          <a:bodyPr wrap="none" rtlCol="0">
            <a:spAutoFit/>
          </a:bodyPr>
          <a:lstStyle/>
          <a:p>
            <a:r>
              <a:rPr lang="en-US" sz="1800" b="1" dirty="0"/>
              <a:t>Profile</a:t>
            </a:r>
          </a:p>
        </p:txBody>
      </p:sp>
    </p:spTree>
    <p:extLst>
      <p:ext uri="{BB962C8B-B14F-4D97-AF65-F5344CB8AC3E}">
        <p14:creationId xmlns:p14="http://schemas.microsoft.com/office/powerpoint/2010/main" val="370678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514-1E14-4BEC-A47D-6360A651C318}"/>
              </a:ext>
            </a:extLst>
          </p:cNvPr>
          <p:cNvSpPr>
            <a:spLocks noGrp="1"/>
          </p:cNvSpPr>
          <p:nvPr>
            <p:ph type="title"/>
          </p:nvPr>
        </p:nvSpPr>
        <p:spPr/>
        <p:txBody>
          <a:bodyPr/>
          <a:lstStyle/>
          <a:p>
            <a:r>
              <a:rPr lang="en-US" dirty="0"/>
              <a:t>Data Elements in FHIR</a:t>
            </a:r>
          </a:p>
        </p:txBody>
      </p:sp>
      <p:sp>
        <p:nvSpPr>
          <p:cNvPr id="3" name="Content Placeholder 2">
            <a:extLst>
              <a:ext uri="{FF2B5EF4-FFF2-40B4-BE49-F238E27FC236}">
                <a16:creationId xmlns:a16="http://schemas.microsoft.com/office/drawing/2014/main" id="{830211C9-D223-475A-AB25-710F33DBEA44}"/>
              </a:ext>
            </a:extLst>
          </p:cNvPr>
          <p:cNvSpPr>
            <a:spLocks noGrp="1"/>
          </p:cNvSpPr>
          <p:nvPr>
            <p:ph type="body" idx="1"/>
          </p:nvPr>
        </p:nvSpPr>
        <p:spPr/>
        <p:txBody>
          <a:bodyPr>
            <a:normAutofit fontScale="85000" lnSpcReduction="20000"/>
          </a:bodyPr>
          <a:lstStyle/>
          <a:p>
            <a:r>
              <a:rPr lang="en-US" dirty="0"/>
              <a:t>Resources/profiles are made up of any number of elements</a:t>
            </a:r>
          </a:p>
          <a:p>
            <a:r>
              <a:rPr lang="en-US" dirty="0"/>
              <a:t>Each elements describes</a:t>
            </a:r>
          </a:p>
          <a:p>
            <a:pPr lvl="1"/>
            <a:r>
              <a:rPr lang="en-US" dirty="0"/>
              <a:t>name</a:t>
            </a:r>
          </a:p>
          <a:p>
            <a:pPr lvl="1"/>
            <a:r>
              <a:rPr lang="en-US" dirty="0"/>
              <a:t>type(s)</a:t>
            </a:r>
          </a:p>
          <a:p>
            <a:pPr lvl="1"/>
            <a:r>
              <a:rPr lang="en-US" dirty="0"/>
              <a:t>constraints (cardinality, invariants about value, </a:t>
            </a:r>
            <a:r>
              <a:rPr lang="en-US" dirty="0" err="1"/>
              <a:t>etc</a:t>
            </a:r>
            <a:r>
              <a:rPr lang="en-US" dirty="0"/>
              <a:t>)</a:t>
            </a:r>
          </a:p>
          <a:p>
            <a:pPr lvl="1"/>
            <a:r>
              <a:rPr lang="en-US" dirty="0"/>
              <a:t>binding (reference to a </a:t>
            </a:r>
            <a:r>
              <a:rPr lang="en-US" i="1" dirty="0" err="1"/>
              <a:t>ValueSet</a:t>
            </a:r>
            <a:r>
              <a:rPr lang="en-US" dirty="0"/>
              <a:t>)</a:t>
            </a:r>
          </a:p>
          <a:p>
            <a:r>
              <a:rPr lang="en-US" dirty="0"/>
              <a:t>Definitions, independent of:</a:t>
            </a:r>
          </a:p>
          <a:p>
            <a:pPr lvl="1"/>
            <a:r>
              <a:rPr lang="en-US" dirty="0"/>
              <a:t>Specific patient</a:t>
            </a:r>
          </a:p>
          <a:p>
            <a:pPr lvl="1"/>
            <a:r>
              <a:rPr lang="en-US" dirty="0"/>
              <a:t>Location</a:t>
            </a:r>
          </a:p>
          <a:p>
            <a:pPr lvl="1"/>
            <a:r>
              <a:rPr lang="en-US" dirty="0"/>
              <a:t>Time</a:t>
            </a:r>
          </a:p>
          <a:p>
            <a:pPr lvl="1"/>
            <a:r>
              <a:rPr lang="en-US" dirty="0"/>
              <a:t>Largely, related information</a:t>
            </a:r>
          </a:p>
          <a:p>
            <a:endParaRPr lang="en-US" dirty="0"/>
          </a:p>
        </p:txBody>
      </p:sp>
      <p:sp>
        <p:nvSpPr>
          <p:cNvPr id="4" name="Slide Number Placeholder 3">
            <a:extLst>
              <a:ext uri="{FF2B5EF4-FFF2-40B4-BE49-F238E27FC236}">
                <a16:creationId xmlns:a16="http://schemas.microsoft.com/office/drawing/2014/main" id="{7FC48B04-701D-4BD7-8890-F70EFCC8397C}"/>
              </a:ext>
            </a:extLst>
          </p:cNvPr>
          <p:cNvSpPr>
            <a:spLocks noGrp="1"/>
          </p:cNvSpPr>
          <p:nvPr>
            <p:ph type="sldNum" idx="12"/>
          </p:nvPr>
        </p:nvSpPr>
        <p:spPr/>
        <p:txBody>
          <a:bodyPr/>
          <a:lstStyle/>
          <a:p>
            <a:fld id="{99BDFBD5-C309-4526-9B37-B97348992ABE}" type="slidenum">
              <a:rPr lang="en-US" smtClean="0"/>
              <a:t>27</a:t>
            </a:fld>
            <a:endParaRPr lang="en-US"/>
          </a:p>
        </p:txBody>
      </p:sp>
    </p:spTree>
    <p:extLst>
      <p:ext uri="{BB962C8B-B14F-4D97-AF65-F5344CB8AC3E}">
        <p14:creationId xmlns:p14="http://schemas.microsoft.com/office/powerpoint/2010/main" val="334696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ECCE-93B8-45B5-848A-7B6FF3559800}"/>
              </a:ext>
            </a:extLst>
          </p:cNvPr>
          <p:cNvSpPr>
            <a:spLocks noGrp="1"/>
          </p:cNvSpPr>
          <p:nvPr>
            <p:ph type="title"/>
          </p:nvPr>
        </p:nvSpPr>
        <p:spPr/>
        <p:txBody>
          <a:bodyPr/>
          <a:lstStyle/>
          <a:p>
            <a:r>
              <a:rPr lang="en-US" dirty="0"/>
              <a:t>Example Data Element</a:t>
            </a:r>
          </a:p>
        </p:txBody>
      </p:sp>
      <p:sp>
        <p:nvSpPr>
          <p:cNvPr id="4" name="Slide Number Placeholder 3">
            <a:extLst>
              <a:ext uri="{FF2B5EF4-FFF2-40B4-BE49-F238E27FC236}">
                <a16:creationId xmlns:a16="http://schemas.microsoft.com/office/drawing/2014/main" id="{066B04B1-0616-463B-AB8D-BA5AABB109BB}"/>
              </a:ext>
            </a:extLst>
          </p:cNvPr>
          <p:cNvSpPr>
            <a:spLocks noGrp="1"/>
          </p:cNvSpPr>
          <p:nvPr>
            <p:ph type="sldNum" idx="12"/>
          </p:nvPr>
        </p:nvSpPr>
        <p:spPr/>
        <p:txBody>
          <a:bodyPr/>
          <a:lstStyle/>
          <a:p>
            <a:fld id="{99BDFBD5-C309-4526-9B37-B97348992ABE}" type="slidenum">
              <a:rPr lang="en-US" smtClean="0"/>
              <a:t>28</a:t>
            </a:fld>
            <a:endParaRPr lang="en-US"/>
          </a:p>
        </p:txBody>
      </p:sp>
      <p:pic>
        <p:nvPicPr>
          <p:cNvPr id="6" name="Picture 5">
            <a:extLst>
              <a:ext uri="{FF2B5EF4-FFF2-40B4-BE49-F238E27FC236}">
                <a16:creationId xmlns:a16="http://schemas.microsoft.com/office/drawing/2014/main" id="{C151B02F-B894-4EE5-9306-C58E42245FD8}"/>
              </a:ext>
            </a:extLst>
          </p:cNvPr>
          <p:cNvPicPr>
            <a:picLocks noChangeAspect="1"/>
          </p:cNvPicPr>
          <p:nvPr/>
        </p:nvPicPr>
        <p:blipFill>
          <a:blip r:embed="rId2"/>
          <a:stretch>
            <a:fillRect/>
          </a:stretch>
        </p:blipFill>
        <p:spPr>
          <a:xfrm>
            <a:off x="1632227" y="1696858"/>
            <a:ext cx="5111474" cy="626795"/>
          </a:xfrm>
          <a:prstGeom prst="rect">
            <a:avLst/>
          </a:prstGeom>
        </p:spPr>
      </p:pic>
      <p:sp>
        <p:nvSpPr>
          <p:cNvPr id="7" name="TextBox 6">
            <a:extLst>
              <a:ext uri="{FF2B5EF4-FFF2-40B4-BE49-F238E27FC236}">
                <a16:creationId xmlns:a16="http://schemas.microsoft.com/office/drawing/2014/main" id="{C4241565-51A3-4559-BA84-413633DD47F6}"/>
              </a:ext>
            </a:extLst>
          </p:cNvPr>
          <p:cNvSpPr txBox="1"/>
          <p:nvPr/>
        </p:nvSpPr>
        <p:spPr>
          <a:xfrm>
            <a:off x="1710954" y="2785991"/>
            <a:ext cx="4678204" cy="738664"/>
          </a:xfrm>
          <a:prstGeom prst="rect">
            <a:avLst/>
          </a:prstGeom>
          <a:noFill/>
        </p:spPr>
        <p:txBody>
          <a:bodyPr wrap="none" rtlCol="0">
            <a:spAutoFit/>
          </a:bodyPr>
          <a:lstStyle/>
          <a:p>
            <a:pPr marL="214313" indent="-214313">
              <a:buFont typeface="Arial" panose="020B0604020202020204" pitchFamily="34" charset="0"/>
              <a:buChar char="•"/>
            </a:pPr>
            <a:r>
              <a:rPr lang="en-US" sz="1050" dirty="0">
                <a:solidFill>
                  <a:schemeClr val="tx1"/>
                </a:solidFill>
              </a:rPr>
              <a:t>Uses FHIR as a Data Model (i.e. expressed in terms of FHIR Resource)</a:t>
            </a:r>
          </a:p>
          <a:p>
            <a:pPr marL="214313" indent="-214313">
              <a:buFont typeface="Arial" panose="020B0604020202020204" pitchFamily="34" charset="0"/>
              <a:buChar char="•"/>
            </a:pPr>
            <a:r>
              <a:rPr lang="en-US" sz="1050" dirty="0">
                <a:solidFill>
                  <a:schemeClr val="tx1"/>
                </a:solidFill>
              </a:rPr>
              <a:t>References terminology (via the Concepts library)</a:t>
            </a:r>
          </a:p>
          <a:p>
            <a:pPr marL="214313" indent="-214313">
              <a:buFont typeface="Arial" panose="020B0604020202020204" pitchFamily="34" charset="0"/>
              <a:buChar char="•"/>
            </a:pPr>
            <a:r>
              <a:rPr lang="en-US" sz="1050" dirty="0">
                <a:solidFill>
                  <a:schemeClr val="tx1"/>
                </a:solidFill>
              </a:rPr>
              <a:t>Establishes expectations for values (i.e. invariants)</a:t>
            </a:r>
          </a:p>
          <a:p>
            <a:pPr marL="214313" indent="-214313">
              <a:buFont typeface="Arial" panose="020B0604020202020204" pitchFamily="34" charset="0"/>
              <a:buChar char="•"/>
            </a:pPr>
            <a:endParaRPr lang="en-US" sz="1050" dirty="0">
              <a:solidFill>
                <a:schemeClr val="tx1"/>
              </a:solidFill>
            </a:endParaRPr>
          </a:p>
        </p:txBody>
      </p:sp>
    </p:spTree>
    <p:extLst>
      <p:ext uri="{BB962C8B-B14F-4D97-AF65-F5344CB8AC3E}">
        <p14:creationId xmlns:p14="http://schemas.microsoft.com/office/powerpoint/2010/main" val="27133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C0B-DD88-4FE5-9E70-34ADC9D10BEB}"/>
              </a:ext>
            </a:extLst>
          </p:cNvPr>
          <p:cNvSpPr>
            <a:spLocks noGrp="1"/>
          </p:cNvSpPr>
          <p:nvPr>
            <p:ph type="title"/>
          </p:nvPr>
        </p:nvSpPr>
        <p:spPr/>
        <p:txBody>
          <a:bodyPr/>
          <a:lstStyle/>
          <a:p>
            <a:r>
              <a:rPr lang="en-US" dirty="0"/>
              <a:t>Data Element Contextualization</a:t>
            </a:r>
          </a:p>
        </p:txBody>
      </p:sp>
      <p:sp>
        <p:nvSpPr>
          <p:cNvPr id="3" name="Content Placeholder 2">
            <a:extLst>
              <a:ext uri="{FF2B5EF4-FFF2-40B4-BE49-F238E27FC236}">
                <a16:creationId xmlns:a16="http://schemas.microsoft.com/office/drawing/2014/main" id="{197885C4-9662-4191-AC02-38FE4BB4883A}"/>
              </a:ext>
            </a:extLst>
          </p:cNvPr>
          <p:cNvSpPr>
            <a:spLocks noGrp="1"/>
          </p:cNvSpPr>
          <p:nvPr>
            <p:ph type="body" idx="1"/>
          </p:nvPr>
        </p:nvSpPr>
        <p:spPr/>
        <p:txBody>
          <a:bodyPr/>
          <a:lstStyle/>
          <a:p>
            <a:r>
              <a:rPr lang="en-US" sz="2000" dirty="0"/>
              <a:t>To </a:t>
            </a:r>
            <a:r>
              <a:rPr lang="en-US" sz="2000" i="1" dirty="0"/>
              <a:t>apply</a:t>
            </a:r>
            <a:r>
              <a:rPr lang="en-US" sz="2000" dirty="0"/>
              <a:t> the data element, typically needs to be </a:t>
            </a:r>
            <a:r>
              <a:rPr lang="en-US" sz="2000" i="1" dirty="0"/>
              <a:t>contextualized</a:t>
            </a:r>
          </a:p>
          <a:p>
            <a:r>
              <a:rPr lang="en-US" sz="2000" dirty="0"/>
              <a:t>Can be contextualized in different ways</a:t>
            </a:r>
          </a:p>
          <a:p>
            <a:pPr lvl="1"/>
            <a:r>
              <a:rPr lang="en-US" sz="1800" i="1" dirty="0"/>
              <a:t>A </a:t>
            </a:r>
            <a:r>
              <a:rPr lang="en-US" sz="1800" dirty="0"/>
              <a:t>particular patient (or encounter, or procedure, etc.)</a:t>
            </a:r>
          </a:p>
          <a:p>
            <a:pPr lvl="2"/>
            <a:r>
              <a:rPr lang="en-US" sz="1600" dirty="0"/>
              <a:t>Context in CQL</a:t>
            </a:r>
          </a:p>
          <a:p>
            <a:pPr lvl="1"/>
            <a:r>
              <a:rPr lang="en-US" sz="1800" dirty="0"/>
              <a:t>Temporally (to a point in time, or a period of time)</a:t>
            </a:r>
          </a:p>
          <a:p>
            <a:pPr lvl="1"/>
            <a:r>
              <a:rPr lang="en-US" sz="1800" dirty="0"/>
              <a:t>A location (or setting)</a:t>
            </a:r>
          </a:p>
          <a:p>
            <a:pPr lvl="1"/>
            <a:r>
              <a:rPr lang="en-US" sz="1800" dirty="0"/>
              <a:t>A user</a:t>
            </a:r>
          </a:p>
          <a:p>
            <a:pPr lvl="1"/>
            <a:r>
              <a:rPr lang="en-US" sz="1800" dirty="0"/>
              <a:t>A relationship (i.e. for a related encounter or procedure)</a:t>
            </a:r>
          </a:p>
          <a:p>
            <a:pPr lvl="1"/>
            <a:r>
              <a:rPr lang="en-US" sz="1800" dirty="0"/>
              <a:t>Others...</a:t>
            </a:r>
          </a:p>
          <a:p>
            <a:pPr lvl="1"/>
            <a:endParaRPr lang="en-US" sz="1800" dirty="0"/>
          </a:p>
          <a:p>
            <a:pPr lvl="1"/>
            <a:endParaRPr lang="en-US" sz="1800" i="1" dirty="0"/>
          </a:p>
        </p:txBody>
      </p:sp>
      <p:sp>
        <p:nvSpPr>
          <p:cNvPr id="4" name="Slide Number Placeholder 3">
            <a:extLst>
              <a:ext uri="{FF2B5EF4-FFF2-40B4-BE49-F238E27FC236}">
                <a16:creationId xmlns:a16="http://schemas.microsoft.com/office/drawing/2014/main" id="{75F0F458-3144-4BDA-94A1-4E7B57F2047B}"/>
              </a:ext>
            </a:extLst>
          </p:cNvPr>
          <p:cNvSpPr>
            <a:spLocks noGrp="1"/>
          </p:cNvSpPr>
          <p:nvPr>
            <p:ph type="sldNum" idx="12"/>
          </p:nvPr>
        </p:nvSpPr>
        <p:spPr/>
        <p:txBody>
          <a:bodyPr/>
          <a:lstStyle/>
          <a:p>
            <a:fld id="{99BDFBD5-C309-4526-9B37-B97348992ABE}" type="slidenum">
              <a:rPr lang="en-US" smtClean="0"/>
              <a:t>29</a:t>
            </a:fld>
            <a:endParaRPr lang="en-US"/>
          </a:p>
        </p:txBody>
      </p:sp>
    </p:spTree>
    <p:extLst>
      <p:ext uri="{BB962C8B-B14F-4D97-AF65-F5344CB8AC3E}">
        <p14:creationId xmlns:p14="http://schemas.microsoft.com/office/powerpoint/2010/main" val="378081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9448ADB5-69C7-4457-BF59-9E92670F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spTree>
    <p:extLst>
      <p:ext uri="{BB962C8B-B14F-4D97-AF65-F5344CB8AC3E}">
        <p14:creationId xmlns:p14="http://schemas.microsoft.com/office/powerpoint/2010/main" val="33406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43-31F9-4282-B6AF-5CF5B29360AA}"/>
              </a:ext>
            </a:extLst>
          </p:cNvPr>
          <p:cNvSpPr>
            <a:spLocks noGrp="1"/>
          </p:cNvSpPr>
          <p:nvPr>
            <p:ph type="title"/>
          </p:nvPr>
        </p:nvSpPr>
        <p:spPr/>
        <p:txBody>
          <a:bodyPr/>
          <a:lstStyle/>
          <a:p>
            <a:r>
              <a:rPr lang="en-US" dirty="0"/>
              <a:t>For example...</a:t>
            </a:r>
          </a:p>
        </p:txBody>
      </p:sp>
      <p:sp>
        <p:nvSpPr>
          <p:cNvPr id="4" name="Slide Number Placeholder 3">
            <a:extLst>
              <a:ext uri="{FF2B5EF4-FFF2-40B4-BE49-F238E27FC236}">
                <a16:creationId xmlns:a16="http://schemas.microsoft.com/office/drawing/2014/main" id="{ABF38E91-33D5-49EF-9D89-0F4916E740B4}"/>
              </a:ext>
            </a:extLst>
          </p:cNvPr>
          <p:cNvSpPr>
            <a:spLocks noGrp="1"/>
          </p:cNvSpPr>
          <p:nvPr>
            <p:ph type="sldNum" idx="12"/>
          </p:nvPr>
        </p:nvSpPr>
        <p:spPr/>
        <p:txBody>
          <a:bodyPr/>
          <a:lstStyle/>
          <a:p>
            <a:fld id="{99BDFBD5-C309-4526-9B37-B97348992ABE}" type="slidenum">
              <a:rPr lang="en-US" smtClean="0"/>
              <a:t>30</a:t>
            </a:fld>
            <a:endParaRPr lang="en-US"/>
          </a:p>
        </p:txBody>
      </p:sp>
      <p:pic>
        <p:nvPicPr>
          <p:cNvPr id="6" name="Picture 5">
            <a:extLst>
              <a:ext uri="{FF2B5EF4-FFF2-40B4-BE49-F238E27FC236}">
                <a16:creationId xmlns:a16="http://schemas.microsoft.com/office/drawing/2014/main" id="{250189E6-33EB-4052-9A67-CD1FF75781CB}"/>
              </a:ext>
            </a:extLst>
          </p:cNvPr>
          <p:cNvPicPr>
            <a:picLocks noChangeAspect="1"/>
          </p:cNvPicPr>
          <p:nvPr/>
        </p:nvPicPr>
        <p:blipFill>
          <a:blip r:embed="rId2"/>
          <a:stretch>
            <a:fillRect/>
          </a:stretch>
        </p:blipFill>
        <p:spPr>
          <a:xfrm>
            <a:off x="743166" y="1268016"/>
            <a:ext cx="7224506" cy="740975"/>
          </a:xfrm>
          <a:prstGeom prst="rect">
            <a:avLst/>
          </a:prstGeom>
        </p:spPr>
      </p:pic>
      <p:pic>
        <p:nvPicPr>
          <p:cNvPr id="8" name="Picture 7">
            <a:extLst>
              <a:ext uri="{FF2B5EF4-FFF2-40B4-BE49-F238E27FC236}">
                <a16:creationId xmlns:a16="http://schemas.microsoft.com/office/drawing/2014/main" id="{948E4C34-5AB6-41DF-B50C-ABE6F859FCF7}"/>
              </a:ext>
            </a:extLst>
          </p:cNvPr>
          <p:cNvPicPr>
            <a:picLocks noChangeAspect="1"/>
          </p:cNvPicPr>
          <p:nvPr/>
        </p:nvPicPr>
        <p:blipFill>
          <a:blip r:embed="rId3"/>
          <a:stretch>
            <a:fillRect/>
          </a:stretch>
        </p:blipFill>
        <p:spPr>
          <a:xfrm>
            <a:off x="743167" y="2479813"/>
            <a:ext cx="6264536" cy="531895"/>
          </a:xfrm>
          <a:prstGeom prst="rect">
            <a:avLst/>
          </a:prstGeom>
        </p:spPr>
      </p:pic>
      <p:pic>
        <p:nvPicPr>
          <p:cNvPr id="10" name="Picture 9">
            <a:extLst>
              <a:ext uri="{FF2B5EF4-FFF2-40B4-BE49-F238E27FC236}">
                <a16:creationId xmlns:a16="http://schemas.microsoft.com/office/drawing/2014/main" id="{F09D18D5-0A25-4DE9-A116-075CFA0080AB}"/>
              </a:ext>
            </a:extLst>
          </p:cNvPr>
          <p:cNvPicPr>
            <a:picLocks noChangeAspect="1"/>
          </p:cNvPicPr>
          <p:nvPr/>
        </p:nvPicPr>
        <p:blipFill>
          <a:blip r:embed="rId4"/>
          <a:stretch>
            <a:fillRect/>
          </a:stretch>
        </p:blipFill>
        <p:spPr>
          <a:xfrm>
            <a:off x="743166" y="3548844"/>
            <a:ext cx="6949368" cy="1203649"/>
          </a:xfrm>
          <a:prstGeom prst="rect">
            <a:avLst/>
          </a:prstGeom>
        </p:spPr>
      </p:pic>
    </p:spTree>
    <p:extLst>
      <p:ext uri="{BB962C8B-B14F-4D97-AF65-F5344CB8AC3E}">
        <p14:creationId xmlns:p14="http://schemas.microsoft.com/office/powerpoint/2010/main" val="354460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73-9D2D-43A4-AAA0-E1AC4E342022}"/>
              </a:ext>
            </a:extLst>
          </p:cNvPr>
          <p:cNvSpPr>
            <a:spLocks noGrp="1"/>
          </p:cNvSpPr>
          <p:nvPr>
            <p:ph type="title"/>
          </p:nvPr>
        </p:nvSpPr>
        <p:spPr/>
        <p:txBody>
          <a:bodyPr/>
          <a:lstStyle/>
          <a:p>
            <a:r>
              <a:rPr lang="en-US" dirty="0"/>
              <a:t>Complex Data Element</a:t>
            </a:r>
          </a:p>
        </p:txBody>
      </p:sp>
      <p:sp>
        <p:nvSpPr>
          <p:cNvPr id="4" name="Slide Number Placeholder 3">
            <a:extLst>
              <a:ext uri="{FF2B5EF4-FFF2-40B4-BE49-F238E27FC236}">
                <a16:creationId xmlns:a16="http://schemas.microsoft.com/office/drawing/2014/main" id="{F44D400B-1F60-4B60-B787-57578DEFE2AF}"/>
              </a:ext>
            </a:extLst>
          </p:cNvPr>
          <p:cNvSpPr>
            <a:spLocks noGrp="1"/>
          </p:cNvSpPr>
          <p:nvPr>
            <p:ph type="sldNum" idx="12"/>
          </p:nvPr>
        </p:nvSpPr>
        <p:spPr/>
        <p:txBody>
          <a:bodyPr/>
          <a:lstStyle/>
          <a:p>
            <a:fld id="{99BDFBD5-C309-4526-9B37-B97348992ABE}" type="slidenum">
              <a:rPr lang="en-US" smtClean="0"/>
              <a:t>31</a:t>
            </a:fld>
            <a:endParaRPr lang="en-US"/>
          </a:p>
        </p:txBody>
      </p:sp>
      <p:pic>
        <p:nvPicPr>
          <p:cNvPr id="6" name="Picture 5">
            <a:extLst>
              <a:ext uri="{FF2B5EF4-FFF2-40B4-BE49-F238E27FC236}">
                <a16:creationId xmlns:a16="http://schemas.microsoft.com/office/drawing/2014/main" id="{D8F7DAA2-FE8F-4E2D-99F1-DB39404F3BBD}"/>
              </a:ext>
            </a:extLst>
          </p:cNvPr>
          <p:cNvPicPr>
            <a:picLocks noChangeAspect="1"/>
          </p:cNvPicPr>
          <p:nvPr/>
        </p:nvPicPr>
        <p:blipFill>
          <a:blip r:embed="rId2"/>
          <a:stretch>
            <a:fillRect/>
          </a:stretch>
        </p:blipFill>
        <p:spPr>
          <a:xfrm>
            <a:off x="781947" y="1485164"/>
            <a:ext cx="7466631" cy="1524288"/>
          </a:xfrm>
          <a:prstGeom prst="rect">
            <a:avLst/>
          </a:prstGeom>
        </p:spPr>
      </p:pic>
    </p:spTree>
    <p:extLst>
      <p:ext uri="{BB962C8B-B14F-4D97-AF65-F5344CB8AC3E}">
        <p14:creationId xmlns:p14="http://schemas.microsoft.com/office/powerpoint/2010/main" val="125664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BE31-2131-4C57-A510-57B2B227229F}"/>
              </a:ext>
            </a:extLst>
          </p:cNvPr>
          <p:cNvSpPr>
            <a:spLocks noGrp="1"/>
          </p:cNvSpPr>
          <p:nvPr>
            <p:ph type="title"/>
          </p:nvPr>
        </p:nvSpPr>
        <p:spPr/>
        <p:txBody>
          <a:bodyPr/>
          <a:lstStyle/>
          <a:p>
            <a:r>
              <a:rPr lang="en-US" dirty="0"/>
              <a:t>Sharing via Implementation Guides</a:t>
            </a:r>
          </a:p>
        </p:txBody>
      </p:sp>
      <p:sp>
        <p:nvSpPr>
          <p:cNvPr id="4" name="Slide Number Placeholder 3">
            <a:extLst>
              <a:ext uri="{FF2B5EF4-FFF2-40B4-BE49-F238E27FC236}">
                <a16:creationId xmlns:a16="http://schemas.microsoft.com/office/drawing/2014/main" id="{2DC73AC9-4342-45C0-8277-12813159FC22}"/>
              </a:ext>
            </a:extLst>
          </p:cNvPr>
          <p:cNvSpPr>
            <a:spLocks noGrp="1"/>
          </p:cNvSpPr>
          <p:nvPr>
            <p:ph type="sldNum" idx="12"/>
          </p:nvPr>
        </p:nvSpPr>
        <p:spPr/>
        <p:txBody>
          <a:bodyPr/>
          <a:lstStyle/>
          <a:p>
            <a:fld id="{99BDFBD5-C309-4526-9B37-B97348992ABE}" type="slidenum">
              <a:rPr lang="en-US" smtClean="0"/>
              <a:t>32</a:t>
            </a:fld>
            <a:endParaRPr lang="en-US"/>
          </a:p>
        </p:txBody>
      </p:sp>
    </p:spTree>
    <p:extLst>
      <p:ext uri="{BB962C8B-B14F-4D97-AF65-F5344CB8AC3E}">
        <p14:creationId xmlns:p14="http://schemas.microsoft.com/office/powerpoint/2010/main" val="386284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4310021" y="2794366"/>
            <a:ext cx="1014275" cy="1117875"/>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4034704" y="2516165"/>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2533063" y="2777008"/>
            <a:ext cx="1014275" cy="1070227"/>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4990340" y="3905701"/>
            <a:ext cx="71515" cy="21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8" name="Rectangle 117">
            <a:extLst>
              <a:ext uri="{FF2B5EF4-FFF2-40B4-BE49-F238E27FC236}">
                <a16:creationId xmlns:a16="http://schemas.microsoft.com/office/drawing/2014/main" id="{D451E572-F133-420E-A19A-95DD3C3141F3}"/>
              </a:ext>
            </a:extLst>
          </p:cNvPr>
          <p:cNvSpPr/>
          <p:nvPr/>
        </p:nvSpPr>
        <p:spPr>
          <a:xfrm>
            <a:off x="3359292" y="3877290"/>
            <a:ext cx="61938"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055" name="Rectangle 1054">
            <a:extLst>
              <a:ext uri="{FF2B5EF4-FFF2-40B4-BE49-F238E27FC236}">
                <a16:creationId xmlns:a16="http://schemas.microsoft.com/office/drawing/2014/main" id="{71143C50-5FDC-46BC-A593-991634435130}"/>
              </a:ext>
            </a:extLst>
          </p:cNvPr>
          <p:cNvSpPr/>
          <p:nvPr/>
        </p:nvSpPr>
        <p:spPr>
          <a:xfrm>
            <a:off x="4152894" y="3905702"/>
            <a:ext cx="74014"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0" name="Rectangle 119">
            <a:extLst>
              <a:ext uri="{FF2B5EF4-FFF2-40B4-BE49-F238E27FC236}">
                <a16:creationId xmlns:a16="http://schemas.microsoft.com/office/drawing/2014/main" id="{E2D882D9-63AB-4B59-9154-358DCECA153C}"/>
              </a:ext>
            </a:extLst>
          </p:cNvPr>
          <p:cNvSpPr/>
          <p:nvPr/>
        </p:nvSpPr>
        <p:spPr>
          <a:xfrm>
            <a:off x="5649118" y="2527336"/>
            <a:ext cx="83015" cy="26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99E795C3-B100-4602-B5C1-8BDAC22BC8A2}"/>
              </a:ext>
            </a:extLst>
          </p:cNvPr>
          <p:cNvSpPr/>
          <p:nvPr/>
        </p:nvSpPr>
        <p:spPr>
          <a:xfrm>
            <a:off x="7407783" y="2552144"/>
            <a:ext cx="83015" cy="25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7181152" y="2208868"/>
            <a:ext cx="251900" cy="4970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5242264" y="3065124"/>
            <a:ext cx="323588" cy="1439664"/>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7817992" y="3311320"/>
            <a:ext cx="327613" cy="942912"/>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6393479" y="3147163"/>
            <a:ext cx="327613" cy="127122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244324" y="3970631"/>
            <a:ext cx="1057499" cy="6345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216996" y="4116556"/>
            <a:ext cx="1014275" cy="121713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825" kern="1200" cap="all" dirty="0">
                    <a:solidFill>
                      <a:srgbClr val="44546A">
                        <a:hueOff val="0"/>
                        <a:satOff val="0"/>
                        <a:lumOff val="0"/>
                        <a:alphaOff val="0"/>
                      </a:srgbClr>
                    </a:solidFill>
                    <a:latin typeface="Calibri" panose="020F0502020204030204"/>
                  </a:rPr>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041707" y="4116556"/>
            <a:ext cx="1014275" cy="121713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2866418" y="4116556"/>
            <a:ext cx="1014275" cy="121713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3691129" y="4116556"/>
            <a:ext cx="1014275" cy="121713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4515841" y="4116556"/>
            <a:ext cx="1014275" cy="121713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7781095" y="2794366"/>
            <a:ext cx="1014275" cy="1117258"/>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6913327" y="2794366"/>
            <a:ext cx="1014275" cy="1117258"/>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443103" y="2791668"/>
            <a:ext cx="1014275" cy="1070227"/>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US 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5177790" y="2794366"/>
            <a:ext cx="1014275" cy="1117258"/>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020552" y="1469179"/>
            <a:ext cx="811115" cy="82773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HEDIS</a:t>
              </a:r>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4718476" y="257604"/>
            <a:ext cx="811115" cy="843377"/>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CDC Opioid Prescribing</a:t>
              </a:r>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8099288" y="238615"/>
            <a:ext cx="811115" cy="862085"/>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ANC</a:t>
              </a:r>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7256704" y="3397807"/>
            <a:ext cx="327613" cy="76994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2405635" y="2866982"/>
            <a:ext cx="196550" cy="39826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2849629" y="2534228"/>
            <a:ext cx="405710" cy="2348616"/>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5629567" y="999296"/>
            <a:ext cx="245985" cy="292214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3185200" y="3046032"/>
            <a:ext cx="1342227"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1588354" y="365286"/>
            <a:ext cx="259361" cy="199221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903197" y="1091975"/>
            <a:ext cx="1006750"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5340552" y="4116556"/>
            <a:ext cx="1014275" cy="121713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FHIRPath</a:t>
                  </a:r>
                  <a:endParaRPr lang="en-US" sz="900" kern="1200" cap="all" dirty="0">
                    <a:solidFill>
                      <a:srgbClr val="44546A">
                        <a:hueOff val="0"/>
                        <a:satOff val="0"/>
                        <a:lumOff val="0"/>
                        <a:alphaOff val="0"/>
                      </a:srgbClr>
                    </a:solidFill>
                    <a:latin typeface="Calibri" panose="020F0502020204030204"/>
                  </a:endParaRPr>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6165263" y="4116556"/>
            <a:ext cx="1014275" cy="121713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409702" y="2512657"/>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18491" y="3042524"/>
            <a:ext cx="899605"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530797" y="2791668"/>
            <a:ext cx="1014275" cy="1070227"/>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IPS</a:t>
                </a:r>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6989974" y="4116556"/>
            <a:ext cx="1014275" cy="121713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7814686" y="4116556"/>
            <a:ext cx="1014275" cy="121713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6045559" y="2794366"/>
            <a:ext cx="1014275" cy="1117258"/>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3856083" y="728119"/>
            <a:ext cx="357244" cy="3355109"/>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7679590" y="3032316"/>
            <a:ext cx="325171" cy="1768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7085240" y="1471860"/>
            <a:ext cx="811115" cy="862085"/>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CORE</a:t>
              </a:r>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6038757" y="231179"/>
            <a:ext cx="811115" cy="862085"/>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FP</a:t>
              </a:r>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7114801" y="260431"/>
            <a:ext cx="811115" cy="862085"/>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STI</a:t>
              </a:r>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3173788" y="257604"/>
            <a:ext cx="811115" cy="843377"/>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eCQM</a:t>
              </a:r>
              <a:r>
                <a:rPr lang="en-US" sz="900" kern="1200" cap="all" dirty="0">
                  <a:solidFill>
                    <a:srgbClr val="44546A">
                      <a:hueOff val="0"/>
                      <a:satOff val="0"/>
                      <a:lumOff val="0"/>
                      <a:alphaOff val="0"/>
                    </a:srgbClr>
                  </a:solidFill>
                  <a:latin typeface="Calibri" panose="020F0502020204030204"/>
                </a:rPr>
                <a:t> </a:t>
              </a:r>
              <a:r>
                <a:rPr lang="en-US" sz="900" kern="1200" cap="all" dirty="0" err="1">
                  <a:solidFill>
                    <a:srgbClr val="44546A">
                      <a:hueOff val="0"/>
                      <a:satOff val="0"/>
                      <a:lumOff val="0"/>
                      <a:alphaOff val="0"/>
                    </a:srgbClr>
                  </a:solidFill>
                  <a:latin typeface="Calibri" panose="020F0502020204030204"/>
                </a:rPr>
                <a:t>ProgramS</a:t>
              </a:r>
              <a:endParaRPr lang="en-US" sz="900" kern="1200" cap="all" dirty="0">
                <a:solidFill>
                  <a:srgbClr val="44546A">
                    <a:hueOff val="0"/>
                    <a:satOff val="0"/>
                    <a:lumOff val="0"/>
                    <a:alphaOff val="0"/>
                  </a:srgbClr>
                </a:solidFill>
                <a:latin typeface="Calibri" panose="020F0502020204030204"/>
              </a:endParaRPr>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4340498" y="1312945"/>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4409716" y="683631"/>
            <a:ext cx="251900" cy="110926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4080122" y="696051"/>
            <a:ext cx="245985" cy="1090340"/>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3937169" y="1444802"/>
            <a:ext cx="811115" cy="843377"/>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MME Calculation</a:t>
                </a:r>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7481859" y="1323551"/>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7692355" y="511497"/>
            <a:ext cx="246390" cy="148025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6998256" y="530402"/>
            <a:ext cx="240907" cy="1447927"/>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7453213" y="1139445"/>
            <a:ext cx="134288" cy="24598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517772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E971-9838-42CD-A2C7-D16C0C12FF3C}"/>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60C16AD7-D8CB-4C4B-A5EF-5509E01E2622}"/>
              </a:ext>
            </a:extLst>
          </p:cNvPr>
          <p:cNvSpPr>
            <a:spLocks noGrp="1"/>
          </p:cNvSpPr>
          <p:nvPr>
            <p:ph type="sldNum" idx="12"/>
          </p:nvPr>
        </p:nvSpPr>
        <p:spPr/>
        <p:txBody>
          <a:bodyPr/>
          <a:lstStyle/>
          <a:p>
            <a:fld id="{99BDFBD5-C309-4526-9B37-B97348992ABE}" type="slidenum">
              <a:rPr lang="en-US" smtClean="0"/>
              <a:t>34</a:t>
            </a:fld>
            <a:endParaRPr lang="en-US"/>
          </a:p>
        </p:txBody>
      </p:sp>
      <p:pic>
        <p:nvPicPr>
          <p:cNvPr id="6" name="Picture 5">
            <a:extLst>
              <a:ext uri="{FF2B5EF4-FFF2-40B4-BE49-F238E27FC236}">
                <a16:creationId xmlns:a16="http://schemas.microsoft.com/office/drawing/2014/main" id="{D05ED5D3-2443-4B36-8C8A-C50A76F0D6B9}"/>
              </a:ext>
            </a:extLst>
          </p:cNvPr>
          <p:cNvPicPr>
            <a:picLocks noChangeAspect="1"/>
          </p:cNvPicPr>
          <p:nvPr/>
        </p:nvPicPr>
        <p:blipFill>
          <a:blip r:embed="rId2"/>
          <a:stretch>
            <a:fillRect/>
          </a:stretch>
        </p:blipFill>
        <p:spPr>
          <a:xfrm>
            <a:off x="1154613" y="868621"/>
            <a:ext cx="7147667" cy="3834780"/>
          </a:xfrm>
          <a:prstGeom prst="rect">
            <a:avLst/>
          </a:prstGeom>
        </p:spPr>
      </p:pic>
      <p:sp>
        <p:nvSpPr>
          <p:cNvPr id="8" name="TextBox 7">
            <a:extLst>
              <a:ext uri="{FF2B5EF4-FFF2-40B4-BE49-F238E27FC236}">
                <a16:creationId xmlns:a16="http://schemas.microsoft.com/office/drawing/2014/main" id="{60F92E97-F67F-45FA-BE19-E98C5EBE9C17}"/>
              </a:ext>
            </a:extLst>
          </p:cNvPr>
          <p:cNvSpPr txBox="1"/>
          <p:nvPr/>
        </p:nvSpPr>
        <p:spPr>
          <a:xfrm>
            <a:off x="2879196" y="4888111"/>
            <a:ext cx="3571262" cy="253916"/>
          </a:xfrm>
          <a:prstGeom prst="rect">
            <a:avLst/>
          </a:prstGeom>
          <a:noFill/>
        </p:spPr>
        <p:txBody>
          <a:bodyPr wrap="square">
            <a:spAutoFit/>
          </a:bodyPr>
          <a:lstStyle/>
          <a:p>
            <a:r>
              <a:rPr lang="en-US" sz="1050" dirty="0">
                <a:solidFill>
                  <a:schemeClr val="bg1"/>
                </a:solidFill>
                <a:hlinkClick r:id="rId3"/>
              </a:rPr>
              <a:t>http://build.fhir.org/ig/cqframework/cqf-ccc/</a:t>
            </a:r>
            <a:r>
              <a:rPr lang="en-US" sz="1050" dirty="0">
                <a:solidFill>
                  <a:schemeClr val="bg1"/>
                </a:solidFill>
              </a:rPr>
              <a:t> </a:t>
            </a:r>
          </a:p>
        </p:txBody>
      </p:sp>
    </p:spTree>
    <p:extLst>
      <p:ext uri="{BB962C8B-B14F-4D97-AF65-F5344CB8AC3E}">
        <p14:creationId xmlns:p14="http://schemas.microsoft.com/office/powerpoint/2010/main" val="2284128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BD4F-EC5F-417A-B04E-839060A98B38}"/>
              </a:ext>
            </a:extLst>
          </p:cNvPr>
          <p:cNvSpPr>
            <a:spLocks noGrp="1"/>
          </p:cNvSpPr>
          <p:nvPr>
            <p:ph type="title"/>
          </p:nvPr>
        </p:nvSpPr>
        <p:spPr/>
        <p:txBody>
          <a:bodyPr/>
          <a:lstStyle/>
          <a:p>
            <a:r>
              <a:rPr lang="en-US" dirty="0"/>
              <a:t>Logic Libraries</a:t>
            </a:r>
          </a:p>
        </p:txBody>
      </p:sp>
      <p:sp>
        <p:nvSpPr>
          <p:cNvPr id="4" name="Slide Number Placeholder 3">
            <a:extLst>
              <a:ext uri="{FF2B5EF4-FFF2-40B4-BE49-F238E27FC236}">
                <a16:creationId xmlns:a16="http://schemas.microsoft.com/office/drawing/2014/main" id="{32F3CB2E-A465-4F17-AEB1-F34D019500B5}"/>
              </a:ext>
            </a:extLst>
          </p:cNvPr>
          <p:cNvSpPr>
            <a:spLocks noGrp="1"/>
          </p:cNvSpPr>
          <p:nvPr>
            <p:ph type="sldNum" idx="12"/>
          </p:nvPr>
        </p:nvSpPr>
        <p:spPr/>
        <p:txBody>
          <a:bodyPr/>
          <a:lstStyle/>
          <a:p>
            <a:fld id="{99BDFBD5-C309-4526-9B37-B97348992ABE}" type="slidenum">
              <a:rPr lang="en-US" smtClean="0"/>
              <a:t>35</a:t>
            </a:fld>
            <a:endParaRPr lang="en-US"/>
          </a:p>
        </p:txBody>
      </p:sp>
      <p:pic>
        <p:nvPicPr>
          <p:cNvPr id="6" name="Picture 5">
            <a:extLst>
              <a:ext uri="{FF2B5EF4-FFF2-40B4-BE49-F238E27FC236}">
                <a16:creationId xmlns:a16="http://schemas.microsoft.com/office/drawing/2014/main" id="{FB38789C-8A7A-4A9D-AD1E-6EC59F2FFCB9}"/>
              </a:ext>
            </a:extLst>
          </p:cNvPr>
          <p:cNvPicPr>
            <a:picLocks noChangeAspect="1"/>
          </p:cNvPicPr>
          <p:nvPr/>
        </p:nvPicPr>
        <p:blipFill>
          <a:blip r:embed="rId2"/>
          <a:stretch>
            <a:fillRect/>
          </a:stretch>
        </p:blipFill>
        <p:spPr>
          <a:xfrm>
            <a:off x="837958" y="988306"/>
            <a:ext cx="7279825" cy="3601997"/>
          </a:xfrm>
          <a:prstGeom prst="rect">
            <a:avLst/>
          </a:prstGeom>
        </p:spPr>
      </p:pic>
      <p:sp>
        <p:nvSpPr>
          <p:cNvPr id="8" name="TextBox 7">
            <a:extLst>
              <a:ext uri="{FF2B5EF4-FFF2-40B4-BE49-F238E27FC236}">
                <a16:creationId xmlns:a16="http://schemas.microsoft.com/office/drawing/2014/main" id="{A085B9C4-EE57-4209-B145-DA419D0A2B80}"/>
              </a:ext>
            </a:extLst>
          </p:cNvPr>
          <p:cNvSpPr txBox="1"/>
          <p:nvPr/>
        </p:nvSpPr>
        <p:spPr>
          <a:xfrm>
            <a:off x="2190526" y="4869656"/>
            <a:ext cx="4574690" cy="230832"/>
          </a:xfrm>
          <a:prstGeom prst="rect">
            <a:avLst/>
          </a:prstGeom>
          <a:noFill/>
        </p:spPr>
        <p:txBody>
          <a:bodyPr wrap="square">
            <a:spAutoFit/>
          </a:bodyPr>
          <a:lstStyle/>
          <a:p>
            <a:r>
              <a:rPr lang="en-US" sz="900" dirty="0">
                <a:solidFill>
                  <a:schemeClr val="bg1"/>
                </a:solidFill>
                <a:hlinkClick r:id="rId3"/>
              </a:rPr>
              <a:t>http://build.fhir.org/ig/cqframework/cqf-ccc/Library-ColorectalCancerElements.html</a:t>
            </a:r>
            <a:r>
              <a:rPr lang="en-US" sz="900" dirty="0">
                <a:solidFill>
                  <a:schemeClr val="bg1"/>
                </a:solidFill>
              </a:rPr>
              <a:t> </a:t>
            </a:r>
          </a:p>
        </p:txBody>
      </p:sp>
    </p:spTree>
    <p:extLst>
      <p:ext uri="{BB962C8B-B14F-4D97-AF65-F5344CB8AC3E}">
        <p14:creationId xmlns:p14="http://schemas.microsoft.com/office/powerpoint/2010/main" val="104414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305A-B35E-4802-BBD0-1E95CE818170}"/>
              </a:ext>
            </a:extLst>
          </p:cNvPr>
          <p:cNvSpPr>
            <a:spLocks noGrp="1"/>
          </p:cNvSpPr>
          <p:nvPr>
            <p:ph type="title"/>
          </p:nvPr>
        </p:nvSpPr>
        <p:spPr/>
        <p:txBody>
          <a:bodyPr/>
          <a:lstStyle/>
          <a:p>
            <a:r>
              <a:rPr lang="en-US" dirty="0"/>
              <a:t>FHIR Publishing Ecosystem</a:t>
            </a:r>
          </a:p>
        </p:txBody>
      </p:sp>
      <p:sp>
        <p:nvSpPr>
          <p:cNvPr id="4" name="Slide Number Placeholder 3">
            <a:extLst>
              <a:ext uri="{FF2B5EF4-FFF2-40B4-BE49-F238E27FC236}">
                <a16:creationId xmlns:a16="http://schemas.microsoft.com/office/drawing/2014/main" id="{A8CD1B6E-4907-436A-B683-C9EFE360FD92}"/>
              </a:ext>
            </a:extLst>
          </p:cNvPr>
          <p:cNvSpPr>
            <a:spLocks noGrp="1"/>
          </p:cNvSpPr>
          <p:nvPr>
            <p:ph type="sldNum" idx="12"/>
          </p:nvPr>
        </p:nvSpPr>
        <p:spPr/>
        <p:txBody>
          <a:bodyPr/>
          <a:lstStyle/>
          <a:p>
            <a:fld id="{99BDFBD5-C309-4526-9B37-B97348992ABE}" type="slidenum">
              <a:rPr lang="en-US" smtClean="0"/>
              <a:t>36</a:t>
            </a:fld>
            <a:endParaRPr lang="en-US"/>
          </a:p>
        </p:txBody>
      </p:sp>
      <p:pic>
        <p:nvPicPr>
          <p:cNvPr id="6" name="Picture 5">
            <a:extLst>
              <a:ext uri="{FF2B5EF4-FFF2-40B4-BE49-F238E27FC236}">
                <a16:creationId xmlns:a16="http://schemas.microsoft.com/office/drawing/2014/main" id="{2E820C38-3F65-437B-8E62-ADF844C1CE2C}"/>
              </a:ext>
            </a:extLst>
          </p:cNvPr>
          <p:cNvPicPr>
            <a:picLocks noChangeAspect="1"/>
          </p:cNvPicPr>
          <p:nvPr/>
        </p:nvPicPr>
        <p:blipFill>
          <a:blip r:embed="rId2"/>
          <a:stretch>
            <a:fillRect/>
          </a:stretch>
        </p:blipFill>
        <p:spPr>
          <a:xfrm>
            <a:off x="715947" y="1370119"/>
            <a:ext cx="4565494" cy="757343"/>
          </a:xfrm>
          <a:prstGeom prst="rect">
            <a:avLst/>
          </a:prstGeom>
        </p:spPr>
      </p:pic>
      <p:pic>
        <p:nvPicPr>
          <p:cNvPr id="8" name="Picture 7">
            <a:extLst>
              <a:ext uri="{FF2B5EF4-FFF2-40B4-BE49-F238E27FC236}">
                <a16:creationId xmlns:a16="http://schemas.microsoft.com/office/drawing/2014/main" id="{E8053F3D-4593-4A78-BA36-4010EFE6514A}"/>
              </a:ext>
            </a:extLst>
          </p:cNvPr>
          <p:cNvPicPr>
            <a:picLocks noChangeAspect="1"/>
          </p:cNvPicPr>
          <p:nvPr/>
        </p:nvPicPr>
        <p:blipFill>
          <a:blip r:embed="rId3"/>
          <a:stretch>
            <a:fillRect/>
          </a:stretch>
        </p:blipFill>
        <p:spPr>
          <a:xfrm>
            <a:off x="1798962" y="2377292"/>
            <a:ext cx="5072689" cy="1753644"/>
          </a:xfrm>
          <a:prstGeom prst="rect">
            <a:avLst/>
          </a:prstGeom>
        </p:spPr>
      </p:pic>
    </p:spTree>
    <p:extLst>
      <p:ext uri="{BB962C8B-B14F-4D97-AF65-F5344CB8AC3E}">
        <p14:creationId xmlns:p14="http://schemas.microsoft.com/office/powerpoint/2010/main" val="334711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177C67-014B-42B6-AA10-D16A8F72C1DC}"/>
              </a:ext>
            </a:extLst>
          </p:cNvPr>
          <p:cNvSpPr>
            <a:spLocks noGrp="1"/>
          </p:cNvSpPr>
          <p:nvPr>
            <p:ph type="sldNum" idx="12"/>
          </p:nvPr>
        </p:nvSpPr>
        <p:spPr/>
        <p:txBody>
          <a:bodyPr/>
          <a:lstStyle/>
          <a:p>
            <a:fld id="{99BDFBD5-C309-4526-9B37-B97348992ABE}" type="slidenum">
              <a:rPr lang="en-US" smtClean="0"/>
              <a:t>37</a:t>
            </a:fld>
            <a:endParaRPr lang="en-US"/>
          </a:p>
        </p:txBody>
      </p:sp>
      <p:sp>
        <p:nvSpPr>
          <p:cNvPr id="6" name="TextBox 5">
            <a:extLst>
              <a:ext uri="{FF2B5EF4-FFF2-40B4-BE49-F238E27FC236}">
                <a16:creationId xmlns:a16="http://schemas.microsoft.com/office/drawing/2014/main" id="{6A5A902B-5F91-4F42-B71F-E953835E63AD}"/>
              </a:ext>
            </a:extLst>
          </p:cNvPr>
          <p:cNvSpPr txBox="1"/>
          <p:nvPr/>
        </p:nvSpPr>
        <p:spPr>
          <a:xfrm>
            <a:off x="1415387" y="4869656"/>
            <a:ext cx="6507032" cy="253916"/>
          </a:xfrm>
          <a:prstGeom prst="rect">
            <a:avLst/>
          </a:prstGeom>
          <a:noFill/>
        </p:spPr>
        <p:txBody>
          <a:bodyPr wrap="square">
            <a:spAutoFit/>
          </a:bodyPr>
          <a:lstStyle/>
          <a:p>
            <a:pPr algn="ctr"/>
            <a:r>
              <a:rPr lang="en-US" sz="1050" dirty="0">
                <a:hlinkClick r:id="rId2"/>
              </a:rPr>
              <a:t>https://github.com/cqframework/cqf-ccc/blob/master/input/cql/ColorectalCancerScreeningCDS.cql</a:t>
            </a:r>
            <a:r>
              <a:rPr lang="en-US" sz="1050" dirty="0"/>
              <a:t> </a:t>
            </a:r>
          </a:p>
        </p:txBody>
      </p:sp>
      <p:pic>
        <p:nvPicPr>
          <p:cNvPr id="12" name="Picture 11">
            <a:extLst>
              <a:ext uri="{FF2B5EF4-FFF2-40B4-BE49-F238E27FC236}">
                <a16:creationId xmlns:a16="http://schemas.microsoft.com/office/drawing/2014/main" id="{CF910B0B-4FE8-4121-8852-A510E79F5716}"/>
              </a:ext>
            </a:extLst>
          </p:cNvPr>
          <p:cNvPicPr>
            <a:picLocks noChangeAspect="1"/>
          </p:cNvPicPr>
          <p:nvPr/>
        </p:nvPicPr>
        <p:blipFill>
          <a:blip r:embed="rId3"/>
          <a:stretch>
            <a:fillRect/>
          </a:stretch>
        </p:blipFill>
        <p:spPr>
          <a:xfrm>
            <a:off x="660315" y="479890"/>
            <a:ext cx="7274010" cy="4102430"/>
          </a:xfrm>
          <a:prstGeom prst="rect">
            <a:avLst/>
          </a:prstGeom>
        </p:spPr>
      </p:pic>
      <p:sp>
        <p:nvSpPr>
          <p:cNvPr id="13" name="TextBox 12">
            <a:extLst>
              <a:ext uri="{FF2B5EF4-FFF2-40B4-BE49-F238E27FC236}">
                <a16:creationId xmlns:a16="http://schemas.microsoft.com/office/drawing/2014/main" id="{9FD27813-3160-4700-AD32-F76A43A46605}"/>
              </a:ext>
            </a:extLst>
          </p:cNvPr>
          <p:cNvSpPr txBox="1"/>
          <p:nvPr/>
        </p:nvSpPr>
        <p:spPr>
          <a:xfrm>
            <a:off x="531641" y="110558"/>
            <a:ext cx="3493264" cy="369332"/>
          </a:xfrm>
          <a:prstGeom prst="rect">
            <a:avLst/>
          </a:prstGeom>
          <a:noFill/>
        </p:spPr>
        <p:txBody>
          <a:bodyPr wrap="none" rtlCol="0">
            <a:spAutoFit/>
          </a:bodyPr>
          <a:lstStyle/>
          <a:p>
            <a:r>
              <a:rPr lang="en-US" sz="1800" dirty="0" err="1">
                <a:solidFill>
                  <a:schemeClr val="tx1"/>
                </a:solidFill>
              </a:rPr>
              <a:t>ColorectalCancerScreeningCDS</a:t>
            </a:r>
            <a:endParaRPr lang="en-US" sz="1800" dirty="0">
              <a:solidFill>
                <a:schemeClr val="tx1"/>
              </a:solidFill>
            </a:endParaRPr>
          </a:p>
        </p:txBody>
      </p:sp>
    </p:spTree>
    <p:extLst>
      <p:ext uri="{BB962C8B-B14F-4D97-AF65-F5344CB8AC3E}">
        <p14:creationId xmlns:p14="http://schemas.microsoft.com/office/powerpoint/2010/main" val="58003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38</a:t>
            </a:fld>
            <a:endParaRPr lang="en-US"/>
          </a:p>
        </p:txBody>
      </p:sp>
      <p:pic>
        <p:nvPicPr>
          <p:cNvPr id="6" name="Picture 5">
            <a:extLst>
              <a:ext uri="{FF2B5EF4-FFF2-40B4-BE49-F238E27FC236}">
                <a16:creationId xmlns:a16="http://schemas.microsoft.com/office/drawing/2014/main" id="{CD00D974-8787-4200-A697-8F11EFB277B7}"/>
              </a:ext>
            </a:extLst>
          </p:cNvPr>
          <p:cNvPicPr>
            <a:picLocks noChangeAspect="1"/>
          </p:cNvPicPr>
          <p:nvPr/>
        </p:nvPicPr>
        <p:blipFill>
          <a:blip r:embed="rId2"/>
          <a:stretch>
            <a:fillRect/>
          </a:stretch>
        </p:blipFill>
        <p:spPr>
          <a:xfrm>
            <a:off x="714355" y="665460"/>
            <a:ext cx="7715290" cy="3812579"/>
          </a:xfrm>
          <a:prstGeom prst="rect">
            <a:avLst/>
          </a:prstGeom>
        </p:spPr>
      </p:pic>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3"/>
              </a:rPr>
              <a:t>https://github.com/cqframework/cqf-ccc/blob/master/input/cql/ColorectalCancerScreeningCQM.cql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68603"/>
            <a:ext cx="3544560" cy="369332"/>
          </a:xfrm>
          <a:prstGeom prst="rect">
            <a:avLst/>
          </a:prstGeom>
          <a:noFill/>
        </p:spPr>
        <p:txBody>
          <a:bodyPr wrap="none" rtlCol="0">
            <a:spAutoFit/>
          </a:bodyPr>
          <a:lstStyle/>
          <a:p>
            <a:r>
              <a:rPr lang="en-US" sz="1800" dirty="0" err="1">
                <a:solidFill>
                  <a:schemeClr val="tx1"/>
                </a:solidFill>
              </a:rPr>
              <a:t>ColorectalCancerScreeningCQM</a:t>
            </a:r>
            <a:endParaRPr lang="en-US" sz="1800" dirty="0">
              <a:solidFill>
                <a:schemeClr val="tx1"/>
              </a:solidFill>
            </a:endParaRPr>
          </a:p>
        </p:txBody>
      </p:sp>
    </p:spTree>
    <p:extLst>
      <p:ext uri="{BB962C8B-B14F-4D97-AF65-F5344CB8AC3E}">
        <p14:creationId xmlns:p14="http://schemas.microsoft.com/office/powerpoint/2010/main" val="335471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39</a:t>
            </a:fld>
            <a:endParaRPr lang="en-US"/>
          </a:p>
        </p:txBody>
      </p:sp>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2"/>
              </a:rPr>
              <a:t>https://github.com/cqframework/cqf-ccc/blob/master/input/cql/ColorectalCancerScreeningHEDIS.cql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09090"/>
            <a:ext cx="3711272" cy="369332"/>
          </a:xfrm>
          <a:prstGeom prst="rect">
            <a:avLst/>
          </a:prstGeom>
          <a:noFill/>
        </p:spPr>
        <p:txBody>
          <a:bodyPr wrap="none" rtlCol="0">
            <a:spAutoFit/>
          </a:bodyPr>
          <a:lstStyle/>
          <a:p>
            <a:r>
              <a:rPr lang="en-US" sz="1800" dirty="0" err="1">
                <a:solidFill>
                  <a:schemeClr val="tx1"/>
                </a:solidFill>
              </a:rPr>
              <a:t>ColorectalCancerScreeningHEDIS</a:t>
            </a:r>
            <a:endParaRPr lang="en-US" sz="1800" dirty="0">
              <a:solidFill>
                <a:schemeClr val="tx1"/>
              </a:solidFill>
            </a:endParaRPr>
          </a:p>
        </p:txBody>
      </p:sp>
      <p:pic>
        <p:nvPicPr>
          <p:cNvPr id="3" name="Picture 2">
            <a:extLst>
              <a:ext uri="{FF2B5EF4-FFF2-40B4-BE49-F238E27FC236}">
                <a16:creationId xmlns:a16="http://schemas.microsoft.com/office/drawing/2014/main" id="{C6AF4965-C94F-4573-8C70-10D0AADEB318}"/>
              </a:ext>
            </a:extLst>
          </p:cNvPr>
          <p:cNvPicPr>
            <a:picLocks noChangeAspect="1"/>
          </p:cNvPicPr>
          <p:nvPr/>
        </p:nvPicPr>
        <p:blipFill>
          <a:blip r:embed="rId3"/>
          <a:stretch>
            <a:fillRect/>
          </a:stretch>
        </p:blipFill>
        <p:spPr>
          <a:xfrm>
            <a:off x="1065824" y="478422"/>
            <a:ext cx="7325957" cy="4217188"/>
          </a:xfrm>
          <a:prstGeom prst="rect">
            <a:avLst/>
          </a:prstGeom>
        </p:spPr>
      </p:pic>
    </p:spTree>
    <p:extLst>
      <p:ext uri="{BB962C8B-B14F-4D97-AF65-F5344CB8AC3E}">
        <p14:creationId xmlns:p14="http://schemas.microsoft.com/office/powerpoint/2010/main" val="372628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5690972" y="4262408"/>
            <a:ext cx="803310" cy="35202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772007" cy="338555"/>
            </a:xfrm>
            <a:prstGeom prst="rect">
              <a:avLst/>
            </a:prstGeom>
            <a:noFill/>
          </p:spPr>
          <p:txBody>
            <a:bodyPr wrap="none" rtlCol="0">
              <a:spAutoFit/>
            </a:bodyPr>
            <a:lstStyle/>
            <a:p>
              <a:r>
                <a:rPr lang="en-US" sz="1050"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4821784" y="1051514"/>
            <a:ext cx="880986" cy="352020"/>
            <a:chOff x="189466" y="3622532"/>
            <a:chExt cx="117464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3"/>
              <a:ext cx="872461" cy="338555"/>
            </a:xfrm>
            <a:prstGeom prst="rect">
              <a:avLst/>
            </a:prstGeom>
            <a:noFill/>
          </p:spPr>
          <p:txBody>
            <a:bodyPr wrap="none" rtlCol="0">
              <a:spAutoFit/>
            </a:bodyPr>
            <a:lstStyle/>
            <a:p>
              <a:r>
                <a:rPr lang="en-US" sz="1050"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6958497" y="2330018"/>
            <a:ext cx="1113412" cy="352020"/>
            <a:chOff x="5446652" y="6210853"/>
            <a:chExt cx="1484549"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4"/>
              <a:ext cx="1225121" cy="338555"/>
            </a:xfrm>
            <a:prstGeom prst="rect">
              <a:avLst/>
            </a:prstGeom>
            <a:noFill/>
          </p:spPr>
          <p:txBody>
            <a:bodyPr wrap="none" rtlCol="0">
              <a:spAutoFit/>
            </a:bodyPr>
            <a:lstStyle/>
            <a:p>
              <a:r>
                <a:rPr lang="en-US" sz="1050"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2292112" y="1051514"/>
            <a:ext cx="812975" cy="35202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3"/>
              <a:ext cx="645904" cy="338555"/>
            </a:xfrm>
            <a:prstGeom prst="rect">
              <a:avLst/>
            </a:prstGeom>
            <a:noFill/>
          </p:spPr>
          <p:txBody>
            <a:bodyPr wrap="none" rtlCol="0">
              <a:spAutoFit/>
            </a:bodyPr>
            <a:lstStyle/>
            <a:p>
              <a:r>
                <a:rPr lang="en-US" sz="1050"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3755534" y="2750357"/>
            <a:ext cx="905296" cy="35202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3834" cy="338555"/>
            </a:xfrm>
            <a:prstGeom prst="rect">
              <a:avLst/>
            </a:prstGeom>
            <a:noFill/>
          </p:spPr>
          <p:txBody>
            <a:bodyPr wrap="none" rtlCol="0">
              <a:spAutoFit/>
            </a:bodyPr>
            <a:lstStyle/>
            <a:p>
              <a:r>
                <a:rPr lang="en-US" sz="1050"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2777285" y="4262408"/>
            <a:ext cx="801029" cy="35202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84831" cy="338555"/>
            </a:xfrm>
            <a:prstGeom prst="rect">
              <a:avLst/>
            </a:prstGeom>
            <a:noFill/>
          </p:spPr>
          <p:txBody>
            <a:bodyPr wrap="none" rtlCol="0">
              <a:spAutoFit/>
            </a:bodyPr>
            <a:lstStyle/>
            <a:p>
              <a:r>
                <a:rPr lang="en-US" sz="1050"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3077750" y="2757366"/>
            <a:ext cx="653856" cy="352020"/>
            <a:chOff x="125913" y="5331262"/>
            <a:chExt cx="87180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624531" cy="338555"/>
            </a:xfrm>
            <a:prstGeom prst="rect">
              <a:avLst/>
            </a:prstGeom>
            <a:noFill/>
          </p:spPr>
          <p:txBody>
            <a:bodyPr wrap="none" rtlCol="0">
              <a:spAutoFit/>
            </a:bodyPr>
            <a:lstStyle/>
            <a:p>
              <a:r>
                <a:rPr lang="en-US" sz="1050"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4690169" y="2750357"/>
            <a:ext cx="648516" cy="35202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506976" cy="338555"/>
            </a:xfrm>
            <a:prstGeom prst="rect">
              <a:avLst/>
            </a:prstGeom>
            <a:noFill/>
          </p:spPr>
          <p:txBody>
            <a:bodyPr wrap="none" rtlCol="0">
              <a:spAutoFit/>
            </a:bodyPr>
            <a:lstStyle/>
            <a:p>
              <a:r>
                <a:rPr lang="en-US" sz="1050"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646080" y="3957232"/>
            <a:ext cx="803310" cy="35202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70574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eCR</a:t>
              </a:r>
              <a:endParaRPr lang="en-US" sz="1050"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72" y="2763989"/>
            <a:ext cx="1323095" cy="318717"/>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7014769" y="138326"/>
            <a:ext cx="2001404" cy="646300"/>
          </a:xfrm>
          <a:prstGeom prst="rect">
            <a:avLst/>
          </a:prstGeom>
          <a:solidFill>
            <a:schemeClr val="bg1"/>
          </a:solidFill>
          <a:ln w="38100" cap="flat" cmpd="sng">
            <a:solidFill>
              <a:schemeClr val="accent1"/>
            </a:solidFill>
            <a:prstDash val="solid"/>
            <a:round/>
            <a:headEnd type="none" w="sm" len="sm"/>
            <a:tailEnd type="none" w="sm" len="sm"/>
          </a:ln>
        </p:spPr>
        <p:txBody>
          <a:bodyPr spcFirstLastPara="1" wrap="square" lIns="68569" tIns="34275" rIns="68569" bIns="34275" anchor="t" anchorCtr="0">
            <a:spAutoFit/>
          </a:bodyPr>
          <a:lstStyle/>
          <a:p>
            <a:pPr>
              <a:buSzPts val="800"/>
            </a:pPr>
            <a:r>
              <a:rPr lang="en-US" sz="750" b="1" dirty="0">
                <a:latin typeface="Calibri"/>
                <a:ea typeface="Calibri"/>
                <a:cs typeface="Calibri"/>
                <a:sym typeface="Calibri"/>
              </a:rPr>
              <a:t>LEGEND: Sponsoring HL7 Workgroups</a:t>
            </a:r>
            <a:endParaRPr sz="1800" dirty="0"/>
          </a:p>
          <a:p>
            <a:pPr>
              <a:buClr>
                <a:srgbClr val="00B0F0"/>
              </a:buClr>
              <a:buSzPts val="800"/>
            </a:pPr>
            <a:r>
              <a:rPr lang="en-US" sz="750" b="1" dirty="0">
                <a:solidFill>
                  <a:srgbClr val="00B0F0"/>
                </a:solidFill>
                <a:latin typeface="Calibri"/>
                <a:ea typeface="Calibri"/>
                <a:cs typeface="Calibri"/>
                <a:sym typeface="Calibri"/>
              </a:rPr>
              <a:t>Clinical Decision Support  (CDS)</a:t>
            </a:r>
            <a:endParaRPr sz="1800" dirty="0"/>
          </a:p>
          <a:p>
            <a:pPr>
              <a:buClr>
                <a:srgbClr val="7030A0"/>
              </a:buClr>
              <a:buSzPts val="800"/>
            </a:pPr>
            <a:r>
              <a:rPr lang="en-US" sz="750" b="1" dirty="0">
                <a:solidFill>
                  <a:srgbClr val="7030A0"/>
                </a:solidFill>
                <a:latin typeface="Calibri"/>
                <a:ea typeface="Calibri"/>
                <a:cs typeface="Calibri"/>
                <a:sym typeface="Calibri"/>
              </a:rPr>
              <a:t>Clinical Quality Information (CQI)</a:t>
            </a:r>
            <a:br>
              <a:rPr lang="en-US" sz="750" b="1" dirty="0">
                <a:solidFill>
                  <a:srgbClr val="7030A0"/>
                </a:solidFill>
                <a:latin typeface="Calibri"/>
                <a:ea typeface="Calibri"/>
                <a:cs typeface="Calibri"/>
                <a:sym typeface="Calibri"/>
              </a:rPr>
            </a:br>
            <a:r>
              <a:rPr lang="en-US" sz="750" b="1" dirty="0">
                <a:solidFill>
                  <a:srgbClr val="C00000"/>
                </a:solidFill>
                <a:latin typeface="Calibri"/>
                <a:ea typeface="Calibri"/>
                <a:cs typeface="Calibri"/>
                <a:sym typeface="Calibri"/>
              </a:rPr>
              <a:t>Public Health (PH) </a:t>
            </a:r>
            <a:br>
              <a:rPr lang="en-US" sz="750" b="1" dirty="0">
                <a:solidFill>
                  <a:srgbClr val="C00000"/>
                </a:solidFill>
                <a:latin typeface="Calibri"/>
                <a:ea typeface="Calibri"/>
                <a:cs typeface="Calibri"/>
                <a:sym typeface="Calibri"/>
              </a:rPr>
            </a:br>
            <a:r>
              <a:rPr lang="en-US" sz="750" b="1"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204770" y="3506603"/>
            <a:ext cx="1237325" cy="35202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25076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MedMorph</a:t>
              </a:r>
              <a:endParaRPr lang="en-US" sz="1050"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3773483" y="3156387"/>
            <a:ext cx="887347" cy="35202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0" name="TextBox 49">
              <a:extLst>
                <a:ext uri="{FF2B5EF4-FFF2-40B4-BE49-F238E27FC236}">
                  <a16:creationId xmlns:a16="http://schemas.microsoft.com/office/drawing/2014/main" id="{BC22DBC6-3DEB-42EF-8F80-76CCF854C377}"/>
                </a:ext>
              </a:extLst>
            </p:cNvPr>
            <p:cNvSpPr txBox="1"/>
            <p:nvPr/>
          </p:nvSpPr>
          <p:spPr>
            <a:xfrm>
              <a:off x="837681" y="6308209"/>
              <a:ext cx="893834" cy="338555"/>
            </a:xfrm>
            <a:prstGeom prst="rect">
              <a:avLst/>
            </a:prstGeom>
            <a:grpFill/>
          </p:spPr>
          <p:txBody>
            <a:bodyPr wrap="none" rtlCol="0">
              <a:spAutoFit/>
            </a:bodyPr>
            <a:lstStyle/>
            <a:p>
              <a:r>
                <a:rPr lang="en-US" sz="1050"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3733501" y="2330018"/>
            <a:ext cx="981340" cy="352020"/>
            <a:chOff x="8127101" y="6122756"/>
            <a:chExt cx="1308453"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3"/>
              <a:ext cx="955817" cy="338555"/>
            </a:xfrm>
            <a:prstGeom prst="rect">
              <a:avLst/>
            </a:prstGeom>
            <a:grpFill/>
          </p:spPr>
          <p:txBody>
            <a:bodyPr wrap="none" rtlCol="0">
              <a:spAutoFit/>
            </a:bodyPr>
            <a:lstStyle/>
            <a:p>
              <a:r>
                <a:rPr lang="en-US" sz="1050" b="1" dirty="0">
                  <a:solidFill>
                    <a:schemeClr val="bg1"/>
                  </a:solidFill>
                </a:rPr>
                <a:t>US Core</a:t>
              </a:r>
            </a:p>
          </p:txBody>
        </p:sp>
      </p:grpSp>
    </p:spTree>
    <p:extLst>
      <p:ext uri="{BB962C8B-B14F-4D97-AF65-F5344CB8AC3E}">
        <p14:creationId xmlns:p14="http://schemas.microsoft.com/office/powerpoint/2010/main" val="363956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A826-8EF5-4CCD-A082-4C87A29AEC9D}"/>
              </a:ext>
            </a:extLst>
          </p:cNvPr>
          <p:cNvSpPr>
            <a:spLocks noGrp="1"/>
          </p:cNvSpPr>
          <p:nvPr>
            <p:ph type="title"/>
          </p:nvPr>
        </p:nvSpPr>
        <p:spPr/>
        <p:txBody>
          <a:bodyPr/>
          <a:lstStyle/>
          <a:p>
            <a:r>
              <a:rPr lang="en-US" dirty="0"/>
              <a:t>Sharing via Repository Services</a:t>
            </a:r>
          </a:p>
        </p:txBody>
      </p:sp>
      <p:sp>
        <p:nvSpPr>
          <p:cNvPr id="4" name="Slide Number Placeholder 3">
            <a:extLst>
              <a:ext uri="{FF2B5EF4-FFF2-40B4-BE49-F238E27FC236}">
                <a16:creationId xmlns:a16="http://schemas.microsoft.com/office/drawing/2014/main" id="{CDE03797-6D16-460A-9CA3-8F30985BD33F}"/>
              </a:ext>
            </a:extLst>
          </p:cNvPr>
          <p:cNvSpPr>
            <a:spLocks noGrp="1"/>
          </p:cNvSpPr>
          <p:nvPr>
            <p:ph type="sldNum" idx="12"/>
          </p:nvPr>
        </p:nvSpPr>
        <p:spPr/>
        <p:txBody>
          <a:bodyPr/>
          <a:lstStyle/>
          <a:p>
            <a:fld id="{99BDFBD5-C309-4526-9B37-B97348992ABE}" type="slidenum">
              <a:rPr lang="en-US" smtClean="0"/>
              <a:t>40</a:t>
            </a:fld>
            <a:endParaRPr lang="en-US"/>
          </a:p>
        </p:txBody>
      </p:sp>
    </p:spTree>
    <p:extLst>
      <p:ext uri="{BB962C8B-B14F-4D97-AF65-F5344CB8AC3E}">
        <p14:creationId xmlns:p14="http://schemas.microsoft.com/office/powerpoint/2010/main" val="218359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93-8ADF-4D5D-AA2D-219FB695E0EA}"/>
              </a:ext>
            </a:extLst>
          </p:cNvPr>
          <p:cNvSpPr>
            <a:spLocks noGrp="1"/>
          </p:cNvSpPr>
          <p:nvPr>
            <p:ph type="title"/>
          </p:nvPr>
        </p:nvSpPr>
        <p:spPr/>
        <p:txBody>
          <a:bodyPr/>
          <a:lstStyle/>
          <a:p>
            <a:r>
              <a:rPr lang="en-US" dirty="0"/>
              <a:t>Sharing via Services</a:t>
            </a:r>
          </a:p>
        </p:txBody>
      </p:sp>
      <p:sp>
        <p:nvSpPr>
          <p:cNvPr id="3" name="Slide Number Placeholder 2">
            <a:extLst>
              <a:ext uri="{FF2B5EF4-FFF2-40B4-BE49-F238E27FC236}">
                <a16:creationId xmlns:a16="http://schemas.microsoft.com/office/drawing/2014/main" id="{C2FC2662-DD98-4B7A-9B1F-56136E83E73C}"/>
              </a:ext>
            </a:extLst>
          </p:cNvPr>
          <p:cNvSpPr>
            <a:spLocks noGrp="1"/>
          </p:cNvSpPr>
          <p:nvPr>
            <p:ph type="sldNum" idx="12"/>
          </p:nvPr>
        </p:nvSpPr>
        <p:spPr/>
        <p:txBody>
          <a:bodyPr/>
          <a:lstStyle/>
          <a:p>
            <a:fld id="{99BDFBD5-C309-4526-9B37-B97348992ABE}" type="slidenum">
              <a:rPr lang="en-US" smtClean="0"/>
              <a:t>41</a:t>
            </a:fld>
            <a:endParaRPr lang="en-US"/>
          </a:p>
        </p:txBody>
      </p:sp>
      <p:sp>
        <p:nvSpPr>
          <p:cNvPr id="5" name="Rectangle: Rounded Corners 4">
            <a:extLst>
              <a:ext uri="{FF2B5EF4-FFF2-40B4-BE49-F238E27FC236}">
                <a16:creationId xmlns:a16="http://schemas.microsoft.com/office/drawing/2014/main" id="{E7D500F0-822E-4887-996D-E0C1B2D3CE16}"/>
              </a:ext>
            </a:extLst>
          </p:cNvPr>
          <p:cNvSpPr/>
          <p:nvPr/>
        </p:nvSpPr>
        <p:spPr>
          <a:xfrm>
            <a:off x="3688529" y="2002939"/>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Terminology Service(s) (e.g. VSAC)</a:t>
            </a:r>
          </a:p>
        </p:txBody>
      </p:sp>
      <p:sp>
        <p:nvSpPr>
          <p:cNvPr id="6" name="Rectangle: Rounded Corners 5">
            <a:extLst>
              <a:ext uri="{FF2B5EF4-FFF2-40B4-BE49-F238E27FC236}">
                <a16:creationId xmlns:a16="http://schemas.microsoft.com/office/drawing/2014/main" id="{2AD916B2-B479-4E3C-A4AA-B27FBB73CDD5}"/>
              </a:ext>
            </a:extLst>
          </p:cNvPr>
          <p:cNvSpPr/>
          <p:nvPr/>
        </p:nvSpPr>
        <p:spPr>
          <a:xfrm>
            <a:off x="3688528" y="2910025"/>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Knowledge Repository(s)</a:t>
            </a:r>
          </a:p>
          <a:p>
            <a:pPr algn="ctr"/>
            <a:r>
              <a:rPr lang="en-US" sz="1050" dirty="0"/>
              <a:t>(e.g. CDS Connect)</a:t>
            </a:r>
          </a:p>
        </p:txBody>
      </p:sp>
      <p:sp>
        <p:nvSpPr>
          <p:cNvPr id="7" name="TextBox 6">
            <a:extLst>
              <a:ext uri="{FF2B5EF4-FFF2-40B4-BE49-F238E27FC236}">
                <a16:creationId xmlns:a16="http://schemas.microsoft.com/office/drawing/2014/main" id="{9A41695E-59A8-43EB-AF30-1B56D59F1EEB}"/>
              </a:ext>
            </a:extLst>
          </p:cNvPr>
          <p:cNvSpPr txBox="1"/>
          <p:nvPr/>
        </p:nvSpPr>
        <p:spPr>
          <a:xfrm>
            <a:off x="1199903" y="1309469"/>
            <a:ext cx="128753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Authoring</a:t>
            </a:r>
          </a:p>
        </p:txBody>
      </p:sp>
      <p:sp>
        <p:nvSpPr>
          <p:cNvPr id="8" name="TextBox 7">
            <a:extLst>
              <a:ext uri="{FF2B5EF4-FFF2-40B4-BE49-F238E27FC236}">
                <a16:creationId xmlns:a16="http://schemas.microsoft.com/office/drawing/2014/main" id="{F7535BF8-FC79-4433-92D6-02912E8CAACD}"/>
              </a:ext>
            </a:extLst>
          </p:cNvPr>
          <p:cNvSpPr txBox="1"/>
          <p:nvPr/>
        </p:nvSpPr>
        <p:spPr>
          <a:xfrm>
            <a:off x="3914246" y="1301794"/>
            <a:ext cx="1364476"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Publishing</a:t>
            </a:r>
          </a:p>
        </p:txBody>
      </p:sp>
      <p:sp>
        <p:nvSpPr>
          <p:cNvPr id="9" name="TextBox 8">
            <a:extLst>
              <a:ext uri="{FF2B5EF4-FFF2-40B4-BE49-F238E27FC236}">
                <a16:creationId xmlns:a16="http://schemas.microsoft.com/office/drawing/2014/main" id="{5F5524D0-4BA1-4B76-91BD-72C0E4748682}"/>
              </a:ext>
            </a:extLst>
          </p:cNvPr>
          <p:cNvSpPr txBox="1"/>
          <p:nvPr/>
        </p:nvSpPr>
        <p:spPr>
          <a:xfrm>
            <a:off x="6610559" y="1301794"/>
            <a:ext cx="135165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Evaluation</a:t>
            </a:r>
          </a:p>
        </p:txBody>
      </p:sp>
      <p:sp>
        <p:nvSpPr>
          <p:cNvPr id="10" name="Rectangle: Rounded Corners 9">
            <a:extLst>
              <a:ext uri="{FF2B5EF4-FFF2-40B4-BE49-F238E27FC236}">
                <a16:creationId xmlns:a16="http://schemas.microsoft.com/office/drawing/2014/main" id="{F2E8B9A0-7AAB-4384-BDF2-6C8591AC7D0A}"/>
              </a:ext>
            </a:extLst>
          </p:cNvPr>
          <p:cNvSpPr/>
          <p:nvPr/>
        </p:nvSpPr>
        <p:spPr>
          <a:xfrm>
            <a:off x="6398185" y="1812504"/>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Services</a:t>
            </a:r>
          </a:p>
        </p:txBody>
      </p:sp>
      <p:sp>
        <p:nvSpPr>
          <p:cNvPr id="11" name="Rectangle: Rounded Corners 10">
            <a:extLst>
              <a:ext uri="{FF2B5EF4-FFF2-40B4-BE49-F238E27FC236}">
                <a16:creationId xmlns:a16="http://schemas.microsoft.com/office/drawing/2014/main" id="{07A4464D-C72D-4CCE-BB4F-B2C5978A7A57}"/>
              </a:ext>
            </a:extLst>
          </p:cNvPr>
          <p:cNvSpPr/>
          <p:nvPr/>
        </p:nvSpPr>
        <p:spPr>
          <a:xfrm>
            <a:off x="6398185" y="2347855"/>
            <a:ext cx="1766942" cy="431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Evaluation Services</a:t>
            </a:r>
          </a:p>
        </p:txBody>
      </p:sp>
      <p:sp>
        <p:nvSpPr>
          <p:cNvPr id="12" name="Rectangle: Rounded Corners 11">
            <a:extLst>
              <a:ext uri="{FF2B5EF4-FFF2-40B4-BE49-F238E27FC236}">
                <a16:creationId xmlns:a16="http://schemas.microsoft.com/office/drawing/2014/main" id="{EC648F83-1712-4848-B380-7F6556DFE7E2}"/>
              </a:ext>
            </a:extLst>
          </p:cNvPr>
          <p:cNvSpPr/>
          <p:nvPr/>
        </p:nvSpPr>
        <p:spPr>
          <a:xfrm>
            <a:off x="6398184" y="291002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EHRs</a:t>
            </a:r>
          </a:p>
        </p:txBody>
      </p:sp>
      <p:sp>
        <p:nvSpPr>
          <p:cNvPr id="13" name="Rectangle: Rounded Corners 12">
            <a:extLst>
              <a:ext uri="{FF2B5EF4-FFF2-40B4-BE49-F238E27FC236}">
                <a16:creationId xmlns:a16="http://schemas.microsoft.com/office/drawing/2014/main" id="{769F97AF-7308-4D28-B346-6A53506C92E3}"/>
              </a:ext>
            </a:extLst>
          </p:cNvPr>
          <p:cNvSpPr/>
          <p:nvPr/>
        </p:nvSpPr>
        <p:spPr>
          <a:xfrm>
            <a:off x="6398184" y="3463058"/>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SMART Apps</a:t>
            </a:r>
          </a:p>
        </p:txBody>
      </p:sp>
      <p:sp>
        <p:nvSpPr>
          <p:cNvPr id="14" name="Rectangle: Rounded Corners 13">
            <a:extLst>
              <a:ext uri="{FF2B5EF4-FFF2-40B4-BE49-F238E27FC236}">
                <a16:creationId xmlns:a16="http://schemas.microsoft.com/office/drawing/2014/main" id="{055211D6-5AAD-42BA-9CA8-BCB1331D9B18}"/>
              </a:ext>
            </a:extLst>
          </p:cNvPr>
          <p:cNvSpPr/>
          <p:nvPr/>
        </p:nvSpPr>
        <p:spPr>
          <a:xfrm>
            <a:off x="6398184" y="401609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Backend Services Applications</a:t>
            </a:r>
          </a:p>
        </p:txBody>
      </p:sp>
      <p:sp>
        <p:nvSpPr>
          <p:cNvPr id="15" name="Rectangle: Rounded Corners 14">
            <a:extLst>
              <a:ext uri="{FF2B5EF4-FFF2-40B4-BE49-F238E27FC236}">
                <a16:creationId xmlns:a16="http://schemas.microsoft.com/office/drawing/2014/main" id="{364392EB-926E-4EAA-80B6-F90EEF4239E9}"/>
              </a:ext>
            </a:extLst>
          </p:cNvPr>
          <p:cNvSpPr/>
          <p:nvPr/>
        </p:nvSpPr>
        <p:spPr>
          <a:xfrm>
            <a:off x="6398183" y="456912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6" name="Rectangle: Rounded Corners 15">
            <a:extLst>
              <a:ext uri="{FF2B5EF4-FFF2-40B4-BE49-F238E27FC236}">
                <a16:creationId xmlns:a16="http://schemas.microsoft.com/office/drawing/2014/main" id="{2AF281B9-846F-4577-AB5C-39AAE038E0F9}"/>
              </a:ext>
            </a:extLst>
          </p:cNvPr>
          <p:cNvSpPr/>
          <p:nvPr/>
        </p:nvSpPr>
        <p:spPr>
          <a:xfrm>
            <a:off x="978874" y="181167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Guideline Development</a:t>
            </a:r>
          </a:p>
        </p:txBody>
      </p:sp>
      <p:sp>
        <p:nvSpPr>
          <p:cNvPr id="17" name="Rectangle: Rounded Corners 16">
            <a:extLst>
              <a:ext uri="{FF2B5EF4-FFF2-40B4-BE49-F238E27FC236}">
                <a16:creationId xmlns:a16="http://schemas.microsoft.com/office/drawing/2014/main" id="{FA963F1A-A865-4F93-BCA0-DAC09B46115C}"/>
              </a:ext>
            </a:extLst>
          </p:cNvPr>
          <p:cNvSpPr/>
          <p:nvPr/>
        </p:nvSpPr>
        <p:spPr>
          <a:xfrm>
            <a:off x="978874" y="234583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Developers</a:t>
            </a:r>
          </a:p>
        </p:txBody>
      </p:sp>
      <p:sp>
        <p:nvSpPr>
          <p:cNvPr id="18" name="Rectangle: Rounded Corners 17">
            <a:extLst>
              <a:ext uri="{FF2B5EF4-FFF2-40B4-BE49-F238E27FC236}">
                <a16:creationId xmlns:a16="http://schemas.microsoft.com/office/drawing/2014/main" id="{61AD59F0-6C0B-4D05-8FD3-62276AFEB66B}"/>
              </a:ext>
            </a:extLst>
          </p:cNvPr>
          <p:cNvSpPr/>
          <p:nvPr/>
        </p:nvSpPr>
        <p:spPr>
          <a:xfrm>
            <a:off x="974185" y="2880002"/>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Authors</a:t>
            </a:r>
          </a:p>
        </p:txBody>
      </p:sp>
      <p:sp>
        <p:nvSpPr>
          <p:cNvPr id="19" name="Rectangle: Rounded Corners 18">
            <a:extLst>
              <a:ext uri="{FF2B5EF4-FFF2-40B4-BE49-F238E27FC236}">
                <a16:creationId xmlns:a16="http://schemas.microsoft.com/office/drawing/2014/main" id="{2F9E13F8-BB7C-4E6E-A8AB-DA7AB30CE925}"/>
              </a:ext>
            </a:extLst>
          </p:cNvPr>
          <p:cNvSpPr/>
          <p:nvPr/>
        </p:nvSpPr>
        <p:spPr>
          <a:xfrm>
            <a:off x="974185" y="395878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Professional Societies</a:t>
            </a:r>
          </a:p>
        </p:txBody>
      </p:sp>
      <p:sp>
        <p:nvSpPr>
          <p:cNvPr id="20" name="Rectangle: Rounded Corners 19">
            <a:extLst>
              <a:ext uri="{FF2B5EF4-FFF2-40B4-BE49-F238E27FC236}">
                <a16:creationId xmlns:a16="http://schemas.microsoft.com/office/drawing/2014/main" id="{11914A8F-548D-48A3-91D6-C687965ABBF0}"/>
              </a:ext>
            </a:extLst>
          </p:cNvPr>
          <p:cNvSpPr/>
          <p:nvPr/>
        </p:nvSpPr>
        <p:spPr>
          <a:xfrm>
            <a:off x="974185" y="340906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Quality Improvement Agencies</a:t>
            </a:r>
          </a:p>
        </p:txBody>
      </p:sp>
      <p:sp>
        <p:nvSpPr>
          <p:cNvPr id="21" name="Rectangle: Rounded Corners 20">
            <a:extLst>
              <a:ext uri="{FF2B5EF4-FFF2-40B4-BE49-F238E27FC236}">
                <a16:creationId xmlns:a16="http://schemas.microsoft.com/office/drawing/2014/main" id="{4BD9A0F9-2FC7-4B76-9FE4-5748BBD0D754}"/>
              </a:ext>
            </a:extLst>
          </p:cNvPr>
          <p:cNvSpPr/>
          <p:nvPr/>
        </p:nvSpPr>
        <p:spPr>
          <a:xfrm>
            <a:off x="974185" y="449198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Tree>
    <p:extLst>
      <p:ext uri="{BB962C8B-B14F-4D97-AF65-F5344CB8AC3E}">
        <p14:creationId xmlns:p14="http://schemas.microsoft.com/office/powerpoint/2010/main" val="1118575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B2A-1C51-4E52-AD59-B315F7EDA085}"/>
              </a:ext>
            </a:extLst>
          </p:cNvPr>
          <p:cNvSpPr>
            <a:spLocks noGrp="1"/>
          </p:cNvSpPr>
          <p:nvPr>
            <p:ph type="title"/>
          </p:nvPr>
        </p:nvSpPr>
        <p:spPr/>
        <p:txBody>
          <a:bodyPr/>
          <a:lstStyle/>
          <a:p>
            <a:r>
              <a:rPr lang="en-US" dirty="0"/>
              <a:t>Knowledge Repository</a:t>
            </a:r>
          </a:p>
        </p:txBody>
      </p:sp>
      <p:sp>
        <p:nvSpPr>
          <p:cNvPr id="3" name="Slide Number Placeholder 2">
            <a:extLst>
              <a:ext uri="{FF2B5EF4-FFF2-40B4-BE49-F238E27FC236}">
                <a16:creationId xmlns:a16="http://schemas.microsoft.com/office/drawing/2014/main" id="{D0868582-1D56-4B55-8718-45F4C15DB98A}"/>
              </a:ext>
            </a:extLst>
          </p:cNvPr>
          <p:cNvSpPr>
            <a:spLocks noGrp="1"/>
          </p:cNvSpPr>
          <p:nvPr>
            <p:ph type="sldNum" idx="12"/>
          </p:nvPr>
        </p:nvSpPr>
        <p:spPr/>
        <p:txBody>
          <a:bodyPr/>
          <a:lstStyle/>
          <a:p>
            <a:fld id="{99BDFBD5-C309-4526-9B37-B97348992ABE}" type="slidenum">
              <a:rPr lang="en-US" smtClean="0"/>
              <a:t>42</a:t>
            </a:fld>
            <a:endParaRPr lang="en-US"/>
          </a:p>
        </p:txBody>
      </p:sp>
      <p:sp>
        <p:nvSpPr>
          <p:cNvPr id="5" name="TextBox 4">
            <a:extLst>
              <a:ext uri="{FF2B5EF4-FFF2-40B4-BE49-F238E27FC236}">
                <a16:creationId xmlns:a16="http://schemas.microsoft.com/office/drawing/2014/main" id="{5A039EB0-AD19-49CB-A5A5-C9AC85DC93E9}"/>
              </a:ext>
            </a:extLst>
          </p:cNvPr>
          <p:cNvSpPr txBox="1"/>
          <p:nvPr/>
        </p:nvSpPr>
        <p:spPr>
          <a:xfrm>
            <a:off x="2346178" y="4840352"/>
            <a:ext cx="4764538" cy="253916"/>
          </a:xfrm>
          <a:prstGeom prst="rect">
            <a:avLst/>
          </a:prstGeom>
          <a:noFill/>
        </p:spPr>
        <p:txBody>
          <a:bodyPr wrap="square">
            <a:spAutoFit/>
          </a:bodyPr>
          <a:lstStyle/>
          <a:p>
            <a:r>
              <a:rPr lang="en-US" sz="1050" dirty="0">
                <a:solidFill>
                  <a:schemeClr val="bg1"/>
                </a:solidFill>
                <a:hlinkClick r:id="rId2"/>
              </a:rPr>
              <a:t>http://hl7.org/fhir/us/cqfmeasures/2021May/measure-repository-service.html</a:t>
            </a:r>
            <a:r>
              <a:rPr lang="en-US" sz="1050" dirty="0">
                <a:solidFill>
                  <a:schemeClr val="bg1"/>
                </a:solidFill>
              </a:rPr>
              <a:t> </a:t>
            </a:r>
          </a:p>
        </p:txBody>
      </p:sp>
      <p:pic>
        <p:nvPicPr>
          <p:cNvPr id="7" name="Picture 6">
            <a:extLst>
              <a:ext uri="{FF2B5EF4-FFF2-40B4-BE49-F238E27FC236}">
                <a16:creationId xmlns:a16="http://schemas.microsoft.com/office/drawing/2014/main" id="{586C1A40-AE8F-45FC-8C01-E3E7CDC96D27}"/>
              </a:ext>
            </a:extLst>
          </p:cNvPr>
          <p:cNvPicPr>
            <a:picLocks noChangeAspect="1"/>
          </p:cNvPicPr>
          <p:nvPr/>
        </p:nvPicPr>
        <p:blipFill>
          <a:blip r:embed="rId3"/>
          <a:stretch>
            <a:fillRect/>
          </a:stretch>
        </p:blipFill>
        <p:spPr>
          <a:xfrm>
            <a:off x="336501" y="1386483"/>
            <a:ext cx="5843768" cy="2955610"/>
          </a:xfrm>
          <a:prstGeom prst="rect">
            <a:avLst/>
          </a:prstGeom>
        </p:spPr>
      </p:pic>
      <p:sp>
        <p:nvSpPr>
          <p:cNvPr id="8" name="TextBox 7">
            <a:extLst>
              <a:ext uri="{FF2B5EF4-FFF2-40B4-BE49-F238E27FC236}">
                <a16:creationId xmlns:a16="http://schemas.microsoft.com/office/drawing/2014/main" id="{DFAF7ED8-9B22-4696-A4B2-4F869DA5469F}"/>
              </a:ext>
            </a:extLst>
          </p:cNvPr>
          <p:cNvSpPr txBox="1"/>
          <p:nvPr/>
        </p:nvSpPr>
        <p:spPr>
          <a:xfrm>
            <a:off x="6543584" y="1605541"/>
            <a:ext cx="2081339" cy="1477328"/>
          </a:xfrm>
          <a:prstGeom prst="rect">
            <a:avLst/>
          </a:prstGeom>
          <a:noFill/>
        </p:spPr>
        <p:txBody>
          <a:bodyPr wrap="none" rtlCol="0">
            <a:spAutoFit/>
          </a:bodyPr>
          <a:lstStyle/>
          <a:p>
            <a:pPr marL="214313" indent="-214313">
              <a:buFont typeface="Arial" panose="020B0604020202020204" pitchFamily="34" charset="0"/>
              <a:buChar char="•"/>
            </a:pPr>
            <a:r>
              <a:rPr lang="en-US" sz="1800" dirty="0">
                <a:solidFill>
                  <a:schemeClr val="tx1"/>
                </a:solidFill>
              </a:rPr>
              <a:t>Artifact Lifecycle</a:t>
            </a:r>
          </a:p>
          <a:p>
            <a:pPr marL="214313" indent="-214313">
              <a:buFont typeface="Arial" panose="020B0604020202020204" pitchFamily="34" charset="0"/>
              <a:buChar char="•"/>
            </a:pPr>
            <a:r>
              <a:rPr lang="en-US" sz="1800" dirty="0">
                <a:solidFill>
                  <a:schemeClr val="tx1"/>
                </a:solidFill>
              </a:rPr>
              <a:t>Artifact Identity</a:t>
            </a:r>
          </a:p>
          <a:p>
            <a:pPr marL="214313" indent="-214313">
              <a:buFont typeface="Arial" panose="020B0604020202020204" pitchFamily="34" charset="0"/>
              <a:buChar char="•"/>
            </a:pPr>
            <a:r>
              <a:rPr lang="en-US" sz="1800" dirty="0">
                <a:solidFill>
                  <a:schemeClr val="tx1"/>
                </a:solidFill>
              </a:rPr>
              <a:t>Versioning</a:t>
            </a:r>
          </a:p>
          <a:p>
            <a:pPr marL="214313" indent="-214313">
              <a:buFont typeface="Arial" panose="020B0604020202020204" pitchFamily="34" charset="0"/>
              <a:buChar char="•"/>
            </a:pPr>
            <a:r>
              <a:rPr lang="en-US" sz="1800" dirty="0">
                <a:solidFill>
                  <a:schemeClr val="tx1"/>
                </a:solidFill>
              </a:rPr>
              <a:t>Operations</a:t>
            </a:r>
          </a:p>
          <a:p>
            <a:pPr marL="214313" indent="-214313">
              <a:buFont typeface="Arial" panose="020B0604020202020204" pitchFamily="34" charset="0"/>
              <a:buChar char="•"/>
            </a:pPr>
            <a:r>
              <a:rPr lang="en-US" sz="1800" dirty="0">
                <a:solidFill>
                  <a:schemeClr val="tx1"/>
                </a:solidFill>
              </a:rPr>
              <a:t>Capabilities</a:t>
            </a:r>
          </a:p>
        </p:txBody>
      </p:sp>
    </p:spTree>
    <p:extLst>
      <p:ext uri="{BB962C8B-B14F-4D97-AF65-F5344CB8AC3E}">
        <p14:creationId xmlns:p14="http://schemas.microsoft.com/office/powerpoint/2010/main" val="2653100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Bundling an artifact for use in a particular context and including its components and dependencies</a:t>
            </a:r>
          </a:p>
          <a:p>
            <a:r>
              <a:rPr lang="en-US" dirty="0"/>
              <a:t>Capabilities – Computable/Publishable/Executable</a:t>
            </a:r>
          </a:p>
          <a:p>
            <a:r>
              <a:rPr lang="en-US" dirty="0"/>
              <a:t>Components/Dependencies</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43</a:t>
            </a:fld>
            <a:endParaRPr lang="en-US"/>
          </a:p>
        </p:txBody>
      </p:sp>
    </p:spTree>
    <p:extLst>
      <p:ext uri="{BB962C8B-B14F-4D97-AF65-F5344CB8AC3E}">
        <p14:creationId xmlns:p14="http://schemas.microsoft.com/office/powerpoint/2010/main" val="3189513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Asset Collections</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FHIR “asset-collection” library type</a:t>
            </a:r>
          </a:p>
          <a:p>
            <a:r>
              <a:rPr lang="en-US" dirty="0"/>
              <a:t>Allows collections of related artifacts to be described, together with parameters for how they should be used in particular contexts</a:t>
            </a:r>
          </a:p>
          <a:p>
            <a:r>
              <a:rPr lang="en-US" dirty="0"/>
              <a:t>Other names for this concept:</a:t>
            </a:r>
          </a:p>
          <a:p>
            <a:pPr lvl="1"/>
            <a:r>
              <a:rPr lang="en-US" dirty="0"/>
              <a:t>Version Manifest (in package management)</a:t>
            </a:r>
          </a:p>
          <a:p>
            <a:pPr lvl="1"/>
            <a:r>
              <a:rPr lang="en-US" dirty="0"/>
              <a:t>Expansion Profile (at the highest level)</a:t>
            </a:r>
          </a:p>
          <a:p>
            <a:pPr lvl="1"/>
            <a:r>
              <a:rPr lang="en-US" dirty="0"/>
              <a:t>Quality Program and Quality Program Release</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44</a:t>
            </a:fld>
            <a:endParaRPr lang="en-US"/>
          </a:p>
        </p:txBody>
      </p:sp>
    </p:spTree>
    <p:extLst>
      <p:ext uri="{BB962C8B-B14F-4D97-AF65-F5344CB8AC3E}">
        <p14:creationId xmlns:p14="http://schemas.microsoft.com/office/powerpoint/2010/main" val="202956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A7E2-EB07-446B-B018-3421EC5DF0FA}"/>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7B942B15-6421-48D8-8254-53665757B939}"/>
              </a:ext>
            </a:extLst>
          </p:cNvPr>
          <p:cNvSpPr>
            <a:spLocks noGrp="1"/>
          </p:cNvSpPr>
          <p:nvPr>
            <p:ph type="body" idx="1"/>
          </p:nvPr>
        </p:nvSpPr>
        <p:spPr/>
        <p:txBody>
          <a:bodyPr/>
          <a:lstStyle/>
          <a:p>
            <a:r>
              <a:rPr lang="en-US" sz="2000" dirty="0"/>
              <a:t>Determining the data and dependency requirements for a particular element, artifact (or collection of elements/artifacts)</a:t>
            </a:r>
          </a:p>
          <a:p>
            <a:r>
              <a:rPr lang="en-US" sz="2000" dirty="0"/>
              <a:t>$data-requirements</a:t>
            </a:r>
          </a:p>
          <a:p>
            <a:pPr lvl="1"/>
            <a:r>
              <a:rPr lang="en-US" sz="1800" dirty="0"/>
              <a:t>Type or instance; on Library, Measure, or </a:t>
            </a:r>
            <a:r>
              <a:rPr lang="en-US" sz="1800" dirty="0" err="1"/>
              <a:t>PlanDefinition</a:t>
            </a:r>
            <a:endParaRPr lang="en-US" sz="1800" dirty="0"/>
          </a:p>
          <a:p>
            <a:r>
              <a:rPr lang="en-US" sz="2000" dirty="0"/>
              <a:t>Returns a “module-definition” Library with</a:t>
            </a:r>
          </a:p>
          <a:p>
            <a:pPr lvl="1"/>
            <a:r>
              <a:rPr lang="en-US" sz="1800" dirty="0"/>
              <a:t>parameter definitions (in/out)</a:t>
            </a:r>
          </a:p>
          <a:p>
            <a:pPr lvl="1"/>
            <a:r>
              <a:rPr lang="en-US" sz="1800" dirty="0"/>
              <a:t>dependencies (on </a:t>
            </a:r>
            <a:r>
              <a:rPr lang="en-US" sz="1800" dirty="0" err="1"/>
              <a:t>CodeSystem</a:t>
            </a:r>
            <a:r>
              <a:rPr lang="en-US" sz="1800" dirty="0"/>
              <a:t>, </a:t>
            </a:r>
            <a:r>
              <a:rPr lang="en-US" sz="1800" dirty="0" err="1"/>
              <a:t>ValueSet</a:t>
            </a:r>
            <a:r>
              <a:rPr lang="en-US" sz="1800" dirty="0"/>
              <a:t>, or Library)</a:t>
            </a:r>
          </a:p>
          <a:p>
            <a:pPr lvl="1"/>
            <a:r>
              <a:rPr lang="en-US" sz="1800" dirty="0"/>
              <a:t>direct-reference code usages</a:t>
            </a:r>
          </a:p>
          <a:p>
            <a:pPr lvl="1"/>
            <a:r>
              <a:rPr lang="en-US" sz="1800" dirty="0"/>
              <a:t>data requirements (resource type and code/date filters)</a:t>
            </a:r>
          </a:p>
          <a:p>
            <a:pPr lvl="1"/>
            <a:r>
              <a:rPr lang="en-US" sz="1800" dirty="0"/>
              <a:t>logic definitions (source expressions for referenced content)</a:t>
            </a:r>
          </a:p>
        </p:txBody>
      </p:sp>
      <p:sp>
        <p:nvSpPr>
          <p:cNvPr id="4" name="Slide Number Placeholder 3">
            <a:extLst>
              <a:ext uri="{FF2B5EF4-FFF2-40B4-BE49-F238E27FC236}">
                <a16:creationId xmlns:a16="http://schemas.microsoft.com/office/drawing/2014/main" id="{1F81F8CF-9938-4C49-BD0F-355C5EDFAE98}"/>
              </a:ext>
            </a:extLst>
          </p:cNvPr>
          <p:cNvSpPr>
            <a:spLocks noGrp="1"/>
          </p:cNvSpPr>
          <p:nvPr>
            <p:ph type="sldNum" idx="12"/>
          </p:nvPr>
        </p:nvSpPr>
        <p:spPr/>
        <p:txBody>
          <a:bodyPr/>
          <a:lstStyle/>
          <a:p>
            <a:fld id="{99BDFBD5-C309-4526-9B37-B97348992ABE}" type="slidenum">
              <a:rPr lang="en-US" smtClean="0"/>
              <a:t>45</a:t>
            </a:fld>
            <a:endParaRPr lang="en-US"/>
          </a:p>
        </p:txBody>
      </p:sp>
    </p:spTree>
    <p:extLst>
      <p:ext uri="{BB962C8B-B14F-4D97-AF65-F5344CB8AC3E}">
        <p14:creationId xmlns:p14="http://schemas.microsoft.com/office/powerpoint/2010/main" val="4138442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97D-D02B-47EC-B045-D75E4C3CD552}"/>
              </a:ext>
            </a:extLst>
          </p:cNvPr>
          <p:cNvSpPr>
            <a:spLocks noGrp="1"/>
          </p:cNvSpPr>
          <p:nvPr>
            <p:ph type="title"/>
          </p:nvPr>
        </p:nvSpPr>
        <p:spPr/>
        <p:txBody>
          <a:bodyPr/>
          <a:lstStyle/>
          <a:p>
            <a:r>
              <a:rPr lang="en-US" dirty="0"/>
              <a:t>Measure Narrative, for example</a:t>
            </a:r>
          </a:p>
        </p:txBody>
      </p:sp>
      <p:sp>
        <p:nvSpPr>
          <p:cNvPr id="4" name="Slide Number Placeholder 3">
            <a:extLst>
              <a:ext uri="{FF2B5EF4-FFF2-40B4-BE49-F238E27FC236}">
                <a16:creationId xmlns:a16="http://schemas.microsoft.com/office/drawing/2014/main" id="{5BC68A49-ACDE-4E80-9F4D-ADC6B0DEF494}"/>
              </a:ext>
            </a:extLst>
          </p:cNvPr>
          <p:cNvSpPr>
            <a:spLocks noGrp="1"/>
          </p:cNvSpPr>
          <p:nvPr>
            <p:ph type="sldNum" idx="12"/>
          </p:nvPr>
        </p:nvSpPr>
        <p:spPr/>
        <p:txBody>
          <a:bodyPr/>
          <a:lstStyle/>
          <a:p>
            <a:fld id="{99BDFBD5-C309-4526-9B37-B97348992ABE}" type="slidenum">
              <a:rPr lang="en-US" smtClean="0"/>
              <a:t>46</a:t>
            </a:fld>
            <a:endParaRPr lang="en-US"/>
          </a:p>
        </p:txBody>
      </p:sp>
      <p:pic>
        <p:nvPicPr>
          <p:cNvPr id="6" name="Picture 5">
            <a:extLst>
              <a:ext uri="{FF2B5EF4-FFF2-40B4-BE49-F238E27FC236}">
                <a16:creationId xmlns:a16="http://schemas.microsoft.com/office/drawing/2014/main" id="{A05207E1-B122-4D9D-95D7-49A6A6C95614}"/>
              </a:ext>
            </a:extLst>
          </p:cNvPr>
          <p:cNvPicPr>
            <a:picLocks noChangeAspect="1"/>
          </p:cNvPicPr>
          <p:nvPr/>
        </p:nvPicPr>
        <p:blipFill>
          <a:blip r:embed="rId2"/>
          <a:stretch>
            <a:fillRect/>
          </a:stretch>
        </p:blipFill>
        <p:spPr>
          <a:xfrm>
            <a:off x="952049" y="988306"/>
            <a:ext cx="6710813" cy="3865428"/>
          </a:xfrm>
          <a:prstGeom prst="rect">
            <a:avLst/>
          </a:prstGeom>
        </p:spPr>
      </p:pic>
      <p:sp>
        <p:nvSpPr>
          <p:cNvPr id="8" name="TextBox 7">
            <a:extLst>
              <a:ext uri="{FF2B5EF4-FFF2-40B4-BE49-F238E27FC236}">
                <a16:creationId xmlns:a16="http://schemas.microsoft.com/office/drawing/2014/main" id="{396EABBA-533F-424C-883C-9A05C670F855}"/>
              </a:ext>
            </a:extLst>
          </p:cNvPr>
          <p:cNvSpPr txBox="1"/>
          <p:nvPr/>
        </p:nvSpPr>
        <p:spPr>
          <a:xfrm>
            <a:off x="2292864" y="4822105"/>
            <a:ext cx="5098535" cy="230832"/>
          </a:xfrm>
          <a:prstGeom prst="rect">
            <a:avLst/>
          </a:prstGeom>
          <a:noFill/>
        </p:spPr>
        <p:txBody>
          <a:bodyPr wrap="square">
            <a:spAutoFit/>
          </a:bodyPr>
          <a:lstStyle/>
          <a:p>
            <a:r>
              <a:rPr lang="en-US" sz="900" dirty="0">
                <a:solidFill>
                  <a:schemeClr val="bg1"/>
                </a:solidFill>
                <a:hlinkClick r:id="rId3"/>
              </a:rPr>
              <a:t>http://build.fhir.org/ig/cqframework/cqf-ccc/Measure-ColorectalCancerScreeningCQM.html</a:t>
            </a:r>
            <a:r>
              <a:rPr lang="en-US" sz="900" dirty="0">
                <a:solidFill>
                  <a:schemeClr val="bg1"/>
                </a:solidFill>
              </a:rPr>
              <a:t> </a:t>
            </a:r>
          </a:p>
        </p:txBody>
      </p:sp>
    </p:spTree>
    <p:extLst>
      <p:ext uri="{BB962C8B-B14F-4D97-AF65-F5344CB8AC3E}">
        <p14:creationId xmlns:p14="http://schemas.microsoft.com/office/powerpoint/2010/main" val="3575091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C834-422C-4751-9383-03033BAEC9E9}"/>
              </a:ext>
            </a:extLst>
          </p:cNvPr>
          <p:cNvSpPr>
            <a:spLocks noGrp="1"/>
          </p:cNvSpPr>
          <p:nvPr>
            <p:ph type="title"/>
          </p:nvPr>
        </p:nvSpPr>
        <p:spPr/>
        <p:txBody>
          <a:bodyPr/>
          <a:lstStyle/>
          <a:p>
            <a:r>
              <a:rPr lang="en-US" dirty="0"/>
              <a:t>Data Requirements Example</a:t>
            </a:r>
          </a:p>
        </p:txBody>
      </p:sp>
      <p:sp>
        <p:nvSpPr>
          <p:cNvPr id="4" name="Slide Number Placeholder 3">
            <a:extLst>
              <a:ext uri="{FF2B5EF4-FFF2-40B4-BE49-F238E27FC236}">
                <a16:creationId xmlns:a16="http://schemas.microsoft.com/office/drawing/2014/main" id="{17B4C521-3586-499C-A450-2087FA9512F2}"/>
              </a:ext>
            </a:extLst>
          </p:cNvPr>
          <p:cNvSpPr>
            <a:spLocks noGrp="1"/>
          </p:cNvSpPr>
          <p:nvPr>
            <p:ph type="sldNum" idx="12"/>
          </p:nvPr>
        </p:nvSpPr>
        <p:spPr/>
        <p:txBody>
          <a:bodyPr/>
          <a:lstStyle/>
          <a:p>
            <a:fld id="{99BDFBD5-C309-4526-9B37-B97348992ABE}" type="slidenum">
              <a:rPr lang="en-US" smtClean="0"/>
              <a:t>47</a:t>
            </a:fld>
            <a:endParaRPr lang="en-US"/>
          </a:p>
        </p:txBody>
      </p:sp>
      <p:pic>
        <p:nvPicPr>
          <p:cNvPr id="8" name="Picture 7">
            <a:extLst>
              <a:ext uri="{FF2B5EF4-FFF2-40B4-BE49-F238E27FC236}">
                <a16:creationId xmlns:a16="http://schemas.microsoft.com/office/drawing/2014/main" id="{42EEACF3-5029-4F04-85B9-8ECBD7880C47}"/>
              </a:ext>
            </a:extLst>
          </p:cNvPr>
          <p:cNvPicPr>
            <a:picLocks noChangeAspect="1"/>
          </p:cNvPicPr>
          <p:nvPr/>
        </p:nvPicPr>
        <p:blipFill>
          <a:blip r:embed="rId2"/>
          <a:stretch>
            <a:fillRect/>
          </a:stretch>
        </p:blipFill>
        <p:spPr>
          <a:xfrm>
            <a:off x="458500" y="1020566"/>
            <a:ext cx="3712779" cy="572532"/>
          </a:xfrm>
          <a:prstGeom prst="rect">
            <a:avLst/>
          </a:prstGeom>
        </p:spPr>
      </p:pic>
      <p:pic>
        <p:nvPicPr>
          <p:cNvPr id="5" name="Picture 4">
            <a:extLst>
              <a:ext uri="{FF2B5EF4-FFF2-40B4-BE49-F238E27FC236}">
                <a16:creationId xmlns:a16="http://schemas.microsoft.com/office/drawing/2014/main" id="{F7FAF981-100C-47BE-8A3A-E82D0395DD5C}"/>
              </a:ext>
            </a:extLst>
          </p:cNvPr>
          <p:cNvPicPr>
            <a:picLocks noChangeAspect="1"/>
          </p:cNvPicPr>
          <p:nvPr/>
        </p:nvPicPr>
        <p:blipFill>
          <a:blip r:embed="rId3"/>
          <a:stretch>
            <a:fillRect/>
          </a:stretch>
        </p:blipFill>
        <p:spPr>
          <a:xfrm>
            <a:off x="3207744" y="2051697"/>
            <a:ext cx="4836287" cy="3004841"/>
          </a:xfrm>
          <a:prstGeom prst="rect">
            <a:avLst/>
          </a:prstGeom>
        </p:spPr>
      </p:pic>
      <p:pic>
        <p:nvPicPr>
          <p:cNvPr id="11" name="Picture 10">
            <a:extLst>
              <a:ext uri="{FF2B5EF4-FFF2-40B4-BE49-F238E27FC236}">
                <a16:creationId xmlns:a16="http://schemas.microsoft.com/office/drawing/2014/main" id="{5434BFF7-ED73-4751-8298-49526A9C89E6}"/>
              </a:ext>
            </a:extLst>
          </p:cNvPr>
          <p:cNvPicPr>
            <a:picLocks noChangeAspect="1"/>
          </p:cNvPicPr>
          <p:nvPr/>
        </p:nvPicPr>
        <p:blipFill>
          <a:blip r:embed="rId4"/>
          <a:stretch>
            <a:fillRect/>
          </a:stretch>
        </p:blipFill>
        <p:spPr>
          <a:xfrm>
            <a:off x="458500" y="1544074"/>
            <a:ext cx="4113500" cy="507623"/>
          </a:xfrm>
          <a:prstGeom prst="rect">
            <a:avLst/>
          </a:prstGeom>
        </p:spPr>
      </p:pic>
    </p:spTree>
    <p:extLst>
      <p:ext uri="{BB962C8B-B14F-4D97-AF65-F5344CB8AC3E}">
        <p14:creationId xmlns:p14="http://schemas.microsoft.com/office/powerpoint/2010/main" val="2286728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0D9-1C4A-491C-8584-917B562D6047}"/>
              </a:ext>
            </a:extLst>
          </p:cNvPr>
          <p:cNvSpPr>
            <a:spLocks noGrp="1"/>
          </p:cNvSpPr>
          <p:nvPr>
            <p:ph type="title"/>
          </p:nvPr>
        </p:nvSpPr>
        <p:spPr/>
        <p:txBody>
          <a:bodyPr/>
          <a:lstStyle/>
          <a:p>
            <a:r>
              <a:rPr lang="en-US" dirty="0"/>
              <a:t>Artifact Setup</a:t>
            </a:r>
          </a:p>
        </p:txBody>
      </p:sp>
      <p:sp>
        <p:nvSpPr>
          <p:cNvPr id="4" name="Slide Number Placeholder 3">
            <a:extLst>
              <a:ext uri="{FF2B5EF4-FFF2-40B4-BE49-F238E27FC236}">
                <a16:creationId xmlns:a16="http://schemas.microsoft.com/office/drawing/2014/main" id="{4825C519-D7BE-4D21-B388-4357257D1FBC}"/>
              </a:ext>
            </a:extLst>
          </p:cNvPr>
          <p:cNvSpPr>
            <a:spLocks noGrp="1"/>
          </p:cNvSpPr>
          <p:nvPr>
            <p:ph type="sldNum" idx="12"/>
          </p:nvPr>
        </p:nvSpPr>
        <p:spPr/>
        <p:txBody>
          <a:bodyPr/>
          <a:lstStyle/>
          <a:p>
            <a:fld id="{99BDFBD5-C309-4526-9B37-B97348992ABE}" type="slidenum">
              <a:rPr lang="en-US" smtClean="0"/>
              <a:t>48</a:t>
            </a:fld>
            <a:endParaRPr lang="en-US"/>
          </a:p>
        </p:txBody>
      </p:sp>
      <p:pic>
        <p:nvPicPr>
          <p:cNvPr id="5" name="Picture 4">
            <a:extLst>
              <a:ext uri="{FF2B5EF4-FFF2-40B4-BE49-F238E27FC236}">
                <a16:creationId xmlns:a16="http://schemas.microsoft.com/office/drawing/2014/main" id="{916F5974-4802-4902-B40D-9F1D52A8A9BA}"/>
              </a:ext>
            </a:extLst>
          </p:cNvPr>
          <p:cNvPicPr>
            <a:picLocks noChangeAspect="1"/>
          </p:cNvPicPr>
          <p:nvPr/>
        </p:nvPicPr>
        <p:blipFill>
          <a:blip r:embed="rId2"/>
          <a:stretch>
            <a:fillRect/>
          </a:stretch>
        </p:blipFill>
        <p:spPr>
          <a:xfrm>
            <a:off x="628650" y="1148005"/>
            <a:ext cx="7642527" cy="3196403"/>
          </a:xfrm>
          <a:prstGeom prst="rect">
            <a:avLst/>
          </a:prstGeom>
        </p:spPr>
      </p:pic>
    </p:spTree>
    <p:extLst>
      <p:ext uri="{BB962C8B-B14F-4D97-AF65-F5344CB8AC3E}">
        <p14:creationId xmlns:p14="http://schemas.microsoft.com/office/powerpoint/2010/main" val="406881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497-8233-4301-A4E9-41320307AE92}"/>
              </a:ext>
            </a:extLst>
          </p:cNvPr>
          <p:cNvSpPr>
            <a:spLocks noGrp="1"/>
          </p:cNvSpPr>
          <p:nvPr>
            <p:ph type="title"/>
          </p:nvPr>
        </p:nvSpPr>
        <p:spPr/>
        <p:txBody>
          <a:bodyPr/>
          <a:lstStyle/>
          <a:p>
            <a:r>
              <a:rPr lang="en-US" dirty="0"/>
              <a:t>Key Takeaways</a:t>
            </a:r>
          </a:p>
        </p:txBody>
      </p:sp>
      <p:sp>
        <p:nvSpPr>
          <p:cNvPr id="3" name="Text Placeholder 2">
            <a:extLst>
              <a:ext uri="{FF2B5EF4-FFF2-40B4-BE49-F238E27FC236}">
                <a16:creationId xmlns:a16="http://schemas.microsoft.com/office/drawing/2014/main" id="{E2E8E89E-CDC8-4DFA-81C2-D17A9DB0A8CA}"/>
              </a:ext>
            </a:extLst>
          </p:cNvPr>
          <p:cNvSpPr>
            <a:spLocks noGrp="1"/>
          </p:cNvSpPr>
          <p:nvPr>
            <p:ph type="body" idx="1"/>
          </p:nvPr>
        </p:nvSpPr>
        <p:spPr/>
        <p:txBody>
          <a:bodyPr/>
          <a:lstStyle/>
          <a:p>
            <a:r>
              <a:rPr lang="en-US" dirty="0"/>
              <a:t>Isolate terminology dependencies</a:t>
            </a:r>
          </a:p>
          <a:p>
            <a:pPr lvl="1"/>
            <a:r>
              <a:rPr lang="en-US" dirty="0"/>
              <a:t>i.e. define a Concepts library</a:t>
            </a:r>
          </a:p>
          <a:p>
            <a:r>
              <a:rPr lang="en-US" dirty="0"/>
              <a:t>Take versioned dependencies </a:t>
            </a:r>
            <a:r>
              <a:rPr lang="en-US" i="1" dirty="0"/>
              <a:t>carefully</a:t>
            </a:r>
          </a:p>
          <a:p>
            <a:pPr lvl="1"/>
            <a:r>
              <a:rPr lang="en-US" dirty="0"/>
              <a:t>Don’t take versioned dependencies on </a:t>
            </a:r>
            <a:r>
              <a:rPr lang="en-US" dirty="0" err="1"/>
              <a:t>valuesets</a:t>
            </a:r>
            <a:r>
              <a:rPr lang="en-US" dirty="0"/>
              <a:t> and </a:t>
            </a:r>
            <a:r>
              <a:rPr lang="en-US" dirty="0" err="1"/>
              <a:t>codesystems</a:t>
            </a:r>
            <a:r>
              <a:rPr lang="en-US" dirty="0"/>
              <a:t>, delegate that version-binding to a </a:t>
            </a:r>
            <a:r>
              <a:rPr lang="en-US" i="1" dirty="0"/>
              <a:t>manifest</a:t>
            </a:r>
          </a:p>
          <a:p>
            <a:r>
              <a:rPr lang="en-US" dirty="0"/>
              <a:t>Define context independent data elements</a:t>
            </a:r>
          </a:p>
          <a:p>
            <a:r>
              <a:rPr lang="en-US" dirty="0"/>
              <a:t>Consider how data elements will be contextualized for use</a:t>
            </a:r>
          </a:p>
        </p:txBody>
      </p:sp>
      <p:sp>
        <p:nvSpPr>
          <p:cNvPr id="4" name="Slide Number Placeholder 3">
            <a:extLst>
              <a:ext uri="{FF2B5EF4-FFF2-40B4-BE49-F238E27FC236}">
                <a16:creationId xmlns:a16="http://schemas.microsoft.com/office/drawing/2014/main" id="{E885B977-4A10-400B-AB95-2C50038A6B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10342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al icon">
            <a:extLst>
              <a:ext uri="{FF2B5EF4-FFF2-40B4-BE49-F238E27FC236}">
                <a16:creationId xmlns:a16="http://schemas.microsoft.com/office/drawing/2014/main" id="{5DAB434C-F5ED-4118-B59E-5B1ED7F7E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1" y="1778862"/>
            <a:ext cx="1607344" cy="1607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3DEA85-795F-484B-BC0C-19C3F2402036}"/>
              </a:ext>
            </a:extLst>
          </p:cNvPr>
          <p:cNvSpPr txBox="1"/>
          <p:nvPr/>
        </p:nvSpPr>
        <p:spPr>
          <a:xfrm>
            <a:off x="2642409" y="1694587"/>
            <a:ext cx="5254943" cy="1754326"/>
          </a:xfrm>
          <a:prstGeom prst="rect">
            <a:avLst/>
          </a:prstGeom>
          <a:noFill/>
        </p:spPr>
        <p:txBody>
          <a:bodyPr wrap="square" rtlCol="0">
            <a:spAutoFit/>
          </a:bodyPr>
          <a:lstStyle/>
          <a:p>
            <a:r>
              <a:rPr lang="en-US" sz="2700" b="1" i="1" dirty="0">
                <a:solidFill>
                  <a:schemeClr val="tx1"/>
                </a:solidFill>
              </a:rPr>
              <a:t>Reduce the development effort required for clinical systems to support evolving standards of care</a:t>
            </a:r>
          </a:p>
        </p:txBody>
      </p:sp>
      <p:sp>
        <p:nvSpPr>
          <p:cNvPr id="2" name="Title 1">
            <a:extLst>
              <a:ext uri="{FF2B5EF4-FFF2-40B4-BE49-F238E27FC236}">
                <a16:creationId xmlns:a16="http://schemas.microsoft.com/office/drawing/2014/main" id="{64626231-3EF1-4707-89A7-A82C0E872432}"/>
              </a:ext>
            </a:extLst>
          </p:cNvPr>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2603128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EABA-D32E-491A-85D8-7BFFE7D7E02E}"/>
              </a:ext>
            </a:extLst>
          </p:cNvPr>
          <p:cNvSpPr>
            <a:spLocks noGrp="1"/>
          </p:cNvSpPr>
          <p:nvPr>
            <p:ph type="title"/>
          </p:nvPr>
        </p:nvSpPr>
        <p:spPr/>
        <p:txBody>
          <a:bodyPr/>
          <a:lstStyle/>
          <a:p>
            <a:r>
              <a:rPr lang="en-US" dirty="0"/>
              <a:t>Demonstrations</a:t>
            </a:r>
          </a:p>
        </p:txBody>
      </p:sp>
      <p:sp>
        <p:nvSpPr>
          <p:cNvPr id="4" name="Slide Number Placeholder 3">
            <a:extLst>
              <a:ext uri="{FF2B5EF4-FFF2-40B4-BE49-F238E27FC236}">
                <a16:creationId xmlns:a16="http://schemas.microsoft.com/office/drawing/2014/main" id="{C7223625-7479-4C3B-AE06-B4A9DD0A7861}"/>
              </a:ext>
            </a:extLst>
          </p:cNvPr>
          <p:cNvSpPr>
            <a:spLocks noGrp="1"/>
          </p:cNvSpPr>
          <p:nvPr>
            <p:ph type="sldNum" idx="12"/>
          </p:nvPr>
        </p:nvSpPr>
        <p:spPr/>
        <p:txBody>
          <a:bodyPr/>
          <a:lstStyle/>
          <a:p>
            <a:fld id="{99BDFBD5-C309-4526-9B37-B97348992ABE}" type="slidenum">
              <a:rPr lang="en-US" smtClean="0"/>
              <a:t>50</a:t>
            </a:fld>
            <a:endParaRPr lang="en-US"/>
          </a:p>
        </p:txBody>
      </p:sp>
    </p:spTree>
    <p:extLst>
      <p:ext uri="{BB962C8B-B14F-4D97-AF65-F5344CB8AC3E}">
        <p14:creationId xmlns:p14="http://schemas.microsoft.com/office/powerpoint/2010/main" val="265664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3AD3-778E-40A1-ACD9-A1C188EBFFC4}"/>
              </a:ext>
            </a:extLst>
          </p:cNvPr>
          <p:cNvSpPr>
            <a:spLocks noGrp="1"/>
          </p:cNvSpPr>
          <p:nvPr>
            <p:ph type="title"/>
          </p:nvPr>
        </p:nvSpPr>
        <p:spPr/>
        <p:txBody>
          <a:bodyPr/>
          <a:lstStyle/>
          <a:p>
            <a:r>
              <a:rPr lang="en-US" dirty="0"/>
              <a:t>Knowledge Authoring</a:t>
            </a:r>
          </a:p>
        </p:txBody>
      </p:sp>
      <p:sp>
        <p:nvSpPr>
          <p:cNvPr id="3" name="Slide Number Placeholder 2">
            <a:extLst>
              <a:ext uri="{FF2B5EF4-FFF2-40B4-BE49-F238E27FC236}">
                <a16:creationId xmlns:a16="http://schemas.microsoft.com/office/drawing/2014/main" id="{12251718-673B-4448-A78D-2DE66CB294BA}"/>
              </a:ext>
            </a:extLst>
          </p:cNvPr>
          <p:cNvSpPr>
            <a:spLocks noGrp="1"/>
          </p:cNvSpPr>
          <p:nvPr>
            <p:ph type="sldNum" idx="12"/>
          </p:nvPr>
        </p:nvSpPr>
        <p:spPr/>
        <p:txBody>
          <a:bodyPr/>
          <a:lstStyle/>
          <a:p>
            <a:fld id="{99BDFBD5-C309-4526-9B37-B97348992ABE}" type="slidenum">
              <a:rPr lang="en-US" smtClean="0"/>
              <a:t>51</a:t>
            </a:fld>
            <a:endParaRPr lang="en-US"/>
          </a:p>
        </p:txBody>
      </p:sp>
      <p:sp>
        <p:nvSpPr>
          <p:cNvPr id="5" name="TextBox 4">
            <a:extLst>
              <a:ext uri="{FF2B5EF4-FFF2-40B4-BE49-F238E27FC236}">
                <a16:creationId xmlns:a16="http://schemas.microsoft.com/office/drawing/2014/main" id="{D31EC7A2-7268-48AC-9BDD-3D88B2A534AF}"/>
              </a:ext>
            </a:extLst>
          </p:cNvPr>
          <p:cNvSpPr txBox="1"/>
          <p:nvPr/>
        </p:nvSpPr>
        <p:spPr>
          <a:xfrm>
            <a:off x="628650" y="1848929"/>
            <a:ext cx="4574690" cy="253916"/>
          </a:xfrm>
          <a:prstGeom prst="rect">
            <a:avLst/>
          </a:prstGeom>
          <a:noFill/>
        </p:spPr>
        <p:txBody>
          <a:bodyPr wrap="square">
            <a:spAutoFit/>
          </a:bodyPr>
          <a:lstStyle/>
          <a:p>
            <a:r>
              <a:rPr lang="en-US" sz="1050" dirty="0">
                <a:solidFill>
                  <a:schemeClr val="tx1"/>
                </a:solidFill>
              </a:rPr>
              <a:t>http://build.fhir.org/ig/cqframework/cqf-ccc/index.html</a:t>
            </a:r>
          </a:p>
        </p:txBody>
      </p:sp>
    </p:spTree>
    <p:extLst>
      <p:ext uri="{BB962C8B-B14F-4D97-AF65-F5344CB8AC3E}">
        <p14:creationId xmlns:p14="http://schemas.microsoft.com/office/powerpoint/2010/main" val="1760462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CD54-6983-4617-A55B-F75D7D0DF293}"/>
              </a:ext>
            </a:extLst>
          </p:cNvPr>
          <p:cNvSpPr>
            <a:spLocks noGrp="1"/>
          </p:cNvSpPr>
          <p:nvPr>
            <p:ph type="title"/>
          </p:nvPr>
        </p:nvSpPr>
        <p:spPr/>
        <p:txBody>
          <a:bodyPr/>
          <a:lstStyle/>
          <a:p>
            <a:r>
              <a:rPr lang="en-US" dirty="0"/>
              <a:t>Quality Reporting</a:t>
            </a:r>
          </a:p>
        </p:txBody>
      </p:sp>
      <p:sp>
        <p:nvSpPr>
          <p:cNvPr id="3" name="Slide Number Placeholder 2">
            <a:extLst>
              <a:ext uri="{FF2B5EF4-FFF2-40B4-BE49-F238E27FC236}">
                <a16:creationId xmlns:a16="http://schemas.microsoft.com/office/drawing/2014/main" id="{026550A9-E411-4FAE-8EB1-7EC491F7B4A6}"/>
              </a:ext>
            </a:extLst>
          </p:cNvPr>
          <p:cNvSpPr>
            <a:spLocks noGrp="1"/>
          </p:cNvSpPr>
          <p:nvPr>
            <p:ph type="sldNum" idx="12"/>
          </p:nvPr>
        </p:nvSpPr>
        <p:spPr/>
        <p:txBody>
          <a:bodyPr/>
          <a:lstStyle/>
          <a:p>
            <a:fld id="{99BDFBD5-C309-4526-9B37-B97348992ABE}" type="slidenum">
              <a:rPr lang="en-US" smtClean="0"/>
              <a:t>52</a:t>
            </a:fld>
            <a:endParaRPr lang="en-US"/>
          </a:p>
        </p:txBody>
      </p:sp>
      <p:sp>
        <p:nvSpPr>
          <p:cNvPr id="5" name="TextBox 4">
            <a:extLst>
              <a:ext uri="{FF2B5EF4-FFF2-40B4-BE49-F238E27FC236}">
                <a16:creationId xmlns:a16="http://schemas.microsoft.com/office/drawing/2014/main" id="{A21633FD-326F-404E-B801-F2142B394E55}"/>
              </a:ext>
            </a:extLst>
          </p:cNvPr>
          <p:cNvSpPr txBox="1"/>
          <p:nvPr/>
        </p:nvSpPr>
        <p:spPr>
          <a:xfrm>
            <a:off x="560743" y="1566541"/>
            <a:ext cx="7886699"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https://cds-sandbox.alphora.com/cqf-ruler-r4/fhir/Measure/ColorectalCancerScreeningCQM/$evaluate-measure?patient=denom-EXM130&amp;periodStart=2019-01-01&amp;periodEnd=2019-12-31</a:t>
            </a:r>
            <a:endParaRPr lang="en-US" sz="1050" dirty="0">
              <a:solidFill>
                <a:schemeClr val="tx1"/>
              </a:solidFill>
            </a:endParaRPr>
          </a:p>
        </p:txBody>
      </p:sp>
      <p:sp>
        <p:nvSpPr>
          <p:cNvPr id="7" name="TextBox 6">
            <a:extLst>
              <a:ext uri="{FF2B5EF4-FFF2-40B4-BE49-F238E27FC236}">
                <a16:creationId xmlns:a16="http://schemas.microsoft.com/office/drawing/2014/main" id="{AF724325-3619-4877-AEC8-7B8D3E77FA57}"/>
              </a:ext>
            </a:extLst>
          </p:cNvPr>
          <p:cNvSpPr txBox="1"/>
          <p:nvPr/>
        </p:nvSpPr>
        <p:spPr>
          <a:xfrm>
            <a:off x="560742" y="2295293"/>
            <a:ext cx="7418743"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https://cds-sandbox.alphora.com/cqf-ruler-r4/fhir/Measure/ColorectalCancerScreeningCQM/$evaluate-measure?patient=numer-EXM130&amp;periodStart=2019-01-01&amp;periodEnd=2019-12-31</a:t>
            </a:r>
            <a:endParaRPr lang="en-US" sz="1050" dirty="0">
              <a:solidFill>
                <a:schemeClr val="tx1"/>
              </a:solidFill>
            </a:endParaRPr>
          </a:p>
        </p:txBody>
      </p:sp>
    </p:spTree>
    <p:extLst>
      <p:ext uri="{BB962C8B-B14F-4D97-AF65-F5344CB8AC3E}">
        <p14:creationId xmlns:p14="http://schemas.microsoft.com/office/powerpoint/2010/main" val="2693201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CDS Hooks</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53</a:t>
            </a:fld>
            <a:endParaRPr lang="en-US"/>
          </a:p>
        </p:txBody>
      </p:sp>
      <p:sp>
        <p:nvSpPr>
          <p:cNvPr id="5" name="TextBox 4">
            <a:extLst>
              <a:ext uri="{FF2B5EF4-FFF2-40B4-BE49-F238E27FC236}">
                <a16:creationId xmlns:a16="http://schemas.microsoft.com/office/drawing/2014/main" id="{73ADCF03-D49B-4FF1-8535-6D08D7B73ADD}"/>
              </a:ext>
            </a:extLst>
          </p:cNvPr>
          <p:cNvSpPr txBox="1"/>
          <p:nvPr/>
        </p:nvSpPr>
        <p:spPr>
          <a:xfrm>
            <a:off x="628650" y="1268016"/>
            <a:ext cx="4574690" cy="253916"/>
          </a:xfrm>
          <a:prstGeom prst="rect">
            <a:avLst/>
          </a:prstGeom>
          <a:noFill/>
        </p:spPr>
        <p:txBody>
          <a:bodyPr wrap="square">
            <a:spAutoFit/>
          </a:bodyPr>
          <a:lstStyle/>
          <a:p>
            <a:r>
              <a:rPr lang="en-US" sz="1050" dirty="0">
                <a:solidFill>
                  <a:schemeClr val="tx1"/>
                </a:solidFill>
              </a:rPr>
              <a:t>http://sandbox.cds-hooks.org/</a:t>
            </a:r>
          </a:p>
        </p:txBody>
      </p:sp>
    </p:spTree>
    <p:extLst>
      <p:ext uri="{BB962C8B-B14F-4D97-AF65-F5344CB8AC3E}">
        <p14:creationId xmlns:p14="http://schemas.microsoft.com/office/powerpoint/2010/main" val="2167285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Gaps in Care</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54</a:t>
            </a:fld>
            <a:endParaRPr lang="en-US"/>
          </a:p>
        </p:txBody>
      </p:sp>
    </p:spTree>
    <p:extLst>
      <p:ext uri="{BB962C8B-B14F-4D97-AF65-F5344CB8AC3E}">
        <p14:creationId xmlns:p14="http://schemas.microsoft.com/office/powerpoint/2010/main" val="775910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000"/>
              <a:buFont typeface="Arial"/>
              <a:buNone/>
            </a:pPr>
            <a:r>
              <a:rPr lang="en-US" dirty="0"/>
              <a:t>QUESTIONS?</a:t>
            </a:r>
            <a:endParaRPr dirty="0"/>
          </a:p>
        </p:txBody>
      </p:sp>
      <p:sp>
        <p:nvSpPr>
          <p:cNvPr id="136" name="Google Shape;136;p2"/>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7" name="Google Shape;137;p2"/>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fld id="{00000000-1234-1234-1234-123412341234}" type="slidenum">
              <a:rPr lang="en-US" sz="700" b="0" i="0" u="none" strike="noStrike" cap="none">
                <a:solidFill>
                  <a:schemeClr val="dk1"/>
                </a:solidFill>
                <a:latin typeface="Arial"/>
                <a:ea typeface="Arial"/>
                <a:cs typeface="Arial"/>
                <a:sym typeface="Arial"/>
              </a:rPr>
              <a:t>55</a:t>
            </a:fld>
            <a:endParaRPr sz="7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29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DEA85-795F-484B-BC0C-19C3F2402036}"/>
              </a:ext>
            </a:extLst>
          </p:cNvPr>
          <p:cNvSpPr txBox="1"/>
          <p:nvPr/>
        </p:nvSpPr>
        <p:spPr>
          <a:xfrm>
            <a:off x="2708908" y="2022302"/>
            <a:ext cx="5254943" cy="1338828"/>
          </a:xfrm>
          <a:prstGeom prst="rect">
            <a:avLst/>
          </a:prstGeom>
          <a:noFill/>
        </p:spPr>
        <p:txBody>
          <a:bodyPr wrap="square" rtlCol="0">
            <a:spAutoFit/>
          </a:bodyPr>
          <a:lstStyle/>
          <a:p>
            <a:r>
              <a:rPr lang="en-US" sz="2700" b="1" i="1" dirty="0">
                <a:solidFill>
                  <a:schemeClr val="tx1"/>
                </a:solidFill>
              </a:rPr>
              <a:t>Enable precise and unambiguous sharing of clinical knowledge</a:t>
            </a:r>
          </a:p>
        </p:txBody>
      </p:sp>
      <p:pic>
        <p:nvPicPr>
          <p:cNvPr id="4" name="Picture 2" descr="Image result for goal icon">
            <a:extLst>
              <a:ext uri="{FF2B5EF4-FFF2-40B4-BE49-F238E27FC236}">
                <a16:creationId xmlns:a16="http://schemas.microsoft.com/office/drawing/2014/main" id="{C2D85408-536D-433F-9DD2-4968D274C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149" y="2143027"/>
            <a:ext cx="1097378" cy="109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851D97-2544-4A3D-9170-98D484248FE2}"/>
              </a:ext>
            </a:extLst>
          </p:cNvPr>
          <p:cNvSpPr>
            <a:spLocks noGrp="1"/>
          </p:cNvSpPr>
          <p:nvPr>
            <p:ph type="title"/>
          </p:nvPr>
        </p:nvSpPr>
        <p:spPr/>
        <p:txBody>
          <a:bodyPr/>
          <a:lstStyle/>
          <a:p>
            <a:r>
              <a:rPr lang="en-US" dirty="0"/>
              <a:t>How?</a:t>
            </a:r>
          </a:p>
        </p:txBody>
      </p:sp>
    </p:spTree>
    <p:extLst>
      <p:ext uri="{BB962C8B-B14F-4D97-AF65-F5344CB8AC3E}">
        <p14:creationId xmlns:p14="http://schemas.microsoft.com/office/powerpoint/2010/main" val="12372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Translating Knowledge to Execution</a:t>
            </a:r>
          </a:p>
        </p:txBody>
      </p:sp>
      <p:sp>
        <p:nvSpPr>
          <p:cNvPr id="2" name="Text Placeholder 1">
            <a:extLst>
              <a:ext uri="{FF2B5EF4-FFF2-40B4-BE49-F238E27FC236}">
                <a16:creationId xmlns:a16="http://schemas.microsoft.com/office/drawing/2014/main" id="{7ECBE215-D3F6-437F-9D7C-83CDA22B2DC9}"/>
              </a:ext>
            </a:extLst>
          </p:cNvPr>
          <p:cNvSpPr>
            <a:spLocks noGrp="1"/>
          </p:cNvSpPr>
          <p:nvPr>
            <p:ph type="body" idx="1"/>
          </p:nvPr>
        </p:nvSpPr>
        <p:spPr/>
        <p:txBody>
          <a:bodyPr/>
          <a:lstStyle/>
          <a:p>
            <a:endParaRPr lang="en-US"/>
          </a:p>
        </p:txBody>
      </p:sp>
      <p:sp>
        <p:nvSpPr>
          <p:cNvPr id="7" name="Rectangle 6"/>
          <p:cNvSpPr/>
          <p:nvPr/>
        </p:nvSpPr>
        <p:spPr>
          <a:xfrm>
            <a:off x="0" y="4863984"/>
            <a:ext cx="9144000" cy="215444"/>
          </a:xfrm>
          <a:prstGeom prst="rect">
            <a:avLst/>
          </a:prstGeom>
        </p:spPr>
        <p:txBody>
          <a:bodyPr wrap="square">
            <a:spAutoFit/>
          </a:bodyPr>
          <a:lstStyle/>
          <a:p>
            <a:pPr algn="ctr" defTabSz="914310" eaLnBrk="0" hangingPunct="0"/>
            <a:r>
              <a:rPr lang="en-US" sz="800" dirty="0">
                <a:solidFill>
                  <a:schemeClr val="tx1"/>
                </a:solidFill>
                <a:latin typeface="Myriad Web Pro" panose="020B0503030403020204" pitchFamily="34" charset="0"/>
              </a:rPr>
              <a:t>Adapted from: </a:t>
            </a:r>
            <a:r>
              <a:rPr lang="en-US" sz="800" dirty="0" err="1">
                <a:solidFill>
                  <a:schemeClr val="tx1"/>
                </a:solidFill>
                <a:latin typeface="Myriad Web Pro" panose="020B0503030403020204" pitchFamily="34" charset="0"/>
              </a:rPr>
              <a:t>Boxwala</a:t>
            </a:r>
            <a:r>
              <a:rPr lang="en-US" sz="800" dirty="0">
                <a:solidFill>
                  <a:schemeClr val="tx1"/>
                </a:solidFill>
                <a:latin typeface="Myriad Web Pro" panose="020B0503030403020204" pitchFamily="34" charset="0"/>
              </a:rPr>
              <a:t>, AA, et al.. A multi-layered framework for disseminating knowledge for computer-based decision support. </a:t>
            </a:r>
            <a:r>
              <a:rPr lang="en-US" sz="800" i="1" dirty="0">
                <a:solidFill>
                  <a:schemeClr val="tx1"/>
                </a:solidFill>
                <a:latin typeface="Myriad Web Pro" panose="020B0503030403020204" pitchFamily="34" charset="0"/>
              </a:rPr>
              <a:t>J Am Med Inform </a:t>
            </a:r>
            <a:r>
              <a:rPr lang="en-US" sz="800" i="1" dirty="0" err="1">
                <a:solidFill>
                  <a:schemeClr val="tx1"/>
                </a:solidFill>
                <a:latin typeface="Myriad Web Pro" panose="020B0503030403020204" pitchFamily="34" charset="0"/>
              </a:rPr>
              <a:t>Assoc</a:t>
            </a:r>
            <a:r>
              <a:rPr lang="en-US" sz="800" i="1" dirty="0">
                <a:solidFill>
                  <a:schemeClr val="tx1"/>
                </a:solidFill>
                <a:latin typeface="Myriad Web Pro" panose="020B0503030403020204" pitchFamily="34" charset="0"/>
              </a:rPr>
              <a:t> </a:t>
            </a:r>
            <a:r>
              <a:rPr lang="en-US" sz="800" dirty="0">
                <a:solidFill>
                  <a:schemeClr val="tx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13648" y="1013425"/>
          <a:ext cx="8300301" cy="3522156"/>
        </p:xfrm>
        <a:graphic>
          <a:graphicData uri="http://schemas.openxmlformats.org/drawingml/2006/table">
            <a:tbl>
              <a:tblPr firstRow="1" firstCol="1" bandRow="1"/>
              <a:tblGrid>
                <a:gridCol w="1109131">
                  <a:extLst>
                    <a:ext uri="{9D8B030D-6E8A-4147-A177-3AD203B41FA5}">
                      <a16:colId xmlns:a16="http://schemas.microsoft.com/office/drawing/2014/main" val="817228557"/>
                    </a:ext>
                  </a:extLst>
                </a:gridCol>
                <a:gridCol w="1151467">
                  <a:extLst>
                    <a:ext uri="{9D8B030D-6E8A-4147-A177-3AD203B41FA5}">
                      <a16:colId xmlns:a16="http://schemas.microsoft.com/office/drawing/2014/main" val="1598176632"/>
                    </a:ext>
                  </a:extLst>
                </a:gridCol>
                <a:gridCol w="6039703">
                  <a:extLst>
                    <a:ext uri="{9D8B030D-6E8A-4147-A177-3AD203B41FA5}">
                      <a16:colId xmlns:a16="http://schemas.microsoft.com/office/drawing/2014/main" val="875039999"/>
                    </a:ext>
                  </a:extLst>
                </a:gridCol>
              </a:tblGrid>
              <a:tr h="587026">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2440023"/>
                  </a:ext>
                </a:extLst>
              </a:tr>
              <a:tr h="587026">
                <a:tc>
                  <a:txBody>
                    <a:bodyPr/>
                    <a:lstStyle/>
                    <a:p>
                      <a:pPr marL="0" marR="0" algn="ctr">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56061433"/>
                  </a:ext>
                </a:extLst>
              </a:tr>
              <a:tr h="587026">
                <a:tc>
                  <a:txBody>
                    <a:bodyPr/>
                    <a:lstStyle/>
                    <a:p>
                      <a:pPr marL="0" marR="0" algn="ctr">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16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16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7962566"/>
                  </a:ext>
                </a:extLst>
              </a:tr>
              <a:tr h="880539">
                <a:tc>
                  <a:txBody>
                    <a:bodyPr/>
                    <a:lstStyle/>
                    <a:p>
                      <a:pPr marL="0" marR="0" algn="ctr">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16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16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296974"/>
                  </a:ext>
                </a:extLst>
              </a:tr>
              <a:tr h="880539">
                <a:tc>
                  <a:txBody>
                    <a:bodyPr/>
                    <a:lstStyle/>
                    <a:p>
                      <a:pPr marL="0" marR="0" algn="ctr">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8334939"/>
                  </a:ext>
                </a:extLst>
              </a:tr>
            </a:tbl>
          </a:graphicData>
        </a:graphic>
      </p:graphicFrame>
    </p:spTree>
    <p:extLst>
      <p:ext uri="{BB962C8B-B14F-4D97-AF65-F5344CB8AC3E}">
        <p14:creationId xmlns:p14="http://schemas.microsoft.com/office/powerpoint/2010/main" val="4580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A22202BF-2471-468C-A5EB-294D34BBB4DC}"/>
              </a:ext>
            </a:extLst>
          </p:cNvPr>
          <p:cNvSpPr/>
          <p:nvPr/>
        </p:nvSpPr>
        <p:spPr>
          <a:xfrm>
            <a:off x="4360852" y="1447238"/>
            <a:ext cx="2707056" cy="3161747"/>
          </a:xfrm>
          <a:prstGeom prst="rightArrow">
            <a:avLst>
              <a:gd name="adj1" fmla="val 100000"/>
              <a:gd name="adj2" fmla="val 1298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sp>
        <p:nvSpPr>
          <p:cNvPr id="12" name="Arrow: Right 11">
            <a:extLst>
              <a:ext uri="{FF2B5EF4-FFF2-40B4-BE49-F238E27FC236}">
                <a16:creationId xmlns:a16="http://schemas.microsoft.com/office/drawing/2014/main" id="{4C185AD9-86C5-478E-B598-E65095643288}"/>
              </a:ext>
            </a:extLst>
          </p:cNvPr>
          <p:cNvSpPr/>
          <p:nvPr/>
        </p:nvSpPr>
        <p:spPr>
          <a:xfrm>
            <a:off x="1847073" y="1438246"/>
            <a:ext cx="2981993" cy="3170738"/>
          </a:xfrm>
          <a:prstGeom prst="rightArrow">
            <a:avLst>
              <a:gd name="adj1" fmla="val 100000"/>
              <a:gd name="adj2" fmla="val 129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a:p>
        </p:txBody>
      </p:sp>
      <p:sp>
        <p:nvSpPr>
          <p:cNvPr id="2" name="Title 1">
            <a:extLst>
              <a:ext uri="{FF2B5EF4-FFF2-40B4-BE49-F238E27FC236}">
                <a16:creationId xmlns:a16="http://schemas.microsoft.com/office/drawing/2014/main" id="{47535C88-C4F3-4302-8D58-02C28D4E7702}"/>
              </a:ext>
            </a:extLst>
          </p:cNvPr>
          <p:cNvSpPr>
            <a:spLocks noGrp="1"/>
          </p:cNvSpPr>
          <p:nvPr>
            <p:ph type="title"/>
          </p:nvPr>
        </p:nvSpPr>
        <p:spPr/>
        <p:txBody>
          <a:bodyPr/>
          <a:lstStyle/>
          <a:p>
            <a:r>
              <a:rPr lang="en-US"/>
              <a:t>Types of Interoperability</a:t>
            </a:r>
            <a:endParaRPr lang="en-US" dirty="0"/>
          </a:p>
        </p:txBody>
      </p:sp>
      <p:sp>
        <p:nvSpPr>
          <p:cNvPr id="5" name="Slide Number Placeholder 4">
            <a:extLst>
              <a:ext uri="{FF2B5EF4-FFF2-40B4-BE49-F238E27FC236}">
                <a16:creationId xmlns:a16="http://schemas.microsoft.com/office/drawing/2014/main" id="{3B1F612C-ABEB-4422-A08B-6980ABFAB705}"/>
              </a:ext>
            </a:extLst>
          </p:cNvPr>
          <p:cNvSpPr>
            <a:spLocks noGrp="1"/>
          </p:cNvSpPr>
          <p:nvPr>
            <p:ph type="sldNum" idx="12"/>
          </p:nvPr>
        </p:nvSpPr>
        <p:spPr/>
        <p:txBody>
          <a:bodyPr/>
          <a:lstStyle/>
          <a:p>
            <a:fld id="{73B22ABC-0FED-4D64-8F5D-7D0F97264170}" type="slidenum">
              <a:rPr lang="en-US" altLang="en-US" smtClean="0"/>
              <a:pPr/>
              <a:t>8</a:t>
            </a:fld>
            <a:endParaRPr lang="en-US" altLang="en-US"/>
          </a:p>
        </p:txBody>
      </p:sp>
      <p:sp>
        <p:nvSpPr>
          <p:cNvPr id="7" name="Arrow: Right 6">
            <a:extLst>
              <a:ext uri="{FF2B5EF4-FFF2-40B4-BE49-F238E27FC236}">
                <a16:creationId xmlns:a16="http://schemas.microsoft.com/office/drawing/2014/main" id="{6E9C5CD1-3721-452A-BE81-31ED3E03DA1F}"/>
              </a:ext>
            </a:extLst>
          </p:cNvPr>
          <p:cNvSpPr/>
          <p:nvPr/>
        </p:nvSpPr>
        <p:spPr>
          <a:xfrm>
            <a:off x="2646942" y="2529094"/>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Syntactic</a:t>
            </a:r>
          </a:p>
        </p:txBody>
      </p:sp>
      <p:sp>
        <p:nvSpPr>
          <p:cNvPr id="8" name="Arrow: Right 7">
            <a:extLst>
              <a:ext uri="{FF2B5EF4-FFF2-40B4-BE49-F238E27FC236}">
                <a16:creationId xmlns:a16="http://schemas.microsoft.com/office/drawing/2014/main" id="{544D1EC5-98E9-49D6-9CB8-8C9CB5510BDE}"/>
              </a:ext>
            </a:extLst>
          </p:cNvPr>
          <p:cNvSpPr/>
          <p:nvPr/>
        </p:nvSpPr>
        <p:spPr>
          <a:xfrm>
            <a:off x="3134546" y="30039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Semantic</a:t>
            </a:r>
          </a:p>
        </p:txBody>
      </p:sp>
      <p:sp>
        <p:nvSpPr>
          <p:cNvPr id="9" name="Arrow: Right 8">
            <a:extLst>
              <a:ext uri="{FF2B5EF4-FFF2-40B4-BE49-F238E27FC236}">
                <a16:creationId xmlns:a16="http://schemas.microsoft.com/office/drawing/2014/main" id="{B92E2F31-398E-4406-BCE2-D96CB79BBBE7}"/>
              </a:ext>
            </a:extLst>
          </p:cNvPr>
          <p:cNvSpPr/>
          <p:nvPr/>
        </p:nvSpPr>
        <p:spPr>
          <a:xfrm>
            <a:off x="3640422" y="34887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Logical</a:t>
            </a:r>
          </a:p>
        </p:txBody>
      </p:sp>
      <p:sp>
        <p:nvSpPr>
          <p:cNvPr id="10" name="Arrow: Right 9">
            <a:extLst>
              <a:ext uri="{FF2B5EF4-FFF2-40B4-BE49-F238E27FC236}">
                <a16:creationId xmlns:a16="http://schemas.microsoft.com/office/drawing/2014/main" id="{7623819C-2ABB-4E53-B0A3-E7B1AD9F5F63}"/>
              </a:ext>
            </a:extLst>
          </p:cNvPr>
          <p:cNvSpPr/>
          <p:nvPr/>
        </p:nvSpPr>
        <p:spPr>
          <a:xfrm>
            <a:off x="2136171" y="2054251"/>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Lexical</a:t>
            </a:r>
          </a:p>
        </p:txBody>
      </p:sp>
      <p:sp>
        <p:nvSpPr>
          <p:cNvPr id="11" name="Arrow: Right 10">
            <a:extLst>
              <a:ext uri="{FF2B5EF4-FFF2-40B4-BE49-F238E27FC236}">
                <a16:creationId xmlns:a16="http://schemas.microsoft.com/office/drawing/2014/main" id="{E7499B1A-9905-4918-BDC5-AF5C6D643C06}"/>
              </a:ext>
            </a:extLst>
          </p:cNvPr>
          <p:cNvSpPr/>
          <p:nvPr/>
        </p:nvSpPr>
        <p:spPr>
          <a:xfrm>
            <a:off x="4187666" y="3974902"/>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Process</a:t>
            </a:r>
          </a:p>
        </p:txBody>
      </p:sp>
      <p:sp>
        <p:nvSpPr>
          <p:cNvPr id="14" name="TextBox 13">
            <a:extLst>
              <a:ext uri="{FF2B5EF4-FFF2-40B4-BE49-F238E27FC236}">
                <a16:creationId xmlns:a16="http://schemas.microsoft.com/office/drawing/2014/main" id="{E975856D-1F8C-4D42-8AFD-FD2399C47C4B}"/>
              </a:ext>
            </a:extLst>
          </p:cNvPr>
          <p:cNvSpPr txBox="1"/>
          <p:nvPr/>
        </p:nvSpPr>
        <p:spPr>
          <a:xfrm>
            <a:off x="2873917" y="1561584"/>
            <a:ext cx="671979" cy="369332"/>
          </a:xfrm>
          <a:prstGeom prst="rect">
            <a:avLst/>
          </a:prstGeom>
          <a:noFill/>
        </p:spPr>
        <p:txBody>
          <a:bodyPr wrap="none" rtlCol="0">
            <a:spAutoFit/>
          </a:bodyPr>
          <a:lstStyle/>
          <a:p>
            <a:r>
              <a:rPr lang="en-US" sz="1800" dirty="0"/>
              <a:t>Data</a:t>
            </a:r>
          </a:p>
        </p:txBody>
      </p:sp>
      <p:sp>
        <p:nvSpPr>
          <p:cNvPr id="15" name="TextBox 14">
            <a:extLst>
              <a:ext uri="{FF2B5EF4-FFF2-40B4-BE49-F238E27FC236}">
                <a16:creationId xmlns:a16="http://schemas.microsoft.com/office/drawing/2014/main" id="{1D46C77C-4285-4C9D-A1B5-E45D069D53AD}"/>
              </a:ext>
            </a:extLst>
          </p:cNvPr>
          <p:cNvSpPr txBox="1"/>
          <p:nvPr/>
        </p:nvSpPr>
        <p:spPr>
          <a:xfrm>
            <a:off x="5069650" y="1574285"/>
            <a:ext cx="1326004" cy="369332"/>
          </a:xfrm>
          <a:prstGeom prst="rect">
            <a:avLst/>
          </a:prstGeom>
          <a:noFill/>
        </p:spPr>
        <p:txBody>
          <a:bodyPr wrap="none" rtlCol="0">
            <a:spAutoFit/>
          </a:bodyPr>
          <a:lstStyle/>
          <a:p>
            <a:r>
              <a:rPr lang="en-US" sz="1800" dirty="0"/>
              <a:t>Knowledge</a:t>
            </a:r>
          </a:p>
        </p:txBody>
      </p:sp>
    </p:spTree>
    <p:extLst>
      <p:ext uri="{BB962C8B-B14F-4D97-AF65-F5344CB8AC3E}">
        <p14:creationId xmlns:p14="http://schemas.microsoft.com/office/powerpoint/2010/main" val="74783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Sharing Logic</a:t>
            </a:r>
          </a:p>
        </p:txBody>
      </p:sp>
      <p:sp>
        <p:nvSpPr>
          <p:cNvPr id="14" name="Slide Number Placeholder 13">
            <a:extLst>
              <a:ext uri="{FF2B5EF4-FFF2-40B4-BE49-F238E27FC236}">
                <a16:creationId xmlns:a16="http://schemas.microsoft.com/office/drawing/2014/main" id="{7C5CBF36-B86A-44D9-89CA-E5DACBEF9D88}"/>
              </a:ext>
            </a:extLst>
          </p:cNvPr>
          <p:cNvSpPr>
            <a:spLocks noGrp="1"/>
          </p:cNvSpPr>
          <p:nvPr>
            <p:ph type="sldNum" idx="12"/>
          </p:nvPr>
        </p:nvSpPr>
        <p:spPr/>
        <p:txBody>
          <a:bodyPr/>
          <a:lstStyle/>
          <a:p>
            <a:fld id="{B130677B-A11B-4C56-8725-DCF3201B0814}" type="slidenum">
              <a:rPr lang="en-US" smtClean="0"/>
              <a:t>9</a:t>
            </a:fld>
            <a:endParaRPr lang="en-US" dirty="0"/>
          </a:p>
        </p:txBody>
      </p:sp>
      <p:sp>
        <p:nvSpPr>
          <p:cNvPr id="8" name="TextBox 7"/>
          <p:cNvSpPr txBox="1"/>
          <p:nvPr/>
        </p:nvSpPr>
        <p:spPr>
          <a:xfrm>
            <a:off x="5427203" y="1698526"/>
            <a:ext cx="1641672" cy="369332"/>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Value &gt; 100</a:t>
            </a:r>
          </a:p>
        </p:txBody>
      </p:sp>
      <p:sp>
        <p:nvSpPr>
          <p:cNvPr id="9" name="TextBox 8"/>
          <p:cNvSpPr txBox="1"/>
          <p:nvPr/>
        </p:nvSpPr>
        <p:spPr>
          <a:xfrm>
            <a:off x="6896553" y="2928760"/>
            <a:ext cx="1583872"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SNOMED-CT</a:t>
            </a:r>
          </a:p>
          <a:p>
            <a:r>
              <a:rPr lang="en-US" sz="1800" dirty="0">
                <a:solidFill>
                  <a:schemeClr val="tx1"/>
                </a:solidFill>
                <a:latin typeface="Arial" panose="020B0604020202020204" pitchFamily="34" charset="0"/>
                <a:cs typeface="Arial" panose="020B0604020202020204" pitchFamily="34" charset="0"/>
              </a:rPr>
              <a:t>LOINC</a:t>
            </a:r>
          </a:p>
          <a:p>
            <a:r>
              <a:rPr lang="en-US" sz="1800" dirty="0" err="1">
                <a:solidFill>
                  <a:schemeClr val="tx1"/>
                </a:solidFill>
                <a:latin typeface="Arial" panose="020B0604020202020204" pitchFamily="34" charset="0"/>
                <a:cs typeface="Arial" panose="020B0604020202020204" pitchFamily="34" charset="0"/>
              </a:rPr>
              <a:t>RxNorm</a:t>
            </a:r>
            <a:endParaRPr 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839461" y="2928760"/>
            <a:ext cx="1583871"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Encounter</a:t>
            </a:r>
          </a:p>
          <a:p>
            <a:r>
              <a:rPr lang="en-US" sz="1800" dirty="0">
                <a:solidFill>
                  <a:schemeClr val="tx1"/>
                </a:solidFill>
                <a:latin typeface="Arial" panose="020B0604020202020204" pitchFamily="34" charset="0"/>
                <a:cs typeface="Arial" panose="020B0604020202020204" pitchFamily="34" charset="0"/>
              </a:rPr>
              <a:t>Medication</a:t>
            </a:r>
          </a:p>
          <a:p>
            <a:r>
              <a:rPr lang="en-US" sz="1800" dirty="0">
                <a:solidFill>
                  <a:schemeClr val="tx1"/>
                </a:solidFill>
                <a:latin typeface="Arial" panose="020B0604020202020204" pitchFamily="34" charset="0"/>
                <a:cs typeface="Arial" panose="020B0604020202020204" pitchFamily="34" charset="0"/>
              </a:rPr>
              <a:t>Observation</a:t>
            </a:r>
          </a:p>
        </p:txBody>
      </p:sp>
      <p:grpSp>
        <p:nvGrpSpPr>
          <p:cNvPr id="3" name="Group 2"/>
          <p:cNvGrpSpPr/>
          <p:nvPr/>
        </p:nvGrpSpPr>
        <p:grpSpPr>
          <a:xfrm>
            <a:off x="2721904" y="1481819"/>
            <a:ext cx="3700196" cy="2179864"/>
            <a:chOff x="2097729" y="2140011"/>
            <a:chExt cx="4933595" cy="2906485"/>
          </a:xfrm>
        </p:grpSpPr>
        <p:sp>
          <p:nvSpPr>
            <p:cNvPr id="4" name="Oval 3"/>
            <p:cNvSpPr/>
            <p:nvPr/>
          </p:nvSpPr>
          <p:spPr>
            <a:xfrm>
              <a:off x="3640230" y="2140011"/>
              <a:ext cx="1844756"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Logic</a:t>
              </a:r>
            </a:p>
          </p:txBody>
        </p:sp>
        <p:sp>
          <p:nvSpPr>
            <p:cNvPr id="6" name="Oval 5"/>
            <p:cNvSpPr/>
            <p:nvPr/>
          </p:nvSpPr>
          <p:spPr>
            <a:xfrm>
              <a:off x="2097729" y="3968811"/>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Model</a:t>
              </a:r>
            </a:p>
          </p:txBody>
        </p:sp>
        <p:sp>
          <p:nvSpPr>
            <p:cNvPr id="7" name="Oval 6"/>
            <p:cNvSpPr/>
            <p:nvPr/>
          </p:nvSpPr>
          <p:spPr>
            <a:xfrm>
              <a:off x="5304755" y="3968809"/>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Terms</a:t>
              </a:r>
            </a:p>
          </p:txBody>
        </p:sp>
        <p:sp>
          <p:nvSpPr>
            <p:cNvPr id="18" name="Down Arrow 17"/>
            <p:cNvSpPr/>
            <p:nvPr/>
          </p:nvSpPr>
          <p:spPr>
            <a:xfrm rot="2019804">
              <a:off x="3606434" y="3093386"/>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9" name="Down Arrow 18"/>
            <p:cNvSpPr/>
            <p:nvPr/>
          </p:nvSpPr>
          <p:spPr>
            <a:xfrm rot="19535242">
              <a:off x="5251212" y="3091099"/>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0" name="Down Arrow 19"/>
            <p:cNvSpPr/>
            <p:nvPr/>
          </p:nvSpPr>
          <p:spPr>
            <a:xfrm rot="16200000">
              <a:off x="4428454" y="3837699"/>
              <a:ext cx="272143" cy="1339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grpSp>
      <p:sp>
        <p:nvSpPr>
          <p:cNvPr id="12" name="TextBox 11"/>
          <p:cNvSpPr txBox="1"/>
          <p:nvPr/>
        </p:nvSpPr>
        <p:spPr>
          <a:xfrm>
            <a:off x="1023656" y="4520019"/>
            <a:ext cx="4562467" cy="577081"/>
          </a:xfrm>
          <a:prstGeom prst="rect">
            <a:avLst/>
          </a:prstGeom>
          <a:noFill/>
        </p:spPr>
        <p:txBody>
          <a:bodyPr wrap="none" rtlCol="0">
            <a:spAutoFit/>
          </a:bodyPr>
          <a:lstStyle/>
          <a:p>
            <a:r>
              <a:rPr lang="en-US" sz="1050" b="1" dirty="0">
                <a:solidFill>
                  <a:schemeClr val="tx1"/>
                </a:solidFill>
                <a:cs typeface="Arial" panose="020B0604020202020204" pitchFamily="34" charset="0"/>
              </a:rPr>
              <a:t>Definitions:</a:t>
            </a:r>
          </a:p>
          <a:p>
            <a:r>
              <a:rPr lang="en-US" sz="1050" dirty="0">
                <a:solidFill>
                  <a:schemeClr val="tx1"/>
                </a:solidFill>
                <a:cs typeface="Arial" panose="020B0604020202020204" pitchFamily="34" charset="0"/>
              </a:rPr>
              <a:t>SNOMED CT – Systematized Nomenclature of Medicine – Clinical Terms</a:t>
            </a:r>
          </a:p>
          <a:p>
            <a:r>
              <a:rPr lang="en-US" sz="1050" dirty="0">
                <a:solidFill>
                  <a:schemeClr val="tx1"/>
                </a:solidFill>
                <a:cs typeface="Arial" panose="020B0604020202020204" pitchFamily="34" charset="0"/>
              </a:rPr>
              <a:t>LOINC – Logical Observation Identifiers Names and Codes</a:t>
            </a:r>
          </a:p>
        </p:txBody>
      </p:sp>
    </p:spTree>
    <p:extLst>
      <p:ext uri="{BB962C8B-B14F-4D97-AF65-F5344CB8AC3E}">
        <p14:creationId xmlns:p14="http://schemas.microsoft.com/office/powerpoint/2010/main" val="675137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7303</TotalTime>
  <Words>3150</Words>
  <Application>Microsoft Office PowerPoint</Application>
  <PresentationFormat>On-screen Show (16:9)</PresentationFormat>
  <Paragraphs>478</Paragraphs>
  <Slides>55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Calibri</vt:lpstr>
      <vt:lpstr>Calibri Light</vt:lpstr>
      <vt:lpstr>Myriad Web Pro</vt:lpstr>
      <vt:lpstr>OpenSans</vt:lpstr>
      <vt:lpstr>Times New Roman</vt:lpstr>
      <vt:lpstr>Office Theme</vt:lpstr>
      <vt:lpstr>1_Office Theme</vt:lpstr>
      <vt:lpstr>HL7 Virtual FHIR Connectathon 28</vt:lpstr>
      <vt:lpstr>Knowledge Representation</vt:lpstr>
      <vt:lpstr>Quality Improvement Ecosystem</vt:lpstr>
      <vt:lpstr>Quality Improvement Ecosystem</vt:lpstr>
      <vt:lpstr>Why?</vt:lpstr>
      <vt:lpstr>How?</vt:lpstr>
      <vt:lpstr>Translating Knowledge to Execution</vt:lpstr>
      <vt:lpstr>Types of Interoperability</vt:lpstr>
      <vt:lpstr>Components of Sharing Logic</vt:lpstr>
      <vt:lpstr>Knowledge Capabilities</vt:lpstr>
      <vt:lpstr>Running Example</vt:lpstr>
      <vt:lpstr>Sharing Terminology</vt:lpstr>
      <vt:lpstr>PowerPoint Presentation</vt:lpstr>
      <vt:lpstr>CodeSystem</vt:lpstr>
      <vt:lpstr>ValueSet</vt:lpstr>
      <vt:lpstr>Value Set Definition</vt:lpstr>
      <vt:lpstr>ValueSet Expansion</vt:lpstr>
      <vt:lpstr>Artifact ValueSet Usage</vt:lpstr>
      <vt:lpstr>Artifact ValueSet Usage</vt:lpstr>
      <vt:lpstr>PowerPoint Presentation</vt:lpstr>
      <vt:lpstr>PowerPoint Presentation</vt:lpstr>
      <vt:lpstr>PowerPoint Presentation</vt:lpstr>
      <vt:lpstr>PowerPoint Presentation</vt:lpstr>
      <vt:lpstr>Colorectal Cancer Concepts</vt:lpstr>
      <vt:lpstr>Sharing Data Elements</vt:lpstr>
      <vt:lpstr>StructureDefinition</vt:lpstr>
      <vt:lpstr>Data Elements in FHIR</vt:lpstr>
      <vt:lpstr>Example Data Element</vt:lpstr>
      <vt:lpstr>Data Element Contextualization</vt:lpstr>
      <vt:lpstr>For example...</vt:lpstr>
      <vt:lpstr>Complex Data Element</vt:lpstr>
      <vt:lpstr>Sharing via Implementation Guides</vt:lpstr>
      <vt:lpstr>PowerPoint Presentation</vt:lpstr>
      <vt:lpstr>Colorectal Cancer Concepts</vt:lpstr>
      <vt:lpstr>Logic Libraries</vt:lpstr>
      <vt:lpstr>FHIR Publishing Ecosystem</vt:lpstr>
      <vt:lpstr>PowerPoint Presentation</vt:lpstr>
      <vt:lpstr>PowerPoint Presentation</vt:lpstr>
      <vt:lpstr>PowerPoint Presentation</vt:lpstr>
      <vt:lpstr>Sharing via Repository Services</vt:lpstr>
      <vt:lpstr>Sharing via Services</vt:lpstr>
      <vt:lpstr>Knowledge Repository</vt:lpstr>
      <vt:lpstr>Packaging</vt:lpstr>
      <vt:lpstr>Asset Collections</vt:lpstr>
      <vt:lpstr>Data Requirements</vt:lpstr>
      <vt:lpstr>Measure Narrative, for example</vt:lpstr>
      <vt:lpstr>Data Requirements Example</vt:lpstr>
      <vt:lpstr>Artifact Setup</vt:lpstr>
      <vt:lpstr>Key Takeaways</vt:lpstr>
      <vt:lpstr>Demonstrations</vt:lpstr>
      <vt:lpstr>Knowledge Authoring</vt:lpstr>
      <vt:lpstr>Quality Reporting</vt:lpstr>
      <vt:lpstr>CDS Hooks</vt:lpstr>
      <vt:lpstr>Gaps in Care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 Virtual FHIR Connectathon 28</dc:title>
  <dc:creator>Patricia Guerra</dc:creator>
  <cp:lastModifiedBy>Bryn</cp:lastModifiedBy>
  <cp:revision>31</cp:revision>
  <dcterms:created xsi:type="dcterms:W3CDTF">2019-03-22T18:05:01Z</dcterms:created>
  <dcterms:modified xsi:type="dcterms:W3CDTF">2022-05-23T18:03:59Z</dcterms:modified>
</cp:coreProperties>
</file>