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3" r:id="rId2"/>
  </p:sldMasterIdLst>
  <p:notesMasterIdLst>
    <p:notesMasterId r:id="rId58"/>
  </p:notesMasterIdLst>
  <p:sldIdLst>
    <p:sldId id="256" r:id="rId3"/>
    <p:sldId id="4807" r:id="rId4"/>
    <p:sldId id="396" r:id="rId5"/>
    <p:sldId id="4808" r:id="rId6"/>
    <p:sldId id="4801" r:id="rId7"/>
    <p:sldId id="353" r:id="rId8"/>
    <p:sldId id="331" r:id="rId9"/>
    <p:sldId id="355" r:id="rId10"/>
    <p:sldId id="351" r:id="rId11"/>
    <p:sldId id="4854" r:id="rId12"/>
    <p:sldId id="4809" r:id="rId13"/>
    <p:sldId id="4811" r:id="rId14"/>
    <p:sldId id="4812" r:id="rId15"/>
    <p:sldId id="4813" r:id="rId16"/>
    <p:sldId id="4814" r:id="rId17"/>
    <p:sldId id="4815" r:id="rId18"/>
    <p:sldId id="4816" r:id="rId19"/>
    <p:sldId id="4848" r:id="rId20"/>
    <p:sldId id="4849" r:id="rId21"/>
    <p:sldId id="4850" r:id="rId22"/>
    <p:sldId id="4851" r:id="rId23"/>
    <p:sldId id="4852" r:id="rId24"/>
    <p:sldId id="4853" r:id="rId25"/>
    <p:sldId id="4817" r:id="rId26"/>
    <p:sldId id="4818" r:id="rId27"/>
    <p:sldId id="4819" r:id="rId28"/>
    <p:sldId id="4820" r:id="rId29"/>
    <p:sldId id="4822" r:id="rId30"/>
    <p:sldId id="4821" r:id="rId31"/>
    <p:sldId id="4823" r:id="rId32"/>
    <p:sldId id="4824" r:id="rId33"/>
    <p:sldId id="4826" r:id="rId34"/>
    <p:sldId id="395" r:id="rId35"/>
    <p:sldId id="4832" r:id="rId36"/>
    <p:sldId id="4831" r:id="rId37"/>
    <p:sldId id="4827" r:id="rId38"/>
    <p:sldId id="4828" r:id="rId39"/>
    <p:sldId id="4829" r:id="rId40"/>
    <p:sldId id="4830" r:id="rId41"/>
    <p:sldId id="4833" r:id="rId42"/>
    <p:sldId id="4834" r:id="rId43"/>
    <p:sldId id="4835" r:id="rId44"/>
    <p:sldId id="4836" r:id="rId45"/>
    <p:sldId id="4838" r:id="rId46"/>
    <p:sldId id="4837" r:id="rId47"/>
    <p:sldId id="4839" r:id="rId48"/>
    <p:sldId id="4840" r:id="rId49"/>
    <p:sldId id="4841" r:id="rId50"/>
    <p:sldId id="4847" r:id="rId51"/>
    <p:sldId id="4802" r:id="rId52"/>
    <p:sldId id="4803" r:id="rId53"/>
    <p:sldId id="4805" r:id="rId54"/>
    <p:sldId id="4804" r:id="rId55"/>
    <p:sldId id="4842" r:id="rId56"/>
    <p:sldId id="4846"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iPyzZAukSZmCgGcZDjRTzK68qy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E14D90-3719-48ED-97C7-4F5806B2B3A4}">
  <a:tblStyle styleId="{34E14D90-3719-48ED-97C7-4F5806B2B3A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9" d="100"/>
          <a:sy n="159" d="100"/>
        </p:scale>
        <p:origin x="89" y="11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3</a:t>
            </a:fld>
            <a:endParaRPr lang="en-US"/>
          </a:p>
        </p:txBody>
      </p:sp>
    </p:spTree>
    <p:extLst>
      <p:ext uri="{BB962C8B-B14F-4D97-AF65-F5344CB8AC3E}">
        <p14:creationId xmlns:p14="http://schemas.microsoft.com/office/powerpoint/2010/main" val="98440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4</a:t>
            </a:fld>
            <a:endParaRPr lang="en-US"/>
          </a:p>
        </p:txBody>
      </p:sp>
    </p:spTree>
    <p:extLst>
      <p:ext uri="{BB962C8B-B14F-4D97-AF65-F5344CB8AC3E}">
        <p14:creationId xmlns:p14="http://schemas.microsoft.com/office/powerpoint/2010/main" val="12604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Has many facets</a:t>
            </a:r>
          </a:p>
          <a:p>
            <a:pPr marL="628650" lvl="1" indent="-171450">
              <a:buFont typeface="Arial" panose="020B0604020202020204" pitchFamily="34" charset="0"/>
              <a:buChar char="•"/>
            </a:pPr>
            <a:r>
              <a:rPr lang="en-US" dirty="0"/>
              <a:t>Reduce duplicate effort while supporting innovation</a:t>
            </a:r>
          </a:p>
          <a:p>
            <a:pPr marL="628650" lvl="1" indent="-171450">
              <a:buFont typeface="Arial" panose="020B0604020202020204" pitchFamily="34" charset="0"/>
              <a:buChar char="•"/>
            </a:pPr>
            <a:r>
              <a:rPr lang="en-US" dirty="0"/>
              <a:t>Reduce inconsistency while supporting settings-specific factors</a:t>
            </a:r>
          </a:p>
          <a:p>
            <a:pPr marL="628650" lvl="1" indent="-171450">
              <a:buFont typeface="Arial" panose="020B0604020202020204" pitchFamily="34" charset="0"/>
              <a:buChar char="•"/>
            </a:pPr>
            <a:r>
              <a:rPr lang="en-US" dirty="0"/>
              <a:t>Reduce </a:t>
            </a:r>
            <a:r>
              <a:rPr lang="en-US" i="1" dirty="0"/>
              <a:t>accidental complexity</a:t>
            </a:r>
            <a:r>
              <a:rPr lang="en-US" i="0" dirty="0"/>
              <a:t> so we can focus on </a:t>
            </a:r>
            <a:r>
              <a:rPr lang="en-US" i="1" dirty="0"/>
              <a:t>essential complexity</a:t>
            </a:r>
            <a:endParaRPr lang="en-US" dirty="0"/>
          </a:p>
          <a:p>
            <a:pPr marL="171450" indent="-171450">
              <a:buFont typeface="Arial" panose="020B0604020202020204" pitchFamily="34" charset="0"/>
              <a:buChar char="•"/>
            </a:pPr>
            <a:r>
              <a:rPr lang="en-US" dirty="0"/>
              <a:t>Takes many forms</a:t>
            </a:r>
          </a:p>
          <a:p>
            <a:pPr marL="628650" lvl="1" indent="-171450">
              <a:buFont typeface="Arial" panose="020B0604020202020204" pitchFamily="34" charset="0"/>
              <a:buChar char="•"/>
            </a:pPr>
            <a:r>
              <a:rPr lang="en-US" dirty="0"/>
              <a:t>Guidelines, interventions, measures, documentation templates, order sets, flow sheets, SMART apps, CDS services</a:t>
            </a:r>
          </a:p>
          <a:p>
            <a:pPr marL="171450" indent="-171450">
              <a:buFont typeface="Arial" panose="020B0604020202020204" pitchFamily="34" charset="0"/>
              <a:buChar char="•"/>
            </a:pPr>
            <a:r>
              <a:rPr lang="en-US" dirty="0"/>
              <a:t>Some principles</a:t>
            </a:r>
          </a:p>
          <a:p>
            <a:pPr marL="628650" lvl="1" indent="-171450">
              <a:buFont typeface="Arial" panose="020B0604020202020204" pitchFamily="34" charset="0"/>
              <a:buChar char="•"/>
            </a:pPr>
            <a:r>
              <a:rPr lang="en-US" dirty="0"/>
              <a:t>Declarative vs Imperative (i.e. "what" not "how")</a:t>
            </a:r>
          </a:p>
          <a:p>
            <a:pPr marL="628650" lvl="1" indent="-171450">
              <a:buFont typeface="Arial" panose="020B0604020202020204" pitchFamily="34" charset="0"/>
              <a:buChar char="•"/>
            </a:pPr>
            <a:r>
              <a:rPr lang="en-US" dirty="0"/>
              <a:t>Separation of Concerns</a:t>
            </a:r>
          </a:p>
          <a:p>
            <a:pPr marL="628650" lvl="1" indent="-171450">
              <a:buFont typeface="Arial" panose="020B0604020202020204" pitchFamily="34" charset="0"/>
              <a:buChar char="•"/>
            </a:pPr>
            <a:r>
              <a:rPr lang="en-US" dirty="0"/>
              <a:t>Various types of </a:t>
            </a:r>
            <a:r>
              <a:rPr lang="en-US" i="1" dirty="0"/>
              <a:t>Independence</a:t>
            </a:r>
          </a:p>
          <a:p>
            <a:pPr marL="628650" lvl="1" indent="-171450">
              <a:buFont typeface="Arial" panose="020B0604020202020204" pitchFamily="34" charset="0"/>
              <a:buChar char="•"/>
            </a:pPr>
            <a:r>
              <a:rPr lang="en-US" i="0" dirty="0"/>
              <a:t>History of computing is a history of </a:t>
            </a:r>
            <a:r>
              <a:rPr lang="en-US" i="1" dirty="0"/>
              <a:t>raising the level of abstraction</a:t>
            </a:r>
          </a:p>
          <a:p>
            <a:pPr marL="628650" lvl="1" indent="-171450">
              <a:buFont typeface="Arial" panose="020B0604020202020204" pitchFamily="34" charset="0"/>
              <a:buChar char="•"/>
            </a:pPr>
            <a:r>
              <a:rPr lang="en-US" i="1" dirty="0"/>
              <a:t>No Silver Bullet!</a:t>
            </a:r>
            <a:endParaRPr lang="en-US" i="0"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0EEAA1F-560E-48E9-B40F-C4821D733D7D}" type="slidenum">
              <a:rPr lang="en-US" smtClean="0"/>
              <a:t>5</a:t>
            </a:fld>
            <a:endParaRPr lang="en-US"/>
          </a:p>
        </p:txBody>
      </p:sp>
    </p:spTree>
    <p:extLst>
      <p:ext uri="{BB962C8B-B14F-4D97-AF65-F5344CB8AC3E}">
        <p14:creationId xmlns:p14="http://schemas.microsoft.com/office/powerpoint/2010/main" val="81672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0EEAA1F-560E-48E9-B40F-C4821D733D7D}" type="slidenum">
              <a:rPr lang="en-US" smtClean="0"/>
              <a:t>6</a:t>
            </a:fld>
            <a:endParaRPr lang="en-US"/>
          </a:p>
        </p:txBody>
      </p:sp>
    </p:spTree>
    <p:extLst>
      <p:ext uri="{BB962C8B-B14F-4D97-AF65-F5344CB8AC3E}">
        <p14:creationId xmlns:p14="http://schemas.microsoft.com/office/powerpoint/2010/main" val="68250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757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Lexical -&gt; Format, character encoding, protocol, infrastructure</a:t>
            </a:r>
          </a:p>
          <a:p>
            <a:r>
              <a:rPr lang="en-US" dirty="0"/>
              <a:t>Syntactic -&gt; Structure</a:t>
            </a:r>
          </a:p>
          <a:p>
            <a:r>
              <a:rPr lang="en-US" dirty="0"/>
              <a:t>Semantic -&gt; Meaning</a:t>
            </a:r>
          </a:p>
          <a:p>
            <a:r>
              <a:rPr lang="en-US" dirty="0"/>
              <a:t>Logical -&gt; Expressions/Computation</a:t>
            </a:r>
          </a:p>
          <a:p>
            <a:r>
              <a:rPr lang="en-US" dirty="0"/>
              <a:t>Process -&gt; Workflow/Orchestration</a:t>
            </a:r>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8</a:t>
            </a:fld>
            <a:endParaRPr lang="en-US" altLang="en-US"/>
          </a:p>
        </p:txBody>
      </p:sp>
    </p:spTree>
    <p:extLst>
      <p:ext uri="{BB962C8B-B14F-4D97-AF65-F5344CB8AC3E}">
        <p14:creationId xmlns:p14="http://schemas.microsoft.com/office/powerpoint/2010/main" val="535942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200BCC-C81C-427F-BAC9-E9623E2247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991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3" name="Google Shape;13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7887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15"/>
        <p:cNvGrpSpPr/>
        <p:nvPr/>
      </p:nvGrpSpPr>
      <p:grpSpPr>
        <a:xfrm>
          <a:off x="0" y="0"/>
          <a:ext cx="0" cy="0"/>
          <a:chOff x="0" y="0"/>
          <a:chExt cx="0" cy="0"/>
        </a:xfrm>
      </p:grpSpPr>
      <p:sp>
        <p:nvSpPr>
          <p:cNvPr id="16" name="Google Shape;16;p12"/>
          <p:cNvSpPr/>
          <p:nvPr/>
        </p:nvSpPr>
        <p:spPr>
          <a:xfrm>
            <a:off x="457200" y="0"/>
            <a:ext cx="5703888" cy="5143500"/>
          </a:xfrm>
          <a:prstGeom prst="rect">
            <a:avLst/>
          </a:prstGeom>
          <a:solidFill>
            <a:srgbClr val="BABCB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7;p12"/>
          <p:cNvPicPr preferRelativeResize="0"/>
          <p:nvPr/>
        </p:nvPicPr>
        <p:blipFill rotWithShape="1">
          <a:blip r:embed="rId2">
            <a:alphaModFix/>
          </a:blip>
          <a:srcRect/>
          <a:stretch/>
        </p:blipFill>
        <p:spPr>
          <a:xfrm>
            <a:off x="6797037" y="1440857"/>
            <a:ext cx="1731962" cy="942975"/>
          </a:xfrm>
          <a:prstGeom prst="rect">
            <a:avLst/>
          </a:prstGeom>
          <a:noFill/>
          <a:ln>
            <a:noFill/>
          </a:ln>
        </p:spPr>
      </p:pic>
      <p:cxnSp>
        <p:nvCxnSpPr>
          <p:cNvPr id="18" name="Google Shape;18;p12"/>
          <p:cNvCxnSpPr/>
          <p:nvPr/>
        </p:nvCxnSpPr>
        <p:spPr>
          <a:xfrm>
            <a:off x="833438" y="874713"/>
            <a:ext cx="0" cy="2125662"/>
          </a:xfrm>
          <a:prstGeom prst="straightConnector1">
            <a:avLst/>
          </a:prstGeom>
          <a:noFill/>
          <a:ln w="63500" cap="flat" cmpd="sng">
            <a:solidFill>
              <a:srgbClr val="000000"/>
            </a:solidFill>
            <a:prstDash val="solid"/>
            <a:round/>
            <a:headEnd type="none" w="sm" len="sm"/>
            <a:tailEnd type="none" w="sm" len="sm"/>
          </a:ln>
        </p:spPr>
      </p:cxnSp>
      <p:sp>
        <p:nvSpPr>
          <p:cNvPr id="19" name="Google Shape;19;p12"/>
          <p:cNvSpPr txBox="1">
            <a:spLocks noGrp="1"/>
          </p:cNvSpPr>
          <p:nvPr>
            <p:ph type="ctrTitle"/>
          </p:nvPr>
        </p:nvSpPr>
        <p:spPr>
          <a:xfrm>
            <a:off x="1180870" y="895551"/>
            <a:ext cx="4738447" cy="115167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3000" b="1" i="0">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1180870" y="2287197"/>
            <a:ext cx="4668695" cy="877213"/>
          </a:xfrm>
          <a:prstGeom prst="rect">
            <a:avLst/>
          </a:prstGeom>
          <a:noFill/>
          <a:ln>
            <a:noFill/>
          </a:ln>
        </p:spPr>
        <p:txBody>
          <a:bodyPr spcFirstLastPara="1" wrap="square" lIns="0" tIns="0" rIns="0" bIns="0" anchor="t" anchorCtr="0">
            <a:noAutofit/>
          </a:bodyPr>
          <a:lstStyle>
            <a:lvl1pPr marR="0" lvl="0" algn="l">
              <a:lnSpc>
                <a:spcPct val="100000"/>
              </a:lnSpc>
              <a:spcBef>
                <a:spcPts val="600"/>
              </a:spcBef>
              <a:spcAft>
                <a:spcPts val="0"/>
              </a:spcAft>
              <a:buClr>
                <a:srgbClr val="EC2227"/>
              </a:buClr>
              <a:buSzPts val="2400"/>
              <a:buFont typeface="Arial"/>
              <a:buNone/>
              <a:defRPr sz="2400">
                <a:solidFill>
                  <a:srgbClr val="EC2227"/>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600"/>
              </a:spcBef>
              <a:spcAft>
                <a:spcPts val="0"/>
              </a:spcAft>
              <a:buClr>
                <a:srgbClr val="888888"/>
              </a:buClr>
              <a:buSzPts val="2400"/>
              <a:buNone/>
              <a:defRPr>
                <a:solidFill>
                  <a:srgbClr val="888888"/>
                </a:solidFill>
              </a:defRPr>
            </a:lvl3pPr>
            <a:lvl4pPr lvl="3" algn="ctr">
              <a:lnSpc>
                <a:spcPct val="100000"/>
              </a:lnSpc>
              <a:spcBef>
                <a:spcPts val="600"/>
              </a:spcBef>
              <a:spcAft>
                <a:spcPts val="0"/>
              </a:spcAft>
              <a:buClr>
                <a:srgbClr val="888888"/>
              </a:buClr>
              <a:buSzPts val="2000"/>
              <a:buNone/>
              <a:defRPr>
                <a:solidFill>
                  <a:srgbClr val="888888"/>
                </a:solidFill>
              </a:defRPr>
            </a:lvl4pPr>
            <a:lvl5pPr lvl="4" algn="ctr">
              <a:lnSpc>
                <a:spcPct val="100000"/>
              </a:lnSpc>
              <a:spcBef>
                <a:spcPts val="6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1" name="Google Shape;21;p12"/>
          <p:cNvSpPr txBox="1">
            <a:spLocks noGrp="1"/>
          </p:cNvSpPr>
          <p:nvPr>
            <p:ph type="body" idx="2"/>
          </p:nvPr>
        </p:nvSpPr>
        <p:spPr>
          <a:xfrm>
            <a:off x="1181100" y="3721208"/>
            <a:ext cx="4026440" cy="412750"/>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0"/>
              </a:spcBef>
              <a:spcAft>
                <a:spcPts val="0"/>
              </a:spcAft>
              <a:buClr>
                <a:schemeClr val="dk1"/>
              </a:buClr>
              <a:buSzPts val="2000"/>
              <a:buFont typeface="Arial"/>
              <a:buNone/>
              <a:defRPr sz="2000"/>
            </a:lvl1pPr>
            <a:lvl2pPr marL="914400" lvl="1" indent="-342900" algn="l">
              <a:lnSpc>
                <a:spcPct val="100000"/>
              </a:lnSpc>
              <a:spcBef>
                <a:spcPts val="600"/>
              </a:spcBef>
              <a:spcAft>
                <a:spcPts val="0"/>
              </a:spcAft>
              <a:buClr>
                <a:schemeClr val="dk1"/>
              </a:buClr>
              <a:buSzPts val="1800"/>
              <a:buChar char="–"/>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2"/>
          <p:cNvSpPr txBox="1">
            <a:spLocks noGrp="1"/>
          </p:cNvSpPr>
          <p:nvPr>
            <p:ph type="ftr" idx="11"/>
          </p:nvPr>
        </p:nvSpPr>
        <p:spPr>
          <a:xfrm>
            <a:off x="1071563" y="4827588"/>
            <a:ext cx="4729162" cy="15716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dt" idx="10"/>
          </p:nvPr>
        </p:nvSpPr>
        <p:spPr>
          <a:xfrm>
            <a:off x="1181100" y="4252913"/>
            <a:ext cx="1304925" cy="20796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4" name="Google Shape;24;p12" descr="Creative Commons Licence"/>
          <p:cNvPicPr preferRelativeResize="0"/>
          <p:nvPr/>
        </p:nvPicPr>
        <p:blipFill rotWithShape="1">
          <a:blip r:embed="rId3">
            <a:alphaModFix/>
          </a:blip>
          <a:srcRect/>
          <a:stretch/>
        </p:blipFill>
        <p:spPr>
          <a:xfrm>
            <a:off x="8087932" y="4679950"/>
            <a:ext cx="838200" cy="295275"/>
          </a:xfrm>
          <a:prstGeom prst="rect">
            <a:avLst/>
          </a:prstGeom>
          <a:noFill/>
          <a:ln>
            <a:noFill/>
          </a:ln>
        </p:spPr>
      </p:pic>
      <p:pic>
        <p:nvPicPr>
          <p:cNvPr id="25" name="Google Shape;25;p12"/>
          <p:cNvPicPr preferRelativeResize="0"/>
          <p:nvPr/>
        </p:nvPicPr>
        <p:blipFill rotWithShape="1">
          <a:blip r:embed="rId4">
            <a:alphaModFix/>
          </a:blip>
          <a:srcRect/>
          <a:stretch/>
        </p:blipFill>
        <p:spPr>
          <a:xfrm>
            <a:off x="6667193" y="2767633"/>
            <a:ext cx="1929304" cy="4654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pic>
        <p:nvPicPr>
          <p:cNvPr id="120" name="Google Shape;120;p21"/>
          <p:cNvPicPr preferRelativeResize="0"/>
          <p:nvPr/>
        </p:nvPicPr>
        <p:blipFill rotWithShape="1">
          <a:blip r:embed="rId2">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61739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F814-DAB6-4793-A5AB-B359494177FF}"/>
              </a:ext>
            </a:extLst>
          </p:cNvPr>
          <p:cNvSpPr>
            <a:spLocks noGrp="1"/>
          </p:cNvSpPr>
          <p:nvPr>
            <p:ph type="title"/>
          </p:nvPr>
        </p:nvSpPr>
        <p:spPr>
          <a:xfrm>
            <a:off x="623888" y="1282304"/>
            <a:ext cx="7886700" cy="2139553"/>
          </a:xfrm>
        </p:spPr>
        <p:txBody>
          <a:bodyPr anchor="b">
            <a:normAutofit/>
          </a:bodyPr>
          <a:lstStyle>
            <a:lvl1pPr>
              <a:defRPr sz="4050" b="1"/>
            </a:lvl1pPr>
          </a:lstStyle>
          <a:p>
            <a:r>
              <a:rPr lang="en-US" dirty="0"/>
              <a:t>Click to edit Master title style</a:t>
            </a:r>
          </a:p>
        </p:txBody>
      </p:sp>
      <p:sp>
        <p:nvSpPr>
          <p:cNvPr id="3" name="Text Placeholder 2">
            <a:extLst>
              <a:ext uri="{FF2B5EF4-FFF2-40B4-BE49-F238E27FC236}">
                <a16:creationId xmlns:a16="http://schemas.microsoft.com/office/drawing/2014/main" id="{F32067A5-7A6D-4239-86E3-3206F7EA0E85}"/>
              </a:ext>
            </a:extLst>
          </p:cNvPr>
          <p:cNvSpPr>
            <a:spLocks noGrp="1"/>
          </p:cNvSpPr>
          <p:nvPr>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C45A477-82FD-42B7-8C31-ACB6B4B2373B}"/>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7" name="Picture 6" descr="Text&#10;&#10;Description automatically generated with medium confidence">
            <a:extLst>
              <a:ext uri="{FF2B5EF4-FFF2-40B4-BE49-F238E27FC236}">
                <a16:creationId xmlns:a16="http://schemas.microsoft.com/office/drawing/2014/main" id="{7E6D3BDA-FF8B-493D-B04E-47158BC7E1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47" y="398287"/>
            <a:ext cx="1371603" cy="886970"/>
          </a:xfrm>
          <a:prstGeom prst="rect">
            <a:avLst/>
          </a:prstGeom>
        </p:spPr>
      </p:pic>
    </p:spTree>
    <p:extLst>
      <p:ext uri="{BB962C8B-B14F-4D97-AF65-F5344CB8AC3E}">
        <p14:creationId xmlns:p14="http://schemas.microsoft.com/office/powerpoint/2010/main" val="386516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62D4-7E75-4965-BA8B-F9AAE5ADC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EA48F-29FA-4E12-AE1D-B74025FD69E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525FF-559A-4010-88D6-193A5C05286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4E6A0BA-A581-4C81-9D3D-94D9A44E595E}"/>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8" name="Picture 7" descr="Text&#10;&#10;Description automatically generated with medium confidence">
            <a:extLst>
              <a:ext uri="{FF2B5EF4-FFF2-40B4-BE49-F238E27FC236}">
                <a16:creationId xmlns:a16="http://schemas.microsoft.com/office/drawing/2014/main" id="{8C5422B2-422C-4CDE-BB51-D8B4AD67FF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0990" y="4147565"/>
            <a:ext cx="794432" cy="513732"/>
          </a:xfrm>
          <a:prstGeom prst="rect">
            <a:avLst/>
          </a:prstGeom>
        </p:spPr>
      </p:pic>
    </p:spTree>
    <p:extLst>
      <p:ext uri="{BB962C8B-B14F-4D97-AF65-F5344CB8AC3E}">
        <p14:creationId xmlns:p14="http://schemas.microsoft.com/office/powerpoint/2010/main" val="1575843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7526-AE89-450E-8D46-4B79FF85C79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B745F6-B197-4640-9579-E3C782031D9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0992E-F4C1-46D5-BDA8-D99BC85C11A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9A47A7-11CC-4D68-B437-3BCD8A8CD6F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CB00C-9F1D-433C-946D-A6FD845141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110C16E-0980-46AA-A556-CFCD4F8D5126}"/>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10" name="Picture 9" descr="Text&#10;&#10;Description automatically generated with medium confidence">
            <a:extLst>
              <a:ext uri="{FF2B5EF4-FFF2-40B4-BE49-F238E27FC236}">
                <a16:creationId xmlns:a16="http://schemas.microsoft.com/office/drawing/2014/main" id="{7E8E6759-5216-4A34-96B4-9BA8BA85DF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0990" y="4147565"/>
            <a:ext cx="794432" cy="513732"/>
          </a:xfrm>
          <a:prstGeom prst="rect">
            <a:avLst/>
          </a:prstGeom>
        </p:spPr>
      </p:pic>
    </p:spTree>
    <p:extLst>
      <p:ext uri="{BB962C8B-B14F-4D97-AF65-F5344CB8AC3E}">
        <p14:creationId xmlns:p14="http://schemas.microsoft.com/office/powerpoint/2010/main" val="3509171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6D0-3FC7-48DE-A169-C6D48660D68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36FB54E-F7D6-42B8-93E9-ACFE033D9CB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3124EDC-04B5-4064-B4E0-00889E1FCA6E}"/>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5" name="Footer Placeholder 4">
            <a:extLst>
              <a:ext uri="{FF2B5EF4-FFF2-40B4-BE49-F238E27FC236}">
                <a16:creationId xmlns:a16="http://schemas.microsoft.com/office/drawing/2014/main" id="{482C9072-A680-49A4-A77E-064083F26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6B84B-AF4B-4EB9-ACF7-F1CC6EFC08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88788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619686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37EE-B959-49E3-A0D6-9E1B8F77A47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6539F74-B925-4A7B-9A38-6154EF48E7B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684A3-0D18-43A0-8D5B-6C459593C6AA}"/>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5" name="Footer Placeholder 4">
            <a:extLst>
              <a:ext uri="{FF2B5EF4-FFF2-40B4-BE49-F238E27FC236}">
                <a16:creationId xmlns:a16="http://schemas.microsoft.com/office/drawing/2014/main" id="{17B017A3-604B-471E-878D-5D1198C7F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D5AD8-DBFA-4B6F-A180-4A233327BE7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48447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7D6A-4247-493B-BD0D-B0B4C6168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28B47-CCAA-4252-834E-54391EDC75F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E8E13-AA3A-4F46-A6AC-1130FE65367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66AA7-D9E6-47CD-807F-DEC972E67C7D}"/>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6" name="Footer Placeholder 5">
            <a:extLst>
              <a:ext uri="{FF2B5EF4-FFF2-40B4-BE49-F238E27FC236}">
                <a16:creationId xmlns:a16="http://schemas.microsoft.com/office/drawing/2014/main" id="{0983CE5A-C6AE-4E7C-976B-69721EF72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B184D-4A6A-4442-AF29-5349528FE2E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943744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07C8-2AD2-4AAF-BA06-131DA198B0B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C4D45-4088-40B1-AA07-D990371E063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E44A4-1D39-4200-86D5-A94F755510D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5826B-639A-4B81-ABF9-9B104274F62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72226-FA54-4EEB-A6C9-1ADD530A255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43223-EB9E-4212-922B-D6498D09C89B}"/>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8" name="Footer Placeholder 7">
            <a:extLst>
              <a:ext uri="{FF2B5EF4-FFF2-40B4-BE49-F238E27FC236}">
                <a16:creationId xmlns:a16="http://schemas.microsoft.com/office/drawing/2014/main" id="{170AF060-F581-4A2F-8808-26F239A3FA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EEBE6-CB89-4FA7-9435-3FAE5B1DA939}"/>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95582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6"/>
        <p:cNvGrpSpPr/>
        <p:nvPr/>
      </p:nvGrpSpPr>
      <p:grpSpPr>
        <a:xfrm>
          <a:off x="0" y="0"/>
          <a:ext cx="0" cy="0"/>
          <a:chOff x="0" y="0"/>
          <a:chExt cx="0" cy="0"/>
        </a:xfrm>
      </p:grpSpPr>
      <p:sp>
        <p:nvSpPr>
          <p:cNvPr id="27" name="Google Shape;27;p13"/>
          <p:cNvSpPr/>
          <p:nvPr/>
        </p:nvSpPr>
        <p:spPr>
          <a:xfrm>
            <a:off x="0" y="725488"/>
            <a:ext cx="9144000" cy="2343150"/>
          </a:xfrm>
          <a:prstGeom prst="rect">
            <a:avLst/>
          </a:prstGeom>
          <a:solidFill>
            <a:srgbClr val="BABCB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8" name="Google Shape;28;p13"/>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29" name="Google Shape;29;p13"/>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30" name="Google Shape;30;p13"/>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cxnSp>
        <p:nvCxnSpPr>
          <p:cNvPr id="31" name="Google Shape;31;p13"/>
          <p:cNvCxnSpPr/>
          <p:nvPr/>
        </p:nvCxnSpPr>
        <p:spPr>
          <a:xfrm>
            <a:off x="457200" y="1090613"/>
            <a:ext cx="0" cy="1612900"/>
          </a:xfrm>
          <a:prstGeom prst="straightConnector1">
            <a:avLst/>
          </a:prstGeom>
          <a:noFill/>
          <a:ln w="63500" cap="flat" cmpd="sng">
            <a:solidFill>
              <a:srgbClr val="000000"/>
            </a:solidFill>
            <a:prstDash val="solid"/>
            <a:round/>
            <a:headEnd type="none" w="sm" len="sm"/>
            <a:tailEnd type="none" w="sm" len="sm"/>
          </a:ln>
        </p:spPr>
      </p:cxnSp>
      <p:sp>
        <p:nvSpPr>
          <p:cNvPr id="32" name="Google Shape;32;p13"/>
          <p:cNvSpPr txBox="1">
            <a:spLocks noGrp="1"/>
          </p:cNvSpPr>
          <p:nvPr>
            <p:ph type="title"/>
          </p:nvPr>
        </p:nvSpPr>
        <p:spPr>
          <a:xfrm>
            <a:off x="722313" y="880485"/>
            <a:ext cx="8061346" cy="203312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3000"/>
              <a:buFont typeface="Arial"/>
              <a:buNone/>
              <a:defRPr sz="3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sldNum" idx="12"/>
          </p:nvPr>
        </p:nvSpPr>
        <p:spPr>
          <a:xfrm>
            <a:off x="7672387" y="4792262"/>
            <a:ext cx="271463" cy="169998"/>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5" name="Google Shape;35;p13"/>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E274-81C3-42B7-9582-9EF787B1F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B8C55-CF7F-4518-ABDA-E3D3EF000607}"/>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4" name="Footer Placeholder 3">
            <a:extLst>
              <a:ext uri="{FF2B5EF4-FFF2-40B4-BE49-F238E27FC236}">
                <a16:creationId xmlns:a16="http://schemas.microsoft.com/office/drawing/2014/main" id="{9D45AD7C-D367-456B-82C6-A4053F17E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CD656-F35D-4856-AE36-2D1C2F177692}"/>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4252469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D546A-2F6A-4D8E-BC76-659E64D0BE54}"/>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3" name="Footer Placeholder 2">
            <a:extLst>
              <a:ext uri="{FF2B5EF4-FFF2-40B4-BE49-F238E27FC236}">
                <a16:creationId xmlns:a16="http://schemas.microsoft.com/office/drawing/2014/main" id="{23C85935-652F-442B-97E4-3DE1266B9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32A59-3F6C-4BEC-9F12-9CEAFAB59CA6}"/>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430592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E293-90FD-412D-8181-86AD7DD1209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2D63AB9-A155-4FF9-9CDF-B0E27F9FB7A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11FA67-297B-4EBC-9C3F-29FAEDFD50E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F10B9B2-BE6C-4C9B-9642-2D726C58FF58}"/>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6" name="Footer Placeholder 5">
            <a:extLst>
              <a:ext uri="{FF2B5EF4-FFF2-40B4-BE49-F238E27FC236}">
                <a16:creationId xmlns:a16="http://schemas.microsoft.com/office/drawing/2014/main" id="{38AD2F41-6DEA-4F1E-83BA-6CF6EB32E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E53BC-E9A1-4164-9DC8-35EA9A49FA61}"/>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355840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99AA-B8E9-40B0-950E-0D4C0380DD5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D396655-66B0-4AFA-9C38-ACCC9B66A10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7E8DDEB-026B-4D4C-B604-D27A9D3E48C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5848266-F96E-441E-92F0-560E3FA32AB5}"/>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6" name="Footer Placeholder 5">
            <a:extLst>
              <a:ext uri="{FF2B5EF4-FFF2-40B4-BE49-F238E27FC236}">
                <a16:creationId xmlns:a16="http://schemas.microsoft.com/office/drawing/2014/main" id="{2F4231DA-F8BC-4D8F-A6AE-2DB1A7354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9405A-2434-463F-98B5-69133A05B91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835300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7173-9469-410E-9780-9B1F2CA7A7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B02F-26BF-4F6F-A59E-6A2DE5011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B8D76-B477-4382-968D-9FDB1F9DA4C8}"/>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5" name="Footer Placeholder 4">
            <a:extLst>
              <a:ext uri="{FF2B5EF4-FFF2-40B4-BE49-F238E27FC236}">
                <a16:creationId xmlns:a16="http://schemas.microsoft.com/office/drawing/2014/main" id="{5D100299-6874-4E81-B496-A01EF024C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DB754-228F-4E51-8F9F-0C799891765E}"/>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94354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318A-CA5A-4371-9D57-604E3B17DFC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198A49-D41E-493D-9132-5B1A090613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3AAFE-1343-4CA3-8A7C-1B9C68A5F8FA}"/>
              </a:ext>
            </a:extLst>
          </p:cNvPr>
          <p:cNvSpPr>
            <a:spLocks noGrp="1"/>
          </p:cNvSpPr>
          <p:nvPr>
            <p:ph type="dt" sz="half" idx="10"/>
          </p:nvPr>
        </p:nvSpPr>
        <p:spPr/>
        <p:txBody>
          <a:bodyPr/>
          <a:lstStyle/>
          <a:p>
            <a:fld id="{F201E405-9471-4BE3-8A8B-95E639A9EAAC}" type="datetimeFigureOut">
              <a:rPr lang="en-US" smtClean="0"/>
              <a:t>12/2/2023</a:t>
            </a:fld>
            <a:endParaRPr lang="en-US"/>
          </a:p>
        </p:txBody>
      </p:sp>
      <p:sp>
        <p:nvSpPr>
          <p:cNvPr id="5" name="Footer Placeholder 4">
            <a:extLst>
              <a:ext uri="{FF2B5EF4-FFF2-40B4-BE49-F238E27FC236}">
                <a16:creationId xmlns:a16="http://schemas.microsoft.com/office/drawing/2014/main" id="{47307716-9A40-4148-B942-693998812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2BBBB-0D57-46FA-B641-630F71CB3B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5431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Column Text">
  <p:cSld name="1-Column Text">
    <p:spTree>
      <p:nvGrpSpPr>
        <p:cNvPr id="1" name="Shape 36"/>
        <p:cNvGrpSpPr/>
        <p:nvPr/>
      </p:nvGrpSpPr>
      <p:grpSpPr>
        <a:xfrm>
          <a:off x="0" y="0"/>
          <a:ext cx="0" cy="0"/>
          <a:chOff x="0" y="0"/>
          <a:chExt cx="0" cy="0"/>
        </a:xfrm>
      </p:grpSpPr>
      <p:cxnSp>
        <p:nvCxnSpPr>
          <p:cNvPr id="37" name="Google Shape;37;p14"/>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38" name="Google Shape;38;p14"/>
          <p:cNvSpPr txBox="1">
            <a:spLocks noGrp="1"/>
          </p:cNvSpPr>
          <p:nvPr>
            <p:ph type="title"/>
          </p:nvPr>
        </p:nvSpPr>
        <p:spPr>
          <a:xfrm>
            <a:off x="613647" y="205979"/>
            <a:ext cx="8229600" cy="782327"/>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614362" y="1134893"/>
            <a:ext cx="8228883" cy="337605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42900" algn="l">
              <a:lnSpc>
                <a:spcPct val="100000"/>
              </a:lnSpc>
              <a:spcBef>
                <a:spcPts val="600"/>
              </a:spcBef>
              <a:spcAft>
                <a:spcPts val="0"/>
              </a:spcAft>
              <a:buClr>
                <a:schemeClr val="dk1"/>
              </a:buClr>
              <a:buSzPts val="1800"/>
              <a:buChar char="•"/>
              <a:defRPr sz="1800"/>
            </a:lvl3pPr>
            <a:lvl4pPr marL="1828800" lvl="3" indent="-342900" algn="l">
              <a:lnSpc>
                <a:spcPct val="100000"/>
              </a:lnSpc>
              <a:spcBef>
                <a:spcPts val="600"/>
              </a:spcBef>
              <a:spcAft>
                <a:spcPts val="0"/>
              </a:spcAft>
              <a:buClr>
                <a:schemeClr val="dk1"/>
              </a:buClr>
              <a:buSzPts val="1800"/>
              <a:buChar char="–"/>
              <a:defRPr sz="1800"/>
            </a:lvl4pPr>
            <a:lvl5pPr marL="2286000" lvl="4" indent="-342900" algn="l">
              <a:lnSpc>
                <a:spcPct val="100000"/>
              </a:lnSpc>
              <a:spcBef>
                <a:spcPts val="60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40" name="Google Shape;40;p14"/>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41" name="Google Shape;41;p14"/>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42" name="Google Shape;42;p14"/>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43" name="Google Shape;43;p14"/>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7662862" y="4808560"/>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45" name="Google Shape;45;p14"/>
          <p:cNvPicPr preferRelativeResize="0"/>
          <p:nvPr/>
        </p:nvPicPr>
        <p:blipFill rotWithShape="1">
          <a:blip r:embed="rId3">
            <a:alphaModFix/>
          </a:blip>
          <a:srcRect/>
          <a:stretch/>
        </p:blipFill>
        <p:spPr>
          <a:xfrm>
            <a:off x="8449468" y="4527243"/>
            <a:ext cx="334190" cy="4940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About HL7" type="obj">
  <p:cSld name="OBJECT">
    <p:spTree>
      <p:nvGrpSpPr>
        <p:cNvPr id="1" name="Shape 46"/>
        <p:cNvGrpSpPr/>
        <p:nvPr/>
      </p:nvGrpSpPr>
      <p:grpSpPr>
        <a:xfrm>
          <a:off x="0" y="0"/>
          <a:ext cx="0" cy="0"/>
          <a:chOff x="0" y="0"/>
          <a:chExt cx="0" cy="0"/>
        </a:xfrm>
      </p:grpSpPr>
      <p:sp>
        <p:nvSpPr>
          <p:cNvPr id="47" name="Google Shape;47;p15"/>
          <p:cNvSpPr/>
          <p:nvPr/>
        </p:nvSpPr>
        <p:spPr>
          <a:xfrm>
            <a:off x="0" y="1531938"/>
            <a:ext cx="9144000" cy="2876550"/>
          </a:xfrm>
          <a:prstGeom prst="rect">
            <a:avLst/>
          </a:prstGeom>
          <a:solidFill>
            <a:srgbClr val="74767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48" name="Google Shape;48;p15"/>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49" name="Google Shape;49;p15"/>
          <p:cNvSpPr txBox="1">
            <a:spLocks noGrp="1"/>
          </p:cNvSpPr>
          <p:nvPr>
            <p:ph type="title"/>
          </p:nvPr>
        </p:nvSpPr>
        <p:spPr>
          <a:xfrm>
            <a:off x="613647" y="205979"/>
            <a:ext cx="8073153" cy="782327"/>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i="0">
                <a:solidFill>
                  <a:srgbClr val="EC2227"/>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613647" y="1803660"/>
            <a:ext cx="3804608" cy="245468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lt1"/>
              </a:buClr>
              <a:buSzPts val="2400"/>
              <a:buChar char="•"/>
              <a:defRPr sz="2400">
                <a:solidFill>
                  <a:schemeClr val="lt1"/>
                </a:solidFill>
              </a:defRPr>
            </a:lvl1pPr>
            <a:lvl2pPr marL="914400" lvl="1" indent="-355600" algn="l">
              <a:lnSpc>
                <a:spcPct val="100000"/>
              </a:lnSpc>
              <a:spcBef>
                <a:spcPts val="600"/>
              </a:spcBef>
              <a:spcAft>
                <a:spcPts val="0"/>
              </a:spcAft>
              <a:buClr>
                <a:schemeClr val="lt1"/>
              </a:buClr>
              <a:buSzPts val="2000"/>
              <a:buChar char="–"/>
              <a:defRPr sz="2000">
                <a:solidFill>
                  <a:schemeClr val="lt1"/>
                </a:solidFill>
              </a:defRPr>
            </a:lvl2pPr>
            <a:lvl3pPr marL="1371600" lvl="2" indent="-355600" algn="l">
              <a:lnSpc>
                <a:spcPct val="100000"/>
              </a:lnSpc>
              <a:spcBef>
                <a:spcPts val="600"/>
              </a:spcBef>
              <a:spcAft>
                <a:spcPts val="0"/>
              </a:spcAft>
              <a:buClr>
                <a:schemeClr val="lt1"/>
              </a:buClr>
              <a:buSzPts val="2000"/>
              <a:buChar char="•"/>
              <a:defRPr sz="2000">
                <a:solidFill>
                  <a:schemeClr val="lt1"/>
                </a:solidFill>
              </a:defRPr>
            </a:lvl3pPr>
            <a:lvl4pPr marL="1828800" lvl="3" indent="-355600" algn="l">
              <a:lnSpc>
                <a:spcPct val="100000"/>
              </a:lnSpc>
              <a:spcBef>
                <a:spcPts val="600"/>
              </a:spcBef>
              <a:spcAft>
                <a:spcPts val="0"/>
              </a:spcAft>
              <a:buClr>
                <a:schemeClr val="lt1"/>
              </a:buClr>
              <a:buSzPts val="2000"/>
              <a:buChar char="–"/>
              <a:defRPr sz="2000">
                <a:solidFill>
                  <a:schemeClr val="lt1"/>
                </a:solidFill>
              </a:defRPr>
            </a:lvl4pPr>
            <a:lvl5pPr marL="2286000" lvl="4" indent="-355600" algn="l">
              <a:lnSpc>
                <a:spcPct val="100000"/>
              </a:lnSpc>
              <a:spcBef>
                <a:spcPts val="600"/>
              </a:spcBef>
              <a:spcAft>
                <a:spcPts val="0"/>
              </a:spcAft>
              <a:buClr>
                <a:schemeClr val="lt1"/>
              </a:buClr>
              <a:buSzPts val="2000"/>
              <a:buChar char="»"/>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15"/>
          <p:cNvSpPr txBox="1">
            <a:spLocks noGrp="1"/>
          </p:cNvSpPr>
          <p:nvPr>
            <p:ph type="body" idx="2"/>
          </p:nvPr>
        </p:nvSpPr>
        <p:spPr>
          <a:xfrm>
            <a:off x="4914508" y="1803660"/>
            <a:ext cx="3836865" cy="245468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lt1"/>
              </a:buClr>
              <a:buSzPts val="2400"/>
              <a:buChar char="•"/>
              <a:defRPr sz="2400">
                <a:solidFill>
                  <a:schemeClr val="lt1"/>
                </a:solidFill>
              </a:defRPr>
            </a:lvl1pPr>
            <a:lvl2pPr marL="914400" lvl="1" indent="-355600" algn="l">
              <a:lnSpc>
                <a:spcPct val="100000"/>
              </a:lnSpc>
              <a:spcBef>
                <a:spcPts val="600"/>
              </a:spcBef>
              <a:spcAft>
                <a:spcPts val="0"/>
              </a:spcAft>
              <a:buClr>
                <a:schemeClr val="lt1"/>
              </a:buClr>
              <a:buSzPts val="2000"/>
              <a:buChar char="–"/>
              <a:defRPr sz="2000">
                <a:solidFill>
                  <a:schemeClr val="lt1"/>
                </a:solidFill>
              </a:defRPr>
            </a:lvl2pPr>
            <a:lvl3pPr marL="1371600" lvl="2" indent="-355600" algn="l">
              <a:lnSpc>
                <a:spcPct val="100000"/>
              </a:lnSpc>
              <a:spcBef>
                <a:spcPts val="600"/>
              </a:spcBef>
              <a:spcAft>
                <a:spcPts val="0"/>
              </a:spcAft>
              <a:buClr>
                <a:schemeClr val="lt1"/>
              </a:buClr>
              <a:buSzPts val="2000"/>
              <a:buChar char="•"/>
              <a:defRPr sz="2000">
                <a:solidFill>
                  <a:schemeClr val="lt1"/>
                </a:solidFill>
              </a:defRPr>
            </a:lvl3pPr>
            <a:lvl4pPr marL="1828800" lvl="3" indent="-355600" algn="l">
              <a:lnSpc>
                <a:spcPct val="100000"/>
              </a:lnSpc>
              <a:spcBef>
                <a:spcPts val="600"/>
              </a:spcBef>
              <a:spcAft>
                <a:spcPts val="0"/>
              </a:spcAft>
              <a:buClr>
                <a:schemeClr val="lt1"/>
              </a:buClr>
              <a:buSzPts val="2000"/>
              <a:buChar char="–"/>
              <a:defRPr sz="2000">
                <a:solidFill>
                  <a:schemeClr val="lt1"/>
                </a:solidFill>
              </a:defRPr>
            </a:lvl4pPr>
            <a:lvl5pPr marL="2286000" lvl="4" indent="-355600" algn="l">
              <a:lnSpc>
                <a:spcPct val="100000"/>
              </a:lnSpc>
              <a:spcBef>
                <a:spcPts val="600"/>
              </a:spcBef>
              <a:spcAft>
                <a:spcPts val="0"/>
              </a:spcAft>
              <a:buClr>
                <a:schemeClr val="lt1"/>
              </a:buClr>
              <a:buSzPts val="2000"/>
              <a:buChar char="»"/>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2" name="Google Shape;52;p15"/>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53" name="Google Shape;53;p15"/>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54" name="Google Shape;54;p15"/>
          <p:cNvCxnSpPr/>
          <p:nvPr/>
        </p:nvCxnSpPr>
        <p:spPr>
          <a:xfrm>
            <a:off x="7493067" y="4749980"/>
            <a:ext cx="344488" cy="0"/>
          </a:xfrm>
          <a:prstGeom prst="straightConnector1">
            <a:avLst/>
          </a:prstGeom>
          <a:noFill/>
          <a:ln w="25400" cap="flat" cmpd="sng">
            <a:solidFill>
              <a:srgbClr val="000000"/>
            </a:solidFill>
            <a:prstDash val="solid"/>
            <a:round/>
            <a:headEnd type="none" w="sm" len="sm"/>
            <a:tailEnd type="none" w="sm" len="sm"/>
          </a:ln>
        </p:spPr>
      </p:cxnSp>
      <p:sp>
        <p:nvSpPr>
          <p:cNvPr id="55" name="Google Shape;55;p15"/>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7533716" y="4776836"/>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57" name="Google Shape;57;p15"/>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ur Team">
  <p:cSld name="Our Team">
    <p:spTree>
      <p:nvGrpSpPr>
        <p:cNvPr id="1" name="Shape 58"/>
        <p:cNvGrpSpPr/>
        <p:nvPr/>
      </p:nvGrpSpPr>
      <p:grpSpPr>
        <a:xfrm>
          <a:off x="0" y="0"/>
          <a:ext cx="0" cy="0"/>
          <a:chOff x="0" y="0"/>
          <a:chExt cx="0" cy="0"/>
        </a:xfrm>
      </p:grpSpPr>
      <p:cxnSp>
        <p:nvCxnSpPr>
          <p:cNvPr id="59" name="Google Shape;59;p16"/>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60" name="Google Shape;60;p16"/>
          <p:cNvSpPr txBox="1">
            <a:spLocks noGrp="1"/>
          </p:cNvSpPr>
          <p:nvPr>
            <p:ph type="title"/>
          </p:nvPr>
        </p:nvSpPr>
        <p:spPr>
          <a:xfrm>
            <a:off x="613647" y="208385"/>
            <a:ext cx="2187783"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16"/>
          <p:cNvSpPr txBox="1">
            <a:spLocks noGrp="1"/>
          </p:cNvSpPr>
          <p:nvPr>
            <p:ph type="body" idx="1"/>
          </p:nvPr>
        </p:nvSpPr>
        <p:spPr>
          <a:xfrm>
            <a:off x="3197225" y="352194"/>
            <a:ext cx="5586413" cy="8634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3000"/>
              <a:buNone/>
              <a:defRPr sz="3000"/>
            </a:lvl1pPr>
            <a:lvl2pPr marL="914400" lvl="1" indent="-228600" algn="l">
              <a:lnSpc>
                <a:spcPct val="100000"/>
              </a:lnSpc>
              <a:spcBef>
                <a:spcPts val="600"/>
              </a:spcBef>
              <a:spcAft>
                <a:spcPts val="0"/>
              </a:spcAft>
              <a:buClr>
                <a:schemeClr val="dk1"/>
              </a:buClr>
              <a:buSzPts val="1300"/>
              <a:buNone/>
              <a:defRPr sz="1300"/>
            </a:lvl2pPr>
            <a:lvl3pPr marL="1371600" lvl="2" indent="-228600" algn="l">
              <a:lnSpc>
                <a:spcPct val="100000"/>
              </a:lnSpc>
              <a:spcBef>
                <a:spcPts val="600"/>
              </a:spcBef>
              <a:spcAft>
                <a:spcPts val="0"/>
              </a:spcAft>
              <a:buClr>
                <a:schemeClr val="dk1"/>
              </a:buClr>
              <a:buSzPts val="1300"/>
              <a:buNone/>
              <a:defRPr sz="1300"/>
            </a:lvl3pPr>
            <a:lvl4pPr marL="1828800" lvl="3" indent="-228600" algn="l">
              <a:lnSpc>
                <a:spcPct val="100000"/>
              </a:lnSpc>
              <a:spcBef>
                <a:spcPts val="600"/>
              </a:spcBef>
              <a:spcAft>
                <a:spcPts val="0"/>
              </a:spcAft>
              <a:buClr>
                <a:schemeClr val="dk1"/>
              </a:buClr>
              <a:buSzPts val="1300"/>
              <a:buNone/>
              <a:defRPr sz="1300"/>
            </a:lvl4pPr>
            <a:lvl5pPr marL="2286000" lvl="4" indent="-228600" algn="l">
              <a:lnSpc>
                <a:spcPct val="100000"/>
              </a:lnSpc>
              <a:spcBef>
                <a:spcPts val="600"/>
              </a:spcBef>
              <a:spcAft>
                <a:spcPts val="0"/>
              </a:spcAft>
              <a:buClr>
                <a:schemeClr val="dk1"/>
              </a:buClr>
              <a:buSzPts val="1300"/>
              <a:buNone/>
              <a:defRPr sz="13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2" name="Google Shape;62;p16"/>
          <p:cNvSpPr txBox="1">
            <a:spLocks noGrp="1"/>
          </p:cNvSpPr>
          <p:nvPr>
            <p:ph type="body" idx="2"/>
          </p:nvPr>
        </p:nvSpPr>
        <p:spPr>
          <a:xfrm>
            <a:off x="3197225"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16"/>
          <p:cNvSpPr>
            <a:spLocks noGrp="1"/>
          </p:cNvSpPr>
          <p:nvPr>
            <p:ph type="pic" idx="3"/>
          </p:nvPr>
        </p:nvSpPr>
        <p:spPr>
          <a:xfrm>
            <a:off x="3197226" y="1527048"/>
            <a:ext cx="1599890" cy="1329376"/>
          </a:xfrm>
          <a:prstGeom prst="rect">
            <a:avLst/>
          </a:prstGeom>
          <a:noFill/>
          <a:ln>
            <a:noFill/>
          </a:ln>
        </p:spPr>
      </p:sp>
      <p:sp>
        <p:nvSpPr>
          <p:cNvPr id="64" name="Google Shape;64;p16"/>
          <p:cNvSpPr txBox="1">
            <a:spLocks noGrp="1"/>
          </p:cNvSpPr>
          <p:nvPr>
            <p:ph type="body" idx="4"/>
          </p:nvPr>
        </p:nvSpPr>
        <p:spPr>
          <a:xfrm>
            <a:off x="3197225"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6"/>
          <p:cNvSpPr txBox="1">
            <a:spLocks noGrp="1"/>
          </p:cNvSpPr>
          <p:nvPr>
            <p:ph type="body" idx="5"/>
          </p:nvPr>
        </p:nvSpPr>
        <p:spPr>
          <a:xfrm>
            <a:off x="7183768"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16"/>
          <p:cNvSpPr>
            <a:spLocks noGrp="1"/>
          </p:cNvSpPr>
          <p:nvPr>
            <p:ph type="pic" idx="6"/>
          </p:nvPr>
        </p:nvSpPr>
        <p:spPr>
          <a:xfrm>
            <a:off x="7183769" y="1527048"/>
            <a:ext cx="1599890" cy="1329376"/>
          </a:xfrm>
          <a:prstGeom prst="rect">
            <a:avLst/>
          </a:prstGeom>
          <a:noFill/>
          <a:ln>
            <a:noFill/>
          </a:ln>
        </p:spPr>
      </p:sp>
      <p:sp>
        <p:nvSpPr>
          <p:cNvPr id="67" name="Google Shape;67;p16"/>
          <p:cNvSpPr txBox="1">
            <a:spLocks noGrp="1"/>
          </p:cNvSpPr>
          <p:nvPr>
            <p:ph type="body" idx="7"/>
          </p:nvPr>
        </p:nvSpPr>
        <p:spPr>
          <a:xfrm>
            <a:off x="7183768"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 name="Google Shape;68;p16"/>
          <p:cNvSpPr txBox="1">
            <a:spLocks noGrp="1"/>
          </p:cNvSpPr>
          <p:nvPr>
            <p:ph type="body" idx="8"/>
          </p:nvPr>
        </p:nvSpPr>
        <p:spPr>
          <a:xfrm>
            <a:off x="5188083"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16"/>
          <p:cNvSpPr>
            <a:spLocks noGrp="1"/>
          </p:cNvSpPr>
          <p:nvPr>
            <p:ph type="pic" idx="9"/>
          </p:nvPr>
        </p:nvSpPr>
        <p:spPr>
          <a:xfrm>
            <a:off x="5188084" y="1527048"/>
            <a:ext cx="1599890" cy="1329376"/>
          </a:xfrm>
          <a:prstGeom prst="rect">
            <a:avLst/>
          </a:prstGeom>
          <a:noFill/>
          <a:ln>
            <a:noFill/>
          </a:ln>
        </p:spPr>
      </p:sp>
      <p:sp>
        <p:nvSpPr>
          <p:cNvPr id="70" name="Google Shape;70;p16"/>
          <p:cNvSpPr txBox="1">
            <a:spLocks noGrp="1"/>
          </p:cNvSpPr>
          <p:nvPr>
            <p:ph type="body" idx="13"/>
          </p:nvPr>
        </p:nvSpPr>
        <p:spPr>
          <a:xfrm>
            <a:off x="5188083"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71" name="Google Shape;71;p16"/>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72" name="Google Shape;72;p16"/>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73" name="Google Shape;73;p16"/>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74" name="Google Shape;74;p16"/>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7672387" y="4809382"/>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76" name="Google Shape;76;p16"/>
          <p:cNvPicPr preferRelativeResize="0"/>
          <p:nvPr/>
        </p:nvPicPr>
        <p:blipFill rotWithShape="1">
          <a:blip r:embed="rId3">
            <a:alphaModFix/>
          </a:blip>
          <a:srcRect/>
          <a:stretch/>
        </p:blipFill>
        <p:spPr>
          <a:xfrm>
            <a:off x="8479896" y="4544296"/>
            <a:ext cx="334190" cy="49402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Column Text with Intro">
  <p:cSld name="2-Column Text with Intro">
    <p:spTree>
      <p:nvGrpSpPr>
        <p:cNvPr id="1" name="Shape 77"/>
        <p:cNvGrpSpPr/>
        <p:nvPr/>
      </p:nvGrpSpPr>
      <p:grpSpPr>
        <a:xfrm>
          <a:off x="0" y="0"/>
          <a:ext cx="0" cy="0"/>
          <a:chOff x="0" y="0"/>
          <a:chExt cx="0" cy="0"/>
        </a:xfrm>
      </p:grpSpPr>
      <p:cxnSp>
        <p:nvCxnSpPr>
          <p:cNvPr id="78" name="Google Shape;78;p17"/>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79" name="Google Shape;79;p17"/>
          <p:cNvSpPr txBox="1">
            <a:spLocks noGrp="1"/>
          </p:cNvSpPr>
          <p:nvPr>
            <p:ph type="title"/>
          </p:nvPr>
        </p:nvSpPr>
        <p:spPr>
          <a:xfrm>
            <a:off x="613647" y="208385"/>
            <a:ext cx="2246479"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a:off x="3197225" y="352194"/>
            <a:ext cx="5586413" cy="8634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3000"/>
              <a:buNone/>
              <a:defRPr sz="3000"/>
            </a:lvl1pPr>
            <a:lvl2pPr marL="914400" lvl="1" indent="-228600" algn="l">
              <a:lnSpc>
                <a:spcPct val="100000"/>
              </a:lnSpc>
              <a:spcBef>
                <a:spcPts val="600"/>
              </a:spcBef>
              <a:spcAft>
                <a:spcPts val="0"/>
              </a:spcAft>
              <a:buClr>
                <a:schemeClr val="dk1"/>
              </a:buClr>
              <a:buSzPts val="1300"/>
              <a:buNone/>
              <a:defRPr sz="1300"/>
            </a:lvl2pPr>
            <a:lvl3pPr marL="1371600" lvl="2" indent="-228600" algn="l">
              <a:lnSpc>
                <a:spcPct val="100000"/>
              </a:lnSpc>
              <a:spcBef>
                <a:spcPts val="600"/>
              </a:spcBef>
              <a:spcAft>
                <a:spcPts val="0"/>
              </a:spcAft>
              <a:buClr>
                <a:schemeClr val="dk1"/>
              </a:buClr>
              <a:buSzPts val="1300"/>
              <a:buNone/>
              <a:defRPr sz="1300"/>
            </a:lvl3pPr>
            <a:lvl4pPr marL="1828800" lvl="3" indent="-228600" algn="l">
              <a:lnSpc>
                <a:spcPct val="100000"/>
              </a:lnSpc>
              <a:spcBef>
                <a:spcPts val="600"/>
              </a:spcBef>
              <a:spcAft>
                <a:spcPts val="0"/>
              </a:spcAft>
              <a:buClr>
                <a:schemeClr val="dk1"/>
              </a:buClr>
              <a:buSzPts val="1300"/>
              <a:buNone/>
              <a:defRPr sz="1300"/>
            </a:lvl4pPr>
            <a:lvl5pPr marL="2286000" lvl="4" indent="-228600" algn="l">
              <a:lnSpc>
                <a:spcPct val="100000"/>
              </a:lnSpc>
              <a:spcBef>
                <a:spcPts val="600"/>
              </a:spcBef>
              <a:spcAft>
                <a:spcPts val="0"/>
              </a:spcAft>
              <a:buClr>
                <a:schemeClr val="dk1"/>
              </a:buClr>
              <a:buSzPts val="1300"/>
              <a:buNone/>
              <a:defRPr sz="13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body" idx="2"/>
          </p:nvPr>
        </p:nvSpPr>
        <p:spPr>
          <a:xfrm>
            <a:off x="613648" y="1527047"/>
            <a:ext cx="3879312" cy="2519269"/>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55600" algn="l">
              <a:lnSpc>
                <a:spcPct val="100000"/>
              </a:lnSpc>
              <a:spcBef>
                <a:spcPts val="600"/>
              </a:spcBef>
              <a:spcAft>
                <a:spcPts val="0"/>
              </a:spcAft>
              <a:buClr>
                <a:schemeClr val="dk1"/>
              </a:buClr>
              <a:buSzPts val="2000"/>
              <a:buChar char="•"/>
              <a:defRPr sz="2000"/>
            </a:lvl3pPr>
            <a:lvl4pPr marL="1828800" lvl="3" indent="-355600" algn="l">
              <a:lnSpc>
                <a:spcPct val="100000"/>
              </a:lnSpc>
              <a:spcBef>
                <a:spcPts val="600"/>
              </a:spcBef>
              <a:spcAft>
                <a:spcPts val="0"/>
              </a:spcAft>
              <a:buClr>
                <a:schemeClr val="dk1"/>
              </a:buClr>
              <a:buSzPts val="2000"/>
              <a:buChar char="–"/>
              <a:defRPr sz="2000"/>
            </a:lvl4pPr>
            <a:lvl5pPr marL="2286000" lvl="4" indent="-355600" algn="l">
              <a:lnSpc>
                <a:spcPct val="100000"/>
              </a:lnSpc>
              <a:spcBef>
                <a:spcPts val="6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7"/>
          <p:cNvSpPr txBox="1">
            <a:spLocks noGrp="1"/>
          </p:cNvSpPr>
          <p:nvPr>
            <p:ph type="body" idx="3"/>
          </p:nvPr>
        </p:nvSpPr>
        <p:spPr>
          <a:xfrm>
            <a:off x="4813123" y="1527047"/>
            <a:ext cx="3878748" cy="2519269"/>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55600" algn="l">
              <a:lnSpc>
                <a:spcPct val="100000"/>
              </a:lnSpc>
              <a:spcBef>
                <a:spcPts val="600"/>
              </a:spcBef>
              <a:spcAft>
                <a:spcPts val="0"/>
              </a:spcAft>
              <a:buClr>
                <a:schemeClr val="dk1"/>
              </a:buClr>
              <a:buSzPts val="2000"/>
              <a:buChar char="•"/>
              <a:defRPr sz="2000"/>
            </a:lvl3pPr>
            <a:lvl4pPr marL="1828800" lvl="3" indent="-355600" algn="l">
              <a:lnSpc>
                <a:spcPct val="100000"/>
              </a:lnSpc>
              <a:spcBef>
                <a:spcPts val="600"/>
              </a:spcBef>
              <a:spcAft>
                <a:spcPts val="0"/>
              </a:spcAft>
              <a:buClr>
                <a:schemeClr val="dk1"/>
              </a:buClr>
              <a:buSzPts val="2000"/>
              <a:buChar char="–"/>
              <a:defRPr sz="2000"/>
            </a:lvl4pPr>
            <a:lvl5pPr marL="2286000" lvl="4" indent="-355600" algn="l">
              <a:lnSpc>
                <a:spcPct val="100000"/>
              </a:lnSpc>
              <a:spcBef>
                <a:spcPts val="6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83" name="Google Shape;83;p17"/>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84" name="Google Shape;84;p17"/>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85" name="Google Shape;85;p17"/>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86" name="Google Shape;86;p17"/>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88" name="Google Shape;88;p17"/>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Column Text">
  <p:cSld name="3-Column Text">
    <p:spTree>
      <p:nvGrpSpPr>
        <p:cNvPr id="1" name="Shape 89"/>
        <p:cNvGrpSpPr/>
        <p:nvPr/>
      </p:nvGrpSpPr>
      <p:grpSpPr>
        <a:xfrm>
          <a:off x="0" y="0"/>
          <a:ext cx="0" cy="0"/>
          <a:chOff x="0" y="0"/>
          <a:chExt cx="0" cy="0"/>
        </a:xfrm>
      </p:grpSpPr>
      <p:cxnSp>
        <p:nvCxnSpPr>
          <p:cNvPr id="90" name="Google Shape;90;p18"/>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91" name="Google Shape;91;p18"/>
          <p:cNvSpPr txBox="1">
            <a:spLocks noGrp="1"/>
          </p:cNvSpPr>
          <p:nvPr>
            <p:ph type="title"/>
          </p:nvPr>
        </p:nvSpPr>
        <p:spPr>
          <a:xfrm>
            <a:off x="613647" y="208385"/>
            <a:ext cx="8137726"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18"/>
          <p:cNvSpPr txBox="1">
            <a:spLocks noGrp="1"/>
          </p:cNvSpPr>
          <p:nvPr>
            <p:ph type="body" idx="1"/>
          </p:nvPr>
        </p:nvSpPr>
        <p:spPr>
          <a:xfrm>
            <a:off x="613649"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18"/>
          <p:cNvSpPr txBox="1">
            <a:spLocks noGrp="1"/>
          </p:cNvSpPr>
          <p:nvPr>
            <p:ph type="body" idx="2"/>
          </p:nvPr>
        </p:nvSpPr>
        <p:spPr>
          <a:xfrm>
            <a:off x="6147649"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18"/>
          <p:cNvSpPr txBox="1">
            <a:spLocks noGrp="1"/>
          </p:cNvSpPr>
          <p:nvPr>
            <p:ph type="body" idx="3"/>
          </p:nvPr>
        </p:nvSpPr>
        <p:spPr>
          <a:xfrm>
            <a:off x="3378235"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5" name="Google Shape;95;p18"/>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96" name="Google Shape;96;p18"/>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97" name="Google Shape;97;p18"/>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98" name="Google Shape;98;p18"/>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8"/>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00" name="Google Shape;100;p18"/>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column with image">
  <p:cSld name="1-column with image">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2">
            <a:alphaModFix/>
          </a:blip>
          <a:srcRect/>
          <a:stretch/>
        </p:blipFill>
        <p:spPr>
          <a:xfrm>
            <a:off x="3378200" y="4673600"/>
            <a:ext cx="530225" cy="287338"/>
          </a:xfrm>
          <a:prstGeom prst="rect">
            <a:avLst/>
          </a:prstGeom>
          <a:noFill/>
          <a:ln>
            <a:noFill/>
          </a:ln>
        </p:spPr>
      </p:pic>
      <p:cxnSp>
        <p:nvCxnSpPr>
          <p:cNvPr id="103" name="Google Shape;103;p19"/>
          <p:cNvCxnSpPr/>
          <p:nvPr/>
        </p:nvCxnSpPr>
        <p:spPr>
          <a:xfrm>
            <a:off x="4060825"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104" name="Google Shape;104;p19"/>
          <p:cNvCxnSpPr/>
          <p:nvPr/>
        </p:nvCxnSpPr>
        <p:spPr>
          <a:xfrm>
            <a:off x="3221038" y="206375"/>
            <a:ext cx="0" cy="782638"/>
          </a:xfrm>
          <a:prstGeom prst="straightConnector1">
            <a:avLst/>
          </a:prstGeom>
          <a:noFill/>
          <a:ln w="41275" cap="flat" cmpd="sng">
            <a:solidFill>
              <a:srgbClr val="000000"/>
            </a:solidFill>
            <a:prstDash val="solid"/>
            <a:round/>
            <a:headEnd type="none" w="sm" len="sm"/>
            <a:tailEnd type="none" w="sm" len="sm"/>
          </a:ln>
        </p:spPr>
      </p:cxnSp>
      <p:sp>
        <p:nvSpPr>
          <p:cNvPr id="105" name="Google Shape;105;p19"/>
          <p:cNvSpPr txBox="1">
            <a:spLocks noGrp="1"/>
          </p:cNvSpPr>
          <p:nvPr>
            <p:ph type="title"/>
          </p:nvPr>
        </p:nvSpPr>
        <p:spPr>
          <a:xfrm>
            <a:off x="3378234" y="204787"/>
            <a:ext cx="5405423" cy="78351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6" name="Google Shape;106;p19"/>
          <p:cNvSpPr txBox="1">
            <a:spLocks noGrp="1"/>
          </p:cNvSpPr>
          <p:nvPr>
            <p:ph type="body" idx="1"/>
          </p:nvPr>
        </p:nvSpPr>
        <p:spPr>
          <a:xfrm>
            <a:off x="3378235" y="1527046"/>
            <a:ext cx="5405424" cy="276331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000"/>
              <a:buNone/>
              <a:defRPr sz="1000"/>
            </a:lvl3pPr>
            <a:lvl4pPr marL="1828800" lvl="3" indent="-228600" algn="l">
              <a:lnSpc>
                <a:spcPct val="100000"/>
              </a:lnSpc>
              <a:spcBef>
                <a:spcPts val="600"/>
              </a:spcBef>
              <a:spcAft>
                <a:spcPts val="0"/>
              </a:spcAft>
              <a:buClr>
                <a:schemeClr val="dk1"/>
              </a:buClr>
              <a:buSzPts val="900"/>
              <a:buNone/>
              <a:defRPr sz="900"/>
            </a:lvl4pPr>
            <a:lvl5pPr marL="2286000" lvl="4" indent="-228600" algn="l">
              <a:lnSpc>
                <a:spcPct val="100000"/>
              </a:lnSpc>
              <a:spcBef>
                <a:spcPts val="60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07" name="Google Shape;107;p19"/>
          <p:cNvSpPr>
            <a:spLocks noGrp="1"/>
          </p:cNvSpPr>
          <p:nvPr>
            <p:ph type="pic" idx="2"/>
          </p:nvPr>
        </p:nvSpPr>
        <p:spPr>
          <a:xfrm>
            <a:off x="0" y="0"/>
            <a:ext cx="3025775" cy="5143500"/>
          </a:xfrm>
          <a:prstGeom prst="rect">
            <a:avLst/>
          </a:prstGeom>
          <a:noFill/>
          <a:ln>
            <a:noFill/>
          </a:ln>
        </p:spPr>
      </p:sp>
      <p:sp>
        <p:nvSpPr>
          <p:cNvPr id="108" name="Google Shape;108;p19"/>
          <p:cNvSpPr txBox="1">
            <a:spLocks noGrp="1"/>
          </p:cNvSpPr>
          <p:nvPr>
            <p:ph type="ftr" idx="11"/>
          </p:nvPr>
        </p:nvSpPr>
        <p:spPr>
          <a:xfrm>
            <a:off x="4281488" y="4787900"/>
            <a:ext cx="3103562" cy="2000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9" name="Google Shape;109;p19"/>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110" name="Google Shape;110;p19"/>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11" name="Google Shape;111;p19"/>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oter Only" type="blank">
  <p:cSld name="BLANK">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114" name="Google Shape;114;p20"/>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115" name="Google Shape;115;p20"/>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20"/>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18" name="Google Shape;118;p20"/>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06375"/>
            <a:ext cx="8229600" cy="85725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457200" y="1200150"/>
            <a:ext cx="8229600" cy="3394075"/>
          </a:xfrm>
          <a:prstGeom prst="rect">
            <a:avLst/>
          </a:prstGeom>
          <a:noFill/>
          <a:ln>
            <a:noFill/>
          </a:ln>
        </p:spPr>
        <p:txBody>
          <a:bodyPr spcFirstLastPara="1" wrap="square" lIns="0" tIns="0" rIns="0" bIns="0" anchor="t" anchorCtr="0">
            <a:noAutofit/>
          </a:bodyPr>
          <a:lstStyle>
            <a:lvl1pPr marL="457200" marR="0" lvl="0" indent="-431800" algn="l" rtl="0">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dt" idx="10"/>
          </p:nvPr>
        </p:nvSpPr>
        <p:spPr>
          <a:xfrm>
            <a:off x="457200" y="44370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1"/>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500" b="0" i="0" u="none" strike="noStrike" cap="none">
                <a:solidFill>
                  <a:srgbClr val="74767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1"/>
          <p:cNvSpPr txBox="1">
            <a:spLocks noGrp="1"/>
          </p:cNvSpPr>
          <p:nvPr>
            <p:ph type="sldNum" idx="12"/>
          </p:nvPr>
        </p:nvSpPr>
        <p:spPr>
          <a:xfrm>
            <a:off x="8480425" y="4792663"/>
            <a:ext cx="271463" cy="15875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755FF-88FF-42CA-8B7F-A2EE736D1BA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2251B-2445-4199-8DEE-3D991E2E922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80C35-DFA6-4424-B446-5E61B8F3C2E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201E405-9471-4BE3-8A8B-95E639A9EAAC}" type="datetimeFigureOut">
              <a:rPr lang="en-US" smtClean="0"/>
              <a:t>12/2/2023</a:t>
            </a:fld>
            <a:endParaRPr lang="en-US"/>
          </a:p>
        </p:txBody>
      </p:sp>
      <p:sp>
        <p:nvSpPr>
          <p:cNvPr id="5" name="Footer Placeholder 4">
            <a:extLst>
              <a:ext uri="{FF2B5EF4-FFF2-40B4-BE49-F238E27FC236}">
                <a16:creationId xmlns:a16="http://schemas.microsoft.com/office/drawing/2014/main" id="{C752D876-480C-43E1-91F0-B51504775B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31EC2-4A99-417D-A10F-90E40D84560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D7ABFE1-7BFF-4DCF-BF00-F60FE2D7F04D}" type="slidenum">
              <a:rPr lang="en-US" smtClean="0"/>
              <a:t>‹#›</a:t>
            </a:fld>
            <a:endParaRPr lang="en-US"/>
          </a:p>
        </p:txBody>
      </p:sp>
    </p:spTree>
    <p:extLst>
      <p:ext uri="{BB962C8B-B14F-4D97-AF65-F5344CB8AC3E}">
        <p14:creationId xmlns:p14="http://schemas.microsoft.com/office/powerpoint/2010/main" val="392298354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hl7.org/fhir/uv/cpg/profiles.html#artifact-profile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notesSlide" Target="../notesSlides/notesSlide8.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6.png"/><Relationship Id="rId1" Type="http://schemas.openxmlformats.org/officeDocument/2006/relationships/slideLayout" Target="../slideLayouts/slideLayout21.xml"/><Relationship Id="rId6" Type="http://schemas.openxmlformats.org/officeDocument/2006/relationships/image" Target="../media/image24.png"/><Relationship Id="rId11" Type="http://schemas.openxmlformats.org/officeDocument/2006/relationships/image" Target="../media/image29.svg"/><Relationship Id="rId24" Type="http://schemas.openxmlformats.org/officeDocument/2006/relationships/image" Target="../media/image42.png"/><Relationship Id="rId5" Type="http://schemas.openxmlformats.org/officeDocument/2006/relationships/image" Target="../media/image23.png"/><Relationship Id="rId15" Type="http://schemas.openxmlformats.org/officeDocument/2006/relationships/image" Target="../media/image33.svg"/><Relationship Id="rId23" Type="http://schemas.openxmlformats.org/officeDocument/2006/relationships/image" Target="../media/image41.png"/><Relationship Id="rId28" Type="http://schemas.openxmlformats.org/officeDocument/2006/relationships/image" Target="../media/image8.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hyperlink" Target="http://build.fhir.org/ig/cqframework/cqf-ccc/" TargetMode="External"/><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build.fhir.org/ig/cqframework/cqf-ccc/Library-ColorectalCancerElements.html" TargetMode="External"/><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github.com/cqframework/cqf-ccc/blob/master/input/cql/ColorectalCancerScreeningCDS.cql"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cqframework/cqf-ccc/blob/master/input/cql/ColorectalCancerScreeningCQM.cql" TargetMode="External"/><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github.com/cqframework/cqf-ccc/blob/master/input/cql/ColorectalCancerScreeningHEDIS.cq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hl7.org/fhir/us/cqfmeasures/2021May/measure-repository-service.html"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build.fhir.org/ig/cqframework/cqf-ccc/Measure-ColorectalCancerScreeningCQM.html" TargetMode="External"/><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
          <p:cNvSpPr txBox="1">
            <a:spLocks noGrp="1"/>
          </p:cNvSpPr>
          <p:nvPr>
            <p:ph type="ctrTitle"/>
          </p:nvPr>
        </p:nvSpPr>
        <p:spPr>
          <a:xfrm>
            <a:off x="1180870" y="895551"/>
            <a:ext cx="4738447" cy="115167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a:t>HL7 Virtual FHIR Connectathon 28</a:t>
            </a:r>
            <a:endParaRPr/>
          </a:p>
        </p:txBody>
      </p:sp>
      <p:sp>
        <p:nvSpPr>
          <p:cNvPr id="127" name="Google Shape;127;p1"/>
          <p:cNvSpPr txBox="1">
            <a:spLocks noGrp="1"/>
          </p:cNvSpPr>
          <p:nvPr>
            <p:ph type="subTitle" idx="1"/>
          </p:nvPr>
        </p:nvSpPr>
        <p:spPr>
          <a:xfrm>
            <a:off x="1180870" y="2287197"/>
            <a:ext cx="4668695" cy="87721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EC2227"/>
              </a:buClr>
              <a:buSzPts val="2400"/>
              <a:buFont typeface="Arial"/>
              <a:buNone/>
            </a:pPr>
            <a:r>
              <a:rPr lang="en-US" dirty="0"/>
              <a:t>Clinical Reasoning Track</a:t>
            </a:r>
            <a:br>
              <a:rPr lang="en-US" dirty="0"/>
            </a:br>
            <a:r>
              <a:rPr lang="en-US" dirty="0"/>
              <a:t>Sharing Clinical Knowledge</a:t>
            </a:r>
          </a:p>
        </p:txBody>
      </p:sp>
      <p:sp>
        <p:nvSpPr>
          <p:cNvPr id="128" name="Google Shape;128;p1"/>
          <p:cNvSpPr txBox="1">
            <a:spLocks noGrp="1"/>
          </p:cNvSpPr>
          <p:nvPr>
            <p:ph type="body" idx="2"/>
          </p:nvPr>
        </p:nvSpPr>
        <p:spPr>
          <a:xfrm>
            <a:off x="1181100" y="3721208"/>
            <a:ext cx="4026440" cy="41275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a:t>Bryn Rhodes</a:t>
            </a:r>
            <a:endParaRPr/>
          </a:p>
        </p:txBody>
      </p:sp>
      <p:sp>
        <p:nvSpPr>
          <p:cNvPr id="129" name="Google Shape;129;p1"/>
          <p:cNvSpPr txBox="1">
            <a:spLocks noGrp="1"/>
          </p:cNvSpPr>
          <p:nvPr>
            <p:ph type="ftr" idx="11"/>
          </p:nvPr>
        </p:nvSpPr>
        <p:spPr>
          <a:xfrm>
            <a:off x="1071563" y="4827588"/>
            <a:ext cx="4729162" cy="157162"/>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500" b="0" i="0" u="none" strike="noStrike" cap="none">
                <a:solidFill>
                  <a:schemeClr val="dk1"/>
                </a:solidFill>
                <a:latin typeface="Arial"/>
                <a:ea typeface="Arial"/>
                <a:cs typeface="Arial"/>
                <a:sym typeface="Arial"/>
              </a:rPr>
              <a:t>© 2019 Health Level Seven ® International. Licensed under Creative Commons Attribution 4.0 International HL7, Health Level Seven, FHIR and the FHIR flame logo are registered trademarks of Health Level Seven International. Reg. U.S. TM Office.</a:t>
            </a:r>
            <a:endParaRPr/>
          </a:p>
        </p:txBody>
      </p:sp>
      <p:sp>
        <p:nvSpPr>
          <p:cNvPr id="130" name="Google Shape;130;p1"/>
          <p:cNvSpPr txBox="1">
            <a:spLocks noGrp="1"/>
          </p:cNvSpPr>
          <p:nvPr>
            <p:ph type="dt" idx="10"/>
          </p:nvPr>
        </p:nvSpPr>
        <p:spPr>
          <a:xfrm>
            <a:off x="1181100" y="4252913"/>
            <a:ext cx="1304925" cy="207962"/>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dirty="0"/>
              <a:t>9/15/2021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6FDC-32B4-E3D8-47FE-62DD197C6280}"/>
              </a:ext>
            </a:extLst>
          </p:cNvPr>
          <p:cNvSpPr>
            <a:spLocks noGrp="1"/>
          </p:cNvSpPr>
          <p:nvPr>
            <p:ph type="title"/>
          </p:nvPr>
        </p:nvSpPr>
        <p:spPr/>
        <p:txBody>
          <a:bodyPr/>
          <a:lstStyle/>
          <a:p>
            <a:r>
              <a:rPr lang="en-US" dirty="0"/>
              <a:t>Knowledge Capabilities</a:t>
            </a:r>
          </a:p>
        </p:txBody>
      </p:sp>
      <p:sp>
        <p:nvSpPr>
          <p:cNvPr id="4" name="Slide Number Placeholder 3">
            <a:extLst>
              <a:ext uri="{FF2B5EF4-FFF2-40B4-BE49-F238E27FC236}">
                <a16:creationId xmlns:a16="http://schemas.microsoft.com/office/drawing/2014/main" id="{5A7991A2-8794-9010-0229-785C39CB75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5" name="Oval 4">
            <a:extLst>
              <a:ext uri="{FF2B5EF4-FFF2-40B4-BE49-F238E27FC236}">
                <a16:creationId xmlns:a16="http://schemas.microsoft.com/office/drawing/2014/main" id="{31C87A4D-1132-B71A-ADBF-9E03E2787DAA}"/>
              </a:ext>
            </a:extLst>
          </p:cNvPr>
          <p:cNvSpPr/>
          <p:nvPr/>
        </p:nvSpPr>
        <p:spPr>
          <a:xfrm>
            <a:off x="3585679" y="1702222"/>
            <a:ext cx="1654140" cy="4794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Shareable</a:t>
            </a:r>
          </a:p>
        </p:txBody>
      </p:sp>
      <p:sp>
        <p:nvSpPr>
          <p:cNvPr id="9" name="TextBox 8">
            <a:extLst>
              <a:ext uri="{FF2B5EF4-FFF2-40B4-BE49-F238E27FC236}">
                <a16:creationId xmlns:a16="http://schemas.microsoft.com/office/drawing/2014/main" id="{8E67A4A6-72C8-AF17-2980-289BCB9F8343}"/>
              </a:ext>
            </a:extLst>
          </p:cNvPr>
          <p:cNvSpPr txBox="1"/>
          <p:nvPr/>
        </p:nvSpPr>
        <p:spPr>
          <a:xfrm>
            <a:off x="1392446" y="3375061"/>
            <a:ext cx="1535998" cy="246221"/>
          </a:xfrm>
          <a:prstGeom prst="rect">
            <a:avLst/>
          </a:prstGeom>
          <a:noFill/>
        </p:spPr>
        <p:txBody>
          <a:bodyPr wrap="none" rtlCol="0">
            <a:spAutoFit/>
          </a:bodyPr>
          <a:lstStyle/>
          <a:p>
            <a:pPr algn="ctr"/>
            <a:r>
              <a:rPr lang="en-US" sz="1000" b="1" dirty="0"/>
              <a:t>Design time/authoring</a:t>
            </a:r>
          </a:p>
        </p:txBody>
      </p:sp>
      <p:sp>
        <p:nvSpPr>
          <p:cNvPr id="10" name="TextBox 9">
            <a:extLst>
              <a:ext uri="{FF2B5EF4-FFF2-40B4-BE49-F238E27FC236}">
                <a16:creationId xmlns:a16="http://schemas.microsoft.com/office/drawing/2014/main" id="{B2600924-A9F6-E578-23C7-0DEE35440DDA}"/>
              </a:ext>
            </a:extLst>
          </p:cNvPr>
          <p:cNvSpPr txBox="1"/>
          <p:nvPr/>
        </p:nvSpPr>
        <p:spPr>
          <a:xfrm>
            <a:off x="3623110" y="3375061"/>
            <a:ext cx="1579278" cy="246221"/>
          </a:xfrm>
          <a:prstGeom prst="rect">
            <a:avLst/>
          </a:prstGeom>
          <a:noFill/>
        </p:spPr>
        <p:txBody>
          <a:bodyPr wrap="none" rtlCol="0">
            <a:spAutoFit/>
          </a:bodyPr>
          <a:lstStyle/>
          <a:p>
            <a:pPr algn="ctr"/>
            <a:r>
              <a:rPr lang="en-US" sz="1000" b="1" dirty="0"/>
              <a:t>Publishing/distribution</a:t>
            </a:r>
          </a:p>
        </p:txBody>
      </p:sp>
      <p:sp>
        <p:nvSpPr>
          <p:cNvPr id="11" name="TextBox 10">
            <a:extLst>
              <a:ext uri="{FF2B5EF4-FFF2-40B4-BE49-F238E27FC236}">
                <a16:creationId xmlns:a16="http://schemas.microsoft.com/office/drawing/2014/main" id="{E1028C5F-0A65-17D9-3DEE-5FC5CB2D8EA2}"/>
              </a:ext>
            </a:extLst>
          </p:cNvPr>
          <p:cNvSpPr txBox="1"/>
          <p:nvPr/>
        </p:nvSpPr>
        <p:spPr>
          <a:xfrm>
            <a:off x="5825720" y="3375061"/>
            <a:ext cx="1678665" cy="246221"/>
          </a:xfrm>
          <a:prstGeom prst="rect">
            <a:avLst/>
          </a:prstGeom>
          <a:noFill/>
        </p:spPr>
        <p:txBody>
          <a:bodyPr wrap="none" rtlCol="0">
            <a:spAutoFit/>
          </a:bodyPr>
          <a:lstStyle/>
          <a:p>
            <a:pPr algn="ctr"/>
            <a:r>
              <a:rPr lang="en-US" sz="1000" b="1" dirty="0"/>
              <a:t>Runtime/implementation</a:t>
            </a:r>
          </a:p>
        </p:txBody>
      </p:sp>
      <p:sp>
        <p:nvSpPr>
          <p:cNvPr id="12" name="Oval 11">
            <a:extLst>
              <a:ext uri="{FF2B5EF4-FFF2-40B4-BE49-F238E27FC236}">
                <a16:creationId xmlns:a16="http://schemas.microsoft.com/office/drawing/2014/main" id="{4367479F-8F53-D093-E9CB-2B5B94A27405}"/>
              </a:ext>
            </a:extLst>
          </p:cNvPr>
          <p:cNvSpPr/>
          <p:nvPr/>
        </p:nvSpPr>
        <p:spPr>
          <a:xfrm>
            <a:off x="1333375" y="2635321"/>
            <a:ext cx="1654140" cy="4794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Computable</a:t>
            </a:r>
          </a:p>
        </p:txBody>
      </p:sp>
      <p:sp>
        <p:nvSpPr>
          <p:cNvPr id="13" name="Oval 12">
            <a:extLst>
              <a:ext uri="{FF2B5EF4-FFF2-40B4-BE49-F238E27FC236}">
                <a16:creationId xmlns:a16="http://schemas.microsoft.com/office/drawing/2014/main" id="{AA5B2F76-15F6-4744-D6E0-DD79DD0D34F1}"/>
              </a:ext>
            </a:extLst>
          </p:cNvPr>
          <p:cNvSpPr/>
          <p:nvPr/>
        </p:nvSpPr>
        <p:spPr>
          <a:xfrm>
            <a:off x="3585679" y="2635320"/>
            <a:ext cx="1654140" cy="4794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Publishable</a:t>
            </a:r>
          </a:p>
        </p:txBody>
      </p:sp>
      <p:sp>
        <p:nvSpPr>
          <p:cNvPr id="14" name="Oval 13">
            <a:extLst>
              <a:ext uri="{FF2B5EF4-FFF2-40B4-BE49-F238E27FC236}">
                <a16:creationId xmlns:a16="http://schemas.microsoft.com/office/drawing/2014/main" id="{9592B296-7876-FF4B-2D37-13749F6FEB99}"/>
              </a:ext>
            </a:extLst>
          </p:cNvPr>
          <p:cNvSpPr/>
          <p:nvPr/>
        </p:nvSpPr>
        <p:spPr>
          <a:xfrm>
            <a:off x="5837983" y="2638743"/>
            <a:ext cx="1654140" cy="4794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Executable</a:t>
            </a:r>
          </a:p>
        </p:txBody>
      </p:sp>
      <p:sp>
        <p:nvSpPr>
          <p:cNvPr id="15" name="Arrow: Right 14">
            <a:extLst>
              <a:ext uri="{FF2B5EF4-FFF2-40B4-BE49-F238E27FC236}">
                <a16:creationId xmlns:a16="http://schemas.microsoft.com/office/drawing/2014/main" id="{D5893C55-D29A-DE7B-72FD-ED25F2F0BAF4}"/>
              </a:ext>
            </a:extLst>
          </p:cNvPr>
          <p:cNvSpPr/>
          <p:nvPr/>
        </p:nvSpPr>
        <p:spPr>
          <a:xfrm>
            <a:off x="5315436" y="1854193"/>
            <a:ext cx="1814830" cy="1755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70EC892F-1F7E-BABD-D19C-14E18C4CF90C}"/>
              </a:ext>
            </a:extLst>
          </p:cNvPr>
          <p:cNvSpPr/>
          <p:nvPr/>
        </p:nvSpPr>
        <p:spPr>
          <a:xfrm rot="10800000">
            <a:off x="1695232" y="1854192"/>
            <a:ext cx="1814830" cy="1755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3AEB696-54C0-844D-1745-CE79258F58C4}"/>
              </a:ext>
            </a:extLst>
          </p:cNvPr>
          <p:cNvSpPr txBox="1"/>
          <p:nvPr/>
        </p:nvSpPr>
        <p:spPr>
          <a:xfrm>
            <a:off x="2722251" y="4839675"/>
            <a:ext cx="4570434" cy="253916"/>
          </a:xfrm>
          <a:prstGeom prst="rect">
            <a:avLst/>
          </a:prstGeom>
          <a:noFill/>
        </p:spPr>
        <p:txBody>
          <a:bodyPr wrap="square">
            <a:spAutoFit/>
          </a:bodyPr>
          <a:lstStyle/>
          <a:p>
            <a:r>
              <a:rPr lang="en-US" sz="1050" dirty="0">
                <a:solidFill>
                  <a:schemeClr val="tx1"/>
                </a:solidFill>
                <a:hlinkClick r:id="rId2">
                  <a:extLst>
                    <a:ext uri="{A12FA001-AC4F-418D-AE19-62706E023703}">
                      <ahyp:hlinkClr xmlns:ahyp="http://schemas.microsoft.com/office/drawing/2018/hyperlinkcolor" val="tx"/>
                    </a:ext>
                  </a:extLst>
                </a:hlinkClick>
              </a:rPr>
              <a:t>http://hl7.org/fhir/uv/cpg/profiles.html#artifact-profiles</a:t>
            </a:r>
            <a:r>
              <a:rPr lang="en-US" sz="1050" dirty="0">
                <a:solidFill>
                  <a:schemeClr val="tx1"/>
                </a:solidFill>
              </a:rPr>
              <a:t> </a:t>
            </a:r>
          </a:p>
        </p:txBody>
      </p:sp>
    </p:spTree>
    <p:extLst>
      <p:ext uri="{BB962C8B-B14F-4D97-AF65-F5344CB8AC3E}">
        <p14:creationId xmlns:p14="http://schemas.microsoft.com/office/powerpoint/2010/main" val="269860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FE38-FE16-4C17-B47C-F421192AD11F}"/>
              </a:ext>
            </a:extLst>
          </p:cNvPr>
          <p:cNvSpPr>
            <a:spLocks noGrp="1"/>
          </p:cNvSpPr>
          <p:nvPr>
            <p:ph type="title"/>
          </p:nvPr>
        </p:nvSpPr>
        <p:spPr/>
        <p:txBody>
          <a:bodyPr/>
          <a:lstStyle/>
          <a:p>
            <a:r>
              <a:rPr lang="en-US" dirty="0"/>
              <a:t>Running Example</a:t>
            </a:r>
          </a:p>
        </p:txBody>
      </p:sp>
      <p:sp>
        <p:nvSpPr>
          <p:cNvPr id="3" name="Content Placeholder 2">
            <a:extLst>
              <a:ext uri="{FF2B5EF4-FFF2-40B4-BE49-F238E27FC236}">
                <a16:creationId xmlns:a16="http://schemas.microsoft.com/office/drawing/2014/main" id="{A7A9E2B0-03A4-4A47-94ED-2FD2AB6ABA73}"/>
              </a:ext>
            </a:extLst>
          </p:cNvPr>
          <p:cNvSpPr>
            <a:spLocks noGrp="1"/>
          </p:cNvSpPr>
          <p:nvPr>
            <p:ph type="body" idx="1"/>
          </p:nvPr>
        </p:nvSpPr>
        <p:spPr/>
        <p:txBody>
          <a:bodyPr/>
          <a:lstStyle/>
          <a:p>
            <a:r>
              <a:rPr lang="en-US" sz="2000" dirty="0"/>
              <a:t>The U.S. Preventive Services Task Force (2016) recommends screening for colorectal cancer starting at age 50 years and continuing until age 75 years. This is a Grade A recommendation (U.S. Preventive Services Task Force, 2016).</a:t>
            </a:r>
          </a:p>
          <a:p>
            <a:r>
              <a:rPr lang="en-US" sz="2000" dirty="0"/>
              <a:t>Appropriate screenings are defined by any one of the following:</a:t>
            </a:r>
          </a:p>
          <a:p>
            <a:pPr lvl="1"/>
            <a:r>
              <a:rPr lang="en-US" sz="1800" dirty="0"/>
              <a:t>Colonoscopy (every 10 years)</a:t>
            </a:r>
          </a:p>
          <a:p>
            <a:pPr lvl="1"/>
            <a:r>
              <a:rPr lang="en-US" sz="1800" dirty="0"/>
              <a:t>Flexible sigmoidoscopy (every 5 years)</a:t>
            </a:r>
          </a:p>
          <a:p>
            <a:pPr lvl="1"/>
            <a:r>
              <a:rPr lang="en-US" sz="1800" dirty="0"/>
              <a:t>Fecal occult blood test (annually)</a:t>
            </a:r>
          </a:p>
          <a:p>
            <a:pPr lvl="1"/>
            <a:r>
              <a:rPr lang="en-US" sz="1800" dirty="0"/>
              <a:t>FIT-DNA (every 3 years)</a:t>
            </a:r>
          </a:p>
          <a:p>
            <a:pPr lvl="1"/>
            <a:r>
              <a:rPr lang="en-US" sz="1800" dirty="0"/>
              <a:t>Computed tomographic colonography (every 5 years)</a:t>
            </a:r>
          </a:p>
        </p:txBody>
      </p:sp>
      <p:sp>
        <p:nvSpPr>
          <p:cNvPr id="4" name="Slide Number Placeholder 3">
            <a:extLst>
              <a:ext uri="{FF2B5EF4-FFF2-40B4-BE49-F238E27FC236}">
                <a16:creationId xmlns:a16="http://schemas.microsoft.com/office/drawing/2014/main" id="{E26D9B85-1111-4E37-BEB9-DC85726CB0A4}"/>
              </a:ext>
            </a:extLst>
          </p:cNvPr>
          <p:cNvSpPr>
            <a:spLocks noGrp="1"/>
          </p:cNvSpPr>
          <p:nvPr>
            <p:ph type="sldNum" idx="12"/>
          </p:nvPr>
        </p:nvSpPr>
        <p:spPr/>
        <p:txBody>
          <a:bodyPr/>
          <a:lstStyle/>
          <a:p>
            <a:fld id="{99BDFBD5-C309-4526-9B37-B97348992ABE}" type="slidenum">
              <a:rPr lang="en-US" smtClean="0"/>
              <a:t>11</a:t>
            </a:fld>
            <a:endParaRPr lang="en-US"/>
          </a:p>
        </p:txBody>
      </p:sp>
      <p:sp>
        <p:nvSpPr>
          <p:cNvPr id="6" name="TextBox 5">
            <a:extLst>
              <a:ext uri="{FF2B5EF4-FFF2-40B4-BE49-F238E27FC236}">
                <a16:creationId xmlns:a16="http://schemas.microsoft.com/office/drawing/2014/main" id="{6126F33A-7B2C-4550-8811-05BC7C074B8A}"/>
              </a:ext>
            </a:extLst>
          </p:cNvPr>
          <p:cNvSpPr txBox="1"/>
          <p:nvPr/>
        </p:nvSpPr>
        <p:spPr>
          <a:xfrm>
            <a:off x="1039090" y="4705700"/>
            <a:ext cx="6434051" cy="261610"/>
          </a:xfrm>
          <a:prstGeom prst="rect">
            <a:avLst/>
          </a:prstGeom>
          <a:noFill/>
        </p:spPr>
        <p:txBody>
          <a:bodyPr wrap="square">
            <a:spAutoFit/>
          </a:bodyPr>
          <a:lstStyle/>
          <a:p>
            <a:r>
              <a:rPr lang="en-US" sz="1100" dirty="0"/>
              <a:t>https://www.uspreventiveservicestaskforce.org/uspstf/recommendation/colorectal-cancer-screening</a:t>
            </a:r>
          </a:p>
        </p:txBody>
      </p:sp>
      <p:sp>
        <p:nvSpPr>
          <p:cNvPr id="7" name="TextBox 6">
            <a:extLst>
              <a:ext uri="{FF2B5EF4-FFF2-40B4-BE49-F238E27FC236}">
                <a16:creationId xmlns:a16="http://schemas.microsoft.com/office/drawing/2014/main" id="{371A87C1-CA42-4532-A6CD-9F03FA4FA8EE}"/>
              </a:ext>
            </a:extLst>
          </p:cNvPr>
          <p:cNvSpPr txBox="1"/>
          <p:nvPr/>
        </p:nvSpPr>
        <p:spPr>
          <a:xfrm>
            <a:off x="5289847" y="391185"/>
            <a:ext cx="3553398" cy="430887"/>
          </a:xfrm>
          <a:prstGeom prst="rect">
            <a:avLst/>
          </a:prstGeom>
          <a:noFill/>
        </p:spPr>
        <p:txBody>
          <a:bodyPr wrap="square" rtlCol="0">
            <a:spAutoFit/>
          </a:bodyPr>
          <a:lstStyle/>
          <a:p>
            <a:r>
              <a:rPr lang="en-US" sz="1100" b="1" i="1" dirty="0"/>
              <a:t>NOTE</a:t>
            </a:r>
            <a:r>
              <a:rPr lang="en-US" sz="1100" i="1" dirty="0"/>
              <a:t>: This recommendation was updated in May of 2021; the updates have not been considered here yet</a:t>
            </a:r>
          </a:p>
        </p:txBody>
      </p:sp>
    </p:spTree>
    <p:extLst>
      <p:ext uri="{BB962C8B-B14F-4D97-AF65-F5344CB8AC3E}">
        <p14:creationId xmlns:p14="http://schemas.microsoft.com/office/powerpoint/2010/main" val="277858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1E773-ABB1-479B-8E4A-EE2D62B9BCF2}"/>
              </a:ext>
            </a:extLst>
          </p:cNvPr>
          <p:cNvSpPr>
            <a:spLocks noGrp="1"/>
          </p:cNvSpPr>
          <p:nvPr>
            <p:ph type="title"/>
          </p:nvPr>
        </p:nvSpPr>
        <p:spPr/>
        <p:txBody>
          <a:bodyPr/>
          <a:lstStyle/>
          <a:p>
            <a:r>
              <a:rPr lang="en-US" dirty="0"/>
              <a:t>Sharing Terminology</a:t>
            </a:r>
          </a:p>
        </p:txBody>
      </p:sp>
      <p:sp>
        <p:nvSpPr>
          <p:cNvPr id="6" name="Slide Number Placeholder 5">
            <a:extLst>
              <a:ext uri="{FF2B5EF4-FFF2-40B4-BE49-F238E27FC236}">
                <a16:creationId xmlns:a16="http://schemas.microsoft.com/office/drawing/2014/main" id="{BE861002-9961-4DC1-B135-E867A951C4B5}"/>
              </a:ext>
            </a:extLst>
          </p:cNvPr>
          <p:cNvSpPr>
            <a:spLocks noGrp="1"/>
          </p:cNvSpPr>
          <p:nvPr>
            <p:ph type="sldNum" idx="12"/>
          </p:nvPr>
        </p:nvSpPr>
        <p:spPr/>
        <p:txBody>
          <a:bodyPr/>
          <a:lstStyle/>
          <a:p>
            <a:fld id="{99BDFBD5-C309-4526-9B37-B97348992ABE}" type="slidenum">
              <a:rPr lang="en-US" smtClean="0"/>
              <a:t>12</a:t>
            </a:fld>
            <a:endParaRPr lang="en-US"/>
          </a:p>
        </p:txBody>
      </p:sp>
    </p:spTree>
    <p:extLst>
      <p:ext uri="{BB962C8B-B14F-4D97-AF65-F5344CB8AC3E}">
        <p14:creationId xmlns:p14="http://schemas.microsoft.com/office/powerpoint/2010/main" val="396746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do not use in case of fire">
            <a:extLst>
              <a:ext uri="{FF2B5EF4-FFF2-40B4-BE49-F238E27FC236}">
                <a16:creationId xmlns:a16="http://schemas.microsoft.com/office/drawing/2014/main" id="{7CFA83DD-47EB-4666-8C92-4C7EEACFC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425" y="753482"/>
            <a:ext cx="5091151" cy="363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43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92F0-1692-41F8-9333-E56D596EAC2D}"/>
              </a:ext>
            </a:extLst>
          </p:cNvPr>
          <p:cNvSpPr>
            <a:spLocks noGrp="1"/>
          </p:cNvSpPr>
          <p:nvPr>
            <p:ph type="title"/>
          </p:nvPr>
        </p:nvSpPr>
        <p:spPr/>
        <p:txBody>
          <a:bodyPr/>
          <a:lstStyle/>
          <a:p>
            <a:r>
              <a:rPr lang="en-US" dirty="0" err="1"/>
              <a:t>CodeSystem</a:t>
            </a:r>
            <a:endParaRPr lang="en-US" dirty="0"/>
          </a:p>
        </p:txBody>
      </p:sp>
      <p:sp>
        <p:nvSpPr>
          <p:cNvPr id="3" name="Content Placeholder 2">
            <a:extLst>
              <a:ext uri="{FF2B5EF4-FFF2-40B4-BE49-F238E27FC236}">
                <a16:creationId xmlns:a16="http://schemas.microsoft.com/office/drawing/2014/main" id="{690D91CB-35CC-4EDE-83EA-522515CB6B6D}"/>
              </a:ext>
            </a:extLst>
          </p:cNvPr>
          <p:cNvSpPr>
            <a:spLocks noGrp="1"/>
          </p:cNvSpPr>
          <p:nvPr>
            <p:ph type="body" idx="1"/>
          </p:nvPr>
        </p:nvSpPr>
        <p:spPr/>
        <p:txBody>
          <a:bodyPr>
            <a:normAutofit fontScale="85000" lnSpcReduction="20000"/>
          </a:bodyPr>
          <a:lstStyle/>
          <a:p>
            <a:r>
              <a:rPr lang="en-US" dirty="0"/>
              <a:t>Represents a single system of coded concepts</a:t>
            </a:r>
          </a:p>
          <a:p>
            <a:pPr lvl="1"/>
            <a:r>
              <a:rPr lang="en-US" dirty="0"/>
              <a:t>Also called terminology, ontology, or vocabulary</a:t>
            </a:r>
          </a:p>
          <a:p>
            <a:r>
              <a:rPr lang="en-US" dirty="0"/>
              <a:t>Not intended for distribution, rather as a description of the code system and it’s properties. May contain content, but not necessarily (or maybe partially)</a:t>
            </a:r>
          </a:p>
          <a:p>
            <a:r>
              <a:rPr lang="en-US" dirty="0"/>
              <a:t>May be enumerated, or may have a formal grammar, or both</a:t>
            </a:r>
          </a:p>
          <a:p>
            <a:r>
              <a:rPr lang="en-US" dirty="0"/>
              <a:t>Can be </a:t>
            </a:r>
            <a:r>
              <a:rPr lang="en-US" i="1" dirty="0"/>
              <a:t>validated</a:t>
            </a:r>
            <a:endParaRPr lang="en-US" dirty="0"/>
          </a:p>
          <a:p>
            <a:pPr lvl="1"/>
            <a:r>
              <a:rPr lang="en-US" dirty="0"/>
              <a:t>It’s always possible to tell, given a specific code, whether it is a member of that system</a:t>
            </a:r>
          </a:p>
          <a:p>
            <a:r>
              <a:rPr lang="en-US" dirty="0"/>
              <a:t>Can have associated properties</a:t>
            </a:r>
          </a:p>
          <a:p>
            <a:pPr lvl="1"/>
            <a:r>
              <a:rPr lang="en-US" dirty="0"/>
              <a:t>Hierarchies and grouping</a:t>
            </a:r>
          </a:p>
        </p:txBody>
      </p:sp>
      <p:sp>
        <p:nvSpPr>
          <p:cNvPr id="4" name="Slide Number Placeholder 3">
            <a:extLst>
              <a:ext uri="{FF2B5EF4-FFF2-40B4-BE49-F238E27FC236}">
                <a16:creationId xmlns:a16="http://schemas.microsoft.com/office/drawing/2014/main" id="{A49D09C1-44DB-4D1A-B782-1A43CD410865}"/>
              </a:ext>
            </a:extLst>
          </p:cNvPr>
          <p:cNvSpPr>
            <a:spLocks noGrp="1"/>
          </p:cNvSpPr>
          <p:nvPr>
            <p:ph type="sldNum" idx="12"/>
          </p:nvPr>
        </p:nvSpPr>
        <p:spPr/>
        <p:txBody>
          <a:bodyPr/>
          <a:lstStyle/>
          <a:p>
            <a:fld id="{99BDFBD5-C309-4526-9B37-B97348992ABE}" type="slidenum">
              <a:rPr lang="en-US" smtClean="0"/>
              <a:t>14</a:t>
            </a:fld>
            <a:endParaRPr lang="en-US"/>
          </a:p>
        </p:txBody>
      </p:sp>
    </p:spTree>
    <p:extLst>
      <p:ext uri="{BB962C8B-B14F-4D97-AF65-F5344CB8AC3E}">
        <p14:creationId xmlns:p14="http://schemas.microsoft.com/office/powerpoint/2010/main" val="213668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7201-12D8-42EC-8C21-97D696D7B46A}"/>
              </a:ext>
            </a:extLst>
          </p:cNvPr>
          <p:cNvSpPr>
            <a:spLocks noGrp="1"/>
          </p:cNvSpPr>
          <p:nvPr>
            <p:ph type="title"/>
          </p:nvPr>
        </p:nvSpPr>
        <p:spPr/>
        <p:txBody>
          <a:bodyPr/>
          <a:lstStyle/>
          <a:p>
            <a:r>
              <a:rPr lang="en-US" dirty="0" err="1"/>
              <a:t>ValueSet</a:t>
            </a:r>
            <a:endParaRPr lang="en-US" dirty="0"/>
          </a:p>
        </p:txBody>
      </p:sp>
      <p:sp>
        <p:nvSpPr>
          <p:cNvPr id="3" name="Content Placeholder 2">
            <a:extLst>
              <a:ext uri="{FF2B5EF4-FFF2-40B4-BE49-F238E27FC236}">
                <a16:creationId xmlns:a16="http://schemas.microsoft.com/office/drawing/2014/main" id="{A296C9DC-C6CA-498D-B327-FAFB3EFFE41E}"/>
              </a:ext>
            </a:extLst>
          </p:cNvPr>
          <p:cNvSpPr>
            <a:spLocks noGrp="1"/>
          </p:cNvSpPr>
          <p:nvPr>
            <p:ph type="body" idx="1"/>
          </p:nvPr>
        </p:nvSpPr>
        <p:spPr/>
        <p:txBody>
          <a:bodyPr/>
          <a:lstStyle/>
          <a:p>
            <a:r>
              <a:rPr lang="en-US" dirty="0"/>
              <a:t>Represents a collection of codes from one or more systems</a:t>
            </a:r>
          </a:p>
          <a:p>
            <a:r>
              <a:rPr lang="en-US" dirty="0"/>
              <a:t>Can have a </a:t>
            </a:r>
            <a:r>
              <a:rPr lang="en-US" i="1" dirty="0"/>
              <a:t>definition</a:t>
            </a:r>
            <a:r>
              <a:rPr lang="en-US" dirty="0"/>
              <a:t> and/or </a:t>
            </a:r>
            <a:r>
              <a:rPr lang="en-US" i="1" dirty="0"/>
              <a:t>expansion</a:t>
            </a:r>
          </a:p>
          <a:p>
            <a:r>
              <a:rPr lang="en-US" i="1" dirty="0"/>
              <a:t>Definition</a:t>
            </a:r>
          </a:p>
          <a:p>
            <a:pPr lvl="1"/>
            <a:r>
              <a:rPr lang="en-US" i="1" dirty="0"/>
              <a:t>Instructions for how to build the contents of the value set (i.e. membership criteria)</a:t>
            </a:r>
          </a:p>
          <a:p>
            <a:r>
              <a:rPr lang="en-US" i="1" dirty="0"/>
              <a:t>Expansion</a:t>
            </a:r>
          </a:p>
          <a:p>
            <a:pPr lvl="1"/>
            <a:r>
              <a:rPr lang="en-US" i="1" dirty="0"/>
              <a:t>Explicit listing of the members of the value set</a:t>
            </a:r>
          </a:p>
        </p:txBody>
      </p:sp>
      <p:sp>
        <p:nvSpPr>
          <p:cNvPr id="4" name="Slide Number Placeholder 3">
            <a:extLst>
              <a:ext uri="{FF2B5EF4-FFF2-40B4-BE49-F238E27FC236}">
                <a16:creationId xmlns:a16="http://schemas.microsoft.com/office/drawing/2014/main" id="{47A054D8-AD47-4039-93AA-7E8945E7BF3C}"/>
              </a:ext>
            </a:extLst>
          </p:cNvPr>
          <p:cNvSpPr>
            <a:spLocks noGrp="1"/>
          </p:cNvSpPr>
          <p:nvPr>
            <p:ph type="sldNum" idx="12"/>
          </p:nvPr>
        </p:nvSpPr>
        <p:spPr/>
        <p:txBody>
          <a:bodyPr/>
          <a:lstStyle/>
          <a:p>
            <a:fld id="{99BDFBD5-C309-4526-9B37-B97348992ABE}" type="slidenum">
              <a:rPr lang="en-US" smtClean="0"/>
              <a:t>15</a:t>
            </a:fld>
            <a:endParaRPr lang="en-US"/>
          </a:p>
        </p:txBody>
      </p:sp>
    </p:spTree>
    <p:extLst>
      <p:ext uri="{BB962C8B-B14F-4D97-AF65-F5344CB8AC3E}">
        <p14:creationId xmlns:p14="http://schemas.microsoft.com/office/powerpoint/2010/main" val="352689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2D41-D67A-4B12-A62F-46D6999542EA}"/>
              </a:ext>
            </a:extLst>
          </p:cNvPr>
          <p:cNvSpPr>
            <a:spLocks noGrp="1"/>
          </p:cNvSpPr>
          <p:nvPr>
            <p:ph type="title"/>
          </p:nvPr>
        </p:nvSpPr>
        <p:spPr/>
        <p:txBody>
          <a:bodyPr/>
          <a:lstStyle/>
          <a:p>
            <a:r>
              <a:rPr lang="en-US" dirty="0"/>
              <a:t>Value Set Definition</a:t>
            </a:r>
          </a:p>
        </p:txBody>
      </p:sp>
      <p:sp>
        <p:nvSpPr>
          <p:cNvPr id="3" name="Content Placeholder 2">
            <a:extLst>
              <a:ext uri="{FF2B5EF4-FFF2-40B4-BE49-F238E27FC236}">
                <a16:creationId xmlns:a16="http://schemas.microsoft.com/office/drawing/2014/main" id="{E40450C3-4802-4FFD-A72C-FBD21F83CD41}"/>
              </a:ext>
            </a:extLst>
          </p:cNvPr>
          <p:cNvSpPr>
            <a:spLocks noGrp="1"/>
          </p:cNvSpPr>
          <p:nvPr>
            <p:ph type="body" idx="1"/>
          </p:nvPr>
        </p:nvSpPr>
        <p:spPr>
          <a:xfrm>
            <a:off x="613647" y="1527047"/>
            <a:ext cx="3102142" cy="2519269"/>
          </a:xfrm>
        </p:spPr>
        <p:txBody>
          <a:bodyPr/>
          <a:lstStyle/>
          <a:p>
            <a:r>
              <a:rPr lang="en-US" dirty="0" err="1"/>
              <a:t>Intensional</a:t>
            </a:r>
            <a:endParaRPr lang="en-US" dirty="0"/>
          </a:p>
          <a:p>
            <a:pPr lvl="1"/>
            <a:r>
              <a:rPr lang="en-US" dirty="0"/>
              <a:t>Definition in terms of expressive criteria</a:t>
            </a:r>
          </a:p>
          <a:p>
            <a:pPr lvl="1"/>
            <a:r>
              <a:rPr lang="en-US" dirty="0"/>
              <a:t>code 73211009 | Diabetes mellitus (disorder) | and all child codes, recursively</a:t>
            </a:r>
          </a:p>
        </p:txBody>
      </p:sp>
      <p:sp>
        <p:nvSpPr>
          <p:cNvPr id="4" name="Content Placeholder 3">
            <a:extLst>
              <a:ext uri="{FF2B5EF4-FFF2-40B4-BE49-F238E27FC236}">
                <a16:creationId xmlns:a16="http://schemas.microsoft.com/office/drawing/2014/main" id="{0460AB2B-6671-4CBA-B7D6-21DFEC32836B}"/>
              </a:ext>
            </a:extLst>
          </p:cNvPr>
          <p:cNvSpPr>
            <a:spLocks noGrp="1"/>
          </p:cNvSpPr>
          <p:nvPr>
            <p:ph type="body" idx="2"/>
          </p:nvPr>
        </p:nvSpPr>
        <p:spPr>
          <a:xfrm>
            <a:off x="4493415" y="1527047"/>
            <a:ext cx="4257957" cy="2519269"/>
          </a:xfrm>
        </p:spPr>
        <p:txBody>
          <a:bodyPr/>
          <a:lstStyle/>
          <a:p>
            <a:r>
              <a:rPr lang="en-US" dirty="0"/>
              <a:t>Extensional</a:t>
            </a:r>
          </a:p>
          <a:p>
            <a:pPr lvl="1"/>
            <a:r>
              <a:rPr lang="en-US" dirty="0"/>
              <a:t>Enumeration of codes</a:t>
            </a:r>
          </a:p>
          <a:p>
            <a:pPr lvl="2"/>
            <a:r>
              <a:rPr lang="en-US" dirty="0"/>
              <a:t>73211009 | Diabetes mellitus (disorder)</a:t>
            </a:r>
          </a:p>
          <a:p>
            <a:pPr lvl="2"/>
            <a:r>
              <a:rPr lang="en-US" dirty="0"/>
              <a:t>46635009 | Diabetes mellitus type 1 (disorder)</a:t>
            </a:r>
          </a:p>
          <a:p>
            <a:pPr lvl="2"/>
            <a:r>
              <a:rPr lang="en-US" dirty="0"/>
              <a:t>31321000119102 | Diabetes mellitus type 1 without retinopathy (disorder)</a:t>
            </a:r>
          </a:p>
          <a:p>
            <a:pPr lvl="2"/>
            <a:r>
              <a:rPr lang="en-US" dirty="0"/>
              <a:t>...</a:t>
            </a:r>
          </a:p>
        </p:txBody>
      </p:sp>
      <p:sp>
        <p:nvSpPr>
          <p:cNvPr id="5" name="Slide Number Placeholder 4">
            <a:extLst>
              <a:ext uri="{FF2B5EF4-FFF2-40B4-BE49-F238E27FC236}">
                <a16:creationId xmlns:a16="http://schemas.microsoft.com/office/drawing/2014/main" id="{C2527F22-D103-4382-AD68-DBD6FC3DF50B}"/>
              </a:ext>
            </a:extLst>
          </p:cNvPr>
          <p:cNvSpPr>
            <a:spLocks noGrp="1"/>
          </p:cNvSpPr>
          <p:nvPr>
            <p:ph type="sldNum" idx="12"/>
          </p:nvPr>
        </p:nvSpPr>
        <p:spPr/>
        <p:txBody>
          <a:bodyPr/>
          <a:lstStyle/>
          <a:p>
            <a:fld id="{99BDFBD5-C309-4526-9B37-B97348992ABE}" type="slidenum">
              <a:rPr lang="en-US" smtClean="0"/>
              <a:t>16</a:t>
            </a:fld>
            <a:endParaRPr lang="en-US"/>
          </a:p>
        </p:txBody>
      </p:sp>
    </p:spTree>
    <p:extLst>
      <p:ext uri="{BB962C8B-B14F-4D97-AF65-F5344CB8AC3E}">
        <p14:creationId xmlns:p14="http://schemas.microsoft.com/office/powerpoint/2010/main" val="352648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err="1"/>
              <a:t>ValueSet</a:t>
            </a:r>
            <a:r>
              <a:rPr lang="en-US" dirty="0"/>
              <a:t> Expansion</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p:txBody>
          <a:bodyPr/>
          <a:lstStyle/>
          <a:p>
            <a:fld id="{99BDFBD5-C309-4526-9B37-B97348992ABE}" type="slidenum">
              <a:rPr lang="en-US" smtClean="0"/>
              <a:t>17</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628651" y="1268016"/>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765811" y="1709059"/>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902971" y="2205297"/>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3646843" y="1408755"/>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5487073" y="1420206"/>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5673986" y="2075512"/>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1" name="Flowchart: Document 10">
            <a:extLst>
              <a:ext uri="{FF2B5EF4-FFF2-40B4-BE49-F238E27FC236}">
                <a16:creationId xmlns:a16="http://schemas.microsoft.com/office/drawing/2014/main" id="{16F6FDAE-5D5D-4FDB-BD63-837648B94730}"/>
              </a:ext>
            </a:extLst>
          </p:cNvPr>
          <p:cNvSpPr/>
          <p:nvPr/>
        </p:nvSpPr>
        <p:spPr>
          <a:xfrm>
            <a:off x="5860900" y="2730819"/>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2" name="TextBox 11">
            <a:extLst>
              <a:ext uri="{FF2B5EF4-FFF2-40B4-BE49-F238E27FC236}">
                <a16:creationId xmlns:a16="http://schemas.microsoft.com/office/drawing/2014/main" id="{5448319E-AE58-4628-8A8C-0C863701CD9B}"/>
              </a:ext>
            </a:extLst>
          </p:cNvPr>
          <p:cNvSpPr txBox="1"/>
          <p:nvPr/>
        </p:nvSpPr>
        <p:spPr>
          <a:xfrm>
            <a:off x="3634165" y="1061387"/>
            <a:ext cx="962123" cy="253916"/>
          </a:xfrm>
          <a:prstGeom prst="rect">
            <a:avLst/>
          </a:prstGeom>
          <a:noFill/>
        </p:spPr>
        <p:txBody>
          <a:bodyPr wrap="none" rtlCol="0">
            <a:spAutoFit/>
          </a:bodyPr>
          <a:lstStyle/>
          <a:p>
            <a:r>
              <a:rPr lang="en-US" sz="1050" b="1" dirty="0">
                <a:solidFill>
                  <a:schemeClr val="bg1"/>
                </a:solidFill>
                <a:latin typeface="Arial" panose="020B0604020202020204" pitchFamily="34" charset="0"/>
                <a:cs typeface="Arial" panose="020B0604020202020204" pitchFamily="34" charset="0"/>
              </a:rPr>
              <a:t>Computable</a:t>
            </a:r>
          </a:p>
        </p:txBody>
      </p:sp>
      <p:sp>
        <p:nvSpPr>
          <p:cNvPr id="13" name="TextBox 12">
            <a:extLst>
              <a:ext uri="{FF2B5EF4-FFF2-40B4-BE49-F238E27FC236}">
                <a16:creationId xmlns:a16="http://schemas.microsoft.com/office/drawing/2014/main" id="{3F24EA53-C079-48C4-8A87-A26DE2AD9D50}"/>
              </a:ext>
            </a:extLst>
          </p:cNvPr>
          <p:cNvSpPr txBox="1"/>
          <p:nvPr/>
        </p:nvSpPr>
        <p:spPr>
          <a:xfrm>
            <a:off x="5704588" y="1073039"/>
            <a:ext cx="896399" cy="253916"/>
          </a:xfrm>
          <a:prstGeom prst="rect">
            <a:avLst/>
          </a:prstGeom>
          <a:noFill/>
        </p:spPr>
        <p:txBody>
          <a:bodyPr wrap="none" rtlCol="0">
            <a:spAutoFit/>
          </a:bodyPr>
          <a:lstStyle/>
          <a:p>
            <a:r>
              <a:rPr lang="en-US" sz="1050" b="1" dirty="0">
                <a:solidFill>
                  <a:schemeClr val="bg1"/>
                </a:solidFill>
                <a:latin typeface="Arial" panose="020B0604020202020204" pitchFamily="34" charset="0"/>
                <a:cs typeface="Arial" panose="020B0604020202020204" pitchFamily="34" charset="0"/>
              </a:rPr>
              <a:t>Executable</a:t>
            </a:r>
          </a:p>
        </p:txBody>
      </p:sp>
    </p:spTree>
    <p:extLst>
      <p:ext uri="{BB962C8B-B14F-4D97-AF65-F5344CB8AC3E}">
        <p14:creationId xmlns:p14="http://schemas.microsoft.com/office/powerpoint/2010/main" val="92665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a:t>Artifact </a:t>
            </a:r>
            <a:r>
              <a:rPr lang="en-US" dirty="0" err="1"/>
              <a:t>ValueSet</a:t>
            </a:r>
            <a:r>
              <a:rPr lang="en-US" dirty="0"/>
              <a:t> Usage</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a:xfrm>
            <a:off x="7807241" y="4599802"/>
            <a:ext cx="271463" cy="158750"/>
          </a:xfrm>
        </p:spPr>
        <p:txBody>
          <a:bodyPr/>
          <a:lstStyle/>
          <a:p>
            <a:fld id="{99BDFBD5-C309-4526-9B37-B97348992ABE}" type="slidenum">
              <a:rPr lang="en-US" smtClean="0"/>
              <a:t>18</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905360" y="1211448"/>
            <a:ext cx="1649328" cy="50463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1077517" y="1572024"/>
            <a:ext cx="1649328" cy="50463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1235137" y="1891174"/>
            <a:ext cx="1649328" cy="50463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3791222" y="1199997"/>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5631452" y="1211448"/>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5803609" y="1690881"/>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1" name="Flowchart: Document 10">
            <a:extLst>
              <a:ext uri="{FF2B5EF4-FFF2-40B4-BE49-F238E27FC236}">
                <a16:creationId xmlns:a16="http://schemas.microsoft.com/office/drawing/2014/main" id="{16F6FDAE-5D5D-4FDB-BD63-837648B94730}"/>
              </a:ext>
            </a:extLst>
          </p:cNvPr>
          <p:cNvSpPr/>
          <p:nvPr/>
        </p:nvSpPr>
        <p:spPr>
          <a:xfrm>
            <a:off x="5986296" y="2142780"/>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4" name="Flowchart: Document 13">
            <a:extLst>
              <a:ext uri="{FF2B5EF4-FFF2-40B4-BE49-F238E27FC236}">
                <a16:creationId xmlns:a16="http://schemas.microsoft.com/office/drawing/2014/main" id="{CFD7B1A6-5530-BFD7-99E3-138E2528C4AB}"/>
              </a:ext>
            </a:extLst>
          </p:cNvPr>
          <p:cNvSpPr/>
          <p:nvPr/>
        </p:nvSpPr>
        <p:spPr>
          <a:xfrm>
            <a:off x="1969145" y="3361050"/>
            <a:ext cx="812876" cy="8036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5" name="Arrow: Right 14">
            <a:extLst>
              <a:ext uri="{FF2B5EF4-FFF2-40B4-BE49-F238E27FC236}">
                <a16:creationId xmlns:a16="http://schemas.microsoft.com/office/drawing/2014/main" id="{7CAA855D-F2E5-BE28-D0FF-D46FD33D6601}"/>
              </a:ext>
            </a:extLst>
          </p:cNvPr>
          <p:cNvSpPr/>
          <p:nvPr/>
        </p:nvSpPr>
        <p:spPr>
          <a:xfrm>
            <a:off x="2334233" y="4345000"/>
            <a:ext cx="4211053" cy="126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F3FBA9-71C7-BC08-460D-FB37506F3941}"/>
              </a:ext>
            </a:extLst>
          </p:cNvPr>
          <p:cNvSpPr txBox="1"/>
          <p:nvPr/>
        </p:nvSpPr>
        <p:spPr>
          <a:xfrm>
            <a:off x="1543437" y="4525288"/>
            <a:ext cx="2202847" cy="307777"/>
          </a:xfrm>
          <a:prstGeom prst="rect">
            <a:avLst/>
          </a:prstGeom>
          <a:noFill/>
        </p:spPr>
        <p:txBody>
          <a:bodyPr wrap="none" rtlCol="0">
            <a:spAutoFit/>
          </a:bodyPr>
          <a:lstStyle/>
          <a:p>
            <a:r>
              <a:rPr lang="en-US" dirty="0"/>
              <a:t>Authoring (January 2021)</a:t>
            </a:r>
          </a:p>
        </p:txBody>
      </p:sp>
      <p:sp>
        <p:nvSpPr>
          <p:cNvPr id="17" name="TextBox 16">
            <a:extLst>
              <a:ext uri="{FF2B5EF4-FFF2-40B4-BE49-F238E27FC236}">
                <a16:creationId xmlns:a16="http://schemas.microsoft.com/office/drawing/2014/main" id="{41D57F5A-31F1-2987-4877-4C7F678CA4DB}"/>
              </a:ext>
            </a:extLst>
          </p:cNvPr>
          <p:cNvSpPr txBox="1"/>
          <p:nvPr/>
        </p:nvSpPr>
        <p:spPr>
          <a:xfrm>
            <a:off x="5367425" y="4525287"/>
            <a:ext cx="2015295" cy="307777"/>
          </a:xfrm>
          <a:prstGeom prst="rect">
            <a:avLst/>
          </a:prstGeom>
          <a:noFill/>
        </p:spPr>
        <p:txBody>
          <a:bodyPr wrap="none" rtlCol="0">
            <a:spAutoFit/>
          </a:bodyPr>
          <a:lstStyle/>
          <a:p>
            <a:r>
              <a:rPr lang="en-US" dirty="0"/>
              <a:t>Publication (May 2021)</a:t>
            </a:r>
          </a:p>
        </p:txBody>
      </p:sp>
      <p:sp>
        <p:nvSpPr>
          <p:cNvPr id="18" name="Flowchart: Document 17">
            <a:extLst>
              <a:ext uri="{FF2B5EF4-FFF2-40B4-BE49-F238E27FC236}">
                <a16:creationId xmlns:a16="http://schemas.microsoft.com/office/drawing/2014/main" id="{C7DACAF8-9F14-1464-732D-36AE33F23D73}"/>
              </a:ext>
            </a:extLst>
          </p:cNvPr>
          <p:cNvSpPr/>
          <p:nvPr/>
        </p:nvSpPr>
        <p:spPr>
          <a:xfrm>
            <a:off x="6028058" y="3361050"/>
            <a:ext cx="812876" cy="8036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22" name="Straight Arrow Connector 21">
            <a:extLst>
              <a:ext uri="{FF2B5EF4-FFF2-40B4-BE49-F238E27FC236}">
                <a16:creationId xmlns:a16="http://schemas.microsoft.com/office/drawing/2014/main" id="{C42823B3-49EC-F8A3-87B4-DE2E129719CA}"/>
              </a:ext>
            </a:extLst>
          </p:cNvPr>
          <p:cNvCxnSpPr>
            <a:cxnSpLocks/>
          </p:cNvCxnSpPr>
          <p:nvPr/>
        </p:nvCxnSpPr>
        <p:spPr>
          <a:xfrm flipV="1">
            <a:off x="2726845" y="1912028"/>
            <a:ext cx="1220994" cy="13538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B5209B-8F46-02D5-A24D-98F22E3AB803}"/>
              </a:ext>
            </a:extLst>
          </p:cNvPr>
          <p:cNvCxnSpPr>
            <a:cxnSpLocks/>
          </p:cNvCxnSpPr>
          <p:nvPr/>
        </p:nvCxnSpPr>
        <p:spPr>
          <a:xfrm flipV="1">
            <a:off x="2879245" y="2177848"/>
            <a:ext cx="2821920" cy="124040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432E29-F6A9-EABE-B9D4-BA46289723B6}"/>
              </a:ext>
            </a:extLst>
          </p:cNvPr>
          <p:cNvCxnSpPr>
            <a:cxnSpLocks/>
          </p:cNvCxnSpPr>
          <p:nvPr/>
        </p:nvCxnSpPr>
        <p:spPr>
          <a:xfrm flipH="1" flipV="1">
            <a:off x="6445491" y="2829015"/>
            <a:ext cx="99795" cy="4901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83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a:t>Artifact </a:t>
            </a:r>
            <a:r>
              <a:rPr lang="en-US" dirty="0" err="1"/>
              <a:t>ValueSet</a:t>
            </a:r>
            <a:r>
              <a:rPr lang="en-US" dirty="0"/>
              <a:t> Usage</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a:xfrm>
            <a:off x="7807241" y="4599802"/>
            <a:ext cx="271463" cy="158750"/>
          </a:xfrm>
        </p:spPr>
        <p:txBody>
          <a:bodyPr/>
          <a:lstStyle/>
          <a:p>
            <a:fld id="{99BDFBD5-C309-4526-9B37-B97348992ABE}" type="slidenum">
              <a:rPr lang="en-US" smtClean="0"/>
              <a:t>19</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877719" y="1397855"/>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872112" y="1663582"/>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877719" y="1933724"/>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5378127" y="1092159"/>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6612785" y="1272585"/>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6612785" y="1495046"/>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4" name="Flowchart: Document 13">
            <a:extLst>
              <a:ext uri="{FF2B5EF4-FFF2-40B4-BE49-F238E27FC236}">
                <a16:creationId xmlns:a16="http://schemas.microsoft.com/office/drawing/2014/main" id="{CFD7B1A6-5530-BFD7-99E3-138E2528C4AB}"/>
              </a:ext>
            </a:extLst>
          </p:cNvPr>
          <p:cNvSpPr/>
          <p:nvPr/>
        </p:nvSpPr>
        <p:spPr>
          <a:xfrm>
            <a:off x="304756" y="3439045"/>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5" name="Arrow: Right 14">
            <a:extLst>
              <a:ext uri="{FF2B5EF4-FFF2-40B4-BE49-F238E27FC236}">
                <a16:creationId xmlns:a16="http://schemas.microsoft.com/office/drawing/2014/main" id="{7CAA855D-F2E5-BE28-D0FF-D46FD33D6601}"/>
              </a:ext>
            </a:extLst>
          </p:cNvPr>
          <p:cNvSpPr/>
          <p:nvPr/>
        </p:nvSpPr>
        <p:spPr>
          <a:xfrm>
            <a:off x="643707" y="4020926"/>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F3FBA9-71C7-BC08-460D-FB37506F3941}"/>
              </a:ext>
            </a:extLst>
          </p:cNvPr>
          <p:cNvSpPr txBox="1"/>
          <p:nvPr/>
        </p:nvSpPr>
        <p:spPr>
          <a:xfrm>
            <a:off x="274332" y="4124545"/>
            <a:ext cx="1774845" cy="261610"/>
          </a:xfrm>
          <a:prstGeom prst="rect">
            <a:avLst/>
          </a:prstGeom>
          <a:noFill/>
        </p:spPr>
        <p:txBody>
          <a:bodyPr wrap="none" rtlCol="0">
            <a:spAutoFit/>
          </a:bodyPr>
          <a:lstStyle/>
          <a:p>
            <a:r>
              <a:rPr lang="en-US" sz="1050" dirty="0"/>
              <a:t>Authoring (January 2021)</a:t>
            </a:r>
          </a:p>
        </p:txBody>
      </p:sp>
      <p:sp>
        <p:nvSpPr>
          <p:cNvPr id="17" name="TextBox 16">
            <a:extLst>
              <a:ext uri="{FF2B5EF4-FFF2-40B4-BE49-F238E27FC236}">
                <a16:creationId xmlns:a16="http://schemas.microsoft.com/office/drawing/2014/main" id="{41D57F5A-31F1-2987-4877-4C7F678CA4DB}"/>
              </a:ext>
            </a:extLst>
          </p:cNvPr>
          <p:cNvSpPr txBox="1"/>
          <p:nvPr/>
        </p:nvSpPr>
        <p:spPr>
          <a:xfrm>
            <a:off x="2158172" y="4122565"/>
            <a:ext cx="1627369" cy="261610"/>
          </a:xfrm>
          <a:prstGeom prst="rect">
            <a:avLst/>
          </a:prstGeom>
          <a:noFill/>
        </p:spPr>
        <p:txBody>
          <a:bodyPr wrap="none" rtlCol="0">
            <a:spAutoFit/>
          </a:bodyPr>
          <a:lstStyle/>
          <a:p>
            <a:r>
              <a:rPr lang="en-US" sz="1050" dirty="0"/>
              <a:t>Publication (May 2021)</a:t>
            </a:r>
          </a:p>
        </p:txBody>
      </p:sp>
      <p:sp>
        <p:nvSpPr>
          <p:cNvPr id="18" name="Flowchart: Document 17">
            <a:extLst>
              <a:ext uri="{FF2B5EF4-FFF2-40B4-BE49-F238E27FC236}">
                <a16:creationId xmlns:a16="http://schemas.microsoft.com/office/drawing/2014/main" id="{C7DACAF8-9F14-1464-732D-36AE33F23D73}"/>
              </a:ext>
            </a:extLst>
          </p:cNvPr>
          <p:cNvSpPr/>
          <p:nvPr/>
        </p:nvSpPr>
        <p:spPr>
          <a:xfrm>
            <a:off x="2225707" y="3422046"/>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22" name="Straight Arrow Connector 21">
            <a:extLst>
              <a:ext uri="{FF2B5EF4-FFF2-40B4-BE49-F238E27FC236}">
                <a16:creationId xmlns:a16="http://schemas.microsoft.com/office/drawing/2014/main" id="{C42823B3-49EC-F8A3-87B4-DE2E129719CA}"/>
              </a:ext>
            </a:extLst>
          </p:cNvPr>
          <p:cNvCxnSpPr>
            <a:cxnSpLocks/>
            <a:stCxn id="14" idx="0"/>
            <a:endCxn id="8" idx="1"/>
          </p:cNvCxnSpPr>
          <p:nvPr/>
        </p:nvCxnSpPr>
        <p:spPr>
          <a:xfrm flipV="1">
            <a:off x="677831" y="1421510"/>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B5209B-8F46-02D5-A24D-98F22E3AB803}"/>
              </a:ext>
            </a:extLst>
          </p:cNvPr>
          <p:cNvCxnSpPr>
            <a:cxnSpLocks/>
            <a:stCxn id="14" idx="0"/>
            <a:endCxn id="10" idx="1"/>
          </p:cNvCxnSpPr>
          <p:nvPr/>
        </p:nvCxnSpPr>
        <p:spPr>
          <a:xfrm flipV="1">
            <a:off x="677831" y="1616581"/>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432E29-F6A9-EABE-B9D4-BA46289723B6}"/>
              </a:ext>
            </a:extLst>
          </p:cNvPr>
          <p:cNvCxnSpPr>
            <a:cxnSpLocks/>
            <a:stCxn id="42" idx="0"/>
            <a:endCxn id="30" idx="1"/>
          </p:cNvCxnSpPr>
          <p:nvPr/>
        </p:nvCxnSpPr>
        <p:spPr>
          <a:xfrm flipV="1">
            <a:off x="6354665" y="2229496"/>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Flowchart: Document 18">
            <a:extLst>
              <a:ext uri="{FF2B5EF4-FFF2-40B4-BE49-F238E27FC236}">
                <a16:creationId xmlns:a16="http://schemas.microsoft.com/office/drawing/2014/main" id="{5F66D9C3-9FD3-B36E-C6AC-3B69DF742AC8}"/>
              </a:ext>
            </a:extLst>
          </p:cNvPr>
          <p:cNvSpPr/>
          <p:nvPr/>
        </p:nvSpPr>
        <p:spPr>
          <a:xfrm>
            <a:off x="877719" y="2217629"/>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20" name="Flowchart: Document 19">
            <a:extLst>
              <a:ext uri="{FF2B5EF4-FFF2-40B4-BE49-F238E27FC236}">
                <a16:creationId xmlns:a16="http://schemas.microsoft.com/office/drawing/2014/main" id="{7C1CE18C-D93F-C484-2DF0-5944E090BB60}"/>
              </a:ext>
            </a:extLst>
          </p:cNvPr>
          <p:cNvSpPr/>
          <p:nvPr/>
        </p:nvSpPr>
        <p:spPr>
          <a:xfrm>
            <a:off x="877720" y="2499808"/>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21" name="Flowchart: Document 20">
            <a:extLst>
              <a:ext uri="{FF2B5EF4-FFF2-40B4-BE49-F238E27FC236}">
                <a16:creationId xmlns:a16="http://schemas.microsoft.com/office/drawing/2014/main" id="{25C1EF44-DC8E-4496-E0D3-548D961A8061}"/>
              </a:ext>
            </a:extLst>
          </p:cNvPr>
          <p:cNvSpPr/>
          <p:nvPr/>
        </p:nvSpPr>
        <p:spPr>
          <a:xfrm>
            <a:off x="677830" y="953930"/>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8" name="Flowchart: Document 27">
            <a:extLst>
              <a:ext uri="{FF2B5EF4-FFF2-40B4-BE49-F238E27FC236}">
                <a16:creationId xmlns:a16="http://schemas.microsoft.com/office/drawing/2014/main" id="{7F03C2DC-6AE2-D3AF-37CD-0946411B7483}"/>
              </a:ext>
            </a:extLst>
          </p:cNvPr>
          <p:cNvSpPr/>
          <p:nvPr/>
        </p:nvSpPr>
        <p:spPr>
          <a:xfrm>
            <a:off x="6612785" y="169579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9" name="Flowchart: Document 28">
            <a:extLst>
              <a:ext uri="{FF2B5EF4-FFF2-40B4-BE49-F238E27FC236}">
                <a16:creationId xmlns:a16="http://schemas.microsoft.com/office/drawing/2014/main" id="{340BE554-5EC5-DED6-3368-D5B851A0C8A5}"/>
              </a:ext>
            </a:extLst>
          </p:cNvPr>
          <p:cNvSpPr/>
          <p:nvPr/>
        </p:nvSpPr>
        <p:spPr>
          <a:xfrm>
            <a:off x="6612785" y="1898048"/>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30" name="Flowchart: Document 29">
            <a:extLst>
              <a:ext uri="{FF2B5EF4-FFF2-40B4-BE49-F238E27FC236}">
                <a16:creationId xmlns:a16="http://schemas.microsoft.com/office/drawing/2014/main" id="{05DB1936-7A2B-3E6A-4B80-503F1A10A24C}"/>
              </a:ext>
            </a:extLst>
          </p:cNvPr>
          <p:cNvSpPr/>
          <p:nvPr/>
        </p:nvSpPr>
        <p:spPr>
          <a:xfrm>
            <a:off x="6612785" y="2107961"/>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36" name="TextBox 35">
            <a:extLst>
              <a:ext uri="{FF2B5EF4-FFF2-40B4-BE49-F238E27FC236}">
                <a16:creationId xmlns:a16="http://schemas.microsoft.com/office/drawing/2014/main" id="{135BA333-3BDD-4AE9-E879-FFB57358B531}"/>
              </a:ext>
            </a:extLst>
          </p:cNvPr>
          <p:cNvSpPr txBox="1"/>
          <p:nvPr/>
        </p:nvSpPr>
        <p:spPr>
          <a:xfrm>
            <a:off x="3894536" y="4138099"/>
            <a:ext cx="1593706" cy="261610"/>
          </a:xfrm>
          <a:prstGeom prst="rect">
            <a:avLst/>
          </a:prstGeom>
          <a:noFill/>
        </p:spPr>
        <p:txBody>
          <a:bodyPr wrap="none" rtlCol="0">
            <a:spAutoFit/>
          </a:bodyPr>
          <a:lstStyle/>
          <a:p>
            <a:r>
              <a:rPr lang="en-US" sz="1050" dirty="0"/>
              <a:t>Implementation (2022)</a:t>
            </a:r>
          </a:p>
        </p:txBody>
      </p:sp>
      <p:sp>
        <p:nvSpPr>
          <p:cNvPr id="37" name="Arrow: Right 36">
            <a:extLst>
              <a:ext uri="{FF2B5EF4-FFF2-40B4-BE49-F238E27FC236}">
                <a16:creationId xmlns:a16="http://schemas.microsoft.com/office/drawing/2014/main" id="{D2FCD051-5758-805B-ABFF-5C4655C0EC5E}"/>
              </a:ext>
            </a:extLst>
          </p:cNvPr>
          <p:cNvSpPr/>
          <p:nvPr/>
        </p:nvSpPr>
        <p:spPr>
          <a:xfrm>
            <a:off x="3984741" y="4447251"/>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Document 37">
            <a:extLst>
              <a:ext uri="{FF2B5EF4-FFF2-40B4-BE49-F238E27FC236}">
                <a16:creationId xmlns:a16="http://schemas.microsoft.com/office/drawing/2014/main" id="{09FC976E-7A09-DE51-FB1D-770A2B0C32F5}"/>
              </a:ext>
            </a:extLst>
          </p:cNvPr>
          <p:cNvSpPr/>
          <p:nvPr/>
        </p:nvSpPr>
        <p:spPr>
          <a:xfrm>
            <a:off x="3984741" y="3430725"/>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39" name="TextBox 38">
            <a:extLst>
              <a:ext uri="{FF2B5EF4-FFF2-40B4-BE49-F238E27FC236}">
                <a16:creationId xmlns:a16="http://schemas.microsoft.com/office/drawing/2014/main" id="{43D2AA0A-3BA9-0E98-994D-736ECBA00B79}"/>
              </a:ext>
            </a:extLst>
          </p:cNvPr>
          <p:cNvSpPr txBox="1"/>
          <p:nvPr/>
        </p:nvSpPr>
        <p:spPr>
          <a:xfrm>
            <a:off x="3894536" y="4547314"/>
            <a:ext cx="1774845" cy="261610"/>
          </a:xfrm>
          <a:prstGeom prst="rect">
            <a:avLst/>
          </a:prstGeom>
          <a:noFill/>
        </p:spPr>
        <p:txBody>
          <a:bodyPr wrap="none" rtlCol="0">
            <a:spAutoFit/>
          </a:bodyPr>
          <a:lstStyle/>
          <a:p>
            <a:r>
              <a:rPr lang="en-US" sz="1050" dirty="0"/>
              <a:t>Authoring (January 2022)</a:t>
            </a:r>
          </a:p>
        </p:txBody>
      </p:sp>
      <p:sp>
        <p:nvSpPr>
          <p:cNvPr id="42" name="Flowchart: Document 41">
            <a:extLst>
              <a:ext uri="{FF2B5EF4-FFF2-40B4-BE49-F238E27FC236}">
                <a16:creationId xmlns:a16="http://schemas.microsoft.com/office/drawing/2014/main" id="{561D6C46-C383-2768-C8F9-BAC5DB5A17E4}"/>
              </a:ext>
            </a:extLst>
          </p:cNvPr>
          <p:cNvSpPr/>
          <p:nvPr/>
        </p:nvSpPr>
        <p:spPr>
          <a:xfrm>
            <a:off x="5905692" y="3430725"/>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44" name="TextBox 43">
            <a:extLst>
              <a:ext uri="{FF2B5EF4-FFF2-40B4-BE49-F238E27FC236}">
                <a16:creationId xmlns:a16="http://schemas.microsoft.com/office/drawing/2014/main" id="{C90C4A66-604C-4FA4-0C44-6AE5BEC75A03}"/>
              </a:ext>
            </a:extLst>
          </p:cNvPr>
          <p:cNvSpPr txBox="1"/>
          <p:nvPr/>
        </p:nvSpPr>
        <p:spPr>
          <a:xfrm>
            <a:off x="5864395" y="4547314"/>
            <a:ext cx="1566454" cy="253916"/>
          </a:xfrm>
          <a:prstGeom prst="rect">
            <a:avLst/>
          </a:prstGeom>
          <a:noFill/>
        </p:spPr>
        <p:txBody>
          <a:bodyPr wrap="none" rtlCol="0">
            <a:spAutoFit/>
          </a:bodyPr>
          <a:lstStyle/>
          <a:p>
            <a:r>
              <a:rPr lang="en-US" sz="1050" dirty="0"/>
              <a:t>Publication (May 2022)</a:t>
            </a:r>
          </a:p>
        </p:txBody>
      </p:sp>
      <p:cxnSp>
        <p:nvCxnSpPr>
          <p:cNvPr id="48" name="Straight Arrow Connector 47">
            <a:extLst>
              <a:ext uri="{FF2B5EF4-FFF2-40B4-BE49-F238E27FC236}">
                <a16:creationId xmlns:a16="http://schemas.microsoft.com/office/drawing/2014/main" id="{88A19208-7D50-8A49-579A-B7D6906C4A82}"/>
              </a:ext>
            </a:extLst>
          </p:cNvPr>
          <p:cNvCxnSpPr>
            <a:cxnSpLocks/>
            <a:stCxn id="18" idx="0"/>
            <a:endCxn id="28" idx="1"/>
          </p:cNvCxnSpPr>
          <p:nvPr/>
        </p:nvCxnSpPr>
        <p:spPr>
          <a:xfrm flipV="1">
            <a:off x="2598782" y="1817329"/>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B099F9-D628-CFF7-C43E-FBEE7D524F16}"/>
              </a:ext>
            </a:extLst>
          </p:cNvPr>
          <p:cNvCxnSpPr>
            <a:cxnSpLocks/>
            <a:stCxn id="38" idx="0"/>
            <a:endCxn id="8" idx="2"/>
          </p:cNvCxnSpPr>
          <p:nvPr/>
        </p:nvCxnSpPr>
        <p:spPr>
          <a:xfrm flipV="1">
            <a:off x="4433714" y="1707313"/>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C525C70-4B45-0F3B-1A69-7C3DA79107A8}"/>
              </a:ext>
            </a:extLst>
          </p:cNvPr>
          <p:cNvCxnSpPr>
            <a:cxnSpLocks/>
            <a:stCxn id="38" idx="0"/>
            <a:endCxn id="29" idx="1"/>
          </p:cNvCxnSpPr>
          <p:nvPr/>
        </p:nvCxnSpPr>
        <p:spPr>
          <a:xfrm flipV="1">
            <a:off x="4433714" y="2019583"/>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65AC4EC-E699-DE0C-9712-70F41463A6B2}"/>
              </a:ext>
            </a:extLst>
          </p:cNvPr>
          <p:cNvCxnSpPr>
            <a:cxnSpLocks/>
            <a:stCxn id="8" idx="1"/>
            <a:endCxn id="21" idx="3"/>
          </p:cNvCxnSpPr>
          <p:nvPr/>
        </p:nvCxnSpPr>
        <p:spPr>
          <a:xfrm flipH="1" flipV="1">
            <a:off x="1786191" y="1139752"/>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2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1F1-23B0-4662-BA67-2274D91BF3B1}"/>
              </a:ext>
            </a:extLst>
          </p:cNvPr>
          <p:cNvSpPr>
            <a:spLocks noGrp="1"/>
          </p:cNvSpPr>
          <p:nvPr>
            <p:ph type="title"/>
          </p:nvPr>
        </p:nvSpPr>
        <p:spPr/>
        <p:txBody>
          <a:bodyPr/>
          <a:lstStyle/>
          <a:p>
            <a:r>
              <a:rPr lang="en-US" dirty="0"/>
              <a:t>Knowledge Representation</a:t>
            </a:r>
          </a:p>
        </p:txBody>
      </p:sp>
      <p:sp>
        <p:nvSpPr>
          <p:cNvPr id="4" name="Slide Number Placeholder 3">
            <a:extLst>
              <a:ext uri="{FF2B5EF4-FFF2-40B4-BE49-F238E27FC236}">
                <a16:creationId xmlns:a16="http://schemas.microsoft.com/office/drawing/2014/main" id="{5CCC88FA-A257-4409-A203-0A4A37577E3F}"/>
              </a:ext>
            </a:extLst>
          </p:cNvPr>
          <p:cNvSpPr>
            <a:spLocks noGrp="1"/>
          </p:cNvSpPr>
          <p:nvPr>
            <p:ph type="sldNum" idx="12"/>
          </p:nvPr>
        </p:nvSpPr>
        <p:spPr/>
        <p:txBody>
          <a:bodyPr/>
          <a:lstStyle/>
          <a:p>
            <a:fld id="{99BDFBD5-C309-4526-9B37-B97348992ABE}" type="slidenum">
              <a:rPr lang="en-US" smtClean="0"/>
              <a:t>2</a:t>
            </a:fld>
            <a:endParaRPr lang="en-US"/>
          </a:p>
        </p:txBody>
      </p:sp>
    </p:spTree>
    <p:extLst>
      <p:ext uri="{BB962C8B-B14F-4D97-AF65-F5344CB8AC3E}">
        <p14:creationId xmlns:p14="http://schemas.microsoft.com/office/powerpoint/2010/main" val="179279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1"/>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2007" y="1174298"/>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444440"/>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non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non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A242-8818-6427-C99C-4243C30D3B3E}"/>
              </a:ext>
            </a:extLst>
          </p:cNvPr>
          <p:cNvCxnSpPr>
            <a:cxnSpLocks/>
            <a:stCxn id="9" idx="0"/>
            <a:endCxn id="8" idx="1"/>
          </p:cNvCxnSpPr>
          <p:nvPr/>
        </p:nvCxnSpPr>
        <p:spPr>
          <a:xfrm flipV="1">
            <a:off x="637726" y="1127297"/>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28C98-1EB4-20AD-F0C7-681963441CA9}"/>
              </a:ext>
            </a:extLst>
          </p:cNvPr>
          <p:cNvCxnSpPr>
            <a:cxnSpLocks/>
            <a:stCxn id="27" idx="0"/>
            <a:endCxn id="22" idx="1"/>
          </p:cNvCxnSpPr>
          <p:nvPr/>
        </p:nvCxnSpPr>
        <p:spPr>
          <a:xfrm flipV="1">
            <a:off x="6314560" y="1740212"/>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728345"/>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2010524"/>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non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non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none" rtlCol="0">
            <a:spAutoFit/>
          </a:bodyPr>
          <a:lstStyle/>
          <a:p>
            <a:r>
              <a:rPr lang="en-US" sz="1050" dirty="0"/>
              <a:t>Publication (May 2022)</a:t>
            </a:r>
          </a:p>
        </p:txBody>
      </p:sp>
      <p:cxnSp>
        <p:nvCxnSpPr>
          <p:cNvPr id="29" name="Straight Arrow Connector 28">
            <a:extLst>
              <a:ext uri="{FF2B5EF4-FFF2-40B4-BE49-F238E27FC236}">
                <a16:creationId xmlns:a16="http://schemas.microsoft.com/office/drawing/2014/main" id="{0C02ADEC-2D27-0F1C-9F46-0C66828B6C81}"/>
              </a:ext>
            </a:extLst>
          </p:cNvPr>
          <p:cNvCxnSpPr>
            <a:cxnSpLocks/>
            <a:stCxn id="13" idx="0"/>
            <a:endCxn id="20" idx="1"/>
          </p:cNvCxnSpPr>
          <p:nvPr/>
        </p:nvCxnSpPr>
        <p:spPr>
          <a:xfrm flipV="1">
            <a:off x="2558677" y="1328045"/>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6483E6-CF81-1E4B-D5F8-83421F7FD697}"/>
              </a:ext>
            </a:extLst>
          </p:cNvPr>
          <p:cNvCxnSpPr>
            <a:cxnSpLocks/>
            <a:stCxn id="25" idx="0"/>
            <a:endCxn id="21" idx="1"/>
          </p:cNvCxnSpPr>
          <p:nvPr/>
        </p:nvCxnSpPr>
        <p:spPr>
          <a:xfrm flipV="1">
            <a:off x="4393609" y="1530299"/>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192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1"/>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2007" y="1174298"/>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444440"/>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non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non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A242-8818-6427-C99C-4243C30D3B3E}"/>
              </a:ext>
            </a:extLst>
          </p:cNvPr>
          <p:cNvCxnSpPr>
            <a:cxnSpLocks/>
            <a:stCxn id="9" idx="0"/>
            <a:endCxn id="8" idx="1"/>
          </p:cNvCxnSpPr>
          <p:nvPr/>
        </p:nvCxnSpPr>
        <p:spPr>
          <a:xfrm flipV="1">
            <a:off x="637726" y="1127297"/>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28C98-1EB4-20AD-F0C7-681963441CA9}"/>
              </a:ext>
            </a:extLst>
          </p:cNvPr>
          <p:cNvCxnSpPr>
            <a:cxnSpLocks/>
            <a:stCxn id="27" idx="0"/>
            <a:endCxn id="22" idx="1"/>
          </p:cNvCxnSpPr>
          <p:nvPr/>
        </p:nvCxnSpPr>
        <p:spPr>
          <a:xfrm flipV="1">
            <a:off x="6314560" y="1740212"/>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728345"/>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2010524"/>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non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non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none" rtlCol="0">
            <a:spAutoFit/>
          </a:bodyPr>
          <a:lstStyle/>
          <a:p>
            <a:r>
              <a:rPr lang="en-US" sz="1050" dirty="0"/>
              <a:t>Publication (May 2022)</a:t>
            </a:r>
          </a:p>
        </p:txBody>
      </p:sp>
      <p:cxnSp>
        <p:nvCxnSpPr>
          <p:cNvPr id="29" name="Straight Arrow Connector 28">
            <a:extLst>
              <a:ext uri="{FF2B5EF4-FFF2-40B4-BE49-F238E27FC236}">
                <a16:creationId xmlns:a16="http://schemas.microsoft.com/office/drawing/2014/main" id="{0C02ADEC-2D27-0F1C-9F46-0C66828B6C81}"/>
              </a:ext>
            </a:extLst>
          </p:cNvPr>
          <p:cNvCxnSpPr>
            <a:cxnSpLocks/>
            <a:stCxn id="13" idx="0"/>
            <a:endCxn id="20" idx="1"/>
          </p:cNvCxnSpPr>
          <p:nvPr/>
        </p:nvCxnSpPr>
        <p:spPr>
          <a:xfrm flipV="1">
            <a:off x="2558677" y="1328045"/>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6483E6-CF81-1E4B-D5F8-83421F7FD697}"/>
              </a:ext>
            </a:extLst>
          </p:cNvPr>
          <p:cNvCxnSpPr>
            <a:cxnSpLocks/>
            <a:stCxn id="25" idx="0"/>
            <a:endCxn id="21" idx="1"/>
          </p:cNvCxnSpPr>
          <p:nvPr/>
        </p:nvCxnSpPr>
        <p:spPr>
          <a:xfrm flipV="1">
            <a:off x="4393609" y="1530299"/>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22D96A-B7EB-5F0F-14B1-0A4B4CA01F64}"/>
              </a:ext>
            </a:extLst>
          </p:cNvPr>
          <p:cNvSpPr txBox="1"/>
          <p:nvPr/>
        </p:nvSpPr>
        <p:spPr>
          <a:xfrm>
            <a:off x="102339" y="65246"/>
            <a:ext cx="4166525" cy="307777"/>
          </a:xfrm>
          <a:prstGeom prst="rect">
            <a:avLst/>
          </a:prstGeom>
          <a:noFill/>
        </p:spPr>
        <p:txBody>
          <a:bodyPr wrap="none" rtlCol="0">
            <a:spAutoFit/>
          </a:bodyPr>
          <a:lstStyle/>
          <a:p>
            <a:r>
              <a:rPr lang="en-US" dirty="0"/>
              <a:t>Option 1: Pin code system version in the </a:t>
            </a:r>
            <a:r>
              <a:rPr lang="en-US" dirty="0" err="1"/>
              <a:t>ValueSet</a:t>
            </a:r>
            <a:endParaRPr lang="en-US" dirty="0"/>
          </a:p>
        </p:txBody>
      </p:sp>
      <p:sp>
        <p:nvSpPr>
          <p:cNvPr id="33" name="TextBox 32">
            <a:extLst>
              <a:ext uri="{FF2B5EF4-FFF2-40B4-BE49-F238E27FC236}">
                <a16:creationId xmlns:a16="http://schemas.microsoft.com/office/drawing/2014/main" id="{2D3ECAAC-6A60-9DF5-A406-2A8846249871}"/>
              </a:ext>
            </a:extLst>
          </p:cNvPr>
          <p:cNvSpPr txBox="1"/>
          <p:nvPr/>
        </p:nvSpPr>
        <p:spPr>
          <a:xfrm>
            <a:off x="401053" y="4319640"/>
            <a:ext cx="6143028" cy="769441"/>
          </a:xfrm>
          <a:prstGeom prst="rect">
            <a:avLst/>
          </a:prstGeom>
          <a:noFill/>
        </p:spPr>
        <p:txBody>
          <a:bodyPr wrap="none" rtlCol="0">
            <a:spAutoFit/>
          </a:bodyPr>
          <a:lstStyle/>
          <a:p>
            <a:pPr marL="342900" indent="-342900">
              <a:buAutoNum type="arabicPeriod"/>
            </a:pPr>
            <a:r>
              <a:rPr lang="en-US" sz="1100" dirty="0"/>
              <a:t>Means a new “version” of the </a:t>
            </a:r>
            <a:r>
              <a:rPr lang="en-US" sz="1100" dirty="0" err="1"/>
              <a:t>ValueSet</a:t>
            </a:r>
            <a:r>
              <a:rPr lang="en-US" sz="1100" dirty="0"/>
              <a:t>, even though nothing really changed</a:t>
            </a:r>
          </a:p>
          <a:p>
            <a:pPr marL="342900" indent="-342900">
              <a:buAutoNum type="arabicPeriod"/>
            </a:pPr>
            <a:r>
              <a:rPr lang="en-US" sz="1100" dirty="0"/>
              <a:t>Creates significant maintenance of </a:t>
            </a:r>
            <a:r>
              <a:rPr lang="en-US" sz="1100" dirty="0" err="1"/>
              <a:t>ValueSets</a:t>
            </a:r>
            <a:r>
              <a:rPr lang="en-US" sz="1100" dirty="0"/>
              <a:t>, and limits the resulting </a:t>
            </a:r>
            <a:r>
              <a:rPr lang="en-US" sz="1100" dirty="0" err="1"/>
              <a:t>ValueSet</a:t>
            </a:r>
            <a:r>
              <a:rPr lang="en-US" sz="1100" dirty="0"/>
              <a:t> reusability</a:t>
            </a:r>
          </a:p>
          <a:p>
            <a:pPr marL="342900" indent="-342900">
              <a:buAutoNum type="arabicPeriod"/>
            </a:pPr>
            <a:r>
              <a:rPr lang="en-US" sz="1100" dirty="0"/>
              <a:t>Means artifacts would have to reference specific versions of the </a:t>
            </a:r>
            <a:r>
              <a:rPr lang="en-US" sz="1100" dirty="0" err="1"/>
              <a:t>ValueSet</a:t>
            </a:r>
            <a:endParaRPr lang="en-US" sz="1100" dirty="0"/>
          </a:p>
          <a:p>
            <a:pPr marL="342900" indent="-342900">
              <a:buAutoNum type="arabicPeriod"/>
            </a:pPr>
            <a:r>
              <a:rPr lang="en-US" sz="1100" dirty="0"/>
              <a:t>Creating significant maintenance of </a:t>
            </a:r>
            <a:r>
              <a:rPr lang="en-US" sz="1100" dirty="0" err="1"/>
              <a:t>ValueSet</a:t>
            </a:r>
            <a:r>
              <a:rPr lang="en-US" sz="1100" dirty="0"/>
              <a:t> version information in artifacts</a:t>
            </a:r>
          </a:p>
        </p:txBody>
      </p:sp>
    </p:spTree>
    <p:extLst>
      <p:ext uri="{BB962C8B-B14F-4D97-AF65-F5344CB8AC3E}">
        <p14:creationId xmlns:p14="http://schemas.microsoft.com/office/powerpoint/2010/main" val="1028071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1"/>
            <a:ext cx="1649328"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2007" y="1174298"/>
            <a:ext cx="1654935" cy="371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444440"/>
            <a:ext cx="1649328" cy="36991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non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non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AA242-8818-6427-C99C-4243C30D3B3E}"/>
              </a:ext>
            </a:extLst>
          </p:cNvPr>
          <p:cNvCxnSpPr>
            <a:cxnSpLocks/>
            <a:stCxn id="9" idx="0"/>
            <a:endCxn id="8" idx="1"/>
          </p:cNvCxnSpPr>
          <p:nvPr/>
        </p:nvCxnSpPr>
        <p:spPr>
          <a:xfrm flipV="1">
            <a:off x="637726" y="1127297"/>
            <a:ext cx="5934954" cy="18224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28C98-1EB4-20AD-F0C7-681963441CA9}"/>
              </a:ext>
            </a:extLst>
          </p:cNvPr>
          <p:cNvCxnSpPr>
            <a:cxnSpLocks/>
            <a:stCxn id="27" idx="0"/>
            <a:endCxn id="22" idx="1"/>
          </p:cNvCxnSpPr>
          <p:nvPr/>
        </p:nvCxnSpPr>
        <p:spPr>
          <a:xfrm flipV="1">
            <a:off x="6314560" y="1740212"/>
            <a:ext cx="258120" cy="1201229"/>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728345"/>
            <a:ext cx="1649328"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2010524"/>
            <a:ext cx="1649327" cy="3681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non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non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none" rtlCol="0">
            <a:spAutoFit/>
          </a:bodyPr>
          <a:lstStyle/>
          <a:p>
            <a:r>
              <a:rPr lang="en-US" sz="1050" dirty="0"/>
              <a:t>Publication (May 2022)</a:t>
            </a:r>
          </a:p>
        </p:txBody>
      </p:sp>
      <p:cxnSp>
        <p:nvCxnSpPr>
          <p:cNvPr id="29" name="Straight Arrow Connector 28">
            <a:extLst>
              <a:ext uri="{FF2B5EF4-FFF2-40B4-BE49-F238E27FC236}">
                <a16:creationId xmlns:a16="http://schemas.microsoft.com/office/drawing/2014/main" id="{0C02ADEC-2D27-0F1C-9F46-0C66828B6C81}"/>
              </a:ext>
            </a:extLst>
          </p:cNvPr>
          <p:cNvCxnSpPr>
            <a:cxnSpLocks/>
            <a:stCxn id="13" idx="0"/>
            <a:endCxn id="20" idx="1"/>
          </p:cNvCxnSpPr>
          <p:nvPr/>
        </p:nvCxnSpPr>
        <p:spPr>
          <a:xfrm flipV="1">
            <a:off x="2558677" y="1328045"/>
            <a:ext cx="4014003" cy="160471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6483E6-CF81-1E4B-D5F8-83421F7FD697}"/>
              </a:ext>
            </a:extLst>
          </p:cNvPr>
          <p:cNvCxnSpPr>
            <a:cxnSpLocks/>
            <a:stCxn id="25" idx="0"/>
            <a:endCxn id="21" idx="1"/>
          </p:cNvCxnSpPr>
          <p:nvPr/>
        </p:nvCxnSpPr>
        <p:spPr>
          <a:xfrm flipV="1">
            <a:off x="4393609" y="1530299"/>
            <a:ext cx="2179071" cy="141114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22D96A-B7EB-5F0F-14B1-0A4B4CA01F64}"/>
              </a:ext>
            </a:extLst>
          </p:cNvPr>
          <p:cNvSpPr txBox="1"/>
          <p:nvPr/>
        </p:nvSpPr>
        <p:spPr>
          <a:xfrm>
            <a:off x="102339" y="65246"/>
            <a:ext cx="5248553" cy="307777"/>
          </a:xfrm>
          <a:prstGeom prst="rect">
            <a:avLst/>
          </a:prstGeom>
          <a:noFill/>
        </p:spPr>
        <p:txBody>
          <a:bodyPr wrap="none" rtlCol="0">
            <a:spAutoFit/>
          </a:bodyPr>
          <a:lstStyle/>
          <a:p>
            <a:r>
              <a:rPr lang="en-US" dirty="0"/>
              <a:t>Option 2: Pin code system and value set version in the Measure</a:t>
            </a:r>
          </a:p>
        </p:txBody>
      </p:sp>
      <p:sp>
        <p:nvSpPr>
          <p:cNvPr id="33" name="TextBox 32">
            <a:extLst>
              <a:ext uri="{FF2B5EF4-FFF2-40B4-BE49-F238E27FC236}">
                <a16:creationId xmlns:a16="http://schemas.microsoft.com/office/drawing/2014/main" id="{2D3ECAAC-6A60-9DF5-A406-2A8846249871}"/>
              </a:ext>
            </a:extLst>
          </p:cNvPr>
          <p:cNvSpPr txBox="1"/>
          <p:nvPr/>
        </p:nvSpPr>
        <p:spPr>
          <a:xfrm>
            <a:off x="363903" y="4463865"/>
            <a:ext cx="5870518" cy="430887"/>
          </a:xfrm>
          <a:prstGeom prst="rect">
            <a:avLst/>
          </a:prstGeom>
          <a:noFill/>
        </p:spPr>
        <p:txBody>
          <a:bodyPr wrap="none" rtlCol="0">
            <a:spAutoFit/>
          </a:bodyPr>
          <a:lstStyle/>
          <a:p>
            <a:pPr marL="342900" indent="-342900">
              <a:buAutoNum type="arabicPeriod"/>
            </a:pPr>
            <a:r>
              <a:rPr lang="en-US" sz="1100" dirty="0"/>
              <a:t>Means a new “version” of the Artifact, even though nothing really changed</a:t>
            </a:r>
          </a:p>
          <a:p>
            <a:pPr marL="342900" indent="-342900">
              <a:buAutoNum type="arabicPeriod"/>
            </a:pPr>
            <a:r>
              <a:rPr lang="en-US" sz="1100" dirty="0"/>
              <a:t>Creates significant maintenance of Artifacts, and limits the resulting Artifact reusability</a:t>
            </a:r>
          </a:p>
        </p:txBody>
      </p:sp>
    </p:spTree>
    <p:extLst>
      <p:ext uri="{BB962C8B-B14F-4D97-AF65-F5344CB8AC3E}">
        <p14:creationId xmlns:p14="http://schemas.microsoft.com/office/powerpoint/2010/main" val="896120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98C2EFBA-2B51-DC2C-D839-D15CFB88752A}"/>
              </a:ext>
            </a:extLst>
          </p:cNvPr>
          <p:cNvSpPr/>
          <p:nvPr/>
        </p:nvSpPr>
        <p:spPr>
          <a:xfrm>
            <a:off x="837614" y="908572"/>
            <a:ext cx="1697820" cy="2001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4" name="Flowchart: Document 3">
            <a:extLst>
              <a:ext uri="{FF2B5EF4-FFF2-40B4-BE49-F238E27FC236}">
                <a16:creationId xmlns:a16="http://schemas.microsoft.com/office/drawing/2014/main" id="{28C8FB4D-29A4-E7D1-BBC6-9724771482E0}"/>
              </a:ext>
            </a:extLst>
          </p:cNvPr>
          <p:cNvSpPr/>
          <p:nvPr/>
        </p:nvSpPr>
        <p:spPr>
          <a:xfrm>
            <a:off x="830587" y="1094006"/>
            <a:ext cx="1703592" cy="20011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5" name="Flowchart: Document 4">
            <a:extLst>
              <a:ext uri="{FF2B5EF4-FFF2-40B4-BE49-F238E27FC236}">
                <a16:creationId xmlns:a16="http://schemas.microsoft.com/office/drawing/2014/main" id="{B0870701-B1D8-49A8-28C6-1A9EADD0E168}"/>
              </a:ext>
            </a:extLst>
          </p:cNvPr>
          <p:cNvSpPr/>
          <p:nvPr/>
        </p:nvSpPr>
        <p:spPr>
          <a:xfrm>
            <a:off x="837614" y="1276760"/>
            <a:ext cx="1697820" cy="19921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6" name="Flowchart: Document 5">
            <a:extLst>
              <a:ext uri="{FF2B5EF4-FFF2-40B4-BE49-F238E27FC236}">
                <a16:creationId xmlns:a16="http://schemas.microsoft.com/office/drawing/2014/main" id="{7360FE33-CDC4-25FE-D46C-422B9DC51B1A}"/>
              </a:ext>
            </a:extLst>
          </p:cNvPr>
          <p:cNvSpPr/>
          <p:nvPr/>
        </p:nvSpPr>
        <p:spPr>
          <a:xfrm>
            <a:off x="5338022" y="602875"/>
            <a:ext cx="896399" cy="65870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7" name="Flowchart: Document 6">
            <a:extLst>
              <a:ext uri="{FF2B5EF4-FFF2-40B4-BE49-F238E27FC236}">
                <a16:creationId xmlns:a16="http://schemas.microsoft.com/office/drawing/2014/main" id="{A0DFC6D3-09FD-A70D-D1EF-CE6450AFA7E6}"/>
              </a:ext>
            </a:extLst>
          </p:cNvPr>
          <p:cNvSpPr/>
          <p:nvPr/>
        </p:nvSpPr>
        <p:spPr>
          <a:xfrm>
            <a:off x="6572680" y="783301"/>
            <a:ext cx="1612254" cy="24312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8" name="Flowchart: Document 7">
            <a:extLst>
              <a:ext uri="{FF2B5EF4-FFF2-40B4-BE49-F238E27FC236}">
                <a16:creationId xmlns:a16="http://schemas.microsoft.com/office/drawing/2014/main" id="{CB550376-9DEB-B943-1070-2FC2BDB06CBF}"/>
              </a:ext>
            </a:extLst>
          </p:cNvPr>
          <p:cNvSpPr/>
          <p:nvPr/>
        </p:nvSpPr>
        <p:spPr>
          <a:xfrm>
            <a:off x="6572680" y="1005762"/>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9" name="Flowchart: Document 8">
            <a:extLst>
              <a:ext uri="{FF2B5EF4-FFF2-40B4-BE49-F238E27FC236}">
                <a16:creationId xmlns:a16="http://schemas.microsoft.com/office/drawing/2014/main" id="{3D76D1C4-79AD-87B4-5E05-F6E835A605BF}"/>
              </a:ext>
            </a:extLst>
          </p:cNvPr>
          <p:cNvSpPr/>
          <p:nvPr/>
        </p:nvSpPr>
        <p:spPr>
          <a:xfrm>
            <a:off x="264651" y="2949761"/>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(draft)</a:t>
            </a:r>
          </a:p>
        </p:txBody>
      </p:sp>
      <p:sp>
        <p:nvSpPr>
          <p:cNvPr id="10" name="Arrow: Right 9">
            <a:extLst>
              <a:ext uri="{FF2B5EF4-FFF2-40B4-BE49-F238E27FC236}">
                <a16:creationId xmlns:a16="http://schemas.microsoft.com/office/drawing/2014/main" id="{204EFA25-62B4-D471-F568-B712F9A16482}"/>
              </a:ext>
            </a:extLst>
          </p:cNvPr>
          <p:cNvSpPr/>
          <p:nvPr/>
        </p:nvSpPr>
        <p:spPr>
          <a:xfrm>
            <a:off x="603602" y="3531642"/>
            <a:ext cx="7856585" cy="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26A731-4032-3672-7878-D6E187A28576}"/>
              </a:ext>
            </a:extLst>
          </p:cNvPr>
          <p:cNvSpPr txBox="1"/>
          <p:nvPr/>
        </p:nvSpPr>
        <p:spPr>
          <a:xfrm>
            <a:off x="234227" y="3635261"/>
            <a:ext cx="1774845" cy="261610"/>
          </a:xfrm>
          <a:prstGeom prst="rect">
            <a:avLst/>
          </a:prstGeom>
          <a:noFill/>
        </p:spPr>
        <p:txBody>
          <a:bodyPr wrap="square" rtlCol="0">
            <a:spAutoFit/>
          </a:bodyPr>
          <a:lstStyle/>
          <a:p>
            <a:r>
              <a:rPr lang="en-US" sz="1050" dirty="0"/>
              <a:t>Authoring (January 2021)</a:t>
            </a:r>
          </a:p>
        </p:txBody>
      </p:sp>
      <p:sp>
        <p:nvSpPr>
          <p:cNvPr id="12" name="TextBox 11">
            <a:extLst>
              <a:ext uri="{FF2B5EF4-FFF2-40B4-BE49-F238E27FC236}">
                <a16:creationId xmlns:a16="http://schemas.microsoft.com/office/drawing/2014/main" id="{A62437DD-469D-04B1-6924-41D2D990F69B}"/>
              </a:ext>
            </a:extLst>
          </p:cNvPr>
          <p:cNvSpPr txBox="1"/>
          <p:nvPr/>
        </p:nvSpPr>
        <p:spPr>
          <a:xfrm>
            <a:off x="2118067" y="3633281"/>
            <a:ext cx="1627369" cy="261610"/>
          </a:xfrm>
          <a:prstGeom prst="rect">
            <a:avLst/>
          </a:prstGeom>
          <a:noFill/>
        </p:spPr>
        <p:txBody>
          <a:bodyPr wrap="square" rtlCol="0">
            <a:spAutoFit/>
          </a:bodyPr>
          <a:lstStyle/>
          <a:p>
            <a:r>
              <a:rPr lang="en-US" sz="1050" dirty="0"/>
              <a:t>Publication (May 2021)</a:t>
            </a:r>
          </a:p>
        </p:txBody>
      </p:sp>
      <p:sp>
        <p:nvSpPr>
          <p:cNvPr id="13" name="Flowchart: Document 12">
            <a:extLst>
              <a:ext uri="{FF2B5EF4-FFF2-40B4-BE49-F238E27FC236}">
                <a16:creationId xmlns:a16="http://schemas.microsoft.com/office/drawing/2014/main" id="{CFAFDB8B-D7D8-3C7B-DC46-622FDA31E875}"/>
              </a:ext>
            </a:extLst>
          </p:cNvPr>
          <p:cNvSpPr/>
          <p:nvPr/>
        </p:nvSpPr>
        <p:spPr>
          <a:xfrm>
            <a:off x="2185602" y="2932762"/>
            <a:ext cx="746149" cy="48933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(active)</a:t>
            </a:r>
          </a:p>
        </p:txBody>
      </p:sp>
      <p:cxnSp>
        <p:nvCxnSpPr>
          <p:cNvPr id="14" name="Straight Arrow Connector 13">
            <a:extLst>
              <a:ext uri="{FF2B5EF4-FFF2-40B4-BE49-F238E27FC236}">
                <a16:creationId xmlns:a16="http://schemas.microsoft.com/office/drawing/2014/main" id="{D644E3E2-A58F-90CB-C2DC-AA0F0E401E34}"/>
              </a:ext>
            </a:extLst>
          </p:cNvPr>
          <p:cNvCxnSpPr>
            <a:cxnSpLocks/>
            <a:stCxn id="9" idx="0"/>
            <a:endCxn id="6" idx="1"/>
          </p:cNvCxnSpPr>
          <p:nvPr/>
        </p:nvCxnSpPr>
        <p:spPr>
          <a:xfrm flipV="1">
            <a:off x="637726" y="932226"/>
            <a:ext cx="4700296" cy="2017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Flowchart: Document 16">
            <a:extLst>
              <a:ext uri="{FF2B5EF4-FFF2-40B4-BE49-F238E27FC236}">
                <a16:creationId xmlns:a16="http://schemas.microsoft.com/office/drawing/2014/main" id="{BC9F4A95-F866-8B11-4200-A45242544C85}"/>
              </a:ext>
            </a:extLst>
          </p:cNvPr>
          <p:cNvSpPr/>
          <p:nvPr/>
        </p:nvSpPr>
        <p:spPr>
          <a:xfrm>
            <a:off x="837614" y="1465902"/>
            <a:ext cx="1697820" cy="19828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CT:20210901</a:t>
            </a:r>
          </a:p>
        </p:txBody>
      </p:sp>
      <p:sp>
        <p:nvSpPr>
          <p:cNvPr id="18" name="Flowchart: Document 17">
            <a:extLst>
              <a:ext uri="{FF2B5EF4-FFF2-40B4-BE49-F238E27FC236}">
                <a16:creationId xmlns:a16="http://schemas.microsoft.com/office/drawing/2014/main" id="{723706BE-9AB3-363C-3280-75F16FD2880E}"/>
              </a:ext>
            </a:extLst>
          </p:cNvPr>
          <p:cNvSpPr/>
          <p:nvPr/>
        </p:nvSpPr>
        <p:spPr>
          <a:xfrm>
            <a:off x="837615" y="1658589"/>
            <a:ext cx="1697819" cy="19828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CT:20220301</a:t>
            </a:r>
          </a:p>
        </p:txBody>
      </p:sp>
      <p:sp>
        <p:nvSpPr>
          <p:cNvPr id="19" name="Flowchart: Document 18">
            <a:extLst>
              <a:ext uri="{FF2B5EF4-FFF2-40B4-BE49-F238E27FC236}">
                <a16:creationId xmlns:a16="http://schemas.microsoft.com/office/drawing/2014/main" id="{59DA7A1C-B0F0-E4C8-DEEC-2241449DA12A}"/>
              </a:ext>
            </a:extLst>
          </p:cNvPr>
          <p:cNvSpPr/>
          <p:nvPr/>
        </p:nvSpPr>
        <p:spPr>
          <a:xfrm>
            <a:off x="637725" y="464646"/>
            <a:ext cx="1108361" cy="3716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a:t>
            </a:r>
          </a:p>
        </p:txBody>
      </p:sp>
      <p:sp>
        <p:nvSpPr>
          <p:cNvPr id="20" name="Flowchart: Document 19">
            <a:extLst>
              <a:ext uri="{FF2B5EF4-FFF2-40B4-BE49-F238E27FC236}">
                <a16:creationId xmlns:a16="http://schemas.microsoft.com/office/drawing/2014/main" id="{281EB325-C7C1-B1FE-66E3-36BE5496EE0D}"/>
              </a:ext>
            </a:extLst>
          </p:cNvPr>
          <p:cNvSpPr/>
          <p:nvPr/>
        </p:nvSpPr>
        <p:spPr>
          <a:xfrm>
            <a:off x="6572680" y="1206510"/>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1" name="Flowchart: Document 20">
            <a:extLst>
              <a:ext uri="{FF2B5EF4-FFF2-40B4-BE49-F238E27FC236}">
                <a16:creationId xmlns:a16="http://schemas.microsoft.com/office/drawing/2014/main" id="{E55E267C-AA7D-7339-AB2C-5E16F5A19439}"/>
              </a:ext>
            </a:extLst>
          </p:cNvPr>
          <p:cNvSpPr/>
          <p:nvPr/>
        </p:nvSpPr>
        <p:spPr>
          <a:xfrm>
            <a:off x="6572680" y="1408764"/>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2" name="Flowchart: Document 21">
            <a:extLst>
              <a:ext uri="{FF2B5EF4-FFF2-40B4-BE49-F238E27FC236}">
                <a16:creationId xmlns:a16="http://schemas.microsoft.com/office/drawing/2014/main" id="{E2B9ACD9-E884-3597-F872-9BA332406090}"/>
              </a:ext>
            </a:extLst>
          </p:cNvPr>
          <p:cNvSpPr/>
          <p:nvPr/>
        </p:nvSpPr>
        <p:spPr>
          <a:xfrm>
            <a:off x="6572680" y="1618677"/>
            <a:ext cx="1612254" cy="24307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23" name="TextBox 22">
            <a:extLst>
              <a:ext uri="{FF2B5EF4-FFF2-40B4-BE49-F238E27FC236}">
                <a16:creationId xmlns:a16="http://schemas.microsoft.com/office/drawing/2014/main" id="{AF358A7F-2DAD-130C-21B1-C6F9735B8368}"/>
              </a:ext>
            </a:extLst>
          </p:cNvPr>
          <p:cNvSpPr txBox="1"/>
          <p:nvPr/>
        </p:nvSpPr>
        <p:spPr>
          <a:xfrm>
            <a:off x="3854431" y="3648815"/>
            <a:ext cx="1593706" cy="261610"/>
          </a:xfrm>
          <a:prstGeom prst="rect">
            <a:avLst/>
          </a:prstGeom>
          <a:noFill/>
        </p:spPr>
        <p:txBody>
          <a:bodyPr wrap="square" rtlCol="0">
            <a:spAutoFit/>
          </a:bodyPr>
          <a:lstStyle/>
          <a:p>
            <a:r>
              <a:rPr lang="en-US" sz="1050" dirty="0"/>
              <a:t>Implementation (2022)</a:t>
            </a:r>
          </a:p>
        </p:txBody>
      </p:sp>
      <p:sp>
        <p:nvSpPr>
          <p:cNvPr id="24" name="Arrow: Right 23">
            <a:extLst>
              <a:ext uri="{FF2B5EF4-FFF2-40B4-BE49-F238E27FC236}">
                <a16:creationId xmlns:a16="http://schemas.microsoft.com/office/drawing/2014/main" id="{61F3C19E-CEF4-C35D-45A6-AF1C31F3841A}"/>
              </a:ext>
            </a:extLst>
          </p:cNvPr>
          <p:cNvSpPr/>
          <p:nvPr/>
        </p:nvSpPr>
        <p:spPr>
          <a:xfrm>
            <a:off x="3944636" y="3957967"/>
            <a:ext cx="4515550" cy="54097"/>
          </a:xfrm>
          <a:prstGeom prst="right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9B34DEC8-F40F-7664-C0A7-3664CC3CB0AB}"/>
              </a:ext>
            </a:extLst>
          </p:cNvPr>
          <p:cNvSpPr/>
          <p:nvPr/>
        </p:nvSpPr>
        <p:spPr>
          <a:xfrm>
            <a:off x="3944636"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(draft)</a:t>
            </a:r>
          </a:p>
        </p:txBody>
      </p:sp>
      <p:sp>
        <p:nvSpPr>
          <p:cNvPr id="26" name="TextBox 25">
            <a:extLst>
              <a:ext uri="{FF2B5EF4-FFF2-40B4-BE49-F238E27FC236}">
                <a16:creationId xmlns:a16="http://schemas.microsoft.com/office/drawing/2014/main" id="{D17CFA5A-4DAB-23E5-EFCF-0791C923A163}"/>
              </a:ext>
            </a:extLst>
          </p:cNvPr>
          <p:cNvSpPr txBox="1"/>
          <p:nvPr/>
        </p:nvSpPr>
        <p:spPr>
          <a:xfrm>
            <a:off x="3854431" y="4058030"/>
            <a:ext cx="1774845" cy="261610"/>
          </a:xfrm>
          <a:prstGeom prst="rect">
            <a:avLst/>
          </a:prstGeom>
          <a:noFill/>
        </p:spPr>
        <p:txBody>
          <a:bodyPr wrap="square" rtlCol="0">
            <a:spAutoFit/>
          </a:bodyPr>
          <a:lstStyle/>
          <a:p>
            <a:r>
              <a:rPr lang="en-US" sz="1050" dirty="0"/>
              <a:t>Authoring (January 2022)</a:t>
            </a:r>
          </a:p>
        </p:txBody>
      </p:sp>
      <p:sp>
        <p:nvSpPr>
          <p:cNvPr id="27" name="Flowchart: Document 26">
            <a:extLst>
              <a:ext uri="{FF2B5EF4-FFF2-40B4-BE49-F238E27FC236}">
                <a16:creationId xmlns:a16="http://schemas.microsoft.com/office/drawing/2014/main" id="{CF0A19CB-7444-AC8A-4E2C-7F56A7821E1B}"/>
              </a:ext>
            </a:extLst>
          </p:cNvPr>
          <p:cNvSpPr/>
          <p:nvPr/>
        </p:nvSpPr>
        <p:spPr>
          <a:xfrm>
            <a:off x="5865587" y="2941441"/>
            <a:ext cx="897946" cy="489333"/>
          </a:xfrm>
          <a:prstGeom prst="flowChartDocumen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v2 (active)</a:t>
            </a:r>
          </a:p>
        </p:txBody>
      </p:sp>
      <p:sp>
        <p:nvSpPr>
          <p:cNvPr id="28" name="TextBox 27">
            <a:extLst>
              <a:ext uri="{FF2B5EF4-FFF2-40B4-BE49-F238E27FC236}">
                <a16:creationId xmlns:a16="http://schemas.microsoft.com/office/drawing/2014/main" id="{8F22AF14-2EE1-9896-6D89-65837C32BC5D}"/>
              </a:ext>
            </a:extLst>
          </p:cNvPr>
          <p:cNvSpPr txBox="1"/>
          <p:nvPr/>
        </p:nvSpPr>
        <p:spPr>
          <a:xfrm>
            <a:off x="5824290" y="4058030"/>
            <a:ext cx="1566454" cy="253916"/>
          </a:xfrm>
          <a:prstGeom prst="rect">
            <a:avLst/>
          </a:prstGeom>
          <a:noFill/>
        </p:spPr>
        <p:txBody>
          <a:bodyPr wrap="square" rtlCol="0">
            <a:spAutoFit/>
          </a:bodyPr>
          <a:lstStyle/>
          <a:p>
            <a:r>
              <a:rPr lang="en-US" sz="1050" dirty="0"/>
              <a:t>Publication (May 2022)</a:t>
            </a:r>
          </a:p>
        </p:txBody>
      </p:sp>
      <p:cxnSp>
        <p:nvCxnSpPr>
          <p:cNvPr id="30" name="Straight Arrow Connector 29">
            <a:extLst>
              <a:ext uri="{FF2B5EF4-FFF2-40B4-BE49-F238E27FC236}">
                <a16:creationId xmlns:a16="http://schemas.microsoft.com/office/drawing/2014/main" id="{3B033AA5-3EF0-3D3C-51B0-88FE3A06FDA1}"/>
              </a:ext>
            </a:extLst>
          </p:cNvPr>
          <p:cNvCxnSpPr>
            <a:cxnSpLocks/>
            <a:stCxn id="25" idx="0"/>
            <a:endCxn id="6" idx="2"/>
          </p:cNvCxnSpPr>
          <p:nvPr/>
        </p:nvCxnSpPr>
        <p:spPr>
          <a:xfrm flipV="1">
            <a:off x="4393609" y="1218029"/>
            <a:ext cx="1392613" cy="1723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E5D65F-D51B-8983-420F-9A67466395FA}"/>
              </a:ext>
            </a:extLst>
          </p:cNvPr>
          <p:cNvCxnSpPr>
            <a:cxnSpLocks/>
            <a:stCxn id="6" idx="1"/>
            <a:endCxn id="19" idx="3"/>
          </p:cNvCxnSpPr>
          <p:nvPr/>
        </p:nvCxnSpPr>
        <p:spPr>
          <a:xfrm flipH="1" flipV="1">
            <a:off x="1746086" y="650468"/>
            <a:ext cx="3591936" cy="281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22D96A-B7EB-5F0F-14B1-0A4B4CA01F64}"/>
              </a:ext>
            </a:extLst>
          </p:cNvPr>
          <p:cNvSpPr txBox="1"/>
          <p:nvPr/>
        </p:nvSpPr>
        <p:spPr>
          <a:xfrm>
            <a:off x="102339" y="65246"/>
            <a:ext cx="2294218" cy="307777"/>
          </a:xfrm>
          <a:prstGeom prst="rect">
            <a:avLst/>
          </a:prstGeom>
          <a:noFill/>
        </p:spPr>
        <p:txBody>
          <a:bodyPr wrap="none" rtlCol="0">
            <a:spAutoFit/>
          </a:bodyPr>
          <a:lstStyle/>
          <a:p>
            <a:r>
              <a:rPr lang="en-US" dirty="0"/>
              <a:t>Option 3: Version Manifest</a:t>
            </a:r>
          </a:p>
        </p:txBody>
      </p:sp>
      <p:sp>
        <p:nvSpPr>
          <p:cNvPr id="33" name="TextBox 32">
            <a:extLst>
              <a:ext uri="{FF2B5EF4-FFF2-40B4-BE49-F238E27FC236}">
                <a16:creationId xmlns:a16="http://schemas.microsoft.com/office/drawing/2014/main" id="{2D3ECAAC-6A60-9DF5-A406-2A8846249871}"/>
              </a:ext>
            </a:extLst>
          </p:cNvPr>
          <p:cNvSpPr txBox="1"/>
          <p:nvPr/>
        </p:nvSpPr>
        <p:spPr>
          <a:xfrm>
            <a:off x="265716" y="4472143"/>
            <a:ext cx="8254183" cy="600164"/>
          </a:xfrm>
          <a:prstGeom prst="rect">
            <a:avLst/>
          </a:prstGeom>
          <a:noFill/>
        </p:spPr>
        <p:txBody>
          <a:bodyPr wrap="none" rtlCol="0">
            <a:spAutoFit/>
          </a:bodyPr>
          <a:lstStyle/>
          <a:p>
            <a:pPr marL="342900" indent="-342900">
              <a:buAutoNum type="arabicPeriod"/>
            </a:pPr>
            <a:r>
              <a:rPr lang="en-US" sz="1100" dirty="0"/>
              <a:t>Specify the versions of artifacts and dependencies in a separate “manifest” artifact, independent of the </a:t>
            </a:r>
            <a:r>
              <a:rPr lang="en-US" sz="1100" dirty="0" err="1"/>
              <a:t>ValueSet</a:t>
            </a:r>
            <a:r>
              <a:rPr lang="en-US" sz="1100" dirty="0"/>
              <a:t> and Artifact</a:t>
            </a:r>
          </a:p>
          <a:p>
            <a:pPr marL="342900" indent="-342900">
              <a:buAutoNum type="arabicPeriod"/>
            </a:pPr>
            <a:r>
              <a:rPr lang="en-US" sz="1100" dirty="0"/>
              <a:t>Supports including the same artifacts and value sets in multiple “manifests”</a:t>
            </a:r>
          </a:p>
          <a:p>
            <a:pPr marL="342900" indent="-342900">
              <a:buAutoNum type="arabicPeriod"/>
            </a:pPr>
            <a:r>
              <a:rPr lang="en-US" sz="1100" dirty="0"/>
              <a:t>Means that neither </a:t>
            </a:r>
            <a:r>
              <a:rPr lang="en-US" sz="1100" dirty="0" err="1"/>
              <a:t>ValueSets</a:t>
            </a:r>
            <a:r>
              <a:rPr lang="en-US" sz="1100" dirty="0"/>
              <a:t> nor Artifact need to version just to support terminology changes</a:t>
            </a:r>
          </a:p>
        </p:txBody>
      </p:sp>
      <p:sp>
        <p:nvSpPr>
          <p:cNvPr id="35" name="Flowchart: Document 34">
            <a:extLst>
              <a:ext uri="{FF2B5EF4-FFF2-40B4-BE49-F238E27FC236}">
                <a16:creationId xmlns:a16="http://schemas.microsoft.com/office/drawing/2014/main" id="{EB95F515-7E31-1B76-B841-7119BBC74A9E}"/>
              </a:ext>
            </a:extLst>
          </p:cNvPr>
          <p:cNvSpPr/>
          <p:nvPr/>
        </p:nvSpPr>
        <p:spPr>
          <a:xfrm>
            <a:off x="188753" y="2179569"/>
            <a:ext cx="746149"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(draft)</a:t>
            </a:r>
          </a:p>
        </p:txBody>
      </p:sp>
      <p:sp>
        <p:nvSpPr>
          <p:cNvPr id="36" name="Flowchart: Document 35">
            <a:extLst>
              <a:ext uri="{FF2B5EF4-FFF2-40B4-BE49-F238E27FC236}">
                <a16:creationId xmlns:a16="http://schemas.microsoft.com/office/drawing/2014/main" id="{8AAC2D2E-B8D6-BD93-2CC4-F55051D279D8}"/>
              </a:ext>
            </a:extLst>
          </p:cNvPr>
          <p:cNvSpPr/>
          <p:nvPr/>
        </p:nvSpPr>
        <p:spPr>
          <a:xfrm>
            <a:off x="2614799" y="2174992"/>
            <a:ext cx="746149"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(active)</a:t>
            </a:r>
          </a:p>
        </p:txBody>
      </p:sp>
      <p:cxnSp>
        <p:nvCxnSpPr>
          <p:cNvPr id="40" name="Straight Arrow Connector 39">
            <a:extLst>
              <a:ext uri="{FF2B5EF4-FFF2-40B4-BE49-F238E27FC236}">
                <a16:creationId xmlns:a16="http://schemas.microsoft.com/office/drawing/2014/main" id="{18EF1425-75AC-495A-4205-1C93871C06C1}"/>
              </a:ext>
            </a:extLst>
          </p:cNvPr>
          <p:cNvCxnSpPr>
            <a:cxnSpLocks/>
            <a:stCxn id="35" idx="2"/>
            <a:endCxn id="9" idx="0"/>
          </p:cNvCxnSpPr>
          <p:nvPr/>
        </p:nvCxnSpPr>
        <p:spPr>
          <a:xfrm>
            <a:off x="561828" y="2636552"/>
            <a:ext cx="75898" cy="313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1A2EBBD-E833-87C5-29F2-BCB1C49E9D20}"/>
              </a:ext>
            </a:extLst>
          </p:cNvPr>
          <p:cNvCxnSpPr>
            <a:cxnSpLocks/>
            <a:stCxn id="35" idx="0"/>
            <a:endCxn id="4" idx="1"/>
          </p:cNvCxnSpPr>
          <p:nvPr/>
        </p:nvCxnSpPr>
        <p:spPr>
          <a:xfrm flipV="1">
            <a:off x="561828" y="1194064"/>
            <a:ext cx="268759" cy="9855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A126773-CF16-C167-A5EF-B3FF4D6F17C0}"/>
              </a:ext>
            </a:extLst>
          </p:cNvPr>
          <p:cNvCxnSpPr>
            <a:cxnSpLocks/>
            <a:stCxn id="36" idx="2"/>
            <a:endCxn id="13" idx="0"/>
          </p:cNvCxnSpPr>
          <p:nvPr/>
        </p:nvCxnSpPr>
        <p:spPr>
          <a:xfrm flipH="1">
            <a:off x="2558677" y="2631975"/>
            <a:ext cx="429197" cy="300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62F3C7-DA22-6543-A62D-9B11C186D8A2}"/>
              </a:ext>
            </a:extLst>
          </p:cNvPr>
          <p:cNvCxnSpPr>
            <a:cxnSpLocks/>
            <a:stCxn id="36" idx="0"/>
            <a:endCxn id="5" idx="3"/>
          </p:cNvCxnSpPr>
          <p:nvPr/>
        </p:nvCxnSpPr>
        <p:spPr>
          <a:xfrm flipH="1" flipV="1">
            <a:off x="2535434" y="1376367"/>
            <a:ext cx="452440" cy="798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6AEAC95-7228-11A3-4C33-A448761CA97E}"/>
              </a:ext>
            </a:extLst>
          </p:cNvPr>
          <p:cNvCxnSpPr>
            <a:cxnSpLocks/>
            <a:stCxn id="36" idx="0"/>
            <a:endCxn id="6" idx="1"/>
          </p:cNvCxnSpPr>
          <p:nvPr/>
        </p:nvCxnSpPr>
        <p:spPr>
          <a:xfrm flipV="1">
            <a:off x="2987874" y="932226"/>
            <a:ext cx="2350148" cy="1242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Flowchart: Document 54">
            <a:extLst>
              <a:ext uri="{FF2B5EF4-FFF2-40B4-BE49-F238E27FC236}">
                <a16:creationId xmlns:a16="http://schemas.microsoft.com/office/drawing/2014/main" id="{FEB23A23-9E3C-E199-136E-843EEF9CC1E7}"/>
              </a:ext>
            </a:extLst>
          </p:cNvPr>
          <p:cNvSpPr/>
          <p:nvPr/>
        </p:nvSpPr>
        <p:spPr>
          <a:xfrm>
            <a:off x="4472100" y="2182331"/>
            <a:ext cx="897946"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v2 (draft)</a:t>
            </a:r>
          </a:p>
        </p:txBody>
      </p:sp>
      <p:cxnSp>
        <p:nvCxnSpPr>
          <p:cNvPr id="56" name="Straight Arrow Connector 55">
            <a:extLst>
              <a:ext uri="{FF2B5EF4-FFF2-40B4-BE49-F238E27FC236}">
                <a16:creationId xmlns:a16="http://schemas.microsoft.com/office/drawing/2014/main" id="{B423537E-E2F0-B059-A0F9-3F7F2682C463}"/>
              </a:ext>
            </a:extLst>
          </p:cNvPr>
          <p:cNvCxnSpPr>
            <a:cxnSpLocks/>
            <a:stCxn id="55" idx="2"/>
            <a:endCxn id="25" idx="0"/>
          </p:cNvCxnSpPr>
          <p:nvPr/>
        </p:nvCxnSpPr>
        <p:spPr>
          <a:xfrm flipH="1">
            <a:off x="4393609" y="2639314"/>
            <a:ext cx="527464" cy="302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98A048F-03FE-0833-2906-84070F889EA6}"/>
              </a:ext>
            </a:extLst>
          </p:cNvPr>
          <p:cNvCxnSpPr>
            <a:cxnSpLocks/>
            <a:stCxn id="55" idx="1"/>
            <a:endCxn id="17" idx="3"/>
          </p:cNvCxnSpPr>
          <p:nvPr/>
        </p:nvCxnSpPr>
        <p:spPr>
          <a:xfrm flipH="1" flipV="1">
            <a:off x="2535434" y="1565044"/>
            <a:ext cx="1936666" cy="861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Flowchart: Document 61">
            <a:extLst>
              <a:ext uri="{FF2B5EF4-FFF2-40B4-BE49-F238E27FC236}">
                <a16:creationId xmlns:a16="http://schemas.microsoft.com/office/drawing/2014/main" id="{89BFE6BE-6BA6-C115-BFFC-83D41E708EA1}"/>
              </a:ext>
            </a:extLst>
          </p:cNvPr>
          <p:cNvSpPr/>
          <p:nvPr/>
        </p:nvSpPr>
        <p:spPr>
          <a:xfrm>
            <a:off x="6480861" y="2182331"/>
            <a:ext cx="897946" cy="489333"/>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Manifest v2 (release)</a:t>
            </a:r>
          </a:p>
        </p:txBody>
      </p:sp>
      <p:cxnSp>
        <p:nvCxnSpPr>
          <p:cNvPr id="63" name="Straight Arrow Connector 62">
            <a:extLst>
              <a:ext uri="{FF2B5EF4-FFF2-40B4-BE49-F238E27FC236}">
                <a16:creationId xmlns:a16="http://schemas.microsoft.com/office/drawing/2014/main" id="{CDE58C67-F4C5-320F-8CD9-AAA39FFE9F71}"/>
              </a:ext>
            </a:extLst>
          </p:cNvPr>
          <p:cNvCxnSpPr>
            <a:cxnSpLocks/>
            <a:stCxn id="62" idx="1"/>
            <a:endCxn id="18" idx="3"/>
          </p:cNvCxnSpPr>
          <p:nvPr/>
        </p:nvCxnSpPr>
        <p:spPr>
          <a:xfrm flipH="1" flipV="1">
            <a:off x="2535434" y="1757731"/>
            <a:ext cx="3945427" cy="669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21BF89F-CCE7-9513-04A3-C8DC10D0EE08}"/>
              </a:ext>
            </a:extLst>
          </p:cNvPr>
          <p:cNvCxnSpPr>
            <a:cxnSpLocks/>
            <a:stCxn id="62" idx="2"/>
            <a:endCxn id="27" idx="0"/>
          </p:cNvCxnSpPr>
          <p:nvPr/>
        </p:nvCxnSpPr>
        <p:spPr>
          <a:xfrm flipH="1">
            <a:off x="6314560" y="2639314"/>
            <a:ext cx="615274" cy="302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0796D3C-38A0-3B66-C81E-480D8882D3E7}"/>
              </a:ext>
            </a:extLst>
          </p:cNvPr>
          <p:cNvCxnSpPr>
            <a:cxnSpLocks/>
            <a:stCxn id="62" idx="1"/>
            <a:endCxn id="6" idx="2"/>
          </p:cNvCxnSpPr>
          <p:nvPr/>
        </p:nvCxnSpPr>
        <p:spPr>
          <a:xfrm flipH="1" flipV="1">
            <a:off x="5786222" y="1218029"/>
            <a:ext cx="694639" cy="1208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CD94-9ED5-4A3D-A888-9E6FBB9E5883}"/>
              </a:ext>
            </a:extLst>
          </p:cNvPr>
          <p:cNvSpPr>
            <a:spLocks noGrp="1"/>
          </p:cNvSpPr>
          <p:nvPr>
            <p:ph type="title"/>
          </p:nvPr>
        </p:nvSpPr>
        <p:spPr/>
        <p:txBody>
          <a:bodyPr/>
          <a:lstStyle/>
          <a:p>
            <a:r>
              <a:rPr lang="en-US" dirty="0"/>
              <a:t>Colorectal Cancer Concepts</a:t>
            </a:r>
          </a:p>
        </p:txBody>
      </p:sp>
      <p:sp>
        <p:nvSpPr>
          <p:cNvPr id="4" name="Slide Number Placeholder 3">
            <a:extLst>
              <a:ext uri="{FF2B5EF4-FFF2-40B4-BE49-F238E27FC236}">
                <a16:creationId xmlns:a16="http://schemas.microsoft.com/office/drawing/2014/main" id="{4C419212-5F4A-4C9D-A867-E9F6BD42058C}"/>
              </a:ext>
            </a:extLst>
          </p:cNvPr>
          <p:cNvSpPr>
            <a:spLocks noGrp="1"/>
          </p:cNvSpPr>
          <p:nvPr>
            <p:ph type="sldNum" idx="12"/>
          </p:nvPr>
        </p:nvSpPr>
        <p:spPr/>
        <p:txBody>
          <a:bodyPr/>
          <a:lstStyle/>
          <a:p>
            <a:fld id="{99BDFBD5-C309-4526-9B37-B97348992ABE}" type="slidenum">
              <a:rPr lang="en-US" smtClean="0"/>
              <a:t>24</a:t>
            </a:fld>
            <a:endParaRPr lang="en-US"/>
          </a:p>
        </p:txBody>
      </p:sp>
      <p:pic>
        <p:nvPicPr>
          <p:cNvPr id="6" name="Picture 5">
            <a:extLst>
              <a:ext uri="{FF2B5EF4-FFF2-40B4-BE49-F238E27FC236}">
                <a16:creationId xmlns:a16="http://schemas.microsoft.com/office/drawing/2014/main" id="{572472FB-E53A-40E1-A056-8F6291C22526}"/>
              </a:ext>
            </a:extLst>
          </p:cNvPr>
          <p:cNvPicPr>
            <a:picLocks noChangeAspect="1"/>
          </p:cNvPicPr>
          <p:nvPr/>
        </p:nvPicPr>
        <p:blipFill>
          <a:blip r:embed="rId2"/>
          <a:stretch>
            <a:fillRect/>
          </a:stretch>
        </p:blipFill>
        <p:spPr>
          <a:xfrm>
            <a:off x="543309" y="1692878"/>
            <a:ext cx="7972041" cy="1508224"/>
          </a:xfrm>
          <a:prstGeom prst="rect">
            <a:avLst/>
          </a:prstGeom>
        </p:spPr>
      </p:pic>
    </p:spTree>
    <p:extLst>
      <p:ext uri="{BB962C8B-B14F-4D97-AF65-F5344CB8AC3E}">
        <p14:creationId xmlns:p14="http://schemas.microsoft.com/office/powerpoint/2010/main" val="260305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B14B-BDD7-4612-B76F-67694663AE04}"/>
              </a:ext>
            </a:extLst>
          </p:cNvPr>
          <p:cNvSpPr>
            <a:spLocks noGrp="1"/>
          </p:cNvSpPr>
          <p:nvPr>
            <p:ph type="title"/>
          </p:nvPr>
        </p:nvSpPr>
        <p:spPr/>
        <p:txBody>
          <a:bodyPr/>
          <a:lstStyle/>
          <a:p>
            <a:r>
              <a:rPr lang="en-US" dirty="0"/>
              <a:t>Sharing Data Elements</a:t>
            </a:r>
          </a:p>
        </p:txBody>
      </p:sp>
      <p:sp>
        <p:nvSpPr>
          <p:cNvPr id="4" name="Slide Number Placeholder 3">
            <a:extLst>
              <a:ext uri="{FF2B5EF4-FFF2-40B4-BE49-F238E27FC236}">
                <a16:creationId xmlns:a16="http://schemas.microsoft.com/office/drawing/2014/main" id="{D6F1A593-C16C-4BFE-A069-8662B2F74572}"/>
              </a:ext>
            </a:extLst>
          </p:cNvPr>
          <p:cNvSpPr>
            <a:spLocks noGrp="1"/>
          </p:cNvSpPr>
          <p:nvPr>
            <p:ph type="sldNum" idx="12"/>
          </p:nvPr>
        </p:nvSpPr>
        <p:spPr/>
        <p:txBody>
          <a:bodyPr/>
          <a:lstStyle/>
          <a:p>
            <a:fld id="{99BDFBD5-C309-4526-9B37-B97348992ABE}" type="slidenum">
              <a:rPr lang="en-US" smtClean="0"/>
              <a:t>25</a:t>
            </a:fld>
            <a:endParaRPr lang="en-US"/>
          </a:p>
        </p:txBody>
      </p:sp>
    </p:spTree>
    <p:extLst>
      <p:ext uri="{BB962C8B-B14F-4D97-AF65-F5344CB8AC3E}">
        <p14:creationId xmlns:p14="http://schemas.microsoft.com/office/powerpoint/2010/main" val="385925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0137-42E6-4BCD-8E79-520D3FFC6960}"/>
              </a:ext>
            </a:extLst>
          </p:cNvPr>
          <p:cNvSpPr>
            <a:spLocks noGrp="1"/>
          </p:cNvSpPr>
          <p:nvPr>
            <p:ph type="title"/>
          </p:nvPr>
        </p:nvSpPr>
        <p:spPr/>
        <p:txBody>
          <a:bodyPr/>
          <a:lstStyle/>
          <a:p>
            <a:r>
              <a:rPr lang="en-US" dirty="0" err="1"/>
              <a:t>StructureDefinition</a:t>
            </a:r>
            <a:endParaRPr lang="en-US" dirty="0"/>
          </a:p>
        </p:txBody>
      </p:sp>
      <p:sp>
        <p:nvSpPr>
          <p:cNvPr id="7" name="Slide Number Placeholder 6">
            <a:extLst>
              <a:ext uri="{FF2B5EF4-FFF2-40B4-BE49-F238E27FC236}">
                <a16:creationId xmlns:a16="http://schemas.microsoft.com/office/drawing/2014/main" id="{F4E41005-FFD7-4367-A24D-FA424F439A7F}"/>
              </a:ext>
            </a:extLst>
          </p:cNvPr>
          <p:cNvSpPr>
            <a:spLocks noGrp="1"/>
          </p:cNvSpPr>
          <p:nvPr>
            <p:ph type="sldNum" idx="12"/>
          </p:nvPr>
        </p:nvSpPr>
        <p:spPr/>
        <p:txBody>
          <a:bodyPr/>
          <a:lstStyle/>
          <a:p>
            <a:fld id="{99BDFBD5-C309-4526-9B37-B97348992ABE}" type="slidenum">
              <a:rPr lang="en-US" smtClean="0"/>
              <a:t>26</a:t>
            </a:fld>
            <a:endParaRPr lang="en-US"/>
          </a:p>
        </p:txBody>
      </p:sp>
      <p:pic>
        <p:nvPicPr>
          <p:cNvPr id="9" name="Picture 8">
            <a:extLst>
              <a:ext uri="{FF2B5EF4-FFF2-40B4-BE49-F238E27FC236}">
                <a16:creationId xmlns:a16="http://schemas.microsoft.com/office/drawing/2014/main" id="{EF3A9234-CDDA-4F60-BC94-B77AB91A29A7}"/>
              </a:ext>
            </a:extLst>
          </p:cNvPr>
          <p:cNvPicPr>
            <a:picLocks noChangeAspect="1"/>
          </p:cNvPicPr>
          <p:nvPr/>
        </p:nvPicPr>
        <p:blipFill>
          <a:blip r:embed="rId2"/>
          <a:stretch>
            <a:fillRect/>
          </a:stretch>
        </p:blipFill>
        <p:spPr>
          <a:xfrm>
            <a:off x="649707" y="1730374"/>
            <a:ext cx="3729941" cy="2724899"/>
          </a:xfrm>
          <a:prstGeom prst="rect">
            <a:avLst/>
          </a:prstGeom>
        </p:spPr>
      </p:pic>
      <p:pic>
        <p:nvPicPr>
          <p:cNvPr id="11" name="Picture 10">
            <a:extLst>
              <a:ext uri="{FF2B5EF4-FFF2-40B4-BE49-F238E27FC236}">
                <a16:creationId xmlns:a16="http://schemas.microsoft.com/office/drawing/2014/main" id="{6B6C8905-9742-42BD-ACAD-B5BC52A8E751}"/>
              </a:ext>
            </a:extLst>
          </p:cNvPr>
          <p:cNvPicPr>
            <a:picLocks noChangeAspect="1"/>
          </p:cNvPicPr>
          <p:nvPr/>
        </p:nvPicPr>
        <p:blipFill>
          <a:blip r:embed="rId3"/>
          <a:stretch>
            <a:fillRect/>
          </a:stretch>
        </p:blipFill>
        <p:spPr>
          <a:xfrm>
            <a:off x="4651397" y="1709374"/>
            <a:ext cx="3729941" cy="2766902"/>
          </a:xfrm>
          <a:prstGeom prst="rect">
            <a:avLst/>
          </a:prstGeom>
        </p:spPr>
      </p:pic>
      <p:sp>
        <p:nvSpPr>
          <p:cNvPr id="8" name="TextBox 7">
            <a:extLst>
              <a:ext uri="{FF2B5EF4-FFF2-40B4-BE49-F238E27FC236}">
                <a16:creationId xmlns:a16="http://schemas.microsoft.com/office/drawing/2014/main" id="{5CD157EA-2F1C-4001-AC52-7C9B9193E09D}"/>
              </a:ext>
            </a:extLst>
          </p:cNvPr>
          <p:cNvSpPr txBox="1"/>
          <p:nvPr/>
        </p:nvSpPr>
        <p:spPr>
          <a:xfrm>
            <a:off x="680721" y="1320163"/>
            <a:ext cx="1236236" cy="369332"/>
          </a:xfrm>
          <a:prstGeom prst="rect">
            <a:avLst/>
          </a:prstGeom>
          <a:noFill/>
        </p:spPr>
        <p:txBody>
          <a:bodyPr wrap="none" rtlCol="0">
            <a:spAutoFit/>
          </a:bodyPr>
          <a:lstStyle/>
          <a:p>
            <a:r>
              <a:rPr lang="en-US" sz="1800" b="1" dirty="0"/>
              <a:t>Resource</a:t>
            </a:r>
          </a:p>
        </p:txBody>
      </p:sp>
      <p:sp>
        <p:nvSpPr>
          <p:cNvPr id="12" name="TextBox 11">
            <a:extLst>
              <a:ext uri="{FF2B5EF4-FFF2-40B4-BE49-F238E27FC236}">
                <a16:creationId xmlns:a16="http://schemas.microsoft.com/office/drawing/2014/main" id="{69398776-B722-413C-9128-F786341CB8F4}"/>
              </a:ext>
            </a:extLst>
          </p:cNvPr>
          <p:cNvSpPr txBox="1"/>
          <p:nvPr/>
        </p:nvSpPr>
        <p:spPr>
          <a:xfrm>
            <a:off x="4651397" y="1320594"/>
            <a:ext cx="902811" cy="369332"/>
          </a:xfrm>
          <a:prstGeom prst="rect">
            <a:avLst/>
          </a:prstGeom>
          <a:noFill/>
        </p:spPr>
        <p:txBody>
          <a:bodyPr wrap="none" rtlCol="0">
            <a:spAutoFit/>
          </a:bodyPr>
          <a:lstStyle/>
          <a:p>
            <a:r>
              <a:rPr lang="en-US" sz="1800" b="1" dirty="0"/>
              <a:t>Profile</a:t>
            </a:r>
          </a:p>
        </p:txBody>
      </p:sp>
    </p:spTree>
    <p:extLst>
      <p:ext uri="{BB962C8B-B14F-4D97-AF65-F5344CB8AC3E}">
        <p14:creationId xmlns:p14="http://schemas.microsoft.com/office/powerpoint/2010/main" val="370678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D514-1E14-4BEC-A47D-6360A651C318}"/>
              </a:ext>
            </a:extLst>
          </p:cNvPr>
          <p:cNvSpPr>
            <a:spLocks noGrp="1"/>
          </p:cNvSpPr>
          <p:nvPr>
            <p:ph type="title"/>
          </p:nvPr>
        </p:nvSpPr>
        <p:spPr/>
        <p:txBody>
          <a:bodyPr/>
          <a:lstStyle/>
          <a:p>
            <a:r>
              <a:rPr lang="en-US" dirty="0"/>
              <a:t>Data Elements in FHIR</a:t>
            </a:r>
          </a:p>
        </p:txBody>
      </p:sp>
      <p:sp>
        <p:nvSpPr>
          <p:cNvPr id="3" name="Content Placeholder 2">
            <a:extLst>
              <a:ext uri="{FF2B5EF4-FFF2-40B4-BE49-F238E27FC236}">
                <a16:creationId xmlns:a16="http://schemas.microsoft.com/office/drawing/2014/main" id="{830211C9-D223-475A-AB25-710F33DBEA44}"/>
              </a:ext>
            </a:extLst>
          </p:cNvPr>
          <p:cNvSpPr>
            <a:spLocks noGrp="1"/>
          </p:cNvSpPr>
          <p:nvPr>
            <p:ph type="body" idx="1"/>
          </p:nvPr>
        </p:nvSpPr>
        <p:spPr/>
        <p:txBody>
          <a:bodyPr>
            <a:normAutofit fontScale="85000" lnSpcReduction="20000"/>
          </a:bodyPr>
          <a:lstStyle/>
          <a:p>
            <a:r>
              <a:rPr lang="en-US" dirty="0"/>
              <a:t>Resources/profiles are made up of any number of elements</a:t>
            </a:r>
          </a:p>
          <a:p>
            <a:r>
              <a:rPr lang="en-US" dirty="0"/>
              <a:t>Each elements describes</a:t>
            </a:r>
          </a:p>
          <a:p>
            <a:pPr lvl="1"/>
            <a:r>
              <a:rPr lang="en-US" dirty="0"/>
              <a:t>name</a:t>
            </a:r>
          </a:p>
          <a:p>
            <a:pPr lvl="1"/>
            <a:r>
              <a:rPr lang="en-US" dirty="0"/>
              <a:t>type(s)</a:t>
            </a:r>
          </a:p>
          <a:p>
            <a:pPr lvl="1"/>
            <a:r>
              <a:rPr lang="en-US" dirty="0"/>
              <a:t>constraints (cardinality, invariants about value, </a:t>
            </a:r>
            <a:r>
              <a:rPr lang="en-US" dirty="0" err="1"/>
              <a:t>etc</a:t>
            </a:r>
            <a:r>
              <a:rPr lang="en-US" dirty="0"/>
              <a:t>)</a:t>
            </a:r>
          </a:p>
          <a:p>
            <a:pPr lvl="1"/>
            <a:r>
              <a:rPr lang="en-US" dirty="0"/>
              <a:t>binding (reference to a </a:t>
            </a:r>
            <a:r>
              <a:rPr lang="en-US" i="1" dirty="0" err="1"/>
              <a:t>ValueSet</a:t>
            </a:r>
            <a:r>
              <a:rPr lang="en-US" dirty="0"/>
              <a:t>)</a:t>
            </a:r>
          </a:p>
          <a:p>
            <a:r>
              <a:rPr lang="en-US" dirty="0"/>
              <a:t>Definitions, independent of:</a:t>
            </a:r>
          </a:p>
          <a:p>
            <a:pPr lvl="1"/>
            <a:r>
              <a:rPr lang="en-US" dirty="0"/>
              <a:t>Specific patient</a:t>
            </a:r>
          </a:p>
          <a:p>
            <a:pPr lvl="1"/>
            <a:r>
              <a:rPr lang="en-US" dirty="0"/>
              <a:t>Location</a:t>
            </a:r>
          </a:p>
          <a:p>
            <a:pPr lvl="1"/>
            <a:r>
              <a:rPr lang="en-US" dirty="0"/>
              <a:t>Time</a:t>
            </a:r>
          </a:p>
          <a:p>
            <a:pPr lvl="1"/>
            <a:r>
              <a:rPr lang="en-US" dirty="0"/>
              <a:t>Largely, related information</a:t>
            </a:r>
          </a:p>
          <a:p>
            <a:endParaRPr lang="en-US" dirty="0"/>
          </a:p>
        </p:txBody>
      </p:sp>
      <p:sp>
        <p:nvSpPr>
          <p:cNvPr id="4" name="Slide Number Placeholder 3">
            <a:extLst>
              <a:ext uri="{FF2B5EF4-FFF2-40B4-BE49-F238E27FC236}">
                <a16:creationId xmlns:a16="http://schemas.microsoft.com/office/drawing/2014/main" id="{7FC48B04-701D-4BD7-8890-F70EFCC8397C}"/>
              </a:ext>
            </a:extLst>
          </p:cNvPr>
          <p:cNvSpPr>
            <a:spLocks noGrp="1"/>
          </p:cNvSpPr>
          <p:nvPr>
            <p:ph type="sldNum" idx="12"/>
          </p:nvPr>
        </p:nvSpPr>
        <p:spPr/>
        <p:txBody>
          <a:bodyPr/>
          <a:lstStyle/>
          <a:p>
            <a:fld id="{99BDFBD5-C309-4526-9B37-B97348992ABE}" type="slidenum">
              <a:rPr lang="en-US" smtClean="0"/>
              <a:t>27</a:t>
            </a:fld>
            <a:endParaRPr lang="en-US"/>
          </a:p>
        </p:txBody>
      </p:sp>
    </p:spTree>
    <p:extLst>
      <p:ext uri="{BB962C8B-B14F-4D97-AF65-F5344CB8AC3E}">
        <p14:creationId xmlns:p14="http://schemas.microsoft.com/office/powerpoint/2010/main" val="334696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ECCE-93B8-45B5-848A-7B6FF3559800}"/>
              </a:ext>
            </a:extLst>
          </p:cNvPr>
          <p:cNvSpPr>
            <a:spLocks noGrp="1"/>
          </p:cNvSpPr>
          <p:nvPr>
            <p:ph type="title"/>
          </p:nvPr>
        </p:nvSpPr>
        <p:spPr/>
        <p:txBody>
          <a:bodyPr/>
          <a:lstStyle/>
          <a:p>
            <a:r>
              <a:rPr lang="en-US" dirty="0"/>
              <a:t>Example Data Element</a:t>
            </a:r>
          </a:p>
        </p:txBody>
      </p:sp>
      <p:sp>
        <p:nvSpPr>
          <p:cNvPr id="4" name="Slide Number Placeholder 3">
            <a:extLst>
              <a:ext uri="{FF2B5EF4-FFF2-40B4-BE49-F238E27FC236}">
                <a16:creationId xmlns:a16="http://schemas.microsoft.com/office/drawing/2014/main" id="{066B04B1-0616-463B-AB8D-BA5AABB109BB}"/>
              </a:ext>
            </a:extLst>
          </p:cNvPr>
          <p:cNvSpPr>
            <a:spLocks noGrp="1"/>
          </p:cNvSpPr>
          <p:nvPr>
            <p:ph type="sldNum" idx="12"/>
          </p:nvPr>
        </p:nvSpPr>
        <p:spPr/>
        <p:txBody>
          <a:bodyPr/>
          <a:lstStyle/>
          <a:p>
            <a:fld id="{99BDFBD5-C309-4526-9B37-B97348992ABE}" type="slidenum">
              <a:rPr lang="en-US" smtClean="0"/>
              <a:t>28</a:t>
            </a:fld>
            <a:endParaRPr lang="en-US"/>
          </a:p>
        </p:txBody>
      </p:sp>
      <p:pic>
        <p:nvPicPr>
          <p:cNvPr id="6" name="Picture 5">
            <a:extLst>
              <a:ext uri="{FF2B5EF4-FFF2-40B4-BE49-F238E27FC236}">
                <a16:creationId xmlns:a16="http://schemas.microsoft.com/office/drawing/2014/main" id="{C151B02F-B894-4EE5-9306-C58E42245FD8}"/>
              </a:ext>
            </a:extLst>
          </p:cNvPr>
          <p:cNvPicPr>
            <a:picLocks noChangeAspect="1"/>
          </p:cNvPicPr>
          <p:nvPr/>
        </p:nvPicPr>
        <p:blipFill>
          <a:blip r:embed="rId2"/>
          <a:stretch>
            <a:fillRect/>
          </a:stretch>
        </p:blipFill>
        <p:spPr>
          <a:xfrm>
            <a:off x="1632227" y="1696858"/>
            <a:ext cx="5111474" cy="626795"/>
          </a:xfrm>
          <a:prstGeom prst="rect">
            <a:avLst/>
          </a:prstGeom>
        </p:spPr>
      </p:pic>
      <p:sp>
        <p:nvSpPr>
          <p:cNvPr id="7" name="TextBox 6">
            <a:extLst>
              <a:ext uri="{FF2B5EF4-FFF2-40B4-BE49-F238E27FC236}">
                <a16:creationId xmlns:a16="http://schemas.microsoft.com/office/drawing/2014/main" id="{C4241565-51A3-4559-BA84-413633DD47F6}"/>
              </a:ext>
            </a:extLst>
          </p:cNvPr>
          <p:cNvSpPr txBox="1"/>
          <p:nvPr/>
        </p:nvSpPr>
        <p:spPr>
          <a:xfrm>
            <a:off x="1710954" y="2785991"/>
            <a:ext cx="4678204" cy="738664"/>
          </a:xfrm>
          <a:prstGeom prst="rect">
            <a:avLst/>
          </a:prstGeom>
          <a:noFill/>
        </p:spPr>
        <p:txBody>
          <a:bodyPr wrap="none" rtlCol="0">
            <a:spAutoFit/>
          </a:bodyPr>
          <a:lstStyle/>
          <a:p>
            <a:pPr marL="214313" indent="-214313">
              <a:buFont typeface="Arial" panose="020B0604020202020204" pitchFamily="34" charset="0"/>
              <a:buChar char="•"/>
            </a:pPr>
            <a:r>
              <a:rPr lang="en-US" sz="1050" dirty="0">
                <a:solidFill>
                  <a:schemeClr val="tx1"/>
                </a:solidFill>
              </a:rPr>
              <a:t>Uses FHIR as a Data Model (i.e. expressed in terms of FHIR Resource)</a:t>
            </a:r>
          </a:p>
          <a:p>
            <a:pPr marL="214313" indent="-214313">
              <a:buFont typeface="Arial" panose="020B0604020202020204" pitchFamily="34" charset="0"/>
              <a:buChar char="•"/>
            </a:pPr>
            <a:r>
              <a:rPr lang="en-US" sz="1050" dirty="0">
                <a:solidFill>
                  <a:schemeClr val="tx1"/>
                </a:solidFill>
              </a:rPr>
              <a:t>References terminology (via the Concepts library)</a:t>
            </a:r>
          </a:p>
          <a:p>
            <a:pPr marL="214313" indent="-214313">
              <a:buFont typeface="Arial" panose="020B0604020202020204" pitchFamily="34" charset="0"/>
              <a:buChar char="•"/>
            </a:pPr>
            <a:r>
              <a:rPr lang="en-US" sz="1050" dirty="0">
                <a:solidFill>
                  <a:schemeClr val="tx1"/>
                </a:solidFill>
              </a:rPr>
              <a:t>Establishes expectations for values (i.e. invariants)</a:t>
            </a:r>
          </a:p>
          <a:p>
            <a:pPr marL="214313" indent="-214313">
              <a:buFont typeface="Arial" panose="020B0604020202020204" pitchFamily="34" charset="0"/>
              <a:buChar char="•"/>
            </a:pPr>
            <a:endParaRPr lang="en-US" sz="1050" dirty="0">
              <a:solidFill>
                <a:schemeClr val="tx1"/>
              </a:solidFill>
            </a:endParaRPr>
          </a:p>
        </p:txBody>
      </p:sp>
    </p:spTree>
    <p:extLst>
      <p:ext uri="{BB962C8B-B14F-4D97-AF65-F5344CB8AC3E}">
        <p14:creationId xmlns:p14="http://schemas.microsoft.com/office/powerpoint/2010/main" val="27133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DC0B-DD88-4FE5-9E70-34ADC9D10BEB}"/>
              </a:ext>
            </a:extLst>
          </p:cNvPr>
          <p:cNvSpPr>
            <a:spLocks noGrp="1"/>
          </p:cNvSpPr>
          <p:nvPr>
            <p:ph type="title"/>
          </p:nvPr>
        </p:nvSpPr>
        <p:spPr/>
        <p:txBody>
          <a:bodyPr/>
          <a:lstStyle/>
          <a:p>
            <a:r>
              <a:rPr lang="en-US" dirty="0"/>
              <a:t>Data Element Contextualization</a:t>
            </a:r>
          </a:p>
        </p:txBody>
      </p:sp>
      <p:sp>
        <p:nvSpPr>
          <p:cNvPr id="3" name="Content Placeholder 2">
            <a:extLst>
              <a:ext uri="{FF2B5EF4-FFF2-40B4-BE49-F238E27FC236}">
                <a16:creationId xmlns:a16="http://schemas.microsoft.com/office/drawing/2014/main" id="{197885C4-9662-4191-AC02-38FE4BB4883A}"/>
              </a:ext>
            </a:extLst>
          </p:cNvPr>
          <p:cNvSpPr>
            <a:spLocks noGrp="1"/>
          </p:cNvSpPr>
          <p:nvPr>
            <p:ph type="body" idx="1"/>
          </p:nvPr>
        </p:nvSpPr>
        <p:spPr/>
        <p:txBody>
          <a:bodyPr/>
          <a:lstStyle/>
          <a:p>
            <a:r>
              <a:rPr lang="en-US" sz="2000" dirty="0"/>
              <a:t>To </a:t>
            </a:r>
            <a:r>
              <a:rPr lang="en-US" sz="2000" i="1" dirty="0"/>
              <a:t>apply</a:t>
            </a:r>
            <a:r>
              <a:rPr lang="en-US" sz="2000" dirty="0"/>
              <a:t> the data element, typically needs to be </a:t>
            </a:r>
            <a:r>
              <a:rPr lang="en-US" sz="2000" i="1" dirty="0"/>
              <a:t>contextualized</a:t>
            </a:r>
          </a:p>
          <a:p>
            <a:r>
              <a:rPr lang="en-US" sz="2000" dirty="0"/>
              <a:t>Can be contextualized in different ways</a:t>
            </a:r>
          </a:p>
          <a:p>
            <a:pPr lvl="1"/>
            <a:r>
              <a:rPr lang="en-US" sz="1800" i="1" dirty="0"/>
              <a:t>A </a:t>
            </a:r>
            <a:r>
              <a:rPr lang="en-US" sz="1800" dirty="0"/>
              <a:t>particular patient (or encounter, or procedure, etc.)</a:t>
            </a:r>
          </a:p>
          <a:p>
            <a:pPr lvl="2"/>
            <a:r>
              <a:rPr lang="en-US" sz="1600" dirty="0"/>
              <a:t>Context in CQL</a:t>
            </a:r>
          </a:p>
          <a:p>
            <a:pPr lvl="1"/>
            <a:r>
              <a:rPr lang="en-US" sz="1800" dirty="0"/>
              <a:t>Temporally (to a point in time, or a period of time)</a:t>
            </a:r>
          </a:p>
          <a:p>
            <a:pPr lvl="1"/>
            <a:r>
              <a:rPr lang="en-US" sz="1800" dirty="0"/>
              <a:t>A location (or setting)</a:t>
            </a:r>
          </a:p>
          <a:p>
            <a:pPr lvl="1"/>
            <a:r>
              <a:rPr lang="en-US" sz="1800" dirty="0"/>
              <a:t>A user</a:t>
            </a:r>
          </a:p>
          <a:p>
            <a:pPr lvl="1"/>
            <a:r>
              <a:rPr lang="en-US" sz="1800" dirty="0"/>
              <a:t>A relationship (i.e. for a related encounter or procedure)</a:t>
            </a:r>
          </a:p>
          <a:p>
            <a:pPr lvl="1"/>
            <a:r>
              <a:rPr lang="en-US" sz="1800" dirty="0"/>
              <a:t>Others...</a:t>
            </a:r>
          </a:p>
          <a:p>
            <a:pPr lvl="1"/>
            <a:endParaRPr lang="en-US" sz="1800" dirty="0"/>
          </a:p>
          <a:p>
            <a:pPr lvl="1"/>
            <a:endParaRPr lang="en-US" sz="1800" i="1" dirty="0"/>
          </a:p>
        </p:txBody>
      </p:sp>
      <p:sp>
        <p:nvSpPr>
          <p:cNvPr id="4" name="Slide Number Placeholder 3">
            <a:extLst>
              <a:ext uri="{FF2B5EF4-FFF2-40B4-BE49-F238E27FC236}">
                <a16:creationId xmlns:a16="http://schemas.microsoft.com/office/drawing/2014/main" id="{75F0F458-3144-4BDA-94A1-4E7B57F2047B}"/>
              </a:ext>
            </a:extLst>
          </p:cNvPr>
          <p:cNvSpPr>
            <a:spLocks noGrp="1"/>
          </p:cNvSpPr>
          <p:nvPr>
            <p:ph type="sldNum" idx="12"/>
          </p:nvPr>
        </p:nvSpPr>
        <p:spPr/>
        <p:txBody>
          <a:bodyPr/>
          <a:lstStyle/>
          <a:p>
            <a:fld id="{99BDFBD5-C309-4526-9B37-B97348992ABE}" type="slidenum">
              <a:rPr lang="en-US" smtClean="0"/>
              <a:t>29</a:t>
            </a:fld>
            <a:endParaRPr lang="en-US"/>
          </a:p>
        </p:txBody>
      </p:sp>
    </p:spTree>
    <p:extLst>
      <p:ext uri="{BB962C8B-B14F-4D97-AF65-F5344CB8AC3E}">
        <p14:creationId xmlns:p14="http://schemas.microsoft.com/office/powerpoint/2010/main" val="378081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562" y="999546"/>
            <a:ext cx="7384876" cy="4031924"/>
          </a:xfrm>
          <a:prstGeom prst="rect">
            <a:avLst/>
          </a:prstGeom>
        </p:spPr>
      </p:pic>
      <p:pic>
        <p:nvPicPr>
          <p:cNvPr id="4" name="Picture 3">
            <a:extLst>
              <a:ext uri="{FF2B5EF4-FFF2-40B4-BE49-F238E27FC236}">
                <a16:creationId xmlns:a16="http://schemas.microsoft.com/office/drawing/2014/main" id="{9448ADB5-69C7-4457-BF59-9E92670F3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spTree>
    <p:extLst>
      <p:ext uri="{BB962C8B-B14F-4D97-AF65-F5344CB8AC3E}">
        <p14:creationId xmlns:p14="http://schemas.microsoft.com/office/powerpoint/2010/main" val="334067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743-31F9-4282-B6AF-5CF5B29360AA}"/>
              </a:ext>
            </a:extLst>
          </p:cNvPr>
          <p:cNvSpPr>
            <a:spLocks noGrp="1"/>
          </p:cNvSpPr>
          <p:nvPr>
            <p:ph type="title"/>
          </p:nvPr>
        </p:nvSpPr>
        <p:spPr/>
        <p:txBody>
          <a:bodyPr/>
          <a:lstStyle/>
          <a:p>
            <a:r>
              <a:rPr lang="en-US" dirty="0"/>
              <a:t>For example...</a:t>
            </a:r>
          </a:p>
        </p:txBody>
      </p:sp>
      <p:sp>
        <p:nvSpPr>
          <p:cNvPr id="4" name="Slide Number Placeholder 3">
            <a:extLst>
              <a:ext uri="{FF2B5EF4-FFF2-40B4-BE49-F238E27FC236}">
                <a16:creationId xmlns:a16="http://schemas.microsoft.com/office/drawing/2014/main" id="{ABF38E91-33D5-49EF-9D89-0F4916E740B4}"/>
              </a:ext>
            </a:extLst>
          </p:cNvPr>
          <p:cNvSpPr>
            <a:spLocks noGrp="1"/>
          </p:cNvSpPr>
          <p:nvPr>
            <p:ph type="sldNum" idx="12"/>
          </p:nvPr>
        </p:nvSpPr>
        <p:spPr/>
        <p:txBody>
          <a:bodyPr/>
          <a:lstStyle/>
          <a:p>
            <a:fld id="{99BDFBD5-C309-4526-9B37-B97348992ABE}" type="slidenum">
              <a:rPr lang="en-US" smtClean="0"/>
              <a:t>30</a:t>
            </a:fld>
            <a:endParaRPr lang="en-US"/>
          </a:p>
        </p:txBody>
      </p:sp>
      <p:pic>
        <p:nvPicPr>
          <p:cNvPr id="6" name="Picture 5">
            <a:extLst>
              <a:ext uri="{FF2B5EF4-FFF2-40B4-BE49-F238E27FC236}">
                <a16:creationId xmlns:a16="http://schemas.microsoft.com/office/drawing/2014/main" id="{250189E6-33EB-4052-9A67-CD1FF75781CB}"/>
              </a:ext>
            </a:extLst>
          </p:cNvPr>
          <p:cNvPicPr>
            <a:picLocks noChangeAspect="1"/>
          </p:cNvPicPr>
          <p:nvPr/>
        </p:nvPicPr>
        <p:blipFill>
          <a:blip r:embed="rId2"/>
          <a:stretch>
            <a:fillRect/>
          </a:stretch>
        </p:blipFill>
        <p:spPr>
          <a:xfrm>
            <a:off x="743166" y="1268016"/>
            <a:ext cx="7224506" cy="740975"/>
          </a:xfrm>
          <a:prstGeom prst="rect">
            <a:avLst/>
          </a:prstGeom>
        </p:spPr>
      </p:pic>
      <p:pic>
        <p:nvPicPr>
          <p:cNvPr id="8" name="Picture 7">
            <a:extLst>
              <a:ext uri="{FF2B5EF4-FFF2-40B4-BE49-F238E27FC236}">
                <a16:creationId xmlns:a16="http://schemas.microsoft.com/office/drawing/2014/main" id="{948E4C34-5AB6-41DF-B50C-ABE6F859FCF7}"/>
              </a:ext>
            </a:extLst>
          </p:cNvPr>
          <p:cNvPicPr>
            <a:picLocks noChangeAspect="1"/>
          </p:cNvPicPr>
          <p:nvPr/>
        </p:nvPicPr>
        <p:blipFill>
          <a:blip r:embed="rId3"/>
          <a:stretch>
            <a:fillRect/>
          </a:stretch>
        </p:blipFill>
        <p:spPr>
          <a:xfrm>
            <a:off x="743167" y="2479813"/>
            <a:ext cx="6264536" cy="531895"/>
          </a:xfrm>
          <a:prstGeom prst="rect">
            <a:avLst/>
          </a:prstGeom>
        </p:spPr>
      </p:pic>
      <p:pic>
        <p:nvPicPr>
          <p:cNvPr id="10" name="Picture 9">
            <a:extLst>
              <a:ext uri="{FF2B5EF4-FFF2-40B4-BE49-F238E27FC236}">
                <a16:creationId xmlns:a16="http://schemas.microsoft.com/office/drawing/2014/main" id="{F09D18D5-0A25-4DE9-A116-075CFA0080AB}"/>
              </a:ext>
            </a:extLst>
          </p:cNvPr>
          <p:cNvPicPr>
            <a:picLocks noChangeAspect="1"/>
          </p:cNvPicPr>
          <p:nvPr/>
        </p:nvPicPr>
        <p:blipFill>
          <a:blip r:embed="rId4"/>
          <a:stretch>
            <a:fillRect/>
          </a:stretch>
        </p:blipFill>
        <p:spPr>
          <a:xfrm>
            <a:off x="743166" y="3548844"/>
            <a:ext cx="6949368" cy="1203649"/>
          </a:xfrm>
          <a:prstGeom prst="rect">
            <a:avLst/>
          </a:prstGeom>
        </p:spPr>
      </p:pic>
    </p:spTree>
    <p:extLst>
      <p:ext uri="{BB962C8B-B14F-4D97-AF65-F5344CB8AC3E}">
        <p14:creationId xmlns:p14="http://schemas.microsoft.com/office/powerpoint/2010/main" val="3544601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73-9D2D-43A4-AAA0-E1AC4E342022}"/>
              </a:ext>
            </a:extLst>
          </p:cNvPr>
          <p:cNvSpPr>
            <a:spLocks noGrp="1"/>
          </p:cNvSpPr>
          <p:nvPr>
            <p:ph type="title"/>
          </p:nvPr>
        </p:nvSpPr>
        <p:spPr/>
        <p:txBody>
          <a:bodyPr/>
          <a:lstStyle/>
          <a:p>
            <a:r>
              <a:rPr lang="en-US" dirty="0"/>
              <a:t>Complex Data Element</a:t>
            </a:r>
          </a:p>
        </p:txBody>
      </p:sp>
      <p:sp>
        <p:nvSpPr>
          <p:cNvPr id="4" name="Slide Number Placeholder 3">
            <a:extLst>
              <a:ext uri="{FF2B5EF4-FFF2-40B4-BE49-F238E27FC236}">
                <a16:creationId xmlns:a16="http://schemas.microsoft.com/office/drawing/2014/main" id="{F44D400B-1F60-4B60-B787-57578DEFE2AF}"/>
              </a:ext>
            </a:extLst>
          </p:cNvPr>
          <p:cNvSpPr>
            <a:spLocks noGrp="1"/>
          </p:cNvSpPr>
          <p:nvPr>
            <p:ph type="sldNum" idx="12"/>
          </p:nvPr>
        </p:nvSpPr>
        <p:spPr/>
        <p:txBody>
          <a:bodyPr/>
          <a:lstStyle/>
          <a:p>
            <a:fld id="{99BDFBD5-C309-4526-9B37-B97348992ABE}" type="slidenum">
              <a:rPr lang="en-US" smtClean="0"/>
              <a:t>31</a:t>
            </a:fld>
            <a:endParaRPr lang="en-US"/>
          </a:p>
        </p:txBody>
      </p:sp>
      <p:pic>
        <p:nvPicPr>
          <p:cNvPr id="6" name="Picture 5">
            <a:extLst>
              <a:ext uri="{FF2B5EF4-FFF2-40B4-BE49-F238E27FC236}">
                <a16:creationId xmlns:a16="http://schemas.microsoft.com/office/drawing/2014/main" id="{D8F7DAA2-FE8F-4E2D-99F1-DB39404F3BBD}"/>
              </a:ext>
            </a:extLst>
          </p:cNvPr>
          <p:cNvPicPr>
            <a:picLocks noChangeAspect="1"/>
          </p:cNvPicPr>
          <p:nvPr/>
        </p:nvPicPr>
        <p:blipFill>
          <a:blip r:embed="rId2"/>
          <a:stretch>
            <a:fillRect/>
          </a:stretch>
        </p:blipFill>
        <p:spPr>
          <a:xfrm>
            <a:off x="781947" y="1485164"/>
            <a:ext cx="7466631" cy="1524288"/>
          </a:xfrm>
          <a:prstGeom prst="rect">
            <a:avLst/>
          </a:prstGeom>
        </p:spPr>
      </p:pic>
    </p:spTree>
    <p:extLst>
      <p:ext uri="{BB962C8B-B14F-4D97-AF65-F5344CB8AC3E}">
        <p14:creationId xmlns:p14="http://schemas.microsoft.com/office/powerpoint/2010/main" val="1256644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BE31-2131-4C57-A510-57B2B227229F}"/>
              </a:ext>
            </a:extLst>
          </p:cNvPr>
          <p:cNvSpPr>
            <a:spLocks noGrp="1"/>
          </p:cNvSpPr>
          <p:nvPr>
            <p:ph type="title"/>
          </p:nvPr>
        </p:nvSpPr>
        <p:spPr/>
        <p:txBody>
          <a:bodyPr/>
          <a:lstStyle/>
          <a:p>
            <a:r>
              <a:rPr lang="en-US" dirty="0"/>
              <a:t>Sharing via Implementation Guides</a:t>
            </a:r>
          </a:p>
        </p:txBody>
      </p:sp>
      <p:sp>
        <p:nvSpPr>
          <p:cNvPr id="4" name="Slide Number Placeholder 3">
            <a:extLst>
              <a:ext uri="{FF2B5EF4-FFF2-40B4-BE49-F238E27FC236}">
                <a16:creationId xmlns:a16="http://schemas.microsoft.com/office/drawing/2014/main" id="{2DC73AC9-4342-45C0-8277-12813159FC22}"/>
              </a:ext>
            </a:extLst>
          </p:cNvPr>
          <p:cNvSpPr>
            <a:spLocks noGrp="1"/>
          </p:cNvSpPr>
          <p:nvPr>
            <p:ph type="sldNum" idx="12"/>
          </p:nvPr>
        </p:nvSpPr>
        <p:spPr/>
        <p:txBody>
          <a:bodyPr/>
          <a:lstStyle/>
          <a:p>
            <a:fld id="{99BDFBD5-C309-4526-9B37-B97348992ABE}" type="slidenum">
              <a:rPr lang="en-US" smtClean="0"/>
              <a:t>32</a:t>
            </a:fld>
            <a:endParaRPr lang="en-US"/>
          </a:p>
        </p:txBody>
      </p:sp>
    </p:spTree>
    <p:extLst>
      <p:ext uri="{BB962C8B-B14F-4D97-AF65-F5344CB8AC3E}">
        <p14:creationId xmlns:p14="http://schemas.microsoft.com/office/powerpoint/2010/main" val="386284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1026">
            <a:extLst>
              <a:ext uri="{FF2B5EF4-FFF2-40B4-BE49-F238E27FC236}">
                <a16:creationId xmlns:a16="http://schemas.microsoft.com/office/drawing/2014/main" id="{7DC50A98-5370-4C8B-B8D1-503947AC75CC}"/>
              </a:ext>
            </a:extLst>
          </p:cNvPr>
          <p:cNvGrpSpPr/>
          <p:nvPr/>
        </p:nvGrpSpPr>
        <p:grpSpPr>
          <a:xfrm>
            <a:off x="4310021" y="2794366"/>
            <a:ext cx="1014275" cy="1117875"/>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sp>
        <p:nvSpPr>
          <p:cNvPr id="34" name="Left Brace 33">
            <a:extLst>
              <a:ext uri="{FF2B5EF4-FFF2-40B4-BE49-F238E27FC236}">
                <a16:creationId xmlns:a16="http://schemas.microsoft.com/office/drawing/2014/main" id="{86F3EC75-A9A9-4579-97D5-436BFFE8961B}"/>
              </a:ext>
            </a:extLst>
          </p:cNvPr>
          <p:cNvSpPr/>
          <p:nvPr/>
        </p:nvSpPr>
        <p:spPr>
          <a:xfrm>
            <a:off x="4034704" y="2516165"/>
            <a:ext cx="308023" cy="1294443"/>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grpSp>
        <p:nvGrpSpPr>
          <p:cNvPr id="62" name="Group 61">
            <a:extLst>
              <a:ext uri="{FF2B5EF4-FFF2-40B4-BE49-F238E27FC236}">
                <a16:creationId xmlns:a16="http://schemas.microsoft.com/office/drawing/2014/main" id="{946462FD-829B-4345-BCEB-7501ED399846}"/>
              </a:ext>
            </a:extLst>
          </p:cNvPr>
          <p:cNvGrpSpPr/>
          <p:nvPr/>
        </p:nvGrpSpPr>
        <p:grpSpPr>
          <a:xfrm>
            <a:off x="2533063" y="2777008"/>
            <a:ext cx="1014275" cy="1070227"/>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sp>
        <p:nvSpPr>
          <p:cNvPr id="114" name="Rectangle 113">
            <a:extLst>
              <a:ext uri="{FF2B5EF4-FFF2-40B4-BE49-F238E27FC236}">
                <a16:creationId xmlns:a16="http://schemas.microsoft.com/office/drawing/2014/main" id="{A608B4B3-6ACA-468C-9B87-D84219668E0A}"/>
              </a:ext>
            </a:extLst>
          </p:cNvPr>
          <p:cNvSpPr/>
          <p:nvPr/>
        </p:nvSpPr>
        <p:spPr>
          <a:xfrm>
            <a:off x="4990340" y="3905701"/>
            <a:ext cx="71515" cy="210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18" name="Rectangle 117">
            <a:extLst>
              <a:ext uri="{FF2B5EF4-FFF2-40B4-BE49-F238E27FC236}">
                <a16:creationId xmlns:a16="http://schemas.microsoft.com/office/drawing/2014/main" id="{D451E572-F133-420E-A19A-95DD3C3141F3}"/>
              </a:ext>
            </a:extLst>
          </p:cNvPr>
          <p:cNvSpPr/>
          <p:nvPr/>
        </p:nvSpPr>
        <p:spPr>
          <a:xfrm>
            <a:off x="3359292" y="3877290"/>
            <a:ext cx="61938" cy="259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055" name="Rectangle 1054">
            <a:extLst>
              <a:ext uri="{FF2B5EF4-FFF2-40B4-BE49-F238E27FC236}">
                <a16:creationId xmlns:a16="http://schemas.microsoft.com/office/drawing/2014/main" id="{71143C50-5FDC-46BC-A593-991634435130}"/>
              </a:ext>
            </a:extLst>
          </p:cNvPr>
          <p:cNvSpPr/>
          <p:nvPr/>
        </p:nvSpPr>
        <p:spPr>
          <a:xfrm>
            <a:off x="4152894" y="3905702"/>
            <a:ext cx="74014" cy="259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0" name="Rectangle 119">
            <a:extLst>
              <a:ext uri="{FF2B5EF4-FFF2-40B4-BE49-F238E27FC236}">
                <a16:creationId xmlns:a16="http://schemas.microsoft.com/office/drawing/2014/main" id="{E2D882D9-63AB-4B59-9154-358DCECA153C}"/>
              </a:ext>
            </a:extLst>
          </p:cNvPr>
          <p:cNvSpPr/>
          <p:nvPr/>
        </p:nvSpPr>
        <p:spPr>
          <a:xfrm>
            <a:off x="5649118" y="2527336"/>
            <a:ext cx="83015" cy="26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3" name="Rectangle 122">
            <a:extLst>
              <a:ext uri="{FF2B5EF4-FFF2-40B4-BE49-F238E27FC236}">
                <a16:creationId xmlns:a16="http://schemas.microsoft.com/office/drawing/2014/main" id="{99E795C3-B100-4602-B5C1-8BDAC22BC8A2}"/>
              </a:ext>
            </a:extLst>
          </p:cNvPr>
          <p:cNvSpPr/>
          <p:nvPr/>
        </p:nvSpPr>
        <p:spPr>
          <a:xfrm>
            <a:off x="7407783" y="2552144"/>
            <a:ext cx="83015" cy="253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7181152" y="2208868"/>
            <a:ext cx="251900" cy="49709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5242264" y="3065124"/>
            <a:ext cx="323588" cy="1439664"/>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7817992" y="3311320"/>
            <a:ext cx="327613" cy="942912"/>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6393479" y="3147163"/>
            <a:ext cx="327613" cy="127122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5"/>
          <a:stretch>
            <a:fillRect/>
          </a:stretch>
        </p:blipFill>
        <p:spPr>
          <a:xfrm>
            <a:off x="244324" y="3970631"/>
            <a:ext cx="1057499" cy="6345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216996" y="4116556"/>
            <a:ext cx="1014275" cy="121713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825" kern="1200" cap="all" dirty="0">
                    <a:solidFill>
                      <a:srgbClr val="44546A">
                        <a:hueOff val="0"/>
                        <a:satOff val="0"/>
                        <a:lumOff val="0"/>
                        <a:alphaOff val="0"/>
                      </a:srgbClr>
                    </a:solidFill>
                    <a:latin typeface="Calibri" panose="020F0502020204030204"/>
                  </a:rPr>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041707" y="4116556"/>
            <a:ext cx="1014275" cy="121713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2866418" y="4116556"/>
            <a:ext cx="1014275" cy="121713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3691129" y="4116556"/>
            <a:ext cx="1014275" cy="121713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4515841" y="4116556"/>
            <a:ext cx="1014275" cy="121713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7781095" y="2794366"/>
            <a:ext cx="1014275" cy="1117258"/>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6913327" y="2794366"/>
            <a:ext cx="1014275" cy="1117258"/>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CPG-on-FHIR</a:t>
              </a:r>
            </a:p>
          </p:txBody>
        </p:sp>
      </p:grpSp>
      <p:grpSp>
        <p:nvGrpSpPr>
          <p:cNvPr id="61" name="Group 60">
            <a:extLst>
              <a:ext uri="{FF2B5EF4-FFF2-40B4-BE49-F238E27FC236}">
                <a16:creationId xmlns:a16="http://schemas.microsoft.com/office/drawing/2014/main" id="{F9A15AC5-BCB3-4C33-82A6-BBB9B9A0CB16}"/>
              </a:ext>
            </a:extLst>
          </p:cNvPr>
          <p:cNvGrpSpPr/>
          <p:nvPr/>
        </p:nvGrpSpPr>
        <p:grpSpPr>
          <a:xfrm>
            <a:off x="1443103" y="2791668"/>
            <a:ext cx="1014275" cy="1070227"/>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US 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5177790" y="2794366"/>
            <a:ext cx="1014275" cy="1117258"/>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2020552" y="1469179"/>
            <a:ext cx="811115" cy="82773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HEDIS</a:t>
              </a:r>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4718476" y="257604"/>
            <a:ext cx="811115" cy="843377"/>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CDC Opioid Prescribing</a:t>
              </a:r>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8099288" y="238615"/>
            <a:ext cx="811115" cy="862085"/>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ANC</a:t>
              </a:r>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4" name="Arrow: Bent 1053">
            <a:extLst>
              <a:ext uri="{FF2B5EF4-FFF2-40B4-BE49-F238E27FC236}">
                <a16:creationId xmlns:a16="http://schemas.microsoft.com/office/drawing/2014/main" id="{7AB1F3AF-037E-4F34-ABED-47AD164767E0}"/>
              </a:ext>
            </a:extLst>
          </p:cNvPr>
          <p:cNvSpPr/>
          <p:nvPr/>
        </p:nvSpPr>
        <p:spPr>
          <a:xfrm rot="16200000">
            <a:off x="7256704" y="3397807"/>
            <a:ext cx="327613" cy="76994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2405635" y="2866982"/>
            <a:ext cx="196550" cy="398268"/>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2849629" y="2534228"/>
            <a:ext cx="405710" cy="2348616"/>
          </a:xfrm>
          <a:prstGeom prst="bentArrow">
            <a:avLst>
              <a:gd name="adj1" fmla="val 14269"/>
              <a:gd name="adj2" fmla="val 19109"/>
              <a:gd name="adj3" fmla="val 23764"/>
              <a:gd name="adj4" fmla="val 433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5629567" y="999296"/>
            <a:ext cx="245985" cy="2922149"/>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3185200" y="3046032"/>
            <a:ext cx="1342227"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1588354" y="365286"/>
            <a:ext cx="259361" cy="1992211"/>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903197" y="1091975"/>
            <a:ext cx="1006750"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5340552" y="4116556"/>
            <a:ext cx="1014275" cy="121713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err="1">
                      <a:solidFill>
                        <a:srgbClr val="44546A">
                          <a:hueOff val="0"/>
                          <a:satOff val="0"/>
                          <a:lumOff val="0"/>
                          <a:alphaOff val="0"/>
                        </a:srgbClr>
                      </a:solidFill>
                      <a:latin typeface="Calibri" panose="020F0502020204030204"/>
                    </a:rPr>
                    <a:t>FHIRPath</a:t>
                  </a:r>
                  <a:endParaRPr lang="en-US" sz="900" kern="1200" cap="all" dirty="0">
                    <a:solidFill>
                      <a:srgbClr val="44546A">
                        <a:hueOff val="0"/>
                        <a:satOff val="0"/>
                        <a:lumOff val="0"/>
                        <a:alphaOff val="0"/>
                      </a:srgbClr>
                    </a:solidFill>
                    <a:latin typeface="Calibri" panose="020F0502020204030204"/>
                  </a:endParaRPr>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6165263" y="4116556"/>
            <a:ext cx="1014275" cy="121713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409702" y="2512657"/>
            <a:ext cx="308023" cy="1294443"/>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18491" y="3042524"/>
            <a:ext cx="899605"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530797" y="2791668"/>
            <a:ext cx="1014275" cy="1070227"/>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IPS</a:t>
                </a:r>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6989974" y="4116556"/>
            <a:ext cx="1014275" cy="121713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7814686" y="4116556"/>
            <a:ext cx="1014275" cy="121713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grpSp>
        <p:nvGrpSpPr>
          <p:cNvPr id="77" name="Group 76">
            <a:extLst>
              <a:ext uri="{FF2B5EF4-FFF2-40B4-BE49-F238E27FC236}">
                <a16:creationId xmlns:a16="http://schemas.microsoft.com/office/drawing/2014/main" id="{9BF21A3E-05F5-4A11-838C-7BD8134406E2}"/>
              </a:ext>
            </a:extLst>
          </p:cNvPr>
          <p:cNvGrpSpPr/>
          <p:nvPr/>
        </p:nvGrpSpPr>
        <p:grpSpPr>
          <a:xfrm>
            <a:off x="6045559" y="2794366"/>
            <a:ext cx="1014275" cy="1117258"/>
            <a:chOff x="9220798" y="2495033"/>
            <a:chExt cx="1352367" cy="1489677"/>
          </a:xfrm>
        </p:grpSpPr>
        <p:grpSp>
          <p:nvGrpSpPr>
            <p:cNvPr id="129" name="Group 128">
              <a:extLst>
                <a:ext uri="{FF2B5EF4-FFF2-40B4-BE49-F238E27FC236}">
                  <a16:creationId xmlns:a16="http://schemas.microsoft.com/office/drawing/2014/main" id="{1A4D32AD-BE2A-4803-8C7B-D6EE97A7C469}"/>
                </a:ext>
              </a:extLst>
            </p:cNvPr>
            <p:cNvGrpSpPr/>
            <p:nvPr/>
          </p:nvGrpSpPr>
          <p:grpSpPr>
            <a:xfrm>
              <a:off x="9220798" y="2495033"/>
              <a:ext cx="1352367" cy="1489677"/>
              <a:chOff x="4473510" y="1010464"/>
              <a:chExt cx="1800000" cy="1982760"/>
            </a:xfrm>
          </p:grpSpPr>
          <p:sp>
            <p:nvSpPr>
              <p:cNvPr id="136" name="Rectangle: Diagonal Corners Rounded 135">
                <a:extLst>
                  <a:ext uri="{FF2B5EF4-FFF2-40B4-BE49-F238E27FC236}">
                    <a16:creationId xmlns:a16="http://schemas.microsoft.com/office/drawing/2014/main" id="{613E6084-44E5-436E-980B-DB0D39BD07B4}"/>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38" name="TextBox 137">
                <a:extLst>
                  <a:ext uri="{FF2B5EF4-FFF2-40B4-BE49-F238E27FC236}">
                    <a16:creationId xmlns:a16="http://schemas.microsoft.com/office/drawing/2014/main" id="{75C0B597-B403-45F0-9A22-28EF2A388F7E}"/>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SDC</a:t>
                </a:r>
              </a:p>
            </p:txBody>
          </p:sp>
        </p:grpSp>
        <p:pic>
          <p:nvPicPr>
            <p:cNvPr id="76" name="Picture 75">
              <a:extLst>
                <a:ext uri="{FF2B5EF4-FFF2-40B4-BE49-F238E27FC236}">
                  <a16:creationId xmlns:a16="http://schemas.microsoft.com/office/drawing/2014/main" id="{CDDD314D-D313-4155-A182-C66D7280BA4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86381" y="2624911"/>
              <a:ext cx="516189" cy="516188"/>
            </a:xfrm>
            <a:prstGeom prst="rect">
              <a:avLst/>
            </a:prstGeom>
          </p:spPr>
        </p:pic>
      </p:grpSp>
      <p:sp>
        <p:nvSpPr>
          <p:cNvPr id="119" name="Arrow: Bent 118">
            <a:extLst>
              <a:ext uri="{FF2B5EF4-FFF2-40B4-BE49-F238E27FC236}">
                <a16:creationId xmlns:a16="http://schemas.microsoft.com/office/drawing/2014/main" id="{EC12D5A4-4075-434D-989F-805BF9D8F083}"/>
              </a:ext>
            </a:extLst>
          </p:cNvPr>
          <p:cNvSpPr/>
          <p:nvPr/>
        </p:nvSpPr>
        <p:spPr>
          <a:xfrm rot="16200000">
            <a:off x="3856083" y="728119"/>
            <a:ext cx="357244" cy="3355109"/>
          </a:xfrm>
          <a:prstGeom prst="bentArrow">
            <a:avLst>
              <a:gd name="adj1" fmla="val 16872"/>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78" name="Arrow: Left-Right 77">
            <a:extLst>
              <a:ext uri="{FF2B5EF4-FFF2-40B4-BE49-F238E27FC236}">
                <a16:creationId xmlns:a16="http://schemas.microsoft.com/office/drawing/2014/main" id="{59511F1E-AE09-4D97-97D1-125CCA234E6A}"/>
              </a:ext>
            </a:extLst>
          </p:cNvPr>
          <p:cNvSpPr/>
          <p:nvPr/>
        </p:nvSpPr>
        <p:spPr>
          <a:xfrm>
            <a:off x="7679590" y="3032316"/>
            <a:ext cx="325171" cy="1768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grpSp>
        <p:nvGrpSpPr>
          <p:cNvPr id="142" name="Group 141">
            <a:extLst>
              <a:ext uri="{FF2B5EF4-FFF2-40B4-BE49-F238E27FC236}">
                <a16:creationId xmlns:a16="http://schemas.microsoft.com/office/drawing/2014/main" id="{6616FFA0-31DB-4840-8F23-68B9965DB4A8}"/>
              </a:ext>
            </a:extLst>
          </p:cNvPr>
          <p:cNvGrpSpPr/>
          <p:nvPr/>
        </p:nvGrpSpPr>
        <p:grpSpPr>
          <a:xfrm>
            <a:off x="7085240" y="1471860"/>
            <a:ext cx="811115" cy="862085"/>
            <a:chOff x="9617220" y="250586"/>
            <a:chExt cx="1439460" cy="1529914"/>
          </a:xfrm>
        </p:grpSpPr>
        <p:sp>
          <p:nvSpPr>
            <p:cNvPr id="143" name="Rectangle: Diagonal Corners Rounded 142">
              <a:extLst>
                <a:ext uri="{FF2B5EF4-FFF2-40B4-BE49-F238E27FC236}">
                  <a16:creationId xmlns:a16="http://schemas.microsoft.com/office/drawing/2014/main" id="{7ABD57E9-E650-47FA-A6AA-DA2E6743AF95}"/>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4" name="TextBox 143">
              <a:extLst>
                <a:ext uri="{FF2B5EF4-FFF2-40B4-BE49-F238E27FC236}">
                  <a16:creationId xmlns:a16="http://schemas.microsoft.com/office/drawing/2014/main" id="{0BD49093-EA3C-4DE3-9706-6473FD1F24C2}"/>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CORE</a:t>
              </a:r>
            </a:p>
          </p:txBody>
        </p:sp>
        <p:pic>
          <p:nvPicPr>
            <p:cNvPr id="145" name="Picture 144">
              <a:extLst>
                <a:ext uri="{FF2B5EF4-FFF2-40B4-BE49-F238E27FC236}">
                  <a16:creationId xmlns:a16="http://schemas.microsoft.com/office/drawing/2014/main" id="{96B0FC1B-D195-40F5-992F-717F77B7F9A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46" name="Group 145">
            <a:extLst>
              <a:ext uri="{FF2B5EF4-FFF2-40B4-BE49-F238E27FC236}">
                <a16:creationId xmlns:a16="http://schemas.microsoft.com/office/drawing/2014/main" id="{250A4116-97B6-418E-861B-AB47F412F690}"/>
              </a:ext>
            </a:extLst>
          </p:cNvPr>
          <p:cNvGrpSpPr/>
          <p:nvPr/>
        </p:nvGrpSpPr>
        <p:grpSpPr>
          <a:xfrm>
            <a:off x="6038757" y="231179"/>
            <a:ext cx="811115" cy="862085"/>
            <a:chOff x="9617220" y="250586"/>
            <a:chExt cx="1439460" cy="1529914"/>
          </a:xfrm>
        </p:grpSpPr>
        <p:sp>
          <p:nvSpPr>
            <p:cNvPr id="147" name="Rectangle: Diagonal Corners Rounded 146">
              <a:extLst>
                <a:ext uri="{FF2B5EF4-FFF2-40B4-BE49-F238E27FC236}">
                  <a16:creationId xmlns:a16="http://schemas.microsoft.com/office/drawing/2014/main" id="{A44F8ED3-8F5C-406B-AED4-DB3142871369}"/>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8" name="TextBox 147">
              <a:extLst>
                <a:ext uri="{FF2B5EF4-FFF2-40B4-BE49-F238E27FC236}">
                  <a16:creationId xmlns:a16="http://schemas.microsoft.com/office/drawing/2014/main" id="{52D088C4-01B2-4D0D-9E4E-F9D1922A401C}"/>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FP</a:t>
              </a:r>
            </a:p>
          </p:txBody>
        </p:sp>
        <p:pic>
          <p:nvPicPr>
            <p:cNvPr id="149" name="Picture 148">
              <a:extLst>
                <a:ext uri="{FF2B5EF4-FFF2-40B4-BE49-F238E27FC236}">
                  <a16:creationId xmlns:a16="http://schemas.microsoft.com/office/drawing/2014/main" id="{E7410208-3917-4CB4-8166-851352F8F9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0" name="Group 149">
            <a:extLst>
              <a:ext uri="{FF2B5EF4-FFF2-40B4-BE49-F238E27FC236}">
                <a16:creationId xmlns:a16="http://schemas.microsoft.com/office/drawing/2014/main" id="{DD1D7C3A-9BC2-488F-BD96-4A6D28F9CEA2}"/>
              </a:ext>
            </a:extLst>
          </p:cNvPr>
          <p:cNvGrpSpPr/>
          <p:nvPr/>
        </p:nvGrpSpPr>
        <p:grpSpPr>
          <a:xfrm>
            <a:off x="7114801" y="260431"/>
            <a:ext cx="811115" cy="862085"/>
            <a:chOff x="9617220" y="250586"/>
            <a:chExt cx="1439460" cy="1529914"/>
          </a:xfrm>
        </p:grpSpPr>
        <p:sp>
          <p:nvSpPr>
            <p:cNvPr id="151" name="Rectangle: Diagonal Corners Rounded 150">
              <a:extLst>
                <a:ext uri="{FF2B5EF4-FFF2-40B4-BE49-F238E27FC236}">
                  <a16:creationId xmlns:a16="http://schemas.microsoft.com/office/drawing/2014/main" id="{E4D28BA7-85C4-4B31-BD1B-C38EA245747C}"/>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52" name="TextBox 151">
              <a:extLst>
                <a:ext uri="{FF2B5EF4-FFF2-40B4-BE49-F238E27FC236}">
                  <a16:creationId xmlns:a16="http://schemas.microsoft.com/office/drawing/2014/main" id="{E44CC3C4-C97C-4358-8DD1-E5D0CEC82728}"/>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STI</a:t>
              </a:r>
            </a:p>
          </p:txBody>
        </p:sp>
        <p:pic>
          <p:nvPicPr>
            <p:cNvPr id="153" name="Picture 152">
              <a:extLst>
                <a:ext uri="{FF2B5EF4-FFF2-40B4-BE49-F238E27FC236}">
                  <a16:creationId xmlns:a16="http://schemas.microsoft.com/office/drawing/2014/main" id="{9C9C7FF4-D32A-4CBC-8871-0358A88DBF7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4" name="Group 153">
            <a:extLst>
              <a:ext uri="{FF2B5EF4-FFF2-40B4-BE49-F238E27FC236}">
                <a16:creationId xmlns:a16="http://schemas.microsoft.com/office/drawing/2014/main" id="{BC88ECE4-E26B-454D-AB98-68A8F2586D0C}"/>
              </a:ext>
            </a:extLst>
          </p:cNvPr>
          <p:cNvGrpSpPr/>
          <p:nvPr/>
        </p:nvGrpSpPr>
        <p:grpSpPr>
          <a:xfrm>
            <a:off x="3173788" y="257604"/>
            <a:ext cx="811115" cy="843377"/>
            <a:chOff x="3560576" y="281853"/>
            <a:chExt cx="1439460" cy="1496712"/>
          </a:xfrm>
        </p:grpSpPr>
        <p:sp>
          <p:nvSpPr>
            <p:cNvPr id="155" name="Rectangle: Diagonal Corners Rounded 154">
              <a:extLst>
                <a:ext uri="{FF2B5EF4-FFF2-40B4-BE49-F238E27FC236}">
                  <a16:creationId xmlns:a16="http://schemas.microsoft.com/office/drawing/2014/main" id="{A4071929-EC69-4C7C-BC53-5D059357E784}"/>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56" name="TextBox 155">
              <a:extLst>
                <a:ext uri="{FF2B5EF4-FFF2-40B4-BE49-F238E27FC236}">
                  <a16:creationId xmlns:a16="http://schemas.microsoft.com/office/drawing/2014/main" id="{39340A46-107B-4AD8-A6D7-2D34182A1746}"/>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err="1">
                  <a:solidFill>
                    <a:srgbClr val="44546A">
                      <a:hueOff val="0"/>
                      <a:satOff val="0"/>
                      <a:lumOff val="0"/>
                      <a:alphaOff val="0"/>
                    </a:srgbClr>
                  </a:solidFill>
                  <a:latin typeface="Calibri" panose="020F0502020204030204"/>
                </a:rPr>
                <a:t>eCQM</a:t>
              </a:r>
              <a:r>
                <a:rPr lang="en-US" sz="900" kern="1200" cap="all" dirty="0">
                  <a:solidFill>
                    <a:srgbClr val="44546A">
                      <a:hueOff val="0"/>
                      <a:satOff val="0"/>
                      <a:lumOff val="0"/>
                      <a:alphaOff val="0"/>
                    </a:srgbClr>
                  </a:solidFill>
                  <a:latin typeface="Calibri" panose="020F0502020204030204"/>
                </a:rPr>
                <a:t> </a:t>
              </a:r>
              <a:r>
                <a:rPr lang="en-US" sz="900" kern="1200" cap="all" dirty="0" err="1">
                  <a:solidFill>
                    <a:srgbClr val="44546A">
                      <a:hueOff val="0"/>
                      <a:satOff val="0"/>
                      <a:lumOff val="0"/>
                      <a:alphaOff val="0"/>
                    </a:srgbClr>
                  </a:solidFill>
                  <a:latin typeface="Calibri" panose="020F0502020204030204"/>
                </a:rPr>
                <a:t>ProgramS</a:t>
              </a:r>
              <a:endParaRPr lang="en-US" sz="900" kern="1200" cap="all" dirty="0">
                <a:solidFill>
                  <a:srgbClr val="44546A">
                    <a:hueOff val="0"/>
                    <a:satOff val="0"/>
                    <a:lumOff val="0"/>
                    <a:alphaOff val="0"/>
                  </a:srgbClr>
                </a:solidFill>
                <a:latin typeface="Calibri" panose="020F0502020204030204"/>
              </a:endParaRPr>
            </a:p>
          </p:txBody>
        </p:sp>
        <p:pic>
          <p:nvPicPr>
            <p:cNvPr id="157" name="Picture 156">
              <a:extLst>
                <a:ext uri="{FF2B5EF4-FFF2-40B4-BE49-F238E27FC236}">
                  <a16:creationId xmlns:a16="http://schemas.microsoft.com/office/drawing/2014/main" id="{F40E2CA1-BE2C-4FFE-9822-5EB2E2430A2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sp>
        <p:nvSpPr>
          <p:cNvPr id="159" name="Rectangle 158">
            <a:extLst>
              <a:ext uri="{FF2B5EF4-FFF2-40B4-BE49-F238E27FC236}">
                <a16:creationId xmlns:a16="http://schemas.microsoft.com/office/drawing/2014/main" id="{2EC7A898-FFE8-4875-B622-2F864FAA5435}"/>
              </a:ext>
            </a:extLst>
          </p:cNvPr>
          <p:cNvSpPr/>
          <p:nvPr/>
        </p:nvSpPr>
        <p:spPr>
          <a:xfrm>
            <a:off x="4340498" y="1312945"/>
            <a:ext cx="85889" cy="1533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60" name="Arrow: Bent 159">
            <a:extLst>
              <a:ext uri="{FF2B5EF4-FFF2-40B4-BE49-F238E27FC236}">
                <a16:creationId xmlns:a16="http://schemas.microsoft.com/office/drawing/2014/main" id="{A5B950DE-A2FD-4DF2-AE94-02D5E70C1E36}"/>
              </a:ext>
            </a:extLst>
          </p:cNvPr>
          <p:cNvSpPr/>
          <p:nvPr/>
        </p:nvSpPr>
        <p:spPr>
          <a:xfrm rot="16200000" flipV="1">
            <a:off x="4409716" y="683631"/>
            <a:ext cx="251900" cy="110926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1" name="Arrow: Bent 160">
            <a:extLst>
              <a:ext uri="{FF2B5EF4-FFF2-40B4-BE49-F238E27FC236}">
                <a16:creationId xmlns:a16="http://schemas.microsoft.com/office/drawing/2014/main" id="{C1835C10-A6E1-4905-AF77-92F99D7D0416}"/>
              </a:ext>
            </a:extLst>
          </p:cNvPr>
          <p:cNvSpPr/>
          <p:nvPr/>
        </p:nvSpPr>
        <p:spPr>
          <a:xfrm rot="16200000">
            <a:off x="4080122" y="696051"/>
            <a:ext cx="245985" cy="1090340"/>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grpSp>
        <p:nvGrpSpPr>
          <p:cNvPr id="83" name="Group 82">
            <a:extLst>
              <a:ext uri="{FF2B5EF4-FFF2-40B4-BE49-F238E27FC236}">
                <a16:creationId xmlns:a16="http://schemas.microsoft.com/office/drawing/2014/main" id="{9F29FE3F-4638-41C3-9638-3AAA30091481}"/>
              </a:ext>
            </a:extLst>
          </p:cNvPr>
          <p:cNvGrpSpPr/>
          <p:nvPr/>
        </p:nvGrpSpPr>
        <p:grpSpPr>
          <a:xfrm>
            <a:off x="3937169" y="1444802"/>
            <a:ext cx="811115" cy="843377"/>
            <a:chOff x="5249558" y="1926403"/>
            <a:chExt cx="1081487" cy="1124502"/>
          </a:xfrm>
        </p:grpSpPr>
        <p:grpSp>
          <p:nvGrpSpPr>
            <p:cNvPr id="137" name="Group 136">
              <a:extLst>
                <a:ext uri="{FF2B5EF4-FFF2-40B4-BE49-F238E27FC236}">
                  <a16:creationId xmlns:a16="http://schemas.microsoft.com/office/drawing/2014/main" id="{2B802CDF-345D-4573-A1B7-EA8D57382860}"/>
                </a:ext>
              </a:extLst>
            </p:cNvPr>
            <p:cNvGrpSpPr/>
            <p:nvPr/>
          </p:nvGrpSpPr>
          <p:grpSpPr>
            <a:xfrm>
              <a:off x="5249558" y="1926403"/>
              <a:ext cx="1081487" cy="1124502"/>
              <a:chOff x="3560576" y="281853"/>
              <a:chExt cx="1439460" cy="1496712"/>
            </a:xfrm>
          </p:grpSpPr>
          <p:sp>
            <p:nvSpPr>
              <p:cNvPr id="139" name="Rectangle: Diagonal Corners Rounded 138">
                <a:extLst>
                  <a:ext uri="{FF2B5EF4-FFF2-40B4-BE49-F238E27FC236}">
                    <a16:creationId xmlns:a16="http://schemas.microsoft.com/office/drawing/2014/main" id="{1F46B3DD-3324-44BC-AE2F-EC163EDB0838}"/>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0" name="TextBox 139">
                <a:extLst>
                  <a:ext uri="{FF2B5EF4-FFF2-40B4-BE49-F238E27FC236}">
                    <a16:creationId xmlns:a16="http://schemas.microsoft.com/office/drawing/2014/main" id="{528F6ABD-BE3B-4BAB-9416-A96685A2F31B}"/>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MME Calculation</a:t>
                </a:r>
              </a:p>
            </p:txBody>
          </p:sp>
        </p:grpSp>
        <p:pic>
          <p:nvPicPr>
            <p:cNvPr id="82" name="Picture 81">
              <a:extLst>
                <a:ext uri="{FF2B5EF4-FFF2-40B4-BE49-F238E27FC236}">
                  <a16:creationId xmlns:a16="http://schemas.microsoft.com/office/drawing/2014/main" id="{39FB5E23-0E86-4F6E-BDAC-012FA0DA816E}"/>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48387" y="2108409"/>
              <a:ext cx="500257" cy="500257"/>
            </a:xfrm>
            <a:prstGeom prst="rect">
              <a:avLst/>
            </a:prstGeom>
          </p:spPr>
        </p:pic>
      </p:grpSp>
      <p:sp>
        <p:nvSpPr>
          <p:cNvPr id="162" name="Rectangle 161">
            <a:extLst>
              <a:ext uri="{FF2B5EF4-FFF2-40B4-BE49-F238E27FC236}">
                <a16:creationId xmlns:a16="http://schemas.microsoft.com/office/drawing/2014/main" id="{880D413F-9EB6-487C-8859-F633DAD1CD17}"/>
              </a:ext>
            </a:extLst>
          </p:cNvPr>
          <p:cNvSpPr/>
          <p:nvPr/>
        </p:nvSpPr>
        <p:spPr>
          <a:xfrm>
            <a:off x="7481859" y="1323551"/>
            <a:ext cx="85889" cy="1533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63" name="Arrow: Bent 162">
            <a:extLst>
              <a:ext uri="{FF2B5EF4-FFF2-40B4-BE49-F238E27FC236}">
                <a16:creationId xmlns:a16="http://schemas.microsoft.com/office/drawing/2014/main" id="{788B4BA7-A374-4DA9-9E34-6E4392FD4236}"/>
              </a:ext>
            </a:extLst>
          </p:cNvPr>
          <p:cNvSpPr/>
          <p:nvPr/>
        </p:nvSpPr>
        <p:spPr>
          <a:xfrm rot="16200000" flipV="1">
            <a:off x="7692355" y="511497"/>
            <a:ext cx="246390" cy="1480255"/>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4" name="Arrow: Bent 163">
            <a:extLst>
              <a:ext uri="{FF2B5EF4-FFF2-40B4-BE49-F238E27FC236}">
                <a16:creationId xmlns:a16="http://schemas.microsoft.com/office/drawing/2014/main" id="{81D6CF1D-26CC-4345-B50F-2C6DCC5A094F}"/>
              </a:ext>
            </a:extLst>
          </p:cNvPr>
          <p:cNvSpPr/>
          <p:nvPr/>
        </p:nvSpPr>
        <p:spPr>
          <a:xfrm rot="16200000">
            <a:off x="6998256" y="530402"/>
            <a:ext cx="240907" cy="1447927"/>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5" name="Arrow: Up 164">
            <a:extLst>
              <a:ext uri="{FF2B5EF4-FFF2-40B4-BE49-F238E27FC236}">
                <a16:creationId xmlns:a16="http://schemas.microsoft.com/office/drawing/2014/main" id="{58BDC1B6-1C70-4169-926D-38F2CFB6FF83}"/>
              </a:ext>
            </a:extLst>
          </p:cNvPr>
          <p:cNvSpPr/>
          <p:nvPr/>
        </p:nvSpPr>
        <p:spPr>
          <a:xfrm>
            <a:off x="7453213" y="1139445"/>
            <a:ext cx="134288" cy="24598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Tree>
    <p:extLst>
      <p:ext uri="{BB962C8B-B14F-4D97-AF65-F5344CB8AC3E}">
        <p14:creationId xmlns:p14="http://schemas.microsoft.com/office/powerpoint/2010/main" val="517772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E971-9838-42CD-A2C7-D16C0C12FF3C}"/>
              </a:ext>
            </a:extLst>
          </p:cNvPr>
          <p:cNvSpPr>
            <a:spLocks noGrp="1"/>
          </p:cNvSpPr>
          <p:nvPr>
            <p:ph type="title"/>
          </p:nvPr>
        </p:nvSpPr>
        <p:spPr/>
        <p:txBody>
          <a:bodyPr/>
          <a:lstStyle/>
          <a:p>
            <a:r>
              <a:rPr lang="en-US" dirty="0"/>
              <a:t>Colorectal Cancer Concepts</a:t>
            </a:r>
          </a:p>
        </p:txBody>
      </p:sp>
      <p:sp>
        <p:nvSpPr>
          <p:cNvPr id="4" name="Slide Number Placeholder 3">
            <a:extLst>
              <a:ext uri="{FF2B5EF4-FFF2-40B4-BE49-F238E27FC236}">
                <a16:creationId xmlns:a16="http://schemas.microsoft.com/office/drawing/2014/main" id="{60C16AD7-D8CB-4C4B-A5EF-5509E01E2622}"/>
              </a:ext>
            </a:extLst>
          </p:cNvPr>
          <p:cNvSpPr>
            <a:spLocks noGrp="1"/>
          </p:cNvSpPr>
          <p:nvPr>
            <p:ph type="sldNum" idx="12"/>
          </p:nvPr>
        </p:nvSpPr>
        <p:spPr/>
        <p:txBody>
          <a:bodyPr/>
          <a:lstStyle/>
          <a:p>
            <a:fld id="{99BDFBD5-C309-4526-9B37-B97348992ABE}" type="slidenum">
              <a:rPr lang="en-US" smtClean="0"/>
              <a:t>34</a:t>
            </a:fld>
            <a:endParaRPr lang="en-US"/>
          </a:p>
        </p:txBody>
      </p:sp>
      <p:pic>
        <p:nvPicPr>
          <p:cNvPr id="6" name="Picture 5">
            <a:extLst>
              <a:ext uri="{FF2B5EF4-FFF2-40B4-BE49-F238E27FC236}">
                <a16:creationId xmlns:a16="http://schemas.microsoft.com/office/drawing/2014/main" id="{D05ED5D3-2443-4B36-8C8A-C50A76F0D6B9}"/>
              </a:ext>
            </a:extLst>
          </p:cNvPr>
          <p:cNvPicPr>
            <a:picLocks noChangeAspect="1"/>
          </p:cNvPicPr>
          <p:nvPr/>
        </p:nvPicPr>
        <p:blipFill>
          <a:blip r:embed="rId2"/>
          <a:stretch>
            <a:fillRect/>
          </a:stretch>
        </p:blipFill>
        <p:spPr>
          <a:xfrm>
            <a:off x="1154613" y="868621"/>
            <a:ext cx="7147667" cy="3834780"/>
          </a:xfrm>
          <a:prstGeom prst="rect">
            <a:avLst/>
          </a:prstGeom>
        </p:spPr>
      </p:pic>
      <p:sp>
        <p:nvSpPr>
          <p:cNvPr id="8" name="TextBox 7">
            <a:extLst>
              <a:ext uri="{FF2B5EF4-FFF2-40B4-BE49-F238E27FC236}">
                <a16:creationId xmlns:a16="http://schemas.microsoft.com/office/drawing/2014/main" id="{60F92E97-F67F-45FA-BE19-E98C5EBE9C17}"/>
              </a:ext>
            </a:extLst>
          </p:cNvPr>
          <p:cNvSpPr txBox="1"/>
          <p:nvPr/>
        </p:nvSpPr>
        <p:spPr>
          <a:xfrm>
            <a:off x="2879196" y="4888111"/>
            <a:ext cx="3571262" cy="253916"/>
          </a:xfrm>
          <a:prstGeom prst="rect">
            <a:avLst/>
          </a:prstGeom>
          <a:noFill/>
        </p:spPr>
        <p:txBody>
          <a:bodyPr wrap="square">
            <a:spAutoFit/>
          </a:bodyPr>
          <a:lstStyle/>
          <a:p>
            <a:r>
              <a:rPr lang="en-US" sz="1050" dirty="0">
                <a:solidFill>
                  <a:schemeClr val="bg1"/>
                </a:solidFill>
                <a:hlinkClick r:id="rId3"/>
              </a:rPr>
              <a:t>http://build.fhir.org/ig/cqframework/cqf-ccc/</a:t>
            </a:r>
            <a:r>
              <a:rPr lang="en-US" sz="1050" dirty="0">
                <a:solidFill>
                  <a:schemeClr val="bg1"/>
                </a:solidFill>
              </a:rPr>
              <a:t> </a:t>
            </a:r>
          </a:p>
        </p:txBody>
      </p:sp>
    </p:spTree>
    <p:extLst>
      <p:ext uri="{BB962C8B-B14F-4D97-AF65-F5344CB8AC3E}">
        <p14:creationId xmlns:p14="http://schemas.microsoft.com/office/powerpoint/2010/main" val="2284128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BD4F-EC5F-417A-B04E-839060A98B38}"/>
              </a:ext>
            </a:extLst>
          </p:cNvPr>
          <p:cNvSpPr>
            <a:spLocks noGrp="1"/>
          </p:cNvSpPr>
          <p:nvPr>
            <p:ph type="title"/>
          </p:nvPr>
        </p:nvSpPr>
        <p:spPr/>
        <p:txBody>
          <a:bodyPr/>
          <a:lstStyle/>
          <a:p>
            <a:r>
              <a:rPr lang="en-US" dirty="0"/>
              <a:t>Logic Libraries</a:t>
            </a:r>
          </a:p>
        </p:txBody>
      </p:sp>
      <p:sp>
        <p:nvSpPr>
          <p:cNvPr id="4" name="Slide Number Placeholder 3">
            <a:extLst>
              <a:ext uri="{FF2B5EF4-FFF2-40B4-BE49-F238E27FC236}">
                <a16:creationId xmlns:a16="http://schemas.microsoft.com/office/drawing/2014/main" id="{32F3CB2E-A465-4F17-AEB1-F34D019500B5}"/>
              </a:ext>
            </a:extLst>
          </p:cNvPr>
          <p:cNvSpPr>
            <a:spLocks noGrp="1"/>
          </p:cNvSpPr>
          <p:nvPr>
            <p:ph type="sldNum" idx="12"/>
          </p:nvPr>
        </p:nvSpPr>
        <p:spPr/>
        <p:txBody>
          <a:bodyPr/>
          <a:lstStyle/>
          <a:p>
            <a:fld id="{99BDFBD5-C309-4526-9B37-B97348992ABE}" type="slidenum">
              <a:rPr lang="en-US" smtClean="0"/>
              <a:t>35</a:t>
            </a:fld>
            <a:endParaRPr lang="en-US"/>
          </a:p>
        </p:txBody>
      </p:sp>
      <p:pic>
        <p:nvPicPr>
          <p:cNvPr id="6" name="Picture 5">
            <a:extLst>
              <a:ext uri="{FF2B5EF4-FFF2-40B4-BE49-F238E27FC236}">
                <a16:creationId xmlns:a16="http://schemas.microsoft.com/office/drawing/2014/main" id="{FB38789C-8A7A-4A9D-AD1E-6EC59F2FFCB9}"/>
              </a:ext>
            </a:extLst>
          </p:cNvPr>
          <p:cNvPicPr>
            <a:picLocks noChangeAspect="1"/>
          </p:cNvPicPr>
          <p:nvPr/>
        </p:nvPicPr>
        <p:blipFill>
          <a:blip r:embed="rId2"/>
          <a:stretch>
            <a:fillRect/>
          </a:stretch>
        </p:blipFill>
        <p:spPr>
          <a:xfrm>
            <a:off x="837958" y="988306"/>
            <a:ext cx="7279825" cy="3601997"/>
          </a:xfrm>
          <a:prstGeom prst="rect">
            <a:avLst/>
          </a:prstGeom>
        </p:spPr>
      </p:pic>
      <p:sp>
        <p:nvSpPr>
          <p:cNvPr id="8" name="TextBox 7">
            <a:extLst>
              <a:ext uri="{FF2B5EF4-FFF2-40B4-BE49-F238E27FC236}">
                <a16:creationId xmlns:a16="http://schemas.microsoft.com/office/drawing/2014/main" id="{A085B9C4-EE57-4209-B145-DA419D0A2B80}"/>
              </a:ext>
            </a:extLst>
          </p:cNvPr>
          <p:cNvSpPr txBox="1"/>
          <p:nvPr/>
        </p:nvSpPr>
        <p:spPr>
          <a:xfrm>
            <a:off x="2190526" y="4869656"/>
            <a:ext cx="4574690" cy="230832"/>
          </a:xfrm>
          <a:prstGeom prst="rect">
            <a:avLst/>
          </a:prstGeom>
          <a:noFill/>
        </p:spPr>
        <p:txBody>
          <a:bodyPr wrap="square">
            <a:spAutoFit/>
          </a:bodyPr>
          <a:lstStyle/>
          <a:p>
            <a:r>
              <a:rPr lang="en-US" sz="900" dirty="0">
                <a:solidFill>
                  <a:schemeClr val="bg1"/>
                </a:solidFill>
                <a:hlinkClick r:id="rId3"/>
              </a:rPr>
              <a:t>http://build.fhir.org/ig/cqframework/cqf-ccc/Library-ColorectalCancerElements.html</a:t>
            </a:r>
            <a:r>
              <a:rPr lang="en-US" sz="900" dirty="0">
                <a:solidFill>
                  <a:schemeClr val="bg1"/>
                </a:solidFill>
              </a:rPr>
              <a:t> </a:t>
            </a:r>
          </a:p>
        </p:txBody>
      </p:sp>
    </p:spTree>
    <p:extLst>
      <p:ext uri="{BB962C8B-B14F-4D97-AF65-F5344CB8AC3E}">
        <p14:creationId xmlns:p14="http://schemas.microsoft.com/office/powerpoint/2010/main" val="1044141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305A-B35E-4802-BBD0-1E95CE818170}"/>
              </a:ext>
            </a:extLst>
          </p:cNvPr>
          <p:cNvSpPr>
            <a:spLocks noGrp="1"/>
          </p:cNvSpPr>
          <p:nvPr>
            <p:ph type="title"/>
          </p:nvPr>
        </p:nvSpPr>
        <p:spPr/>
        <p:txBody>
          <a:bodyPr/>
          <a:lstStyle/>
          <a:p>
            <a:r>
              <a:rPr lang="en-US" dirty="0"/>
              <a:t>FHIR Publishing Ecosystem</a:t>
            </a:r>
          </a:p>
        </p:txBody>
      </p:sp>
      <p:sp>
        <p:nvSpPr>
          <p:cNvPr id="4" name="Slide Number Placeholder 3">
            <a:extLst>
              <a:ext uri="{FF2B5EF4-FFF2-40B4-BE49-F238E27FC236}">
                <a16:creationId xmlns:a16="http://schemas.microsoft.com/office/drawing/2014/main" id="{A8CD1B6E-4907-436A-B683-C9EFE360FD92}"/>
              </a:ext>
            </a:extLst>
          </p:cNvPr>
          <p:cNvSpPr>
            <a:spLocks noGrp="1"/>
          </p:cNvSpPr>
          <p:nvPr>
            <p:ph type="sldNum" idx="12"/>
          </p:nvPr>
        </p:nvSpPr>
        <p:spPr/>
        <p:txBody>
          <a:bodyPr/>
          <a:lstStyle/>
          <a:p>
            <a:fld id="{99BDFBD5-C309-4526-9B37-B97348992ABE}" type="slidenum">
              <a:rPr lang="en-US" smtClean="0"/>
              <a:t>36</a:t>
            </a:fld>
            <a:endParaRPr lang="en-US"/>
          </a:p>
        </p:txBody>
      </p:sp>
      <p:pic>
        <p:nvPicPr>
          <p:cNvPr id="6" name="Picture 5">
            <a:extLst>
              <a:ext uri="{FF2B5EF4-FFF2-40B4-BE49-F238E27FC236}">
                <a16:creationId xmlns:a16="http://schemas.microsoft.com/office/drawing/2014/main" id="{2E820C38-3F65-437B-8E62-ADF844C1CE2C}"/>
              </a:ext>
            </a:extLst>
          </p:cNvPr>
          <p:cNvPicPr>
            <a:picLocks noChangeAspect="1"/>
          </p:cNvPicPr>
          <p:nvPr/>
        </p:nvPicPr>
        <p:blipFill>
          <a:blip r:embed="rId2"/>
          <a:stretch>
            <a:fillRect/>
          </a:stretch>
        </p:blipFill>
        <p:spPr>
          <a:xfrm>
            <a:off x="715947" y="1370119"/>
            <a:ext cx="4565494" cy="757343"/>
          </a:xfrm>
          <a:prstGeom prst="rect">
            <a:avLst/>
          </a:prstGeom>
        </p:spPr>
      </p:pic>
      <p:pic>
        <p:nvPicPr>
          <p:cNvPr id="8" name="Picture 7">
            <a:extLst>
              <a:ext uri="{FF2B5EF4-FFF2-40B4-BE49-F238E27FC236}">
                <a16:creationId xmlns:a16="http://schemas.microsoft.com/office/drawing/2014/main" id="{E8053F3D-4593-4A78-BA36-4010EFE6514A}"/>
              </a:ext>
            </a:extLst>
          </p:cNvPr>
          <p:cNvPicPr>
            <a:picLocks noChangeAspect="1"/>
          </p:cNvPicPr>
          <p:nvPr/>
        </p:nvPicPr>
        <p:blipFill>
          <a:blip r:embed="rId3"/>
          <a:stretch>
            <a:fillRect/>
          </a:stretch>
        </p:blipFill>
        <p:spPr>
          <a:xfrm>
            <a:off x="1798962" y="2377292"/>
            <a:ext cx="5072689" cy="1753644"/>
          </a:xfrm>
          <a:prstGeom prst="rect">
            <a:avLst/>
          </a:prstGeom>
        </p:spPr>
      </p:pic>
    </p:spTree>
    <p:extLst>
      <p:ext uri="{BB962C8B-B14F-4D97-AF65-F5344CB8AC3E}">
        <p14:creationId xmlns:p14="http://schemas.microsoft.com/office/powerpoint/2010/main" val="3347114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177C67-014B-42B6-AA10-D16A8F72C1DC}"/>
              </a:ext>
            </a:extLst>
          </p:cNvPr>
          <p:cNvSpPr>
            <a:spLocks noGrp="1"/>
          </p:cNvSpPr>
          <p:nvPr>
            <p:ph type="sldNum" idx="12"/>
          </p:nvPr>
        </p:nvSpPr>
        <p:spPr/>
        <p:txBody>
          <a:bodyPr/>
          <a:lstStyle/>
          <a:p>
            <a:fld id="{99BDFBD5-C309-4526-9B37-B97348992ABE}" type="slidenum">
              <a:rPr lang="en-US" smtClean="0"/>
              <a:t>37</a:t>
            </a:fld>
            <a:endParaRPr lang="en-US"/>
          </a:p>
        </p:txBody>
      </p:sp>
      <p:sp>
        <p:nvSpPr>
          <p:cNvPr id="6" name="TextBox 5">
            <a:extLst>
              <a:ext uri="{FF2B5EF4-FFF2-40B4-BE49-F238E27FC236}">
                <a16:creationId xmlns:a16="http://schemas.microsoft.com/office/drawing/2014/main" id="{6A5A902B-5F91-4F42-B71F-E953835E63AD}"/>
              </a:ext>
            </a:extLst>
          </p:cNvPr>
          <p:cNvSpPr txBox="1"/>
          <p:nvPr/>
        </p:nvSpPr>
        <p:spPr>
          <a:xfrm>
            <a:off x="1415387" y="4869656"/>
            <a:ext cx="6507032" cy="253916"/>
          </a:xfrm>
          <a:prstGeom prst="rect">
            <a:avLst/>
          </a:prstGeom>
          <a:noFill/>
        </p:spPr>
        <p:txBody>
          <a:bodyPr wrap="square">
            <a:spAutoFit/>
          </a:bodyPr>
          <a:lstStyle/>
          <a:p>
            <a:pPr algn="ctr"/>
            <a:r>
              <a:rPr lang="en-US" sz="1050" dirty="0">
                <a:hlinkClick r:id="rId2"/>
              </a:rPr>
              <a:t>https://github.com/cqframework/cqf-ccc/blob/master/input/cql/ColorectalCancerScreeningCDS.cql</a:t>
            </a:r>
            <a:r>
              <a:rPr lang="en-US" sz="1050" dirty="0"/>
              <a:t> </a:t>
            </a:r>
          </a:p>
        </p:txBody>
      </p:sp>
      <p:pic>
        <p:nvPicPr>
          <p:cNvPr id="12" name="Picture 11">
            <a:extLst>
              <a:ext uri="{FF2B5EF4-FFF2-40B4-BE49-F238E27FC236}">
                <a16:creationId xmlns:a16="http://schemas.microsoft.com/office/drawing/2014/main" id="{CF910B0B-4FE8-4121-8852-A510E79F5716}"/>
              </a:ext>
            </a:extLst>
          </p:cNvPr>
          <p:cNvPicPr>
            <a:picLocks noChangeAspect="1"/>
          </p:cNvPicPr>
          <p:nvPr/>
        </p:nvPicPr>
        <p:blipFill>
          <a:blip r:embed="rId3"/>
          <a:stretch>
            <a:fillRect/>
          </a:stretch>
        </p:blipFill>
        <p:spPr>
          <a:xfrm>
            <a:off x="660315" y="479890"/>
            <a:ext cx="7274010" cy="4102430"/>
          </a:xfrm>
          <a:prstGeom prst="rect">
            <a:avLst/>
          </a:prstGeom>
        </p:spPr>
      </p:pic>
      <p:sp>
        <p:nvSpPr>
          <p:cNvPr id="13" name="TextBox 12">
            <a:extLst>
              <a:ext uri="{FF2B5EF4-FFF2-40B4-BE49-F238E27FC236}">
                <a16:creationId xmlns:a16="http://schemas.microsoft.com/office/drawing/2014/main" id="{9FD27813-3160-4700-AD32-F76A43A46605}"/>
              </a:ext>
            </a:extLst>
          </p:cNvPr>
          <p:cNvSpPr txBox="1"/>
          <p:nvPr/>
        </p:nvSpPr>
        <p:spPr>
          <a:xfrm>
            <a:off x="531641" y="110558"/>
            <a:ext cx="3493264" cy="369332"/>
          </a:xfrm>
          <a:prstGeom prst="rect">
            <a:avLst/>
          </a:prstGeom>
          <a:noFill/>
        </p:spPr>
        <p:txBody>
          <a:bodyPr wrap="none" rtlCol="0">
            <a:spAutoFit/>
          </a:bodyPr>
          <a:lstStyle/>
          <a:p>
            <a:r>
              <a:rPr lang="en-US" sz="1800" dirty="0" err="1">
                <a:solidFill>
                  <a:schemeClr val="tx1"/>
                </a:solidFill>
              </a:rPr>
              <a:t>ColorectalCancerScreeningCDS</a:t>
            </a:r>
            <a:endParaRPr lang="en-US" sz="1800" dirty="0">
              <a:solidFill>
                <a:schemeClr val="tx1"/>
              </a:solidFill>
            </a:endParaRPr>
          </a:p>
        </p:txBody>
      </p:sp>
    </p:spTree>
    <p:extLst>
      <p:ext uri="{BB962C8B-B14F-4D97-AF65-F5344CB8AC3E}">
        <p14:creationId xmlns:p14="http://schemas.microsoft.com/office/powerpoint/2010/main" val="580032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A2A3-D068-4553-988F-ABB7DAF077E8}"/>
              </a:ext>
            </a:extLst>
          </p:cNvPr>
          <p:cNvSpPr>
            <a:spLocks noGrp="1"/>
          </p:cNvSpPr>
          <p:nvPr>
            <p:ph type="sldNum" idx="12"/>
          </p:nvPr>
        </p:nvSpPr>
        <p:spPr/>
        <p:txBody>
          <a:bodyPr/>
          <a:lstStyle/>
          <a:p>
            <a:fld id="{99BDFBD5-C309-4526-9B37-B97348992ABE}" type="slidenum">
              <a:rPr lang="en-US" smtClean="0"/>
              <a:t>38</a:t>
            </a:fld>
            <a:endParaRPr lang="en-US"/>
          </a:p>
        </p:txBody>
      </p:sp>
      <p:pic>
        <p:nvPicPr>
          <p:cNvPr id="6" name="Picture 5">
            <a:extLst>
              <a:ext uri="{FF2B5EF4-FFF2-40B4-BE49-F238E27FC236}">
                <a16:creationId xmlns:a16="http://schemas.microsoft.com/office/drawing/2014/main" id="{CD00D974-8787-4200-A697-8F11EFB277B7}"/>
              </a:ext>
            </a:extLst>
          </p:cNvPr>
          <p:cNvPicPr>
            <a:picLocks noChangeAspect="1"/>
          </p:cNvPicPr>
          <p:nvPr/>
        </p:nvPicPr>
        <p:blipFill>
          <a:blip r:embed="rId2"/>
          <a:stretch>
            <a:fillRect/>
          </a:stretch>
        </p:blipFill>
        <p:spPr>
          <a:xfrm>
            <a:off x="714355" y="665460"/>
            <a:ext cx="7715290" cy="3812579"/>
          </a:xfrm>
          <a:prstGeom prst="rect">
            <a:avLst/>
          </a:prstGeom>
        </p:spPr>
      </p:pic>
      <p:sp>
        <p:nvSpPr>
          <p:cNvPr id="8" name="TextBox 7">
            <a:extLst>
              <a:ext uri="{FF2B5EF4-FFF2-40B4-BE49-F238E27FC236}">
                <a16:creationId xmlns:a16="http://schemas.microsoft.com/office/drawing/2014/main" id="{53731CAF-2A30-476C-A1B2-B56D79F9608E}"/>
              </a:ext>
            </a:extLst>
          </p:cNvPr>
          <p:cNvSpPr txBox="1"/>
          <p:nvPr/>
        </p:nvSpPr>
        <p:spPr>
          <a:xfrm>
            <a:off x="1270747" y="4841860"/>
            <a:ext cx="6200439" cy="230832"/>
          </a:xfrm>
          <a:prstGeom prst="rect">
            <a:avLst/>
          </a:prstGeom>
          <a:noFill/>
        </p:spPr>
        <p:txBody>
          <a:bodyPr wrap="square">
            <a:spAutoFit/>
          </a:bodyPr>
          <a:lstStyle/>
          <a:p>
            <a:pPr algn="ctr"/>
            <a:r>
              <a:rPr lang="en-US" sz="900" dirty="0">
                <a:solidFill>
                  <a:schemeClr val="bg1"/>
                </a:solidFill>
                <a:hlinkClick r:id="rId3"/>
              </a:rPr>
              <a:t>https://github.com/cqframework/cqf-ccc/blob/master/input/cql/ColorectalCancerScreeningCQM.cql</a:t>
            </a:r>
            <a:r>
              <a:rPr lang="en-US" sz="900" dirty="0">
                <a:solidFill>
                  <a:schemeClr val="bg1"/>
                </a:solidFill>
              </a:rPr>
              <a:t> </a:t>
            </a:r>
          </a:p>
        </p:txBody>
      </p:sp>
      <p:sp>
        <p:nvSpPr>
          <p:cNvPr id="9" name="TextBox 8">
            <a:extLst>
              <a:ext uri="{FF2B5EF4-FFF2-40B4-BE49-F238E27FC236}">
                <a16:creationId xmlns:a16="http://schemas.microsoft.com/office/drawing/2014/main" id="{425ABF52-7BD8-48F9-B241-2C1BB7B02743}"/>
              </a:ext>
            </a:extLst>
          </p:cNvPr>
          <p:cNvSpPr txBox="1"/>
          <p:nvPr/>
        </p:nvSpPr>
        <p:spPr>
          <a:xfrm>
            <a:off x="614362" y="168603"/>
            <a:ext cx="3544560" cy="369332"/>
          </a:xfrm>
          <a:prstGeom prst="rect">
            <a:avLst/>
          </a:prstGeom>
          <a:noFill/>
        </p:spPr>
        <p:txBody>
          <a:bodyPr wrap="none" rtlCol="0">
            <a:spAutoFit/>
          </a:bodyPr>
          <a:lstStyle/>
          <a:p>
            <a:r>
              <a:rPr lang="en-US" sz="1800" dirty="0" err="1">
                <a:solidFill>
                  <a:schemeClr val="tx1"/>
                </a:solidFill>
              </a:rPr>
              <a:t>ColorectalCancerScreeningCQM</a:t>
            </a:r>
            <a:endParaRPr lang="en-US" sz="1800" dirty="0">
              <a:solidFill>
                <a:schemeClr val="tx1"/>
              </a:solidFill>
            </a:endParaRPr>
          </a:p>
        </p:txBody>
      </p:sp>
    </p:spTree>
    <p:extLst>
      <p:ext uri="{BB962C8B-B14F-4D97-AF65-F5344CB8AC3E}">
        <p14:creationId xmlns:p14="http://schemas.microsoft.com/office/powerpoint/2010/main" val="335471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A2A3-D068-4553-988F-ABB7DAF077E8}"/>
              </a:ext>
            </a:extLst>
          </p:cNvPr>
          <p:cNvSpPr>
            <a:spLocks noGrp="1"/>
          </p:cNvSpPr>
          <p:nvPr>
            <p:ph type="sldNum" idx="12"/>
          </p:nvPr>
        </p:nvSpPr>
        <p:spPr/>
        <p:txBody>
          <a:bodyPr/>
          <a:lstStyle/>
          <a:p>
            <a:fld id="{99BDFBD5-C309-4526-9B37-B97348992ABE}" type="slidenum">
              <a:rPr lang="en-US" smtClean="0"/>
              <a:t>39</a:t>
            </a:fld>
            <a:endParaRPr lang="en-US"/>
          </a:p>
        </p:txBody>
      </p:sp>
      <p:sp>
        <p:nvSpPr>
          <p:cNvPr id="8" name="TextBox 7">
            <a:extLst>
              <a:ext uri="{FF2B5EF4-FFF2-40B4-BE49-F238E27FC236}">
                <a16:creationId xmlns:a16="http://schemas.microsoft.com/office/drawing/2014/main" id="{53731CAF-2A30-476C-A1B2-B56D79F9608E}"/>
              </a:ext>
            </a:extLst>
          </p:cNvPr>
          <p:cNvSpPr txBox="1"/>
          <p:nvPr/>
        </p:nvSpPr>
        <p:spPr>
          <a:xfrm>
            <a:off x="1270747" y="4841860"/>
            <a:ext cx="6200439" cy="230832"/>
          </a:xfrm>
          <a:prstGeom prst="rect">
            <a:avLst/>
          </a:prstGeom>
          <a:noFill/>
        </p:spPr>
        <p:txBody>
          <a:bodyPr wrap="square">
            <a:spAutoFit/>
          </a:bodyPr>
          <a:lstStyle/>
          <a:p>
            <a:pPr algn="ctr"/>
            <a:r>
              <a:rPr lang="en-US" sz="900" dirty="0">
                <a:solidFill>
                  <a:schemeClr val="bg1"/>
                </a:solidFill>
                <a:hlinkClick r:id="rId2"/>
              </a:rPr>
              <a:t>https://github.com/cqframework/cqf-ccc/blob/master/input/cql/ColorectalCancerScreeningHEDIS.cql</a:t>
            </a:r>
            <a:r>
              <a:rPr lang="en-US" sz="900" dirty="0">
                <a:solidFill>
                  <a:schemeClr val="bg1"/>
                </a:solidFill>
              </a:rPr>
              <a:t> </a:t>
            </a:r>
          </a:p>
        </p:txBody>
      </p:sp>
      <p:sp>
        <p:nvSpPr>
          <p:cNvPr id="9" name="TextBox 8">
            <a:extLst>
              <a:ext uri="{FF2B5EF4-FFF2-40B4-BE49-F238E27FC236}">
                <a16:creationId xmlns:a16="http://schemas.microsoft.com/office/drawing/2014/main" id="{425ABF52-7BD8-48F9-B241-2C1BB7B02743}"/>
              </a:ext>
            </a:extLst>
          </p:cNvPr>
          <p:cNvSpPr txBox="1"/>
          <p:nvPr/>
        </p:nvSpPr>
        <p:spPr>
          <a:xfrm>
            <a:off x="614362" y="109090"/>
            <a:ext cx="3711272" cy="369332"/>
          </a:xfrm>
          <a:prstGeom prst="rect">
            <a:avLst/>
          </a:prstGeom>
          <a:noFill/>
        </p:spPr>
        <p:txBody>
          <a:bodyPr wrap="none" rtlCol="0">
            <a:spAutoFit/>
          </a:bodyPr>
          <a:lstStyle/>
          <a:p>
            <a:r>
              <a:rPr lang="en-US" sz="1800" dirty="0" err="1">
                <a:solidFill>
                  <a:schemeClr val="tx1"/>
                </a:solidFill>
              </a:rPr>
              <a:t>ColorectalCancerScreeningHEDIS</a:t>
            </a:r>
            <a:endParaRPr lang="en-US" sz="1800" dirty="0">
              <a:solidFill>
                <a:schemeClr val="tx1"/>
              </a:solidFill>
            </a:endParaRPr>
          </a:p>
        </p:txBody>
      </p:sp>
      <p:pic>
        <p:nvPicPr>
          <p:cNvPr id="3" name="Picture 2">
            <a:extLst>
              <a:ext uri="{FF2B5EF4-FFF2-40B4-BE49-F238E27FC236}">
                <a16:creationId xmlns:a16="http://schemas.microsoft.com/office/drawing/2014/main" id="{C6AF4965-C94F-4573-8C70-10D0AADEB318}"/>
              </a:ext>
            </a:extLst>
          </p:cNvPr>
          <p:cNvPicPr>
            <a:picLocks noChangeAspect="1"/>
          </p:cNvPicPr>
          <p:nvPr/>
        </p:nvPicPr>
        <p:blipFill>
          <a:blip r:embed="rId3"/>
          <a:stretch>
            <a:fillRect/>
          </a:stretch>
        </p:blipFill>
        <p:spPr>
          <a:xfrm>
            <a:off x="1065824" y="478422"/>
            <a:ext cx="7325957" cy="4217188"/>
          </a:xfrm>
          <a:prstGeom prst="rect">
            <a:avLst/>
          </a:prstGeom>
        </p:spPr>
      </p:pic>
    </p:spTree>
    <p:extLst>
      <p:ext uri="{BB962C8B-B14F-4D97-AF65-F5344CB8AC3E}">
        <p14:creationId xmlns:p14="http://schemas.microsoft.com/office/powerpoint/2010/main" val="372628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562" y="999546"/>
            <a:ext cx="7384876" cy="4031924"/>
          </a:xfrm>
          <a:prstGeom prst="rect">
            <a:avLst/>
          </a:prstGeom>
        </p:spPr>
      </p:pic>
      <p:pic>
        <p:nvPicPr>
          <p:cNvPr id="4" name="Picture 3">
            <a:extLst>
              <a:ext uri="{FF2B5EF4-FFF2-40B4-BE49-F238E27FC236}">
                <a16:creationId xmlns:a16="http://schemas.microsoft.com/office/drawing/2014/main" id="{1461492D-5335-4EA7-B653-0EAD36111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grpSp>
        <p:nvGrpSpPr>
          <p:cNvPr id="6" name="Group 5">
            <a:extLst>
              <a:ext uri="{FF2B5EF4-FFF2-40B4-BE49-F238E27FC236}">
                <a16:creationId xmlns:a16="http://schemas.microsoft.com/office/drawing/2014/main" id="{07C635AD-6D80-446F-96BE-FBDF6F2F2B1F}"/>
              </a:ext>
            </a:extLst>
          </p:cNvPr>
          <p:cNvGrpSpPr/>
          <p:nvPr/>
        </p:nvGrpSpPr>
        <p:grpSpPr>
          <a:xfrm>
            <a:off x="5690972" y="4262408"/>
            <a:ext cx="803310" cy="352020"/>
            <a:chOff x="573231" y="6245052"/>
            <a:chExt cx="1071080" cy="469360"/>
          </a:xfrm>
        </p:grpSpPr>
        <p:sp>
          <p:nvSpPr>
            <p:cNvPr id="7" name="Rectangle: Rounded Corners 6">
              <a:extLst>
                <a:ext uri="{FF2B5EF4-FFF2-40B4-BE49-F238E27FC236}">
                  <a16:creationId xmlns:a16="http://schemas.microsoft.com/office/drawing/2014/main" id="{6EE01CD2-83B8-429E-9A05-05C2E0C34940}"/>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8" name="Picture 7">
              <a:extLst>
                <a:ext uri="{FF2B5EF4-FFF2-40B4-BE49-F238E27FC236}">
                  <a16:creationId xmlns:a16="http://schemas.microsoft.com/office/drawing/2014/main" id="{A460B3B9-F782-4CD5-A8F5-31BDB9CBFF90}"/>
                </a:ext>
              </a:extLst>
            </p:cNvPr>
            <p:cNvPicPr>
              <a:picLocks noChangeAspect="1"/>
            </p:cNvPicPr>
            <p:nvPr/>
          </p:nvPicPr>
          <p:blipFill>
            <a:blip r:embed="rId5"/>
            <a:stretch>
              <a:fillRect/>
            </a:stretch>
          </p:blipFill>
          <p:spPr>
            <a:xfrm>
              <a:off x="626852" y="6333797"/>
              <a:ext cx="278075" cy="318157"/>
            </a:xfrm>
            <a:prstGeom prst="rect">
              <a:avLst/>
            </a:prstGeom>
          </p:spPr>
        </p:pic>
        <p:sp>
          <p:nvSpPr>
            <p:cNvPr id="9" name="TextBox 8">
              <a:extLst>
                <a:ext uri="{FF2B5EF4-FFF2-40B4-BE49-F238E27FC236}">
                  <a16:creationId xmlns:a16="http://schemas.microsoft.com/office/drawing/2014/main" id="{333F6DDD-30C6-4250-BF2D-35F89A13F258}"/>
                </a:ext>
              </a:extLst>
            </p:cNvPr>
            <p:cNvSpPr txBox="1"/>
            <p:nvPr/>
          </p:nvSpPr>
          <p:spPr>
            <a:xfrm>
              <a:off x="837680" y="6308209"/>
              <a:ext cx="772007" cy="338555"/>
            </a:xfrm>
            <a:prstGeom prst="rect">
              <a:avLst/>
            </a:prstGeom>
            <a:noFill/>
          </p:spPr>
          <p:txBody>
            <a:bodyPr wrap="none" rtlCol="0">
              <a:spAutoFit/>
            </a:bodyPr>
            <a:lstStyle/>
            <a:p>
              <a:r>
                <a:rPr lang="en-US" sz="1050" b="1" dirty="0">
                  <a:solidFill>
                    <a:schemeClr val="bg1"/>
                  </a:solidFill>
                </a:rPr>
                <a:t>QM IG</a:t>
              </a:r>
            </a:p>
          </p:txBody>
        </p:sp>
      </p:grpSp>
      <p:grpSp>
        <p:nvGrpSpPr>
          <p:cNvPr id="10" name="Group 9">
            <a:extLst>
              <a:ext uri="{FF2B5EF4-FFF2-40B4-BE49-F238E27FC236}">
                <a16:creationId xmlns:a16="http://schemas.microsoft.com/office/drawing/2014/main" id="{C14E2EB5-B0D0-46FE-BE09-A82491BDE0B0}"/>
              </a:ext>
            </a:extLst>
          </p:cNvPr>
          <p:cNvGrpSpPr/>
          <p:nvPr/>
        </p:nvGrpSpPr>
        <p:grpSpPr>
          <a:xfrm>
            <a:off x="4821784" y="1051514"/>
            <a:ext cx="880986" cy="352020"/>
            <a:chOff x="189466" y="3622532"/>
            <a:chExt cx="1174647" cy="469360"/>
          </a:xfrm>
        </p:grpSpPr>
        <p:sp>
          <p:nvSpPr>
            <p:cNvPr id="11" name="Rectangle: Rounded Corners 10">
              <a:extLst>
                <a:ext uri="{FF2B5EF4-FFF2-40B4-BE49-F238E27FC236}">
                  <a16:creationId xmlns:a16="http://schemas.microsoft.com/office/drawing/2014/main" id="{6C7655C1-3893-4148-AF48-F1C7CF2D3F1B}"/>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2" name="Picture 11">
              <a:extLst>
                <a:ext uri="{FF2B5EF4-FFF2-40B4-BE49-F238E27FC236}">
                  <a16:creationId xmlns:a16="http://schemas.microsoft.com/office/drawing/2014/main" id="{7871B52A-141E-46A7-B6D7-8584E936A5C2}"/>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13" name="TextBox 12">
              <a:extLst>
                <a:ext uri="{FF2B5EF4-FFF2-40B4-BE49-F238E27FC236}">
                  <a16:creationId xmlns:a16="http://schemas.microsoft.com/office/drawing/2014/main" id="{AAC6B28E-F68D-4A19-899E-FD9894B05244}"/>
                </a:ext>
              </a:extLst>
            </p:cNvPr>
            <p:cNvSpPr txBox="1"/>
            <p:nvPr/>
          </p:nvSpPr>
          <p:spPr>
            <a:xfrm>
              <a:off x="491652" y="3674043"/>
              <a:ext cx="872461" cy="338555"/>
            </a:xfrm>
            <a:prstGeom prst="rect">
              <a:avLst/>
            </a:prstGeom>
            <a:noFill/>
          </p:spPr>
          <p:txBody>
            <a:bodyPr wrap="none" rtlCol="0">
              <a:spAutoFit/>
            </a:bodyPr>
            <a:lstStyle/>
            <a:p>
              <a:r>
                <a:rPr lang="en-US" sz="1050" b="1" dirty="0"/>
                <a:t>CPG IG</a:t>
              </a:r>
            </a:p>
          </p:txBody>
        </p:sp>
      </p:grpSp>
      <p:grpSp>
        <p:nvGrpSpPr>
          <p:cNvPr id="14" name="Group 13">
            <a:extLst>
              <a:ext uri="{FF2B5EF4-FFF2-40B4-BE49-F238E27FC236}">
                <a16:creationId xmlns:a16="http://schemas.microsoft.com/office/drawing/2014/main" id="{36374297-0F41-4787-A469-4273CFD08375}"/>
              </a:ext>
            </a:extLst>
          </p:cNvPr>
          <p:cNvGrpSpPr/>
          <p:nvPr/>
        </p:nvGrpSpPr>
        <p:grpSpPr>
          <a:xfrm>
            <a:off x="6958497" y="2330018"/>
            <a:ext cx="1113412" cy="352020"/>
            <a:chOff x="5446652" y="6210853"/>
            <a:chExt cx="1484549" cy="469360"/>
          </a:xfrm>
        </p:grpSpPr>
        <p:sp>
          <p:nvSpPr>
            <p:cNvPr id="15" name="Rectangle: Rounded Corners 14">
              <a:extLst>
                <a:ext uri="{FF2B5EF4-FFF2-40B4-BE49-F238E27FC236}">
                  <a16:creationId xmlns:a16="http://schemas.microsoft.com/office/drawing/2014/main" id="{0DFBDEE9-F43C-48AC-96C2-0D9B0A0CA03E}"/>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6" name="Picture 15">
              <a:extLst>
                <a:ext uri="{FF2B5EF4-FFF2-40B4-BE49-F238E27FC236}">
                  <a16:creationId xmlns:a16="http://schemas.microsoft.com/office/drawing/2014/main" id="{DA9EC708-40C5-4C02-AD29-1CC334DED167}"/>
                </a:ext>
              </a:extLst>
            </p:cNvPr>
            <p:cNvPicPr>
              <a:picLocks noChangeAspect="1"/>
            </p:cNvPicPr>
            <p:nvPr/>
          </p:nvPicPr>
          <p:blipFill>
            <a:blip r:embed="rId5"/>
            <a:stretch>
              <a:fillRect/>
            </a:stretch>
          </p:blipFill>
          <p:spPr>
            <a:xfrm>
              <a:off x="5481305" y="6292628"/>
              <a:ext cx="278075" cy="318157"/>
            </a:xfrm>
            <a:prstGeom prst="rect">
              <a:avLst/>
            </a:prstGeom>
          </p:spPr>
        </p:pic>
        <p:sp>
          <p:nvSpPr>
            <p:cNvPr id="17" name="TextBox 16">
              <a:extLst>
                <a:ext uri="{FF2B5EF4-FFF2-40B4-BE49-F238E27FC236}">
                  <a16:creationId xmlns:a16="http://schemas.microsoft.com/office/drawing/2014/main" id="{28CAF02D-0893-435F-9A36-6271CC1815CB}"/>
                </a:ext>
              </a:extLst>
            </p:cNvPr>
            <p:cNvSpPr txBox="1"/>
            <p:nvPr/>
          </p:nvSpPr>
          <p:spPr>
            <a:xfrm>
              <a:off x="5706080" y="6272684"/>
              <a:ext cx="1225121" cy="338555"/>
            </a:xfrm>
            <a:prstGeom prst="rect">
              <a:avLst/>
            </a:prstGeom>
            <a:noFill/>
          </p:spPr>
          <p:txBody>
            <a:bodyPr wrap="none" rtlCol="0">
              <a:spAutoFit/>
            </a:bodyPr>
            <a:lstStyle/>
            <a:p>
              <a:r>
                <a:rPr lang="en-US" sz="1050" b="1" dirty="0"/>
                <a:t>CDS Hooks</a:t>
              </a:r>
            </a:p>
          </p:txBody>
        </p:sp>
      </p:grpSp>
      <p:grpSp>
        <p:nvGrpSpPr>
          <p:cNvPr id="18" name="Group 17">
            <a:extLst>
              <a:ext uri="{FF2B5EF4-FFF2-40B4-BE49-F238E27FC236}">
                <a16:creationId xmlns:a16="http://schemas.microsoft.com/office/drawing/2014/main" id="{A30CB164-3573-4C07-B922-BBAD43CE6F61}"/>
              </a:ext>
            </a:extLst>
          </p:cNvPr>
          <p:cNvGrpSpPr/>
          <p:nvPr/>
        </p:nvGrpSpPr>
        <p:grpSpPr>
          <a:xfrm>
            <a:off x="2292112" y="1051514"/>
            <a:ext cx="812975" cy="352020"/>
            <a:chOff x="189466" y="3622532"/>
            <a:chExt cx="1083966" cy="469360"/>
          </a:xfrm>
        </p:grpSpPr>
        <p:sp>
          <p:nvSpPr>
            <p:cNvPr id="19" name="Rectangle: Rounded Corners 18">
              <a:extLst>
                <a:ext uri="{FF2B5EF4-FFF2-40B4-BE49-F238E27FC236}">
                  <a16:creationId xmlns:a16="http://schemas.microsoft.com/office/drawing/2014/main" id="{40710246-32F3-4D67-A6F1-1E0A321F8131}"/>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0" name="Picture 19">
              <a:extLst>
                <a:ext uri="{FF2B5EF4-FFF2-40B4-BE49-F238E27FC236}">
                  <a16:creationId xmlns:a16="http://schemas.microsoft.com/office/drawing/2014/main" id="{AF8F5A53-872B-4C28-AD97-5EB702F740BA}"/>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21" name="TextBox 20">
              <a:extLst>
                <a:ext uri="{FF2B5EF4-FFF2-40B4-BE49-F238E27FC236}">
                  <a16:creationId xmlns:a16="http://schemas.microsoft.com/office/drawing/2014/main" id="{8FF789B7-0C3A-4FCA-9C61-F07C9A84D71F}"/>
                </a:ext>
              </a:extLst>
            </p:cNvPr>
            <p:cNvSpPr txBox="1"/>
            <p:nvPr/>
          </p:nvSpPr>
          <p:spPr>
            <a:xfrm>
              <a:off x="491652" y="3674043"/>
              <a:ext cx="645904" cy="338555"/>
            </a:xfrm>
            <a:prstGeom prst="rect">
              <a:avLst/>
            </a:prstGeom>
            <a:noFill/>
          </p:spPr>
          <p:txBody>
            <a:bodyPr wrap="none" rtlCol="0">
              <a:spAutoFit/>
            </a:bodyPr>
            <a:lstStyle/>
            <a:p>
              <a:r>
                <a:rPr lang="en-US" sz="1050" b="1" dirty="0"/>
                <a:t>EBM</a:t>
              </a:r>
            </a:p>
          </p:txBody>
        </p:sp>
      </p:grpSp>
      <p:grpSp>
        <p:nvGrpSpPr>
          <p:cNvPr id="22" name="Group 21">
            <a:extLst>
              <a:ext uri="{FF2B5EF4-FFF2-40B4-BE49-F238E27FC236}">
                <a16:creationId xmlns:a16="http://schemas.microsoft.com/office/drawing/2014/main" id="{7B6F9094-9E09-401B-82EA-5EA7418AC708}"/>
              </a:ext>
            </a:extLst>
          </p:cNvPr>
          <p:cNvGrpSpPr/>
          <p:nvPr/>
        </p:nvGrpSpPr>
        <p:grpSpPr>
          <a:xfrm>
            <a:off x="3755534" y="2750357"/>
            <a:ext cx="905296" cy="352020"/>
            <a:chOff x="8127101" y="6122756"/>
            <a:chExt cx="1207061" cy="469360"/>
          </a:xfrm>
        </p:grpSpPr>
        <p:sp>
          <p:nvSpPr>
            <p:cNvPr id="23" name="Rectangle: Rounded Corners 22">
              <a:extLst>
                <a:ext uri="{FF2B5EF4-FFF2-40B4-BE49-F238E27FC236}">
                  <a16:creationId xmlns:a16="http://schemas.microsoft.com/office/drawing/2014/main" id="{EDD0625A-3980-4D8E-944A-E977778228DE}"/>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4" name="Picture 23">
              <a:extLst>
                <a:ext uri="{FF2B5EF4-FFF2-40B4-BE49-F238E27FC236}">
                  <a16:creationId xmlns:a16="http://schemas.microsoft.com/office/drawing/2014/main" id="{98AE9819-A02B-4C51-BD09-1E7C8518723F}"/>
                </a:ext>
              </a:extLst>
            </p:cNvPr>
            <p:cNvPicPr>
              <a:picLocks noChangeAspect="1"/>
            </p:cNvPicPr>
            <p:nvPr/>
          </p:nvPicPr>
          <p:blipFill>
            <a:blip r:embed="rId5"/>
            <a:stretch>
              <a:fillRect/>
            </a:stretch>
          </p:blipFill>
          <p:spPr>
            <a:xfrm>
              <a:off x="8221454" y="6206857"/>
              <a:ext cx="278075" cy="318157"/>
            </a:xfrm>
            <a:prstGeom prst="rect">
              <a:avLst/>
            </a:prstGeom>
          </p:spPr>
        </p:pic>
        <p:sp>
          <p:nvSpPr>
            <p:cNvPr id="25" name="TextBox 24">
              <a:extLst>
                <a:ext uri="{FF2B5EF4-FFF2-40B4-BE49-F238E27FC236}">
                  <a16:creationId xmlns:a16="http://schemas.microsoft.com/office/drawing/2014/main" id="{70AF0388-A53D-42CA-A98D-0013941E0076}"/>
                </a:ext>
              </a:extLst>
            </p:cNvPr>
            <p:cNvSpPr txBox="1"/>
            <p:nvPr/>
          </p:nvSpPr>
          <p:spPr>
            <a:xfrm>
              <a:off x="8432282" y="6181269"/>
              <a:ext cx="893834" cy="338555"/>
            </a:xfrm>
            <a:prstGeom prst="rect">
              <a:avLst/>
            </a:prstGeom>
            <a:noFill/>
          </p:spPr>
          <p:txBody>
            <a:bodyPr wrap="none" rtlCol="0">
              <a:spAutoFit/>
            </a:bodyPr>
            <a:lstStyle/>
            <a:p>
              <a:r>
                <a:rPr lang="en-US" sz="1050" b="1" dirty="0">
                  <a:solidFill>
                    <a:schemeClr val="bg1"/>
                  </a:solidFill>
                </a:rPr>
                <a:t>QI Core</a:t>
              </a:r>
            </a:p>
          </p:txBody>
        </p:sp>
      </p:grpSp>
      <p:grpSp>
        <p:nvGrpSpPr>
          <p:cNvPr id="26" name="Group 25">
            <a:extLst>
              <a:ext uri="{FF2B5EF4-FFF2-40B4-BE49-F238E27FC236}">
                <a16:creationId xmlns:a16="http://schemas.microsoft.com/office/drawing/2014/main" id="{8C0FDDE2-D4AA-49AD-A82C-520809232A27}"/>
              </a:ext>
            </a:extLst>
          </p:cNvPr>
          <p:cNvGrpSpPr/>
          <p:nvPr/>
        </p:nvGrpSpPr>
        <p:grpSpPr>
          <a:xfrm>
            <a:off x="2777285" y="4262408"/>
            <a:ext cx="801029" cy="352020"/>
            <a:chOff x="2716212" y="6306901"/>
            <a:chExt cx="1068039" cy="469360"/>
          </a:xfrm>
        </p:grpSpPr>
        <p:sp>
          <p:nvSpPr>
            <p:cNvPr id="27" name="Rectangle: Rounded Corners 26">
              <a:extLst>
                <a:ext uri="{FF2B5EF4-FFF2-40B4-BE49-F238E27FC236}">
                  <a16:creationId xmlns:a16="http://schemas.microsoft.com/office/drawing/2014/main" id="{A15007A2-CE1F-4BA9-8152-4F3C020D5698}"/>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8" name="Picture 27">
              <a:extLst>
                <a:ext uri="{FF2B5EF4-FFF2-40B4-BE49-F238E27FC236}">
                  <a16:creationId xmlns:a16="http://schemas.microsoft.com/office/drawing/2014/main" id="{A532A981-9E7F-4900-84A6-0AAB9290FFC0}"/>
                </a:ext>
              </a:extLst>
            </p:cNvPr>
            <p:cNvPicPr>
              <a:picLocks noChangeAspect="1"/>
            </p:cNvPicPr>
            <p:nvPr/>
          </p:nvPicPr>
          <p:blipFill>
            <a:blip r:embed="rId5"/>
            <a:stretch>
              <a:fillRect/>
            </a:stretch>
          </p:blipFill>
          <p:spPr>
            <a:xfrm>
              <a:off x="2773973" y="6397468"/>
              <a:ext cx="278075" cy="318157"/>
            </a:xfrm>
            <a:prstGeom prst="rect">
              <a:avLst/>
            </a:prstGeom>
          </p:spPr>
        </p:pic>
        <p:sp>
          <p:nvSpPr>
            <p:cNvPr id="29" name="TextBox 28">
              <a:extLst>
                <a:ext uri="{FF2B5EF4-FFF2-40B4-BE49-F238E27FC236}">
                  <a16:creationId xmlns:a16="http://schemas.microsoft.com/office/drawing/2014/main" id="{51CB09FD-0A03-406B-885B-832FD513CA6B}"/>
                </a:ext>
              </a:extLst>
            </p:cNvPr>
            <p:cNvSpPr txBox="1"/>
            <p:nvPr/>
          </p:nvSpPr>
          <p:spPr>
            <a:xfrm>
              <a:off x="2984801" y="6371880"/>
              <a:ext cx="784831" cy="338555"/>
            </a:xfrm>
            <a:prstGeom prst="rect">
              <a:avLst/>
            </a:prstGeom>
            <a:noFill/>
          </p:spPr>
          <p:txBody>
            <a:bodyPr wrap="none" rtlCol="0">
              <a:spAutoFit/>
            </a:bodyPr>
            <a:lstStyle/>
            <a:p>
              <a:r>
                <a:rPr lang="en-US" sz="1050" b="1" dirty="0">
                  <a:solidFill>
                    <a:schemeClr val="bg1"/>
                  </a:solidFill>
                </a:rPr>
                <a:t>DEQM</a:t>
              </a:r>
            </a:p>
          </p:txBody>
        </p:sp>
      </p:grpSp>
      <p:grpSp>
        <p:nvGrpSpPr>
          <p:cNvPr id="30" name="Group 29">
            <a:extLst>
              <a:ext uri="{FF2B5EF4-FFF2-40B4-BE49-F238E27FC236}">
                <a16:creationId xmlns:a16="http://schemas.microsoft.com/office/drawing/2014/main" id="{F17EEB54-02D3-482A-846C-F43B17C5BD54}"/>
              </a:ext>
            </a:extLst>
          </p:cNvPr>
          <p:cNvGrpSpPr/>
          <p:nvPr/>
        </p:nvGrpSpPr>
        <p:grpSpPr>
          <a:xfrm>
            <a:off x="3077750" y="2757366"/>
            <a:ext cx="653856" cy="352020"/>
            <a:chOff x="125913" y="5331262"/>
            <a:chExt cx="871808" cy="469360"/>
          </a:xfrm>
        </p:grpSpPr>
        <p:sp>
          <p:nvSpPr>
            <p:cNvPr id="31" name="Rectangle: Rounded Corners 30">
              <a:extLst>
                <a:ext uri="{FF2B5EF4-FFF2-40B4-BE49-F238E27FC236}">
                  <a16:creationId xmlns:a16="http://schemas.microsoft.com/office/drawing/2014/main" id="{28FCB5A7-9042-4607-9EB5-EF128F4EF5D7}"/>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2" name="Picture 31">
              <a:extLst>
                <a:ext uri="{FF2B5EF4-FFF2-40B4-BE49-F238E27FC236}">
                  <a16:creationId xmlns:a16="http://schemas.microsoft.com/office/drawing/2014/main" id="{CC068EDE-E611-4BBC-BF3F-0202C55931BC}"/>
                </a:ext>
              </a:extLst>
            </p:cNvPr>
            <p:cNvPicPr>
              <a:picLocks noChangeAspect="1"/>
            </p:cNvPicPr>
            <p:nvPr/>
          </p:nvPicPr>
          <p:blipFill>
            <a:blip r:embed="rId5"/>
            <a:stretch>
              <a:fillRect/>
            </a:stretch>
          </p:blipFill>
          <p:spPr>
            <a:xfrm>
              <a:off x="162362" y="5431290"/>
              <a:ext cx="278075" cy="318157"/>
            </a:xfrm>
            <a:prstGeom prst="rect">
              <a:avLst/>
            </a:prstGeom>
          </p:spPr>
        </p:pic>
        <p:sp>
          <p:nvSpPr>
            <p:cNvPr id="33" name="TextBox 32">
              <a:extLst>
                <a:ext uri="{FF2B5EF4-FFF2-40B4-BE49-F238E27FC236}">
                  <a16:creationId xmlns:a16="http://schemas.microsoft.com/office/drawing/2014/main" id="{141BC407-923F-407F-A341-B7EEFB604EF8}"/>
                </a:ext>
              </a:extLst>
            </p:cNvPr>
            <p:cNvSpPr txBox="1"/>
            <p:nvPr/>
          </p:nvSpPr>
          <p:spPr>
            <a:xfrm>
              <a:off x="373190" y="5405702"/>
              <a:ext cx="624531" cy="338555"/>
            </a:xfrm>
            <a:prstGeom prst="rect">
              <a:avLst/>
            </a:prstGeom>
            <a:noFill/>
          </p:spPr>
          <p:txBody>
            <a:bodyPr wrap="none" rtlCol="0">
              <a:spAutoFit/>
            </a:bodyPr>
            <a:lstStyle/>
            <a:p>
              <a:r>
                <a:rPr lang="en-US" sz="1050" b="1" dirty="0"/>
                <a:t>CQL</a:t>
              </a:r>
            </a:p>
          </p:txBody>
        </p:sp>
      </p:grpSp>
      <p:grpSp>
        <p:nvGrpSpPr>
          <p:cNvPr id="34" name="Group 33">
            <a:extLst>
              <a:ext uri="{FF2B5EF4-FFF2-40B4-BE49-F238E27FC236}">
                <a16:creationId xmlns:a16="http://schemas.microsoft.com/office/drawing/2014/main" id="{E1295C20-F7E6-4C4B-A8D3-9332B9561BD9}"/>
              </a:ext>
            </a:extLst>
          </p:cNvPr>
          <p:cNvGrpSpPr/>
          <p:nvPr/>
        </p:nvGrpSpPr>
        <p:grpSpPr>
          <a:xfrm>
            <a:off x="4690169" y="2750357"/>
            <a:ext cx="648516" cy="352020"/>
            <a:chOff x="125913" y="5331262"/>
            <a:chExt cx="864688" cy="469360"/>
          </a:xfrm>
        </p:grpSpPr>
        <p:sp>
          <p:nvSpPr>
            <p:cNvPr id="35" name="Rectangle: Rounded Corners 34">
              <a:extLst>
                <a:ext uri="{FF2B5EF4-FFF2-40B4-BE49-F238E27FC236}">
                  <a16:creationId xmlns:a16="http://schemas.microsoft.com/office/drawing/2014/main" id="{253AC8E4-6B53-4C77-B4C3-CE0AC6FFBE18}"/>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6" name="Picture 35">
              <a:extLst>
                <a:ext uri="{FF2B5EF4-FFF2-40B4-BE49-F238E27FC236}">
                  <a16:creationId xmlns:a16="http://schemas.microsoft.com/office/drawing/2014/main" id="{42B20253-F1C1-48C9-B23C-FF44EA097380}"/>
                </a:ext>
              </a:extLst>
            </p:cNvPr>
            <p:cNvPicPr>
              <a:picLocks noChangeAspect="1"/>
            </p:cNvPicPr>
            <p:nvPr/>
          </p:nvPicPr>
          <p:blipFill>
            <a:blip r:embed="rId5"/>
            <a:stretch>
              <a:fillRect/>
            </a:stretch>
          </p:blipFill>
          <p:spPr>
            <a:xfrm>
              <a:off x="162362" y="5431290"/>
              <a:ext cx="278075" cy="318157"/>
            </a:xfrm>
            <a:prstGeom prst="rect">
              <a:avLst/>
            </a:prstGeom>
          </p:spPr>
        </p:pic>
        <p:sp>
          <p:nvSpPr>
            <p:cNvPr id="37" name="TextBox 36">
              <a:extLst>
                <a:ext uri="{FF2B5EF4-FFF2-40B4-BE49-F238E27FC236}">
                  <a16:creationId xmlns:a16="http://schemas.microsoft.com/office/drawing/2014/main" id="{6AEACA82-3E90-4117-AC89-D69742A5F99C}"/>
                </a:ext>
              </a:extLst>
            </p:cNvPr>
            <p:cNvSpPr txBox="1"/>
            <p:nvPr/>
          </p:nvSpPr>
          <p:spPr>
            <a:xfrm>
              <a:off x="373190" y="5405702"/>
              <a:ext cx="506976" cy="338555"/>
            </a:xfrm>
            <a:prstGeom prst="rect">
              <a:avLst/>
            </a:prstGeom>
            <a:noFill/>
          </p:spPr>
          <p:txBody>
            <a:bodyPr wrap="none" rtlCol="0">
              <a:spAutoFit/>
            </a:bodyPr>
            <a:lstStyle/>
            <a:p>
              <a:r>
                <a:rPr lang="en-US" sz="1050" b="1" dirty="0"/>
                <a:t>CR</a:t>
              </a:r>
            </a:p>
          </p:txBody>
        </p:sp>
      </p:grpSp>
      <p:grpSp>
        <p:nvGrpSpPr>
          <p:cNvPr id="38" name="Group 37">
            <a:extLst>
              <a:ext uri="{FF2B5EF4-FFF2-40B4-BE49-F238E27FC236}">
                <a16:creationId xmlns:a16="http://schemas.microsoft.com/office/drawing/2014/main" id="{71734A0B-0CD3-4FFE-8D8E-8A9CA42429F2}"/>
              </a:ext>
            </a:extLst>
          </p:cNvPr>
          <p:cNvGrpSpPr/>
          <p:nvPr/>
        </p:nvGrpSpPr>
        <p:grpSpPr>
          <a:xfrm>
            <a:off x="646080" y="3957232"/>
            <a:ext cx="803310" cy="352020"/>
            <a:chOff x="573231" y="6245052"/>
            <a:chExt cx="1071080" cy="469360"/>
          </a:xfrm>
          <a:solidFill>
            <a:srgbClr val="C00000"/>
          </a:solidFill>
        </p:grpSpPr>
        <p:sp>
          <p:nvSpPr>
            <p:cNvPr id="39" name="Rectangle: Rounded Corners 38">
              <a:extLst>
                <a:ext uri="{FF2B5EF4-FFF2-40B4-BE49-F238E27FC236}">
                  <a16:creationId xmlns:a16="http://schemas.microsoft.com/office/drawing/2014/main" id="{83B94E53-A9C4-4DFC-BFAC-ED067FEBFA42}"/>
                </a:ext>
              </a:extLst>
            </p:cNvPr>
            <p:cNvSpPr/>
            <p:nvPr/>
          </p:nvSpPr>
          <p:spPr>
            <a:xfrm>
              <a:off x="573231" y="6245052"/>
              <a:ext cx="1071080"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0" name="TextBox 39">
              <a:extLst>
                <a:ext uri="{FF2B5EF4-FFF2-40B4-BE49-F238E27FC236}">
                  <a16:creationId xmlns:a16="http://schemas.microsoft.com/office/drawing/2014/main" id="{C7EBBE9A-37EA-4124-ADE7-D818A6829AD7}"/>
                </a:ext>
              </a:extLst>
            </p:cNvPr>
            <p:cNvSpPr txBox="1"/>
            <p:nvPr/>
          </p:nvSpPr>
          <p:spPr>
            <a:xfrm>
              <a:off x="837680" y="6308209"/>
              <a:ext cx="705749" cy="338555"/>
            </a:xfrm>
            <a:prstGeom prst="rect">
              <a:avLst/>
            </a:prstGeom>
            <a:grpFill/>
          </p:spPr>
          <p:txBody>
            <a:bodyPr wrap="none" rtlCol="0">
              <a:spAutoFit/>
            </a:bodyPr>
            <a:lstStyle/>
            <a:p>
              <a:r>
                <a:rPr lang="en-US" sz="1050" b="1" dirty="0">
                  <a:solidFill>
                    <a:schemeClr val="bg1"/>
                  </a:solidFill>
                </a:rPr>
                <a:t>  </a:t>
              </a:r>
              <a:r>
                <a:rPr lang="en-US" sz="1050" b="1" dirty="0" err="1">
                  <a:solidFill>
                    <a:schemeClr val="bg1"/>
                  </a:solidFill>
                </a:rPr>
                <a:t>eCR</a:t>
              </a:r>
              <a:endParaRPr lang="en-US" sz="1050" b="1" dirty="0">
                <a:solidFill>
                  <a:schemeClr val="bg1"/>
                </a:solidFill>
              </a:endParaRPr>
            </a:p>
          </p:txBody>
        </p:sp>
        <p:pic>
          <p:nvPicPr>
            <p:cNvPr id="41" name="Picture 40">
              <a:extLst>
                <a:ext uri="{FF2B5EF4-FFF2-40B4-BE49-F238E27FC236}">
                  <a16:creationId xmlns:a16="http://schemas.microsoft.com/office/drawing/2014/main" id="{99209DF1-09CB-400C-9D51-FF72688E3E7A}"/>
                </a:ext>
              </a:extLst>
            </p:cNvPr>
            <p:cNvPicPr>
              <a:picLocks noChangeAspect="1"/>
            </p:cNvPicPr>
            <p:nvPr/>
          </p:nvPicPr>
          <p:blipFill>
            <a:blip r:embed="rId5"/>
            <a:stretch>
              <a:fillRect/>
            </a:stretch>
          </p:blipFill>
          <p:spPr>
            <a:xfrm>
              <a:off x="626852" y="6333797"/>
              <a:ext cx="278075" cy="318157"/>
            </a:xfrm>
            <a:prstGeom prst="rect">
              <a:avLst/>
            </a:prstGeom>
            <a:grpFill/>
          </p:spPr>
        </p:pic>
      </p:grpSp>
      <p:pic>
        <p:nvPicPr>
          <p:cNvPr id="42" name="Picture 41">
            <a:extLst>
              <a:ext uri="{FF2B5EF4-FFF2-40B4-BE49-F238E27FC236}">
                <a16:creationId xmlns:a16="http://schemas.microsoft.com/office/drawing/2014/main" id="{A9659024-FC83-494C-84D9-066C3C9E0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72" y="2763989"/>
            <a:ext cx="1323095" cy="318717"/>
          </a:xfrm>
          <a:prstGeom prst="rect">
            <a:avLst/>
          </a:prstGeom>
        </p:spPr>
      </p:pic>
      <p:sp>
        <p:nvSpPr>
          <p:cNvPr id="43" name="Google Shape;527;p15">
            <a:extLst>
              <a:ext uri="{FF2B5EF4-FFF2-40B4-BE49-F238E27FC236}">
                <a16:creationId xmlns:a16="http://schemas.microsoft.com/office/drawing/2014/main" id="{765A6B6B-49F2-426E-8F7D-F00053A9A792}"/>
              </a:ext>
            </a:extLst>
          </p:cNvPr>
          <p:cNvSpPr txBox="1"/>
          <p:nvPr/>
        </p:nvSpPr>
        <p:spPr>
          <a:xfrm>
            <a:off x="7014769" y="138326"/>
            <a:ext cx="2001404" cy="646300"/>
          </a:xfrm>
          <a:prstGeom prst="rect">
            <a:avLst/>
          </a:prstGeom>
          <a:solidFill>
            <a:schemeClr val="bg1"/>
          </a:solidFill>
          <a:ln w="38100" cap="flat" cmpd="sng">
            <a:solidFill>
              <a:schemeClr val="accent1"/>
            </a:solidFill>
            <a:prstDash val="solid"/>
            <a:round/>
            <a:headEnd type="none" w="sm" len="sm"/>
            <a:tailEnd type="none" w="sm" len="sm"/>
          </a:ln>
        </p:spPr>
        <p:txBody>
          <a:bodyPr spcFirstLastPara="1" wrap="square" lIns="68569" tIns="34275" rIns="68569" bIns="34275" anchor="t" anchorCtr="0">
            <a:spAutoFit/>
          </a:bodyPr>
          <a:lstStyle/>
          <a:p>
            <a:pPr>
              <a:buSzPts val="800"/>
            </a:pPr>
            <a:r>
              <a:rPr lang="en-US" sz="750" b="1" dirty="0">
                <a:latin typeface="Calibri"/>
                <a:ea typeface="Calibri"/>
                <a:cs typeface="Calibri"/>
                <a:sym typeface="Calibri"/>
              </a:rPr>
              <a:t>LEGEND: Sponsoring HL7 Workgroups</a:t>
            </a:r>
            <a:endParaRPr sz="1800" dirty="0"/>
          </a:p>
          <a:p>
            <a:pPr>
              <a:buClr>
                <a:srgbClr val="00B0F0"/>
              </a:buClr>
              <a:buSzPts val="800"/>
            </a:pPr>
            <a:r>
              <a:rPr lang="en-US" sz="750" b="1" dirty="0">
                <a:solidFill>
                  <a:srgbClr val="00B0F0"/>
                </a:solidFill>
                <a:latin typeface="Calibri"/>
                <a:ea typeface="Calibri"/>
                <a:cs typeface="Calibri"/>
                <a:sym typeface="Calibri"/>
              </a:rPr>
              <a:t>Clinical Decision Support  (CDS)</a:t>
            </a:r>
            <a:endParaRPr sz="1800" dirty="0"/>
          </a:p>
          <a:p>
            <a:pPr>
              <a:buClr>
                <a:srgbClr val="7030A0"/>
              </a:buClr>
              <a:buSzPts val="800"/>
            </a:pPr>
            <a:r>
              <a:rPr lang="en-US" sz="750" b="1" dirty="0">
                <a:solidFill>
                  <a:srgbClr val="7030A0"/>
                </a:solidFill>
                <a:latin typeface="Calibri"/>
                <a:ea typeface="Calibri"/>
                <a:cs typeface="Calibri"/>
                <a:sym typeface="Calibri"/>
              </a:rPr>
              <a:t>Clinical Quality Information (CQI)</a:t>
            </a:r>
            <a:br>
              <a:rPr lang="en-US" sz="750" b="1" dirty="0">
                <a:solidFill>
                  <a:srgbClr val="7030A0"/>
                </a:solidFill>
                <a:latin typeface="Calibri"/>
                <a:ea typeface="Calibri"/>
                <a:cs typeface="Calibri"/>
                <a:sym typeface="Calibri"/>
              </a:rPr>
            </a:br>
            <a:r>
              <a:rPr lang="en-US" sz="750" b="1" dirty="0">
                <a:solidFill>
                  <a:srgbClr val="C00000"/>
                </a:solidFill>
                <a:latin typeface="Calibri"/>
                <a:ea typeface="Calibri"/>
                <a:cs typeface="Calibri"/>
                <a:sym typeface="Calibri"/>
              </a:rPr>
              <a:t>Public Health (PH) </a:t>
            </a:r>
            <a:br>
              <a:rPr lang="en-US" sz="750" b="1" dirty="0">
                <a:solidFill>
                  <a:srgbClr val="C00000"/>
                </a:solidFill>
                <a:latin typeface="Calibri"/>
                <a:ea typeface="Calibri"/>
                <a:cs typeface="Calibri"/>
                <a:sym typeface="Calibri"/>
              </a:rPr>
            </a:br>
            <a:r>
              <a:rPr lang="en-US" sz="750" b="1" dirty="0">
                <a:solidFill>
                  <a:schemeClr val="accent6">
                    <a:lumMod val="75000"/>
                  </a:schemeClr>
                </a:solidFill>
                <a:latin typeface="Calibri"/>
                <a:ea typeface="Calibri"/>
                <a:cs typeface="Calibri"/>
                <a:sym typeface="Calibri"/>
              </a:rPr>
              <a:t>Cross Group Projects (CGP)</a:t>
            </a:r>
          </a:p>
        </p:txBody>
      </p:sp>
      <p:grpSp>
        <p:nvGrpSpPr>
          <p:cNvPr id="44" name="Group 43">
            <a:extLst>
              <a:ext uri="{FF2B5EF4-FFF2-40B4-BE49-F238E27FC236}">
                <a16:creationId xmlns:a16="http://schemas.microsoft.com/office/drawing/2014/main" id="{9CB38938-BD0A-4CE9-BE9F-9A68F6DC561C}"/>
              </a:ext>
            </a:extLst>
          </p:cNvPr>
          <p:cNvGrpSpPr/>
          <p:nvPr/>
        </p:nvGrpSpPr>
        <p:grpSpPr>
          <a:xfrm>
            <a:off x="204770" y="3506603"/>
            <a:ext cx="1237325" cy="352020"/>
            <a:chOff x="573231" y="6245052"/>
            <a:chExt cx="1649766" cy="469360"/>
          </a:xfrm>
          <a:solidFill>
            <a:srgbClr val="C00000"/>
          </a:solidFill>
        </p:grpSpPr>
        <p:sp>
          <p:nvSpPr>
            <p:cNvPr id="45" name="Rectangle: Rounded Corners 44">
              <a:extLst>
                <a:ext uri="{FF2B5EF4-FFF2-40B4-BE49-F238E27FC236}">
                  <a16:creationId xmlns:a16="http://schemas.microsoft.com/office/drawing/2014/main" id="{7B1E32F3-3BEA-4A28-9404-7C0D130B9B96}"/>
                </a:ext>
              </a:extLst>
            </p:cNvPr>
            <p:cNvSpPr/>
            <p:nvPr/>
          </p:nvSpPr>
          <p:spPr>
            <a:xfrm>
              <a:off x="573231" y="6245052"/>
              <a:ext cx="1649766"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6" name="TextBox 45">
              <a:extLst>
                <a:ext uri="{FF2B5EF4-FFF2-40B4-BE49-F238E27FC236}">
                  <a16:creationId xmlns:a16="http://schemas.microsoft.com/office/drawing/2014/main" id="{B21A1E9B-1998-435C-8F51-CD477EB9CBE8}"/>
                </a:ext>
              </a:extLst>
            </p:cNvPr>
            <p:cNvSpPr txBox="1"/>
            <p:nvPr/>
          </p:nvSpPr>
          <p:spPr>
            <a:xfrm>
              <a:off x="837680" y="6308209"/>
              <a:ext cx="1250769" cy="338555"/>
            </a:xfrm>
            <a:prstGeom prst="rect">
              <a:avLst/>
            </a:prstGeom>
            <a:grpFill/>
          </p:spPr>
          <p:txBody>
            <a:bodyPr wrap="none" rtlCol="0">
              <a:spAutoFit/>
            </a:bodyPr>
            <a:lstStyle/>
            <a:p>
              <a:r>
                <a:rPr lang="en-US" sz="1050" b="1" dirty="0">
                  <a:solidFill>
                    <a:schemeClr val="bg1"/>
                  </a:solidFill>
                </a:rPr>
                <a:t>  </a:t>
              </a:r>
              <a:r>
                <a:rPr lang="en-US" sz="1050" b="1" dirty="0" err="1">
                  <a:solidFill>
                    <a:schemeClr val="bg1"/>
                  </a:solidFill>
                </a:rPr>
                <a:t>MedMorph</a:t>
              </a:r>
              <a:endParaRPr lang="en-US" sz="1050" b="1" dirty="0">
                <a:solidFill>
                  <a:schemeClr val="bg1"/>
                </a:solidFill>
              </a:endParaRPr>
            </a:p>
          </p:txBody>
        </p:sp>
        <p:pic>
          <p:nvPicPr>
            <p:cNvPr id="47" name="Picture 46">
              <a:extLst>
                <a:ext uri="{FF2B5EF4-FFF2-40B4-BE49-F238E27FC236}">
                  <a16:creationId xmlns:a16="http://schemas.microsoft.com/office/drawing/2014/main" id="{B86B97AD-A769-45B0-B9B0-38F883F8DD37}"/>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48" name="Group 47">
            <a:extLst>
              <a:ext uri="{FF2B5EF4-FFF2-40B4-BE49-F238E27FC236}">
                <a16:creationId xmlns:a16="http://schemas.microsoft.com/office/drawing/2014/main" id="{84E9DB13-0536-4F9F-A195-9F323C21DA10}"/>
              </a:ext>
            </a:extLst>
          </p:cNvPr>
          <p:cNvGrpSpPr/>
          <p:nvPr/>
        </p:nvGrpSpPr>
        <p:grpSpPr>
          <a:xfrm>
            <a:off x="3773483" y="3156387"/>
            <a:ext cx="887347" cy="352020"/>
            <a:chOff x="573230" y="6245052"/>
            <a:chExt cx="1183129" cy="469360"/>
          </a:xfrm>
          <a:solidFill>
            <a:srgbClr val="C00000"/>
          </a:solidFill>
        </p:grpSpPr>
        <p:sp>
          <p:nvSpPr>
            <p:cNvPr id="49" name="Rectangle: Rounded Corners 48">
              <a:extLst>
                <a:ext uri="{FF2B5EF4-FFF2-40B4-BE49-F238E27FC236}">
                  <a16:creationId xmlns:a16="http://schemas.microsoft.com/office/drawing/2014/main" id="{4CD91F87-247C-4846-9724-023B1D1EDA84}"/>
                </a:ext>
              </a:extLst>
            </p:cNvPr>
            <p:cNvSpPr/>
            <p:nvPr/>
          </p:nvSpPr>
          <p:spPr>
            <a:xfrm>
              <a:off x="573230" y="6245052"/>
              <a:ext cx="1183129"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0" name="TextBox 49">
              <a:extLst>
                <a:ext uri="{FF2B5EF4-FFF2-40B4-BE49-F238E27FC236}">
                  <a16:creationId xmlns:a16="http://schemas.microsoft.com/office/drawing/2014/main" id="{BC22DBC6-3DEB-42EF-8F80-76CCF854C377}"/>
                </a:ext>
              </a:extLst>
            </p:cNvPr>
            <p:cNvSpPr txBox="1"/>
            <p:nvPr/>
          </p:nvSpPr>
          <p:spPr>
            <a:xfrm>
              <a:off x="837681" y="6308209"/>
              <a:ext cx="893834" cy="338555"/>
            </a:xfrm>
            <a:prstGeom prst="rect">
              <a:avLst/>
            </a:prstGeom>
            <a:grpFill/>
          </p:spPr>
          <p:txBody>
            <a:bodyPr wrap="none" rtlCol="0">
              <a:spAutoFit/>
            </a:bodyPr>
            <a:lstStyle/>
            <a:p>
              <a:r>
                <a:rPr lang="en-US" sz="1050" b="1" dirty="0">
                  <a:solidFill>
                    <a:schemeClr val="bg1"/>
                  </a:solidFill>
                </a:rPr>
                <a:t>  US PH</a:t>
              </a:r>
            </a:p>
          </p:txBody>
        </p:sp>
        <p:pic>
          <p:nvPicPr>
            <p:cNvPr id="51" name="Picture 50">
              <a:extLst>
                <a:ext uri="{FF2B5EF4-FFF2-40B4-BE49-F238E27FC236}">
                  <a16:creationId xmlns:a16="http://schemas.microsoft.com/office/drawing/2014/main" id="{C2E19E0E-5FB9-4224-A480-E51E7D5CC93F}"/>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57" name="Group 56">
            <a:extLst>
              <a:ext uri="{FF2B5EF4-FFF2-40B4-BE49-F238E27FC236}">
                <a16:creationId xmlns:a16="http://schemas.microsoft.com/office/drawing/2014/main" id="{DC96CC82-DC61-4832-9C7D-C7991A7AD0A9}"/>
              </a:ext>
            </a:extLst>
          </p:cNvPr>
          <p:cNvGrpSpPr/>
          <p:nvPr/>
        </p:nvGrpSpPr>
        <p:grpSpPr>
          <a:xfrm>
            <a:off x="3733501" y="2330018"/>
            <a:ext cx="981340" cy="352020"/>
            <a:chOff x="8127101" y="6122756"/>
            <a:chExt cx="1308453" cy="469360"/>
          </a:xfrm>
          <a:solidFill>
            <a:schemeClr val="accent6">
              <a:lumMod val="75000"/>
            </a:schemeClr>
          </a:solidFill>
        </p:grpSpPr>
        <p:sp>
          <p:nvSpPr>
            <p:cNvPr id="58" name="Rectangle: Rounded Corners 57">
              <a:extLst>
                <a:ext uri="{FF2B5EF4-FFF2-40B4-BE49-F238E27FC236}">
                  <a16:creationId xmlns:a16="http://schemas.microsoft.com/office/drawing/2014/main" id="{90BE0F37-21F4-41DC-8FAE-8A2BFDB7433F}"/>
                </a:ext>
              </a:extLst>
            </p:cNvPr>
            <p:cNvSpPr/>
            <p:nvPr/>
          </p:nvSpPr>
          <p:spPr>
            <a:xfrm>
              <a:off x="8127101" y="6122756"/>
              <a:ext cx="1289388"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59" name="Picture 58">
              <a:extLst>
                <a:ext uri="{FF2B5EF4-FFF2-40B4-BE49-F238E27FC236}">
                  <a16:creationId xmlns:a16="http://schemas.microsoft.com/office/drawing/2014/main" id="{182C4366-D859-441A-9DC4-317AB36C66C7}"/>
                </a:ext>
              </a:extLst>
            </p:cNvPr>
            <p:cNvPicPr>
              <a:picLocks noChangeAspect="1"/>
            </p:cNvPicPr>
            <p:nvPr/>
          </p:nvPicPr>
          <p:blipFill>
            <a:blip r:embed="rId5"/>
            <a:stretch>
              <a:fillRect/>
            </a:stretch>
          </p:blipFill>
          <p:spPr>
            <a:xfrm>
              <a:off x="8221454" y="6206857"/>
              <a:ext cx="278075" cy="318157"/>
            </a:xfrm>
            <a:prstGeom prst="rect">
              <a:avLst/>
            </a:prstGeom>
            <a:grpFill/>
          </p:spPr>
        </p:pic>
        <p:sp>
          <p:nvSpPr>
            <p:cNvPr id="60" name="TextBox 59">
              <a:extLst>
                <a:ext uri="{FF2B5EF4-FFF2-40B4-BE49-F238E27FC236}">
                  <a16:creationId xmlns:a16="http://schemas.microsoft.com/office/drawing/2014/main" id="{B303D184-9352-40C4-8630-26BE6AE18A3B}"/>
                </a:ext>
              </a:extLst>
            </p:cNvPr>
            <p:cNvSpPr txBox="1"/>
            <p:nvPr/>
          </p:nvSpPr>
          <p:spPr>
            <a:xfrm>
              <a:off x="8479737" y="6178203"/>
              <a:ext cx="955817" cy="338555"/>
            </a:xfrm>
            <a:prstGeom prst="rect">
              <a:avLst/>
            </a:prstGeom>
            <a:grpFill/>
          </p:spPr>
          <p:txBody>
            <a:bodyPr wrap="none" rtlCol="0">
              <a:spAutoFit/>
            </a:bodyPr>
            <a:lstStyle/>
            <a:p>
              <a:r>
                <a:rPr lang="en-US" sz="1050" b="1" dirty="0">
                  <a:solidFill>
                    <a:schemeClr val="bg1"/>
                  </a:solidFill>
                </a:rPr>
                <a:t>US Core</a:t>
              </a:r>
            </a:p>
          </p:txBody>
        </p:sp>
      </p:grpSp>
    </p:spTree>
    <p:extLst>
      <p:ext uri="{BB962C8B-B14F-4D97-AF65-F5344CB8AC3E}">
        <p14:creationId xmlns:p14="http://schemas.microsoft.com/office/powerpoint/2010/main" val="363956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A826-8EF5-4CCD-A082-4C87A29AEC9D}"/>
              </a:ext>
            </a:extLst>
          </p:cNvPr>
          <p:cNvSpPr>
            <a:spLocks noGrp="1"/>
          </p:cNvSpPr>
          <p:nvPr>
            <p:ph type="title"/>
          </p:nvPr>
        </p:nvSpPr>
        <p:spPr/>
        <p:txBody>
          <a:bodyPr/>
          <a:lstStyle/>
          <a:p>
            <a:r>
              <a:rPr lang="en-US" dirty="0"/>
              <a:t>Sharing via Repository Services</a:t>
            </a:r>
          </a:p>
        </p:txBody>
      </p:sp>
      <p:sp>
        <p:nvSpPr>
          <p:cNvPr id="4" name="Slide Number Placeholder 3">
            <a:extLst>
              <a:ext uri="{FF2B5EF4-FFF2-40B4-BE49-F238E27FC236}">
                <a16:creationId xmlns:a16="http://schemas.microsoft.com/office/drawing/2014/main" id="{CDE03797-6D16-460A-9CA3-8F30985BD33F}"/>
              </a:ext>
            </a:extLst>
          </p:cNvPr>
          <p:cNvSpPr>
            <a:spLocks noGrp="1"/>
          </p:cNvSpPr>
          <p:nvPr>
            <p:ph type="sldNum" idx="12"/>
          </p:nvPr>
        </p:nvSpPr>
        <p:spPr/>
        <p:txBody>
          <a:bodyPr/>
          <a:lstStyle/>
          <a:p>
            <a:fld id="{99BDFBD5-C309-4526-9B37-B97348992ABE}" type="slidenum">
              <a:rPr lang="en-US" smtClean="0"/>
              <a:t>40</a:t>
            </a:fld>
            <a:endParaRPr lang="en-US"/>
          </a:p>
        </p:txBody>
      </p:sp>
    </p:spTree>
    <p:extLst>
      <p:ext uri="{BB962C8B-B14F-4D97-AF65-F5344CB8AC3E}">
        <p14:creationId xmlns:p14="http://schemas.microsoft.com/office/powerpoint/2010/main" val="2183599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93-8ADF-4D5D-AA2D-219FB695E0EA}"/>
              </a:ext>
            </a:extLst>
          </p:cNvPr>
          <p:cNvSpPr>
            <a:spLocks noGrp="1"/>
          </p:cNvSpPr>
          <p:nvPr>
            <p:ph type="title"/>
          </p:nvPr>
        </p:nvSpPr>
        <p:spPr/>
        <p:txBody>
          <a:bodyPr/>
          <a:lstStyle/>
          <a:p>
            <a:r>
              <a:rPr lang="en-US" dirty="0"/>
              <a:t>Sharing via Services</a:t>
            </a:r>
          </a:p>
        </p:txBody>
      </p:sp>
      <p:sp>
        <p:nvSpPr>
          <p:cNvPr id="3" name="Slide Number Placeholder 2">
            <a:extLst>
              <a:ext uri="{FF2B5EF4-FFF2-40B4-BE49-F238E27FC236}">
                <a16:creationId xmlns:a16="http://schemas.microsoft.com/office/drawing/2014/main" id="{C2FC2662-DD98-4B7A-9B1F-56136E83E73C}"/>
              </a:ext>
            </a:extLst>
          </p:cNvPr>
          <p:cNvSpPr>
            <a:spLocks noGrp="1"/>
          </p:cNvSpPr>
          <p:nvPr>
            <p:ph type="sldNum" idx="12"/>
          </p:nvPr>
        </p:nvSpPr>
        <p:spPr/>
        <p:txBody>
          <a:bodyPr/>
          <a:lstStyle/>
          <a:p>
            <a:fld id="{99BDFBD5-C309-4526-9B37-B97348992ABE}" type="slidenum">
              <a:rPr lang="en-US" smtClean="0"/>
              <a:t>41</a:t>
            </a:fld>
            <a:endParaRPr lang="en-US"/>
          </a:p>
        </p:txBody>
      </p:sp>
      <p:sp>
        <p:nvSpPr>
          <p:cNvPr id="5" name="Rectangle: Rounded Corners 4">
            <a:extLst>
              <a:ext uri="{FF2B5EF4-FFF2-40B4-BE49-F238E27FC236}">
                <a16:creationId xmlns:a16="http://schemas.microsoft.com/office/drawing/2014/main" id="{E7D500F0-822E-4887-996D-E0C1B2D3CE16}"/>
              </a:ext>
            </a:extLst>
          </p:cNvPr>
          <p:cNvSpPr/>
          <p:nvPr/>
        </p:nvSpPr>
        <p:spPr>
          <a:xfrm>
            <a:off x="3688529" y="2002939"/>
            <a:ext cx="176694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Terminology Service(s) (e.g. VSAC)</a:t>
            </a:r>
          </a:p>
        </p:txBody>
      </p:sp>
      <p:sp>
        <p:nvSpPr>
          <p:cNvPr id="6" name="Rectangle: Rounded Corners 5">
            <a:extLst>
              <a:ext uri="{FF2B5EF4-FFF2-40B4-BE49-F238E27FC236}">
                <a16:creationId xmlns:a16="http://schemas.microsoft.com/office/drawing/2014/main" id="{2AD916B2-B479-4E3C-A4AA-B27FBB73CDD5}"/>
              </a:ext>
            </a:extLst>
          </p:cNvPr>
          <p:cNvSpPr/>
          <p:nvPr/>
        </p:nvSpPr>
        <p:spPr>
          <a:xfrm>
            <a:off x="3688528" y="2910025"/>
            <a:ext cx="176694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Knowledge Repository(s)</a:t>
            </a:r>
          </a:p>
          <a:p>
            <a:pPr algn="ctr"/>
            <a:r>
              <a:rPr lang="en-US" sz="1050" dirty="0"/>
              <a:t>(e.g. CDS Connect)</a:t>
            </a:r>
          </a:p>
        </p:txBody>
      </p:sp>
      <p:sp>
        <p:nvSpPr>
          <p:cNvPr id="7" name="TextBox 6">
            <a:extLst>
              <a:ext uri="{FF2B5EF4-FFF2-40B4-BE49-F238E27FC236}">
                <a16:creationId xmlns:a16="http://schemas.microsoft.com/office/drawing/2014/main" id="{9A41695E-59A8-43EB-AF30-1B56D59F1EEB}"/>
              </a:ext>
            </a:extLst>
          </p:cNvPr>
          <p:cNvSpPr txBox="1"/>
          <p:nvPr/>
        </p:nvSpPr>
        <p:spPr>
          <a:xfrm>
            <a:off x="1199903" y="1309469"/>
            <a:ext cx="1287532"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Authoring</a:t>
            </a:r>
          </a:p>
        </p:txBody>
      </p:sp>
      <p:sp>
        <p:nvSpPr>
          <p:cNvPr id="8" name="TextBox 7">
            <a:extLst>
              <a:ext uri="{FF2B5EF4-FFF2-40B4-BE49-F238E27FC236}">
                <a16:creationId xmlns:a16="http://schemas.microsoft.com/office/drawing/2014/main" id="{F7535BF8-FC79-4433-92D6-02912E8CAACD}"/>
              </a:ext>
            </a:extLst>
          </p:cNvPr>
          <p:cNvSpPr txBox="1"/>
          <p:nvPr/>
        </p:nvSpPr>
        <p:spPr>
          <a:xfrm>
            <a:off x="3914246" y="1301794"/>
            <a:ext cx="1364476"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Publishing</a:t>
            </a:r>
          </a:p>
        </p:txBody>
      </p:sp>
      <p:sp>
        <p:nvSpPr>
          <p:cNvPr id="9" name="TextBox 8">
            <a:extLst>
              <a:ext uri="{FF2B5EF4-FFF2-40B4-BE49-F238E27FC236}">
                <a16:creationId xmlns:a16="http://schemas.microsoft.com/office/drawing/2014/main" id="{5F5524D0-4BA1-4B76-91BD-72C0E4748682}"/>
              </a:ext>
            </a:extLst>
          </p:cNvPr>
          <p:cNvSpPr txBox="1"/>
          <p:nvPr/>
        </p:nvSpPr>
        <p:spPr>
          <a:xfrm>
            <a:off x="6610559" y="1301794"/>
            <a:ext cx="1351652"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Evaluation</a:t>
            </a:r>
          </a:p>
        </p:txBody>
      </p:sp>
      <p:sp>
        <p:nvSpPr>
          <p:cNvPr id="10" name="Rectangle: Rounded Corners 9">
            <a:extLst>
              <a:ext uri="{FF2B5EF4-FFF2-40B4-BE49-F238E27FC236}">
                <a16:creationId xmlns:a16="http://schemas.microsoft.com/office/drawing/2014/main" id="{F2E8B9A0-7AAB-4384-BDF2-6C8591AC7D0A}"/>
              </a:ext>
            </a:extLst>
          </p:cNvPr>
          <p:cNvSpPr/>
          <p:nvPr/>
        </p:nvSpPr>
        <p:spPr>
          <a:xfrm>
            <a:off x="6398185" y="1812504"/>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Decision Support Services</a:t>
            </a:r>
          </a:p>
        </p:txBody>
      </p:sp>
      <p:sp>
        <p:nvSpPr>
          <p:cNvPr id="11" name="Rectangle: Rounded Corners 10">
            <a:extLst>
              <a:ext uri="{FF2B5EF4-FFF2-40B4-BE49-F238E27FC236}">
                <a16:creationId xmlns:a16="http://schemas.microsoft.com/office/drawing/2014/main" id="{07A4464D-C72D-4CCE-BB4F-B2C5978A7A57}"/>
              </a:ext>
            </a:extLst>
          </p:cNvPr>
          <p:cNvSpPr/>
          <p:nvPr/>
        </p:nvSpPr>
        <p:spPr>
          <a:xfrm>
            <a:off x="6398185" y="2347855"/>
            <a:ext cx="1766942" cy="431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Evaluation Services</a:t>
            </a:r>
          </a:p>
        </p:txBody>
      </p:sp>
      <p:sp>
        <p:nvSpPr>
          <p:cNvPr id="12" name="Rectangle: Rounded Corners 11">
            <a:extLst>
              <a:ext uri="{FF2B5EF4-FFF2-40B4-BE49-F238E27FC236}">
                <a16:creationId xmlns:a16="http://schemas.microsoft.com/office/drawing/2014/main" id="{EC648F83-1712-4848-B380-7F6556DFE7E2}"/>
              </a:ext>
            </a:extLst>
          </p:cNvPr>
          <p:cNvSpPr/>
          <p:nvPr/>
        </p:nvSpPr>
        <p:spPr>
          <a:xfrm>
            <a:off x="6398184" y="2910025"/>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EHRs</a:t>
            </a:r>
          </a:p>
        </p:txBody>
      </p:sp>
      <p:sp>
        <p:nvSpPr>
          <p:cNvPr id="13" name="Rectangle: Rounded Corners 12">
            <a:extLst>
              <a:ext uri="{FF2B5EF4-FFF2-40B4-BE49-F238E27FC236}">
                <a16:creationId xmlns:a16="http://schemas.microsoft.com/office/drawing/2014/main" id="{769F97AF-7308-4D28-B346-6A53506C92E3}"/>
              </a:ext>
            </a:extLst>
          </p:cNvPr>
          <p:cNvSpPr/>
          <p:nvPr/>
        </p:nvSpPr>
        <p:spPr>
          <a:xfrm>
            <a:off x="6398184" y="3463058"/>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SMART Apps</a:t>
            </a:r>
          </a:p>
        </p:txBody>
      </p:sp>
      <p:sp>
        <p:nvSpPr>
          <p:cNvPr id="14" name="Rectangle: Rounded Corners 13">
            <a:extLst>
              <a:ext uri="{FF2B5EF4-FFF2-40B4-BE49-F238E27FC236}">
                <a16:creationId xmlns:a16="http://schemas.microsoft.com/office/drawing/2014/main" id="{055211D6-5AAD-42BA-9CA8-BCB1331D9B18}"/>
              </a:ext>
            </a:extLst>
          </p:cNvPr>
          <p:cNvSpPr/>
          <p:nvPr/>
        </p:nvSpPr>
        <p:spPr>
          <a:xfrm>
            <a:off x="6398184" y="4016090"/>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Backend Services Applications</a:t>
            </a:r>
          </a:p>
        </p:txBody>
      </p:sp>
      <p:sp>
        <p:nvSpPr>
          <p:cNvPr id="15" name="Rectangle: Rounded Corners 14">
            <a:extLst>
              <a:ext uri="{FF2B5EF4-FFF2-40B4-BE49-F238E27FC236}">
                <a16:creationId xmlns:a16="http://schemas.microsoft.com/office/drawing/2014/main" id="{364392EB-926E-4EAA-80B6-F90EEF4239E9}"/>
              </a:ext>
            </a:extLst>
          </p:cNvPr>
          <p:cNvSpPr/>
          <p:nvPr/>
        </p:nvSpPr>
        <p:spPr>
          <a:xfrm>
            <a:off x="6398183" y="4569123"/>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
        <p:nvSpPr>
          <p:cNvPr id="16" name="Rectangle: Rounded Corners 15">
            <a:extLst>
              <a:ext uri="{FF2B5EF4-FFF2-40B4-BE49-F238E27FC236}">
                <a16:creationId xmlns:a16="http://schemas.microsoft.com/office/drawing/2014/main" id="{2AF281B9-846F-4577-AB5C-39AAE038E0F9}"/>
              </a:ext>
            </a:extLst>
          </p:cNvPr>
          <p:cNvSpPr/>
          <p:nvPr/>
        </p:nvSpPr>
        <p:spPr>
          <a:xfrm>
            <a:off x="978874" y="1811675"/>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Guideline Development</a:t>
            </a:r>
          </a:p>
        </p:txBody>
      </p:sp>
      <p:sp>
        <p:nvSpPr>
          <p:cNvPr id="17" name="Rectangle: Rounded Corners 16">
            <a:extLst>
              <a:ext uri="{FF2B5EF4-FFF2-40B4-BE49-F238E27FC236}">
                <a16:creationId xmlns:a16="http://schemas.microsoft.com/office/drawing/2014/main" id="{FA963F1A-A865-4F93-BCA0-DAC09B46115C}"/>
              </a:ext>
            </a:extLst>
          </p:cNvPr>
          <p:cNvSpPr/>
          <p:nvPr/>
        </p:nvSpPr>
        <p:spPr>
          <a:xfrm>
            <a:off x="978874" y="2345839"/>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Developers</a:t>
            </a:r>
          </a:p>
        </p:txBody>
      </p:sp>
      <p:sp>
        <p:nvSpPr>
          <p:cNvPr id="18" name="Rectangle: Rounded Corners 17">
            <a:extLst>
              <a:ext uri="{FF2B5EF4-FFF2-40B4-BE49-F238E27FC236}">
                <a16:creationId xmlns:a16="http://schemas.microsoft.com/office/drawing/2014/main" id="{61AD59F0-6C0B-4D05-8FD3-62276AFEB66B}"/>
              </a:ext>
            </a:extLst>
          </p:cNvPr>
          <p:cNvSpPr/>
          <p:nvPr/>
        </p:nvSpPr>
        <p:spPr>
          <a:xfrm>
            <a:off x="974185" y="2880002"/>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Decision Support Authors</a:t>
            </a:r>
          </a:p>
        </p:txBody>
      </p:sp>
      <p:sp>
        <p:nvSpPr>
          <p:cNvPr id="19" name="Rectangle: Rounded Corners 18">
            <a:extLst>
              <a:ext uri="{FF2B5EF4-FFF2-40B4-BE49-F238E27FC236}">
                <a16:creationId xmlns:a16="http://schemas.microsoft.com/office/drawing/2014/main" id="{2F9E13F8-BB7C-4E6E-A8AB-DA7AB30CE925}"/>
              </a:ext>
            </a:extLst>
          </p:cNvPr>
          <p:cNvSpPr/>
          <p:nvPr/>
        </p:nvSpPr>
        <p:spPr>
          <a:xfrm>
            <a:off x="974185" y="3958783"/>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Professional Societies</a:t>
            </a:r>
          </a:p>
        </p:txBody>
      </p:sp>
      <p:sp>
        <p:nvSpPr>
          <p:cNvPr id="20" name="Rectangle: Rounded Corners 19">
            <a:extLst>
              <a:ext uri="{FF2B5EF4-FFF2-40B4-BE49-F238E27FC236}">
                <a16:creationId xmlns:a16="http://schemas.microsoft.com/office/drawing/2014/main" id="{11914A8F-548D-48A3-91D6-C687965ABBF0}"/>
              </a:ext>
            </a:extLst>
          </p:cNvPr>
          <p:cNvSpPr/>
          <p:nvPr/>
        </p:nvSpPr>
        <p:spPr>
          <a:xfrm>
            <a:off x="974185" y="3409060"/>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Quality Improvement Agencies</a:t>
            </a:r>
          </a:p>
        </p:txBody>
      </p:sp>
      <p:sp>
        <p:nvSpPr>
          <p:cNvPr id="21" name="Rectangle: Rounded Corners 20">
            <a:extLst>
              <a:ext uri="{FF2B5EF4-FFF2-40B4-BE49-F238E27FC236}">
                <a16:creationId xmlns:a16="http://schemas.microsoft.com/office/drawing/2014/main" id="{4BD9A0F9-2FC7-4B76-9FE4-5748BBD0D754}"/>
              </a:ext>
            </a:extLst>
          </p:cNvPr>
          <p:cNvSpPr/>
          <p:nvPr/>
        </p:nvSpPr>
        <p:spPr>
          <a:xfrm>
            <a:off x="974185" y="4491989"/>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Tree>
    <p:extLst>
      <p:ext uri="{BB962C8B-B14F-4D97-AF65-F5344CB8AC3E}">
        <p14:creationId xmlns:p14="http://schemas.microsoft.com/office/powerpoint/2010/main" val="1118575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1B2A-1C51-4E52-AD59-B315F7EDA085}"/>
              </a:ext>
            </a:extLst>
          </p:cNvPr>
          <p:cNvSpPr>
            <a:spLocks noGrp="1"/>
          </p:cNvSpPr>
          <p:nvPr>
            <p:ph type="title"/>
          </p:nvPr>
        </p:nvSpPr>
        <p:spPr/>
        <p:txBody>
          <a:bodyPr/>
          <a:lstStyle/>
          <a:p>
            <a:r>
              <a:rPr lang="en-US" dirty="0"/>
              <a:t>Knowledge Repository</a:t>
            </a:r>
          </a:p>
        </p:txBody>
      </p:sp>
      <p:sp>
        <p:nvSpPr>
          <p:cNvPr id="3" name="Slide Number Placeholder 2">
            <a:extLst>
              <a:ext uri="{FF2B5EF4-FFF2-40B4-BE49-F238E27FC236}">
                <a16:creationId xmlns:a16="http://schemas.microsoft.com/office/drawing/2014/main" id="{D0868582-1D56-4B55-8718-45F4C15DB98A}"/>
              </a:ext>
            </a:extLst>
          </p:cNvPr>
          <p:cNvSpPr>
            <a:spLocks noGrp="1"/>
          </p:cNvSpPr>
          <p:nvPr>
            <p:ph type="sldNum" idx="12"/>
          </p:nvPr>
        </p:nvSpPr>
        <p:spPr/>
        <p:txBody>
          <a:bodyPr/>
          <a:lstStyle/>
          <a:p>
            <a:fld id="{99BDFBD5-C309-4526-9B37-B97348992ABE}" type="slidenum">
              <a:rPr lang="en-US" smtClean="0"/>
              <a:t>42</a:t>
            </a:fld>
            <a:endParaRPr lang="en-US"/>
          </a:p>
        </p:txBody>
      </p:sp>
      <p:sp>
        <p:nvSpPr>
          <p:cNvPr id="5" name="TextBox 4">
            <a:extLst>
              <a:ext uri="{FF2B5EF4-FFF2-40B4-BE49-F238E27FC236}">
                <a16:creationId xmlns:a16="http://schemas.microsoft.com/office/drawing/2014/main" id="{5A039EB0-AD19-49CB-A5A5-C9AC85DC93E9}"/>
              </a:ext>
            </a:extLst>
          </p:cNvPr>
          <p:cNvSpPr txBox="1"/>
          <p:nvPr/>
        </p:nvSpPr>
        <p:spPr>
          <a:xfrm>
            <a:off x="2346178" y="4840352"/>
            <a:ext cx="4764538" cy="253916"/>
          </a:xfrm>
          <a:prstGeom prst="rect">
            <a:avLst/>
          </a:prstGeom>
          <a:noFill/>
        </p:spPr>
        <p:txBody>
          <a:bodyPr wrap="square">
            <a:spAutoFit/>
          </a:bodyPr>
          <a:lstStyle/>
          <a:p>
            <a:r>
              <a:rPr lang="en-US" sz="1050" dirty="0">
                <a:solidFill>
                  <a:schemeClr val="bg1"/>
                </a:solidFill>
                <a:hlinkClick r:id="rId2"/>
              </a:rPr>
              <a:t>http://hl7.org/fhir/us/cqfmeasures/2021May/measure-repository-service.html</a:t>
            </a:r>
            <a:r>
              <a:rPr lang="en-US" sz="1050" dirty="0">
                <a:solidFill>
                  <a:schemeClr val="bg1"/>
                </a:solidFill>
              </a:rPr>
              <a:t> </a:t>
            </a:r>
          </a:p>
        </p:txBody>
      </p:sp>
      <p:pic>
        <p:nvPicPr>
          <p:cNvPr id="7" name="Picture 6">
            <a:extLst>
              <a:ext uri="{FF2B5EF4-FFF2-40B4-BE49-F238E27FC236}">
                <a16:creationId xmlns:a16="http://schemas.microsoft.com/office/drawing/2014/main" id="{586C1A40-AE8F-45FC-8C01-E3E7CDC96D27}"/>
              </a:ext>
            </a:extLst>
          </p:cNvPr>
          <p:cNvPicPr>
            <a:picLocks noChangeAspect="1"/>
          </p:cNvPicPr>
          <p:nvPr/>
        </p:nvPicPr>
        <p:blipFill>
          <a:blip r:embed="rId3"/>
          <a:stretch>
            <a:fillRect/>
          </a:stretch>
        </p:blipFill>
        <p:spPr>
          <a:xfrm>
            <a:off x="336501" y="1386483"/>
            <a:ext cx="5843768" cy="2955610"/>
          </a:xfrm>
          <a:prstGeom prst="rect">
            <a:avLst/>
          </a:prstGeom>
        </p:spPr>
      </p:pic>
      <p:sp>
        <p:nvSpPr>
          <p:cNvPr id="8" name="TextBox 7">
            <a:extLst>
              <a:ext uri="{FF2B5EF4-FFF2-40B4-BE49-F238E27FC236}">
                <a16:creationId xmlns:a16="http://schemas.microsoft.com/office/drawing/2014/main" id="{DFAF7ED8-9B22-4696-A4B2-4F869DA5469F}"/>
              </a:ext>
            </a:extLst>
          </p:cNvPr>
          <p:cNvSpPr txBox="1"/>
          <p:nvPr/>
        </p:nvSpPr>
        <p:spPr>
          <a:xfrm>
            <a:off x="6543584" y="1605541"/>
            <a:ext cx="2081339" cy="1477328"/>
          </a:xfrm>
          <a:prstGeom prst="rect">
            <a:avLst/>
          </a:prstGeom>
          <a:noFill/>
        </p:spPr>
        <p:txBody>
          <a:bodyPr wrap="none" rtlCol="0">
            <a:spAutoFit/>
          </a:bodyPr>
          <a:lstStyle/>
          <a:p>
            <a:pPr marL="214313" indent="-214313">
              <a:buFont typeface="Arial" panose="020B0604020202020204" pitchFamily="34" charset="0"/>
              <a:buChar char="•"/>
            </a:pPr>
            <a:r>
              <a:rPr lang="en-US" sz="1800" dirty="0">
                <a:solidFill>
                  <a:schemeClr val="tx1"/>
                </a:solidFill>
              </a:rPr>
              <a:t>Artifact Lifecycle</a:t>
            </a:r>
          </a:p>
          <a:p>
            <a:pPr marL="214313" indent="-214313">
              <a:buFont typeface="Arial" panose="020B0604020202020204" pitchFamily="34" charset="0"/>
              <a:buChar char="•"/>
            </a:pPr>
            <a:r>
              <a:rPr lang="en-US" sz="1800" dirty="0">
                <a:solidFill>
                  <a:schemeClr val="tx1"/>
                </a:solidFill>
              </a:rPr>
              <a:t>Artifact Identity</a:t>
            </a:r>
          </a:p>
          <a:p>
            <a:pPr marL="214313" indent="-214313">
              <a:buFont typeface="Arial" panose="020B0604020202020204" pitchFamily="34" charset="0"/>
              <a:buChar char="•"/>
            </a:pPr>
            <a:r>
              <a:rPr lang="en-US" sz="1800" dirty="0">
                <a:solidFill>
                  <a:schemeClr val="tx1"/>
                </a:solidFill>
              </a:rPr>
              <a:t>Versioning</a:t>
            </a:r>
          </a:p>
          <a:p>
            <a:pPr marL="214313" indent="-214313">
              <a:buFont typeface="Arial" panose="020B0604020202020204" pitchFamily="34" charset="0"/>
              <a:buChar char="•"/>
            </a:pPr>
            <a:r>
              <a:rPr lang="en-US" sz="1800" dirty="0">
                <a:solidFill>
                  <a:schemeClr val="tx1"/>
                </a:solidFill>
              </a:rPr>
              <a:t>Operations</a:t>
            </a:r>
          </a:p>
          <a:p>
            <a:pPr marL="214313" indent="-214313">
              <a:buFont typeface="Arial" panose="020B0604020202020204" pitchFamily="34" charset="0"/>
              <a:buChar char="•"/>
            </a:pPr>
            <a:r>
              <a:rPr lang="en-US" sz="1800" dirty="0">
                <a:solidFill>
                  <a:schemeClr val="tx1"/>
                </a:solidFill>
              </a:rPr>
              <a:t>Capabilities</a:t>
            </a:r>
          </a:p>
        </p:txBody>
      </p:sp>
    </p:spTree>
    <p:extLst>
      <p:ext uri="{BB962C8B-B14F-4D97-AF65-F5344CB8AC3E}">
        <p14:creationId xmlns:p14="http://schemas.microsoft.com/office/powerpoint/2010/main" val="2653100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6525-2796-4827-B526-8D14625B952A}"/>
              </a:ext>
            </a:extLst>
          </p:cNvPr>
          <p:cNvSpPr>
            <a:spLocks noGrp="1"/>
          </p:cNvSpPr>
          <p:nvPr>
            <p:ph type="title"/>
          </p:nvPr>
        </p:nvSpPr>
        <p:spPr/>
        <p:txBody>
          <a:bodyPr/>
          <a:lstStyle/>
          <a:p>
            <a:r>
              <a:rPr lang="en-US" dirty="0"/>
              <a:t>Packaging</a:t>
            </a:r>
          </a:p>
        </p:txBody>
      </p:sp>
      <p:sp>
        <p:nvSpPr>
          <p:cNvPr id="3" name="Content Placeholder 2">
            <a:extLst>
              <a:ext uri="{FF2B5EF4-FFF2-40B4-BE49-F238E27FC236}">
                <a16:creationId xmlns:a16="http://schemas.microsoft.com/office/drawing/2014/main" id="{5CC33877-2E38-4194-8947-35D163FCBEFC}"/>
              </a:ext>
            </a:extLst>
          </p:cNvPr>
          <p:cNvSpPr>
            <a:spLocks noGrp="1"/>
          </p:cNvSpPr>
          <p:nvPr>
            <p:ph type="body" idx="1"/>
          </p:nvPr>
        </p:nvSpPr>
        <p:spPr/>
        <p:txBody>
          <a:bodyPr/>
          <a:lstStyle/>
          <a:p>
            <a:r>
              <a:rPr lang="en-US" dirty="0"/>
              <a:t>Bundling an artifact for use in a particular context and including its components and dependencies</a:t>
            </a:r>
          </a:p>
          <a:p>
            <a:r>
              <a:rPr lang="en-US" dirty="0"/>
              <a:t>Capabilities – Computable/Publishable/Executable</a:t>
            </a:r>
          </a:p>
          <a:p>
            <a:r>
              <a:rPr lang="en-US" dirty="0"/>
              <a:t>Components/Dependencies</a:t>
            </a:r>
          </a:p>
        </p:txBody>
      </p:sp>
      <p:sp>
        <p:nvSpPr>
          <p:cNvPr id="4" name="Slide Number Placeholder 3">
            <a:extLst>
              <a:ext uri="{FF2B5EF4-FFF2-40B4-BE49-F238E27FC236}">
                <a16:creationId xmlns:a16="http://schemas.microsoft.com/office/drawing/2014/main" id="{6B7D71BE-EF64-4AD4-8764-8B2FEF2509D3}"/>
              </a:ext>
            </a:extLst>
          </p:cNvPr>
          <p:cNvSpPr>
            <a:spLocks noGrp="1"/>
          </p:cNvSpPr>
          <p:nvPr>
            <p:ph type="sldNum" idx="12"/>
          </p:nvPr>
        </p:nvSpPr>
        <p:spPr/>
        <p:txBody>
          <a:bodyPr/>
          <a:lstStyle/>
          <a:p>
            <a:fld id="{99BDFBD5-C309-4526-9B37-B97348992ABE}" type="slidenum">
              <a:rPr lang="en-US" smtClean="0"/>
              <a:t>43</a:t>
            </a:fld>
            <a:endParaRPr lang="en-US"/>
          </a:p>
        </p:txBody>
      </p:sp>
    </p:spTree>
    <p:extLst>
      <p:ext uri="{BB962C8B-B14F-4D97-AF65-F5344CB8AC3E}">
        <p14:creationId xmlns:p14="http://schemas.microsoft.com/office/powerpoint/2010/main" val="3189513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6525-2796-4827-B526-8D14625B952A}"/>
              </a:ext>
            </a:extLst>
          </p:cNvPr>
          <p:cNvSpPr>
            <a:spLocks noGrp="1"/>
          </p:cNvSpPr>
          <p:nvPr>
            <p:ph type="title"/>
          </p:nvPr>
        </p:nvSpPr>
        <p:spPr/>
        <p:txBody>
          <a:bodyPr/>
          <a:lstStyle/>
          <a:p>
            <a:r>
              <a:rPr lang="en-US" dirty="0"/>
              <a:t>Asset Collections</a:t>
            </a:r>
          </a:p>
        </p:txBody>
      </p:sp>
      <p:sp>
        <p:nvSpPr>
          <p:cNvPr id="3" name="Content Placeholder 2">
            <a:extLst>
              <a:ext uri="{FF2B5EF4-FFF2-40B4-BE49-F238E27FC236}">
                <a16:creationId xmlns:a16="http://schemas.microsoft.com/office/drawing/2014/main" id="{5CC33877-2E38-4194-8947-35D163FCBEFC}"/>
              </a:ext>
            </a:extLst>
          </p:cNvPr>
          <p:cNvSpPr>
            <a:spLocks noGrp="1"/>
          </p:cNvSpPr>
          <p:nvPr>
            <p:ph type="body" idx="1"/>
          </p:nvPr>
        </p:nvSpPr>
        <p:spPr/>
        <p:txBody>
          <a:bodyPr/>
          <a:lstStyle/>
          <a:p>
            <a:r>
              <a:rPr lang="en-US" dirty="0"/>
              <a:t>FHIR “asset-collection” library type</a:t>
            </a:r>
          </a:p>
          <a:p>
            <a:r>
              <a:rPr lang="en-US" dirty="0"/>
              <a:t>Allows collections of related artifacts to be described, together with parameters for how they should be used in particular contexts</a:t>
            </a:r>
          </a:p>
          <a:p>
            <a:r>
              <a:rPr lang="en-US" dirty="0"/>
              <a:t>Other names for this concept:</a:t>
            </a:r>
          </a:p>
          <a:p>
            <a:pPr lvl="1"/>
            <a:r>
              <a:rPr lang="en-US" dirty="0"/>
              <a:t>Version Manifest (in package management)</a:t>
            </a:r>
          </a:p>
          <a:p>
            <a:pPr lvl="1"/>
            <a:r>
              <a:rPr lang="en-US" dirty="0"/>
              <a:t>Expansion Profile (at the highest level)</a:t>
            </a:r>
          </a:p>
          <a:p>
            <a:pPr lvl="1"/>
            <a:r>
              <a:rPr lang="en-US" dirty="0"/>
              <a:t>Quality Program and Quality Program Release</a:t>
            </a:r>
          </a:p>
        </p:txBody>
      </p:sp>
      <p:sp>
        <p:nvSpPr>
          <p:cNvPr id="4" name="Slide Number Placeholder 3">
            <a:extLst>
              <a:ext uri="{FF2B5EF4-FFF2-40B4-BE49-F238E27FC236}">
                <a16:creationId xmlns:a16="http://schemas.microsoft.com/office/drawing/2014/main" id="{6B7D71BE-EF64-4AD4-8764-8B2FEF2509D3}"/>
              </a:ext>
            </a:extLst>
          </p:cNvPr>
          <p:cNvSpPr>
            <a:spLocks noGrp="1"/>
          </p:cNvSpPr>
          <p:nvPr>
            <p:ph type="sldNum" idx="12"/>
          </p:nvPr>
        </p:nvSpPr>
        <p:spPr/>
        <p:txBody>
          <a:bodyPr/>
          <a:lstStyle/>
          <a:p>
            <a:fld id="{99BDFBD5-C309-4526-9B37-B97348992ABE}" type="slidenum">
              <a:rPr lang="en-US" smtClean="0"/>
              <a:t>44</a:t>
            </a:fld>
            <a:endParaRPr lang="en-US"/>
          </a:p>
        </p:txBody>
      </p:sp>
    </p:spTree>
    <p:extLst>
      <p:ext uri="{BB962C8B-B14F-4D97-AF65-F5344CB8AC3E}">
        <p14:creationId xmlns:p14="http://schemas.microsoft.com/office/powerpoint/2010/main" val="2029563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A7E2-EB07-446B-B018-3421EC5DF0FA}"/>
              </a:ext>
            </a:extLst>
          </p:cNvPr>
          <p:cNvSpPr>
            <a:spLocks noGrp="1"/>
          </p:cNvSpPr>
          <p:nvPr>
            <p:ph type="title"/>
          </p:nvPr>
        </p:nvSpPr>
        <p:spPr/>
        <p:txBody>
          <a:bodyPr/>
          <a:lstStyle/>
          <a:p>
            <a:r>
              <a:rPr lang="en-US" dirty="0"/>
              <a:t>Data Requirements</a:t>
            </a:r>
          </a:p>
        </p:txBody>
      </p:sp>
      <p:sp>
        <p:nvSpPr>
          <p:cNvPr id="3" name="Content Placeholder 2">
            <a:extLst>
              <a:ext uri="{FF2B5EF4-FFF2-40B4-BE49-F238E27FC236}">
                <a16:creationId xmlns:a16="http://schemas.microsoft.com/office/drawing/2014/main" id="{7B942B15-6421-48D8-8254-53665757B939}"/>
              </a:ext>
            </a:extLst>
          </p:cNvPr>
          <p:cNvSpPr>
            <a:spLocks noGrp="1"/>
          </p:cNvSpPr>
          <p:nvPr>
            <p:ph type="body" idx="1"/>
          </p:nvPr>
        </p:nvSpPr>
        <p:spPr/>
        <p:txBody>
          <a:bodyPr/>
          <a:lstStyle/>
          <a:p>
            <a:r>
              <a:rPr lang="en-US" sz="2000" dirty="0"/>
              <a:t>Determining the data and dependency requirements for a particular element, artifact (or collection of elements/artifacts)</a:t>
            </a:r>
          </a:p>
          <a:p>
            <a:r>
              <a:rPr lang="en-US" sz="2000" dirty="0"/>
              <a:t>$data-requirements</a:t>
            </a:r>
          </a:p>
          <a:p>
            <a:pPr lvl="1"/>
            <a:r>
              <a:rPr lang="en-US" sz="1800" dirty="0"/>
              <a:t>Type or instance; on Library, Measure, or </a:t>
            </a:r>
            <a:r>
              <a:rPr lang="en-US" sz="1800" dirty="0" err="1"/>
              <a:t>PlanDefinition</a:t>
            </a:r>
            <a:endParaRPr lang="en-US" sz="1800" dirty="0"/>
          </a:p>
          <a:p>
            <a:r>
              <a:rPr lang="en-US" sz="2000" dirty="0"/>
              <a:t>Returns a “module-definition” Library with</a:t>
            </a:r>
          </a:p>
          <a:p>
            <a:pPr lvl="1"/>
            <a:r>
              <a:rPr lang="en-US" sz="1800" dirty="0"/>
              <a:t>parameter definitions (in/out)</a:t>
            </a:r>
          </a:p>
          <a:p>
            <a:pPr lvl="1"/>
            <a:r>
              <a:rPr lang="en-US" sz="1800" dirty="0"/>
              <a:t>dependencies (on </a:t>
            </a:r>
            <a:r>
              <a:rPr lang="en-US" sz="1800" dirty="0" err="1"/>
              <a:t>CodeSystem</a:t>
            </a:r>
            <a:r>
              <a:rPr lang="en-US" sz="1800" dirty="0"/>
              <a:t>, </a:t>
            </a:r>
            <a:r>
              <a:rPr lang="en-US" sz="1800" dirty="0" err="1"/>
              <a:t>ValueSet</a:t>
            </a:r>
            <a:r>
              <a:rPr lang="en-US" sz="1800" dirty="0"/>
              <a:t>, or Library)</a:t>
            </a:r>
          </a:p>
          <a:p>
            <a:pPr lvl="1"/>
            <a:r>
              <a:rPr lang="en-US" sz="1800" dirty="0"/>
              <a:t>direct-reference code usages</a:t>
            </a:r>
          </a:p>
          <a:p>
            <a:pPr lvl="1"/>
            <a:r>
              <a:rPr lang="en-US" sz="1800" dirty="0"/>
              <a:t>data requirements (resource type and code/date filters)</a:t>
            </a:r>
          </a:p>
          <a:p>
            <a:pPr lvl="1"/>
            <a:r>
              <a:rPr lang="en-US" sz="1800" dirty="0"/>
              <a:t>logic definitions (source expressions for referenced content)</a:t>
            </a:r>
          </a:p>
        </p:txBody>
      </p:sp>
      <p:sp>
        <p:nvSpPr>
          <p:cNvPr id="4" name="Slide Number Placeholder 3">
            <a:extLst>
              <a:ext uri="{FF2B5EF4-FFF2-40B4-BE49-F238E27FC236}">
                <a16:creationId xmlns:a16="http://schemas.microsoft.com/office/drawing/2014/main" id="{1F81F8CF-9938-4C49-BD0F-355C5EDFAE98}"/>
              </a:ext>
            </a:extLst>
          </p:cNvPr>
          <p:cNvSpPr>
            <a:spLocks noGrp="1"/>
          </p:cNvSpPr>
          <p:nvPr>
            <p:ph type="sldNum" idx="12"/>
          </p:nvPr>
        </p:nvSpPr>
        <p:spPr/>
        <p:txBody>
          <a:bodyPr/>
          <a:lstStyle/>
          <a:p>
            <a:fld id="{99BDFBD5-C309-4526-9B37-B97348992ABE}" type="slidenum">
              <a:rPr lang="en-US" smtClean="0"/>
              <a:t>45</a:t>
            </a:fld>
            <a:endParaRPr lang="en-US"/>
          </a:p>
        </p:txBody>
      </p:sp>
    </p:spTree>
    <p:extLst>
      <p:ext uri="{BB962C8B-B14F-4D97-AF65-F5344CB8AC3E}">
        <p14:creationId xmlns:p14="http://schemas.microsoft.com/office/powerpoint/2010/main" val="4138442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197D-D02B-47EC-B045-D75E4C3CD552}"/>
              </a:ext>
            </a:extLst>
          </p:cNvPr>
          <p:cNvSpPr>
            <a:spLocks noGrp="1"/>
          </p:cNvSpPr>
          <p:nvPr>
            <p:ph type="title"/>
          </p:nvPr>
        </p:nvSpPr>
        <p:spPr/>
        <p:txBody>
          <a:bodyPr/>
          <a:lstStyle/>
          <a:p>
            <a:r>
              <a:rPr lang="en-US" dirty="0"/>
              <a:t>Measure Narrative, for example</a:t>
            </a:r>
          </a:p>
        </p:txBody>
      </p:sp>
      <p:sp>
        <p:nvSpPr>
          <p:cNvPr id="4" name="Slide Number Placeholder 3">
            <a:extLst>
              <a:ext uri="{FF2B5EF4-FFF2-40B4-BE49-F238E27FC236}">
                <a16:creationId xmlns:a16="http://schemas.microsoft.com/office/drawing/2014/main" id="{5BC68A49-ACDE-4E80-9F4D-ADC6B0DEF494}"/>
              </a:ext>
            </a:extLst>
          </p:cNvPr>
          <p:cNvSpPr>
            <a:spLocks noGrp="1"/>
          </p:cNvSpPr>
          <p:nvPr>
            <p:ph type="sldNum" idx="12"/>
          </p:nvPr>
        </p:nvSpPr>
        <p:spPr/>
        <p:txBody>
          <a:bodyPr/>
          <a:lstStyle/>
          <a:p>
            <a:fld id="{99BDFBD5-C309-4526-9B37-B97348992ABE}" type="slidenum">
              <a:rPr lang="en-US" smtClean="0"/>
              <a:t>46</a:t>
            </a:fld>
            <a:endParaRPr lang="en-US"/>
          </a:p>
        </p:txBody>
      </p:sp>
      <p:pic>
        <p:nvPicPr>
          <p:cNvPr id="6" name="Picture 5">
            <a:extLst>
              <a:ext uri="{FF2B5EF4-FFF2-40B4-BE49-F238E27FC236}">
                <a16:creationId xmlns:a16="http://schemas.microsoft.com/office/drawing/2014/main" id="{A05207E1-B122-4D9D-95D7-49A6A6C95614}"/>
              </a:ext>
            </a:extLst>
          </p:cNvPr>
          <p:cNvPicPr>
            <a:picLocks noChangeAspect="1"/>
          </p:cNvPicPr>
          <p:nvPr/>
        </p:nvPicPr>
        <p:blipFill>
          <a:blip r:embed="rId2"/>
          <a:stretch>
            <a:fillRect/>
          </a:stretch>
        </p:blipFill>
        <p:spPr>
          <a:xfrm>
            <a:off x="952049" y="988306"/>
            <a:ext cx="6710813" cy="3865428"/>
          </a:xfrm>
          <a:prstGeom prst="rect">
            <a:avLst/>
          </a:prstGeom>
        </p:spPr>
      </p:pic>
      <p:sp>
        <p:nvSpPr>
          <p:cNvPr id="8" name="TextBox 7">
            <a:extLst>
              <a:ext uri="{FF2B5EF4-FFF2-40B4-BE49-F238E27FC236}">
                <a16:creationId xmlns:a16="http://schemas.microsoft.com/office/drawing/2014/main" id="{396EABBA-533F-424C-883C-9A05C670F855}"/>
              </a:ext>
            </a:extLst>
          </p:cNvPr>
          <p:cNvSpPr txBox="1"/>
          <p:nvPr/>
        </p:nvSpPr>
        <p:spPr>
          <a:xfrm>
            <a:off x="2292864" y="4822105"/>
            <a:ext cx="5098535" cy="230832"/>
          </a:xfrm>
          <a:prstGeom prst="rect">
            <a:avLst/>
          </a:prstGeom>
          <a:noFill/>
        </p:spPr>
        <p:txBody>
          <a:bodyPr wrap="square">
            <a:spAutoFit/>
          </a:bodyPr>
          <a:lstStyle/>
          <a:p>
            <a:r>
              <a:rPr lang="en-US" sz="900" dirty="0">
                <a:solidFill>
                  <a:schemeClr val="bg1"/>
                </a:solidFill>
                <a:hlinkClick r:id="rId3"/>
              </a:rPr>
              <a:t>http://build.fhir.org/ig/cqframework/cqf-ccc/Measure-ColorectalCancerScreeningCQM.html</a:t>
            </a:r>
            <a:r>
              <a:rPr lang="en-US" sz="900" dirty="0">
                <a:solidFill>
                  <a:schemeClr val="bg1"/>
                </a:solidFill>
              </a:rPr>
              <a:t> </a:t>
            </a:r>
          </a:p>
        </p:txBody>
      </p:sp>
    </p:spTree>
    <p:extLst>
      <p:ext uri="{BB962C8B-B14F-4D97-AF65-F5344CB8AC3E}">
        <p14:creationId xmlns:p14="http://schemas.microsoft.com/office/powerpoint/2010/main" val="3575091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C834-422C-4751-9383-03033BAEC9E9}"/>
              </a:ext>
            </a:extLst>
          </p:cNvPr>
          <p:cNvSpPr>
            <a:spLocks noGrp="1"/>
          </p:cNvSpPr>
          <p:nvPr>
            <p:ph type="title"/>
          </p:nvPr>
        </p:nvSpPr>
        <p:spPr/>
        <p:txBody>
          <a:bodyPr/>
          <a:lstStyle/>
          <a:p>
            <a:r>
              <a:rPr lang="en-US" dirty="0"/>
              <a:t>Data Requirements Example</a:t>
            </a:r>
          </a:p>
        </p:txBody>
      </p:sp>
      <p:sp>
        <p:nvSpPr>
          <p:cNvPr id="4" name="Slide Number Placeholder 3">
            <a:extLst>
              <a:ext uri="{FF2B5EF4-FFF2-40B4-BE49-F238E27FC236}">
                <a16:creationId xmlns:a16="http://schemas.microsoft.com/office/drawing/2014/main" id="{17B4C521-3586-499C-A450-2087FA9512F2}"/>
              </a:ext>
            </a:extLst>
          </p:cNvPr>
          <p:cNvSpPr>
            <a:spLocks noGrp="1"/>
          </p:cNvSpPr>
          <p:nvPr>
            <p:ph type="sldNum" idx="12"/>
          </p:nvPr>
        </p:nvSpPr>
        <p:spPr/>
        <p:txBody>
          <a:bodyPr/>
          <a:lstStyle/>
          <a:p>
            <a:fld id="{99BDFBD5-C309-4526-9B37-B97348992ABE}" type="slidenum">
              <a:rPr lang="en-US" smtClean="0"/>
              <a:t>47</a:t>
            </a:fld>
            <a:endParaRPr lang="en-US"/>
          </a:p>
        </p:txBody>
      </p:sp>
      <p:pic>
        <p:nvPicPr>
          <p:cNvPr id="8" name="Picture 7">
            <a:extLst>
              <a:ext uri="{FF2B5EF4-FFF2-40B4-BE49-F238E27FC236}">
                <a16:creationId xmlns:a16="http://schemas.microsoft.com/office/drawing/2014/main" id="{42EEACF3-5029-4F04-85B9-8ECBD7880C47}"/>
              </a:ext>
            </a:extLst>
          </p:cNvPr>
          <p:cNvPicPr>
            <a:picLocks noChangeAspect="1"/>
          </p:cNvPicPr>
          <p:nvPr/>
        </p:nvPicPr>
        <p:blipFill>
          <a:blip r:embed="rId2"/>
          <a:stretch>
            <a:fillRect/>
          </a:stretch>
        </p:blipFill>
        <p:spPr>
          <a:xfrm>
            <a:off x="458500" y="1020566"/>
            <a:ext cx="3712779" cy="572532"/>
          </a:xfrm>
          <a:prstGeom prst="rect">
            <a:avLst/>
          </a:prstGeom>
        </p:spPr>
      </p:pic>
      <p:pic>
        <p:nvPicPr>
          <p:cNvPr id="5" name="Picture 4">
            <a:extLst>
              <a:ext uri="{FF2B5EF4-FFF2-40B4-BE49-F238E27FC236}">
                <a16:creationId xmlns:a16="http://schemas.microsoft.com/office/drawing/2014/main" id="{F7FAF981-100C-47BE-8A3A-E82D0395DD5C}"/>
              </a:ext>
            </a:extLst>
          </p:cNvPr>
          <p:cNvPicPr>
            <a:picLocks noChangeAspect="1"/>
          </p:cNvPicPr>
          <p:nvPr/>
        </p:nvPicPr>
        <p:blipFill>
          <a:blip r:embed="rId3"/>
          <a:stretch>
            <a:fillRect/>
          </a:stretch>
        </p:blipFill>
        <p:spPr>
          <a:xfrm>
            <a:off x="3207744" y="2051697"/>
            <a:ext cx="4836287" cy="3004841"/>
          </a:xfrm>
          <a:prstGeom prst="rect">
            <a:avLst/>
          </a:prstGeom>
        </p:spPr>
      </p:pic>
      <p:pic>
        <p:nvPicPr>
          <p:cNvPr id="11" name="Picture 10">
            <a:extLst>
              <a:ext uri="{FF2B5EF4-FFF2-40B4-BE49-F238E27FC236}">
                <a16:creationId xmlns:a16="http://schemas.microsoft.com/office/drawing/2014/main" id="{5434BFF7-ED73-4751-8298-49526A9C89E6}"/>
              </a:ext>
            </a:extLst>
          </p:cNvPr>
          <p:cNvPicPr>
            <a:picLocks noChangeAspect="1"/>
          </p:cNvPicPr>
          <p:nvPr/>
        </p:nvPicPr>
        <p:blipFill>
          <a:blip r:embed="rId4"/>
          <a:stretch>
            <a:fillRect/>
          </a:stretch>
        </p:blipFill>
        <p:spPr>
          <a:xfrm>
            <a:off x="458500" y="1544074"/>
            <a:ext cx="4113500" cy="507623"/>
          </a:xfrm>
          <a:prstGeom prst="rect">
            <a:avLst/>
          </a:prstGeom>
        </p:spPr>
      </p:pic>
    </p:spTree>
    <p:extLst>
      <p:ext uri="{BB962C8B-B14F-4D97-AF65-F5344CB8AC3E}">
        <p14:creationId xmlns:p14="http://schemas.microsoft.com/office/powerpoint/2010/main" val="2286728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0D9-1C4A-491C-8584-917B562D6047}"/>
              </a:ext>
            </a:extLst>
          </p:cNvPr>
          <p:cNvSpPr>
            <a:spLocks noGrp="1"/>
          </p:cNvSpPr>
          <p:nvPr>
            <p:ph type="title"/>
          </p:nvPr>
        </p:nvSpPr>
        <p:spPr/>
        <p:txBody>
          <a:bodyPr/>
          <a:lstStyle/>
          <a:p>
            <a:r>
              <a:rPr lang="en-US" dirty="0"/>
              <a:t>Artifact Setup</a:t>
            </a:r>
          </a:p>
        </p:txBody>
      </p:sp>
      <p:sp>
        <p:nvSpPr>
          <p:cNvPr id="4" name="Slide Number Placeholder 3">
            <a:extLst>
              <a:ext uri="{FF2B5EF4-FFF2-40B4-BE49-F238E27FC236}">
                <a16:creationId xmlns:a16="http://schemas.microsoft.com/office/drawing/2014/main" id="{4825C519-D7BE-4D21-B388-4357257D1FBC}"/>
              </a:ext>
            </a:extLst>
          </p:cNvPr>
          <p:cNvSpPr>
            <a:spLocks noGrp="1"/>
          </p:cNvSpPr>
          <p:nvPr>
            <p:ph type="sldNum" idx="12"/>
          </p:nvPr>
        </p:nvSpPr>
        <p:spPr/>
        <p:txBody>
          <a:bodyPr/>
          <a:lstStyle/>
          <a:p>
            <a:fld id="{99BDFBD5-C309-4526-9B37-B97348992ABE}" type="slidenum">
              <a:rPr lang="en-US" smtClean="0"/>
              <a:t>48</a:t>
            </a:fld>
            <a:endParaRPr lang="en-US"/>
          </a:p>
        </p:txBody>
      </p:sp>
      <p:pic>
        <p:nvPicPr>
          <p:cNvPr id="5" name="Picture 4">
            <a:extLst>
              <a:ext uri="{FF2B5EF4-FFF2-40B4-BE49-F238E27FC236}">
                <a16:creationId xmlns:a16="http://schemas.microsoft.com/office/drawing/2014/main" id="{916F5974-4802-4902-B40D-9F1D52A8A9BA}"/>
              </a:ext>
            </a:extLst>
          </p:cNvPr>
          <p:cNvPicPr>
            <a:picLocks noChangeAspect="1"/>
          </p:cNvPicPr>
          <p:nvPr/>
        </p:nvPicPr>
        <p:blipFill>
          <a:blip r:embed="rId2"/>
          <a:stretch>
            <a:fillRect/>
          </a:stretch>
        </p:blipFill>
        <p:spPr>
          <a:xfrm>
            <a:off x="628650" y="1148005"/>
            <a:ext cx="7642527" cy="3196403"/>
          </a:xfrm>
          <a:prstGeom prst="rect">
            <a:avLst/>
          </a:prstGeom>
        </p:spPr>
      </p:pic>
    </p:spTree>
    <p:extLst>
      <p:ext uri="{BB962C8B-B14F-4D97-AF65-F5344CB8AC3E}">
        <p14:creationId xmlns:p14="http://schemas.microsoft.com/office/powerpoint/2010/main" val="4068818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A497-8233-4301-A4E9-41320307AE92}"/>
              </a:ext>
            </a:extLst>
          </p:cNvPr>
          <p:cNvSpPr>
            <a:spLocks noGrp="1"/>
          </p:cNvSpPr>
          <p:nvPr>
            <p:ph type="title"/>
          </p:nvPr>
        </p:nvSpPr>
        <p:spPr/>
        <p:txBody>
          <a:bodyPr/>
          <a:lstStyle/>
          <a:p>
            <a:r>
              <a:rPr lang="en-US" dirty="0"/>
              <a:t>Key Takeaways</a:t>
            </a:r>
          </a:p>
        </p:txBody>
      </p:sp>
      <p:sp>
        <p:nvSpPr>
          <p:cNvPr id="3" name="Text Placeholder 2">
            <a:extLst>
              <a:ext uri="{FF2B5EF4-FFF2-40B4-BE49-F238E27FC236}">
                <a16:creationId xmlns:a16="http://schemas.microsoft.com/office/drawing/2014/main" id="{E2E8E89E-CDC8-4DFA-81C2-D17A9DB0A8CA}"/>
              </a:ext>
            </a:extLst>
          </p:cNvPr>
          <p:cNvSpPr>
            <a:spLocks noGrp="1"/>
          </p:cNvSpPr>
          <p:nvPr>
            <p:ph type="body" idx="1"/>
          </p:nvPr>
        </p:nvSpPr>
        <p:spPr/>
        <p:txBody>
          <a:bodyPr/>
          <a:lstStyle/>
          <a:p>
            <a:r>
              <a:rPr lang="en-US" dirty="0"/>
              <a:t>Isolate terminology dependencies</a:t>
            </a:r>
          </a:p>
          <a:p>
            <a:pPr lvl="1"/>
            <a:r>
              <a:rPr lang="en-US" dirty="0"/>
              <a:t>i.e. define a Concepts library</a:t>
            </a:r>
          </a:p>
          <a:p>
            <a:r>
              <a:rPr lang="en-US" dirty="0"/>
              <a:t>Take versioned dependencies </a:t>
            </a:r>
            <a:r>
              <a:rPr lang="en-US" i="1" dirty="0"/>
              <a:t>carefully</a:t>
            </a:r>
          </a:p>
          <a:p>
            <a:pPr lvl="1"/>
            <a:r>
              <a:rPr lang="en-US" dirty="0"/>
              <a:t>Don’t take versioned dependencies on </a:t>
            </a:r>
            <a:r>
              <a:rPr lang="en-US" dirty="0" err="1"/>
              <a:t>valuesets</a:t>
            </a:r>
            <a:r>
              <a:rPr lang="en-US" dirty="0"/>
              <a:t> and </a:t>
            </a:r>
            <a:r>
              <a:rPr lang="en-US" dirty="0" err="1"/>
              <a:t>codesystems</a:t>
            </a:r>
            <a:r>
              <a:rPr lang="en-US" dirty="0"/>
              <a:t>, delegate that version-binding to a </a:t>
            </a:r>
            <a:r>
              <a:rPr lang="en-US" i="1" dirty="0"/>
              <a:t>manifest</a:t>
            </a:r>
          </a:p>
          <a:p>
            <a:r>
              <a:rPr lang="en-US" dirty="0"/>
              <a:t>Define context independent data elements</a:t>
            </a:r>
          </a:p>
          <a:p>
            <a:r>
              <a:rPr lang="en-US" dirty="0"/>
              <a:t>Consider how data elements will be contextualized for use</a:t>
            </a:r>
          </a:p>
        </p:txBody>
      </p:sp>
      <p:sp>
        <p:nvSpPr>
          <p:cNvPr id="4" name="Slide Number Placeholder 3">
            <a:extLst>
              <a:ext uri="{FF2B5EF4-FFF2-40B4-BE49-F238E27FC236}">
                <a16:creationId xmlns:a16="http://schemas.microsoft.com/office/drawing/2014/main" id="{E885B977-4A10-400B-AB95-2C50038A6B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103427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al icon">
            <a:extLst>
              <a:ext uri="{FF2B5EF4-FFF2-40B4-BE49-F238E27FC236}">
                <a16:creationId xmlns:a16="http://schemas.microsoft.com/office/drawing/2014/main" id="{5DAB434C-F5ED-4118-B59E-5B1ED7F7E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41" y="1778862"/>
            <a:ext cx="1607344" cy="16073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3DEA85-795F-484B-BC0C-19C3F2402036}"/>
              </a:ext>
            </a:extLst>
          </p:cNvPr>
          <p:cNvSpPr txBox="1"/>
          <p:nvPr/>
        </p:nvSpPr>
        <p:spPr>
          <a:xfrm>
            <a:off x="2642409" y="1694587"/>
            <a:ext cx="5254943" cy="1754326"/>
          </a:xfrm>
          <a:prstGeom prst="rect">
            <a:avLst/>
          </a:prstGeom>
          <a:noFill/>
        </p:spPr>
        <p:txBody>
          <a:bodyPr wrap="square" rtlCol="0">
            <a:spAutoFit/>
          </a:bodyPr>
          <a:lstStyle/>
          <a:p>
            <a:r>
              <a:rPr lang="en-US" sz="2700" b="1" i="1" dirty="0">
                <a:solidFill>
                  <a:schemeClr val="tx1"/>
                </a:solidFill>
              </a:rPr>
              <a:t>Reduce the development effort required for clinical systems to support evolving standards of care</a:t>
            </a:r>
          </a:p>
        </p:txBody>
      </p:sp>
      <p:sp>
        <p:nvSpPr>
          <p:cNvPr id="2" name="Title 1">
            <a:extLst>
              <a:ext uri="{FF2B5EF4-FFF2-40B4-BE49-F238E27FC236}">
                <a16:creationId xmlns:a16="http://schemas.microsoft.com/office/drawing/2014/main" id="{64626231-3EF1-4707-89A7-A82C0E872432}"/>
              </a:ext>
            </a:extLst>
          </p:cNvPr>
          <p:cNvSpPr>
            <a:spLocks noGrp="1"/>
          </p:cNvSpPr>
          <p:nvPr>
            <p:ph type="title"/>
          </p:nvPr>
        </p:nvSpPr>
        <p:spPr/>
        <p:txBody>
          <a:bodyPr/>
          <a:lstStyle/>
          <a:p>
            <a:r>
              <a:rPr lang="en-US" dirty="0"/>
              <a:t>Why?</a:t>
            </a:r>
          </a:p>
        </p:txBody>
      </p:sp>
    </p:spTree>
    <p:extLst>
      <p:ext uri="{BB962C8B-B14F-4D97-AF65-F5344CB8AC3E}">
        <p14:creationId xmlns:p14="http://schemas.microsoft.com/office/powerpoint/2010/main" val="2603128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EABA-D32E-491A-85D8-7BFFE7D7E02E}"/>
              </a:ext>
            </a:extLst>
          </p:cNvPr>
          <p:cNvSpPr>
            <a:spLocks noGrp="1"/>
          </p:cNvSpPr>
          <p:nvPr>
            <p:ph type="title"/>
          </p:nvPr>
        </p:nvSpPr>
        <p:spPr/>
        <p:txBody>
          <a:bodyPr/>
          <a:lstStyle/>
          <a:p>
            <a:r>
              <a:rPr lang="en-US" dirty="0"/>
              <a:t>Demonstrations</a:t>
            </a:r>
          </a:p>
        </p:txBody>
      </p:sp>
      <p:sp>
        <p:nvSpPr>
          <p:cNvPr id="4" name="Slide Number Placeholder 3">
            <a:extLst>
              <a:ext uri="{FF2B5EF4-FFF2-40B4-BE49-F238E27FC236}">
                <a16:creationId xmlns:a16="http://schemas.microsoft.com/office/drawing/2014/main" id="{C7223625-7479-4C3B-AE06-B4A9DD0A7861}"/>
              </a:ext>
            </a:extLst>
          </p:cNvPr>
          <p:cNvSpPr>
            <a:spLocks noGrp="1"/>
          </p:cNvSpPr>
          <p:nvPr>
            <p:ph type="sldNum" idx="12"/>
          </p:nvPr>
        </p:nvSpPr>
        <p:spPr/>
        <p:txBody>
          <a:bodyPr/>
          <a:lstStyle/>
          <a:p>
            <a:fld id="{99BDFBD5-C309-4526-9B37-B97348992ABE}" type="slidenum">
              <a:rPr lang="en-US" smtClean="0"/>
              <a:t>50</a:t>
            </a:fld>
            <a:endParaRPr lang="en-US"/>
          </a:p>
        </p:txBody>
      </p:sp>
    </p:spTree>
    <p:extLst>
      <p:ext uri="{BB962C8B-B14F-4D97-AF65-F5344CB8AC3E}">
        <p14:creationId xmlns:p14="http://schemas.microsoft.com/office/powerpoint/2010/main" val="265664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3AD3-778E-40A1-ACD9-A1C188EBFFC4}"/>
              </a:ext>
            </a:extLst>
          </p:cNvPr>
          <p:cNvSpPr>
            <a:spLocks noGrp="1"/>
          </p:cNvSpPr>
          <p:nvPr>
            <p:ph type="title"/>
          </p:nvPr>
        </p:nvSpPr>
        <p:spPr/>
        <p:txBody>
          <a:bodyPr/>
          <a:lstStyle/>
          <a:p>
            <a:r>
              <a:rPr lang="en-US" dirty="0"/>
              <a:t>Knowledge Authoring</a:t>
            </a:r>
          </a:p>
        </p:txBody>
      </p:sp>
      <p:sp>
        <p:nvSpPr>
          <p:cNvPr id="3" name="Slide Number Placeholder 2">
            <a:extLst>
              <a:ext uri="{FF2B5EF4-FFF2-40B4-BE49-F238E27FC236}">
                <a16:creationId xmlns:a16="http://schemas.microsoft.com/office/drawing/2014/main" id="{12251718-673B-4448-A78D-2DE66CB294BA}"/>
              </a:ext>
            </a:extLst>
          </p:cNvPr>
          <p:cNvSpPr>
            <a:spLocks noGrp="1"/>
          </p:cNvSpPr>
          <p:nvPr>
            <p:ph type="sldNum" idx="12"/>
          </p:nvPr>
        </p:nvSpPr>
        <p:spPr/>
        <p:txBody>
          <a:bodyPr/>
          <a:lstStyle/>
          <a:p>
            <a:fld id="{99BDFBD5-C309-4526-9B37-B97348992ABE}" type="slidenum">
              <a:rPr lang="en-US" smtClean="0"/>
              <a:t>51</a:t>
            </a:fld>
            <a:endParaRPr lang="en-US"/>
          </a:p>
        </p:txBody>
      </p:sp>
      <p:sp>
        <p:nvSpPr>
          <p:cNvPr id="5" name="TextBox 4">
            <a:extLst>
              <a:ext uri="{FF2B5EF4-FFF2-40B4-BE49-F238E27FC236}">
                <a16:creationId xmlns:a16="http://schemas.microsoft.com/office/drawing/2014/main" id="{D31EC7A2-7268-48AC-9BDD-3D88B2A534AF}"/>
              </a:ext>
            </a:extLst>
          </p:cNvPr>
          <p:cNvSpPr txBox="1"/>
          <p:nvPr/>
        </p:nvSpPr>
        <p:spPr>
          <a:xfrm>
            <a:off x="628650" y="1848929"/>
            <a:ext cx="4574690" cy="253916"/>
          </a:xfrm>
          <a:prstGeom prst="rect">
            <a:avLst/>
          </a:prstGeom>
          <a:noFill/>
        </p:spPr>
        <p:txBody>
          <a:bodyPr wrap="square">
            <a:spAutoFit/>
          </a:bodyPr>
          <a:lstStyle/>
          <a:p>
            <a:r>
              <a:rPr lang="en-US" sz="1050" dirty="0">
                <a:solidFill>
                  <a:schemeClr val="tx1"/>
                </a:solidFill>
              </a:rPr>
              <a:t>http://build.fhir.org/ig/cqframework/cqf-ccc/index.html</a:t>
            </a:r>
          </a:p>
        </p:txBody>
      </p:sp>
    </p:spTree>
    <p:extLst>
      <p:ext uri="{BB962C8B-B14F-4D97-AF65-F5344CB8AC3E}">
        <p14:creationId xmlns:p14="http://schemas.microsoft.com/office/powerpoint/2010/main" val="1760462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CD54-6983-4617-A55B-F75D7D0DF293}"/>
              </a:ext>
            </a:extLst>
          </p:cNvPr>
          <p:cNvSpPr>
            <a:spLocks noGrp="1"/>
          </p:cNvSpPr>
          <p:nvPr>
            <p:ph type="title"/>
          </p:nvPr>
        </p:nvSpPr>
        <p:spPr/>
        <p:txBody>
          <a:bodyPr/>
          <a:lstStyle/>
          <a:p>
            <a:r>
              <a:rPr lang="en-US" dirty="0"/>
              <a:t>Quality Reporting</a:t>
            </a:r>
          </a:p>
        </p:txBody>
      </p:sp>
      <p:sp>
        <p:nvSpPr>
          <p:cNvPr id="3" name="Slide Number Placeholder 2">
            <a:extLst>
              <a:ext uri="{FF2B5EF4-FFF2-40B4-BE49-F238E27FC236}">
                <a16:creationId xmlns:a16="http://schemas.microsoft.com/office/drawing/2014/main" id="{026550A9-E411-4FAE-8EB1-7EC491F7B4A6}"/>
              </a:ext>
            </a:extLst>
          </p:cNvPr>
          <p:cNvSpPr>
            <a:spLocks noGrp="1"/>
          </p:cNvSpPr>
          <p:nvPr>
            <p:ph type="sldNum" idx="12"/>
          </p:nvPr>
        </p:nvSpPr>
        <p:spPr/>
        <p:txBody>
          <a:bodyPr/>
          <a:lstStyle/>
          <a:p>
            <a:fld id="{99BDFBD5-C309-4526-9B37-B97348992ABE}" type="slidenum">
              <a:rPr lang="en-US" smtClean="0"/>
              <a:t>52</a:t>
            </a:fld>
            <a:endParaRPr lang="en-US"/>
          </a:p>
        </p:txBody>
      </p:sp>
      <p:sp>
        <p:nvSpPr>
          <p:cNvPr id="5" name="TextBox 4">
            <a:extLst>
              <a:ext uri="{FF2B5EF4-FFF2-40B4-BE49-F238E27FC236}">
                <a16:creationId xmlns:a16="http://schemas.microsoft.com/office/drawing/2014/main" id="{A21633FD-326F-404E-B801-F2142B394E55}"/>
              </a:ext>
            </a:extLst>
          </p:cNvPr>
          <p:cNvSpPr txBox="1"/>
          <p:nvPr/>
        </p:nvSpPr>
        <p:spPr>
          <a:xfrm>
            <a:off x="560743" y="1566541"/>
            <a:ext cx="7886699" cy="415498"/>
          </a:xfrm>
          <a:prstGeom prst="rect">
            <a:avLst/>
          </a:prstGeom>
          <a:noFill/>
        </p:spPr>
        <p:txBody>
          <a:bodyPr wrap="square">
            <a:spAutoFit/>
          </a:bodyPr>
          <a:lstStyle/>
          <a:p>
            <a:r>
              <a:rPr lang="en-US" sz="1050" dirty="0">
                <a:solidFill>
                  <a:schemeClr val="tx1"/>
                </a:solidFill>
                <a:latin typeface="OpenSans"/>
              </a:rPr>
              <a:t>https://cds-sandbox.alphora.com/cqf-ruler-r4/fhir/Measure/ColorectalCancerScreeningCQM/$evaluate-measure?patient=denom-EXM130&amp;periodStart=2019-01-01&amp;periodEnd=2019-12-31</a:t>
            </a:r>
            <a:endParaRPr lang="en-US" sz="1050" dirty="0">
              <a:solidFill>
                <a:schemeClr val="tx1"/>
              </a:solidFill>
            </a:endParaRPr>
          </a:p>
        </p:txBody>
      </p:sp>
      <p:sp>
        <p:nvSpPr>
          <p:cNvPr id="7" name="TextBox 6">
            <a:extLst>
              <a:ext uri="{FF2B5EF4-FFF2-40B4-BE49-F238E27FC236}">
                <a16:creationId xmlns:a16="http://schemas.microsoft.com/office/drawing/2014/main" id="{AF724325-3619-4877-AEC8-7B8D3E77FA57}"/>
              </a:ext>
            </a:extLst>
          </p:cNvPr>
          <p:cNvSpPr txBox="1"/>
          <p:nvPr/>
        </p:nvSpPr>
        <p:spPr>
          <a:xfrm>
            <a:off x="560742" y="2295293"/>
            <a:ext cx="7418743" cy="415498"/>
          </a:xfrm>
          <a:prstGeom prst="rect">
            <a:avLst/>
          </a:prstGeom>
          <a:noFill/>
        </p:spPr>
        <p:txBody>
          <a:bodyPr wrap="square">
            <a:spAutoFit/>
          </a:bodyPr>
          <a:lstStyle/>
          <a:p>
            <a:r>
              <a:rPr lang="en-US" sz="1050" dirty="0">
                <a:solidFill>
                  <a:schemeClr val="tx1"/>
                </a:solidFill>
                <a:latin typeface="OpenSans"/>
              </a:rPr>
              <a:t>https://cds-sandbox.alphora.com/cqf-ruler-r4/fhir/Measure/ColorectalCancerScreeningCQM/$evaluate-measure?patient=numer-EXM130&amp;periodStart=2019-01-01&amp;periodEnd=2019-12-31</a:t>
            </a:r>
            <a:endParaRPr lang="en-US" sz="1050" dirty="0">
              <a:solidFill>
                <a:schemeClr val="tx1"/>
              </a:solidFill>
            </a:endParaRPr>
          </a:p>
        </p:txBody>
      </p:sp>
    </p:spTree>
    <p:extLst>
      <p:ext uri="{BB962C8B-B14F-4D97-AF65-F5344CB8AC3E}">
        <p14:creationId xmlns:p14="http://schemas.microsoft.com/office/powerpoint/2010/main" val="2693201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16B-3A8E-43B4-9A9E-326F904D09F8}"/>
              </a:ext>
            </a:extLst>
          </p:cNvPr>
          <p:cNvSpPr>
            <a:spLocks noGrp="1"/>
          </p:cNvSpPr>
          <p:nvPr>
            <p:ph type="title"/>
          </p:nvPr>
        </p:nvSpPr>
        <p:spPr/>
        <p:txBody>
          <a:bodyPr/>
          <a:lstStyle/>
          <a:p>
            <a:r>
              <a:rPr lang="en-US" dirty="0"/>
              <a:t>CDS Hooks</a:t>
            </a:r>
          </a:p>
        </p:txBody>
      </p:sp>
      <p:sp>
        <p:nvSpPr>
          <p:cNvPr id="4" name="Slide Number Placeholder 3">
            <a:extLst>
              <a:ext uri="{FF2B5EF4-FFF2-40B4-BE49-F238E27FC236}">
                <a16:creationId xmlns:a16="http://schemas.microsoft.com/office/drawing/2014/main" id="{0938B037-E637-48D1-BE29-108EABF7F1D7}"/>
              </a:ext>
            </a:extLst>
          </p:cNvPr>
          <p:cNvSpPr>
            <a:spLocks noGrp="1"/>
          </p:cNvSpPr>
          <p:nvPr>
            <p:ph type="sldNum" idx="12"/>
          </p:nvPr>
        </p:nvSpPr>
        <p:spPr/>
        <p:txBody>
          <a:bodyPr/>
          <a:lstStyle/>
          <a:p>
            <a:fld id="{99BDFBD5-C309-4526-9B37-B97348992ABE}" type="slidenum">
              <a:rPr lang="en-US" smtClean="0"/>
              <a:t>53</a:t>
            </a:fld>
            <a:endParaRPr lang="en-US"/>
          </a:p>
        </p:txBody>
      </p:sp>
      <p:sp>
        <p:nvSpPr>
          <p:cNvPr id="5" name="TextBox 4">
            <a:extLst>
              <a:ext uri="{FF2B5EF4-FFF2-40B4-BE49-F238E27FC236}">
                <a16:creationId xmlns:a16="http://schemas.microsoft.com/office/drawing/2014/main" id="{73ADCF03-D49B-4FF1-8535-6D08D7B73ADD}"/>
              </a:ext>
            </a:extLst>
          </p:cNvPr>
          <p:cNvSpPr txBox="1"/>
          <p:nvPr/>
        </p:nvSpPr>
        <p:spPr>
          <a:xfrm>
            <a:off x="628650" y="1268016"/>
            <a:ext cx="4574690" cy="253916"/>
          </a:xfrm>
          <a:prstGeom prst="rect">
            <a:avLst/>
          </a:prstGeom>
          <a:noFill/>
        </p:spPr>
        <p:txBody>
          <a:bodyPr wrap="square">
            <a:spAutoFit/>
          </a:bodyPr>
          <a:lstStyle/>
          <a:p>
            <a:r>
              <a:rPr lang="en-US" sz="1050" dirty="0">
                <a:solidFill>
                  <a:schemeClr val="tx1"/>
                </a:solidFill>
              </a:rPr>
              <a:t>http://sandbox.cds-hooks.org/</a:t>
            </a:r>
          </a:p>
        </p:txBody>
      </p:sp>
    </p:spTree>
    <p:extLst>
      <p:ext uri="{BB962C8B-B14F-4D97-AF65-F5344CB8AC3E}">
        <p14:creationId xmlns:p14="http://schemas.microsoft.com/office/powerpoint/2010/main" val="2167285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16B-3A8E-43B4-9A9E-326F904D09F8}"/>
              </a:ext>
            </a:extLst>
          </p:cNvPr>
          <p:cNvSpPr>
            <a:spLocks noGrp="1"/>
          </p:cNvSpPr>
          <p:nvPr>
            <p:ph type="title"/>
          </p:nvPr>
        </p:nvSpPr>
        <p:spPr/>
        <p:txBody>
          <a:bodyPr/>
          <a:lstStyle/>
          <a:p>
            <a:r>
              <a:rPr lang="en-US" dirty="0"/>
              <a:t>Gaps in Care</a:t>
            </a:r>
          </a:p>
        </p:txBody>
      </p:sp>
      <p:sp>
        <p:nvSpPr>
          <p:cNvPr id="4" name="Slide Number Placeholder 3">
            <a:extLst>
              <a:ext uri="{FF2B5EF4-FFF2-40B4-BE49-F238E27FC236}">
                <a16:creationId xmlns:a16="http://schemas.microsoft.com/office/drawing/2014/main" id="{0938B037-E637-48D1-BE29-108EABF7F1D7}"/>
              </a:ext>
            </a:extLst>
          </p:cNvPr>
          <p:cNvSpPr>
            <a:spLocks noGrp="1"/>
          </p:cNvSpPr>
          <p:nvPr>
            <p:ph type="sldNum" idx="12"/>
          </p:nvPr>
        </p:nvSpPr>
        <p:spPr/>
        <p:txBody>
          <a:bodyPr/>
          <a:lstStyle/>
          <a:p>
            <a:fld id="{99BDFBD5-C309-4526-9B37-B97348992ABE}" type="slidenum">
              <a:rPr lang="en-US" smtClean="0"/>
              <a:t>54</a:t>
            </a:fld>
            <a:endParaRPr lang="en-US"/>
          </a:p>
        </p:txBody>
      </p:sp>
    </p:spTree>
    <p:extLst>
      <p:ext uri="{BB962C8B-B14F-4D97-AF65-F5344CB8AC3E}">
        <p14:creationId xmlns:p14="http://schemas.microsoft.com/office/powerpoint/2010/main" val="775910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title"/>
          </p:nvPr>
        </p:nvSpPr>
        <p:spPr>
          <a:xfrm>
            <a:off x="722313" y="880485"/>
            <a:ext cx="8061346" cy="20331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3000"/>
              <a:buFont typeface="Arial"/>
              <a:buNone/>
            </a:pPr>
            <a:r>
              <a:rPr lang="en-US" dirty="0"/>
              <a:t>QUESTIONS?</a:t>
            </a:r>
            <a:endParaRPr dirty="0"/>
          </a:p>
        </p:txBody>
      </p:sp>
      <p:sp>
        <p:nvSpPr>
          <p:cNvPr id="136" name="Google Shape;136;p2"/>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500" b="0" i="0" u="none" strike="noStrike" cap="none">
                <a:solidFill>
                  <a:schemeClr val="dk1"/>
                </a:solidFill>
                <a:latin typeface="Arial"/>
                <a:ea typeface="Arial"/>
                <a:cs typeface="Arial"/>
                <a:sym typeface="Arial"/>
              </a:rPr>
              <a:t>© 2019 Health Level Seven ® International. Licensed under Creative Commons Attribution 4.0 International HL7, Health Level Seven, FHIR and the FHIR flame logo are registered trademarks of Health Level Seven International. Reg. U.S. TM Office.</a:t>
            </a:r>
            <a:endParaRPr/>
          </a:p>
        </p:txBody>
      </p:sp>
      <p:sp>
        <p:nvSpPr>
          <p:cNvPr id="137" name="Google Shape;137;p2"/>
          <p:cNvSpPr txBox="1">
            <a:spLocks noGrp="1"/>
          </p:cNvSpPr>
          <p:nvPr>
            <p:ph type="sldNum" idx="12"/>
          </p:nvPr>
        </p:nvSpPr>
        <p:spPr>
          <a:xfrm>
            <a:off x="7672387" y="4792262"/>
            <a:ext cx="271463" cy="169998"/>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700"/>
              <a:buNone/>
            </a:pPr>
            <a:fld id="{00000000-1234-1234-1234-123412341234}" type="slidenum">
              <a:rPr lang="en-US" sz="700" b="0" i="0" u="none" strike="noStrike" cap="none">
                <a:solidFill>
                  <a:schemeClr val="dk1"/>
                </a:solidFill>
                <a:latin typeface="Arial"/>
                <a:ea typeface="Arial"/>
                <a:cs typeface="Arial"/>
                <a:sym typeface="Arial"/>
              </a:rPr>
              <a:t>55</a:t>
            </a:fld>
            <a:endParaRPr sz="7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293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3DEA85-795F-484B-BC0C-19C3F2402036}"/>
              </a:ext>
            </a:extLst>
          </p:cNvPr>
          <p:cNvSpPr txBox="1"/>
          <p:nvPr/>
        </p:nvSpPr>
        <p:spPr>
          <a:xfrm>
            <a:off x="2708908" y="2022302"/>
            <a:ext cx="5254943" cy="1338828"/>
          </a:xfrm>
          <a:prstGeom prst="rect">
            <a:avLst/>
          </a:prstGeom>
          <a:noFill/>
        </p:spPr>
        <p:txBody>
          <a:bodyPr wrap="square" rtlCol="0">
            <a:spAutoFit/>
          </a:bodyPr>
          <a:lstStyle/>
          <a:p>
            <a:r>
              <a:rPr lang="en-US" sz="2700" b="1" i="1" dirty="0">
                <a:solidFill>
                  <a:schemeClr val="tx1"/>
                </a:solidFill>
              </a:rPr>
              <a:t>Enable precise and unambiguous sharing of clinical knowledge</a:t>
            </a:r>
          </a:p>
        </p:txBody>
      </p:sp>
      <p:pic>
        <p:nvPicPr>
          <p:cNvPr id="4" name="Picture 2" descr="Image result for goal icon">
            <a:extLst>
              <a:ext uri="{FF2B5EF4-FFF2-40B4-BE49-F238E27FC236}">
                <a16:creationId xmlns:a16="http://schemas.microsoft.com/office/drawing/2014/main" id="{C2D85408-536D-433F-9DD2-4968D274C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149" y="2143027"/>
            <a:ext cx="1097378" cy="109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851D97-2544-4A3D-9170-98D484248FE2}"/>
              </a:ext>
            </a:extLst>
          </p:cNvPr>
          <p:cNvSpPr>
            <a:spLocks noGrp="1"/>
          </p:cNvSpPr>
          <p:nvPr>
            <p:ph type="title"/>
          </p:nvPr>
        </p:nvSpPr>
        <p:spPr/>
        <p:txBody>
          <a:bodyPr/>
          <a:lstStyle/>
          <a:p>
            <a:r>
              <a:rPr lang="en-US" dirty="0"/>
              <a:t>How?</a:t>
            </a:r>
          </a:p>
        </p:txBody>
      </p:sp>
    </p:spTree>
    <p:extLst>
      <p:ext uri="{BB962C8B-B14F-4D97-AF65-F5344CB8AC3E}">
        <p14:creationId xmlns:p14="http://schemas.microsoft.com/office/powerpoint/2010/main" val="123727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Translating Knowledge to Execution</a:t>
            </a:r>
          </a:p>
        </p:txBody>
      </p:sp>
      <p:sp>
        <p:nvSpPr>
          <p:cNvPr id="2" name="Text Placeholder 1">
            <a:extLst>
              <a:ext uri="{FF2B5EF4-FFF2-40B4-BE49-F238E27FC236}">
                <a16:creationId xmlns:a16="http://schemas.microsoft.com/office/drawing/2014/main" id="{7ECBE215-D3F6-437F-9D7C-83CDA22B2DC9}"/>
              </a:ext>
            </a:extLst>
          </p:cNvPr>
          <p:cNvSpPr>
            <a:spLocks noGrp="1"/>
          </p:cNvSpPr>
          <p:nvPr>
            <p:ph type="body" idx="1"/>
          </p:nvPr>
        </p:nvSpPr>
        <p:spPr/>
        <p:txBody>
          <a:bodyPr/>
          <a:lstStyle/>
          <a:p>
            <a:endParaRPr lang="en-US"/>
          </a:p>
        </p:txBody>
      </p:sp>
      <p:sp>
        <p:nvSpPr>
          <p:cNvPr id="7" name="Rectangle 6"/>
          <p:cNvSpPr/>
          <p:nvPr/>
        </p:nvSpPr>
        <p:spPr>
          <a:xfrm>
            <a:off x="0" y="4863984"/>
            <a:ext cx="9144000" cy="215444"/>
          </a:xfrm>
          <a:prstGeom prst="rect">
            <a:avLst/>
          </a:prstGeom>
        </p:spPr>
        <p:txBody>
          <a:bodyPr wrap="square">
            <a:spAutoFit/>
          </a:bodyPr>
          <a:lstStyle/>
          <a:p>
            <a:pPr algn="ctr" defTabSz="914310" eaLnBrk="0" hangingPunct="0"/>
            <a:r>
              <a:rPr lang="en-US" sz="800" dirty="0">
                <a:solidFill>
                  <a:schemeClr val="tx1"/>
                </a:solidFill>
                <a:latin typeface="Myriad Web Pro" panose="020B0503030403020204" pitchFamily="34" charset="0"/>
              </a:rPr>
              <a:t>Adapted from: </a:t>
            </a:r>
            <a:r>
              <a:rPr lang="en-US" sz="800" dirty="0" err="1">
                <a:solidFill>
                  <a:schemeClr val="tx1"/>
                </a:solidFill>
                <a:latin typeface="Myriad Web Pro" panose="020B0503030403020204" pitchFamily="34" charset="0"/>
              </a:rPr>
              <a:t>Boxwala</a:t>
            </a:r>
            <a:r>
              <a:rPr lang="en-US" sz="800" dirty="0">
                <a:solidFill>
                  <a:schemeClr val="tx1"/>
                </a:solidFill>
                <a:latin typeface="Myriad Web Pro" panose="020B0503030403020204" pitchFamily="34" charset="0"/>
              </a:rPr>
              <a:t>, AA, et al.. A multi-layered framework for disseminating knowledge for computer-based decision support. </a:t>
            </a:r>
            <a:r>
              <a:rPr lang="en-US" sz="800" i="1" dirty="0">
                <a:solidFill>
                  <a:schemeClr val="tx1"/>
                </a:solidFill>
                <a:latin typeface="Myriad Web Pro" panose="020B0503030403020204" pitchFamily="34" charset="0"/>
              </a:rPr>
              <a:t>J Am Med Inform </a:t>
            </a:r>
            <a:r>
              <a:rPr lang="en-US" sz="800" i="1" dirty="0" err="1">
                <a:solidFill>
                  <a:schemeClr val="tx1"/>
                </a:solidFill>
                <a:latin typeface="Myriad Web Pro" panose="020B0503030403020204" pitchFamily="34" charset="0"/>
              </a:rPr>
              <a:t>Assoc</a:t>
            </a:r>
            <a:r>
              <a:rPr lang="en-US" sz="800" i="1" dirty="0">
                <a:solidFill>
                  <a:schemeClr val="tx1"/>
                </a:solidFill>
                <a:latin typeface="Myriad Web Pro" panose="020B0503030403020204" pitchFamily="34" charset="0"/>
              </a:rPr>
              <a:t> </a:t>
            </a:r>
            <a:r>
              <a:rPr lang="en-US" sz="800" dirty="0">
                <a:solidFill>
                  <a:schemeClr val="tx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13648" y="1013425"/>
          <a:ext cx="8300301" cy="3522156"/>
        </p:xfrm>
        <a:graphic>
          <a:graphicData uri="http://schemas.openxmlformats.org/drawingml/2006/table">
            <a:tbl>
              <a:tblPr firstRow="1" firstCol="1" bandRow="1"/>
              <a:tblGrid>
                <a:gridCol w="1109131">
                  <a:extLst>
                    <a:ext uri="{9D8B030D-6E8A-4147-A177-3AD203B41FA5}">
                      <a16:colId xmlns:a16="http://schemas.microsoft.com/office/drawing/2014/main" val="817228557"/>
                    </a:ext>
                  </a:extLst>
                </a:gridCol>
                <a:gridCol w="1151467">
                  <a:extLst>
                    <a:ext uri="{9D8B030D-6E8A-4147-A177-3AD203B41FA5}">
                      <a16:colId xmlns:a16="http://schemas.microsoft.com/office/drawing/2014/main" val="1598176632"/>
                    </a:ext>
                  </a:extLst>
                </a:gridCol>
                <a:gridCol w="6039703">
                  <a:extLst>
                    <a:ext uri="{9D8B030D-6E8A-4147-A177-3AD203B41FA5}">
                      <a16:colId xmlns:a16="http://schemas.microsoft.com/office/drawing/2014/main" val="875039999"/>
                    </a:ext>
                  </a:extLst>
                </a:gridCol>
              </a:tblGrid>
              <a:tr h="587026">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62440023"/>
                  </a:ext>
                </a:extLst>
              </a:tr>
              <a:tr h="587026">
                <a:tc>
                  <a:txBody>
                    <a:bodyPr/>
                    <a:lstStyle/>
                    <a:p>
                      <a:pPr marL="0" marR="0" algn="ctr">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56061433"/>
                  </a:ext>
                </a:extLst>
              </a:tr>
              <a:tr h="587026">
                <a:tc>
                  <a:txBody>
                    <a:bodyPr/>
                    <a:lstStyle/>
                    <a:p>
                      <a:pPr marL="0" marR="0" algn="ctr">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16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16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16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16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87962566"/>
                  </a:ext>
                </a:extLst>
              </a:tr>
              <a:tr h="880539">
                <a:tc>
                  <a:txBody>
                    <a:bodyPr/>
                    <a:lstStyle/>
                    <a:p>
                      <a:pPr marL="0" marR="0" algn="ctr">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16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16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16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16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296974"/>
                  </a:ext>
                </a:extLst>
              </a:tr>
              <a:tr h="880539">
                <a:tc>
                  <a:txBody>
                    <a:bodyPr/>
                    <a:lstStyle/>
                    <a:p>
                      <a:pPr marL="0" marR="0" algn="ctr">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68334939"/>
                  </a:ext>
                </a:extLst>
              </a:tr>
            </a:tbl>
          </a:graphicData>
        </a:graphic>
      </p:graphicFrame>
    </p:spTree>
    <p:extLst>
      <p:ext uri="{BB962C8B-B14F-4D97-AF65-F5344CB8AC3E}">
        <p14:creationId xmlns:p14="http://schemas.microsoft.com/office/powerpoint/2010/main" val="45806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a:extLst>
              <a:ext uri="{FF2B5EF4-FFF2-40B4-BE49-F238E27FC236}">
                <a16:creationId xmlns:a16="http://schemas.microsoft.com/office/drawing/2014/main" id="{A22202BF-2471-468C-A5EB-294D34BBB4DC}"/>
              </a:ext>
            </a:extLst>
          </p:cNvPr>
          <p:cNvSpPr/>
          <p:nvPr/>
        </p:nvSpPr>
        <p:spPr>
          <a:xfrm>
            <a:off x="4360852" y="1447238"/>
            <a:ext cx="2707056" cy="3161747"/>
          </a:xfrm>
          <a:prstGeom prst="rightArrow">
            <a:avLst>
              <a:gd name="adj1" fmla="val 100000"/>
              <a:gd name="adj2" fmla="val 1298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sp>
        <p:nvSpPr>
          <p:cNvPr id="12" name="Arrow: Right 11">
            <a:extLst>
              <a:ext uri="{FF2B5EF4-FFF2-40B4-BE49-F238E27FC236}">
                <a16:creationId xmlns:a16="http://schemas.microsoft.com/office/drawing/2014/main" id="{4C185AD9-86C5-478E-B598-E65095643288}"/>
              </a:ext>
            </a:extLst>
          </p:cNvPr>
          <p:cNvSpPr/>
          <p:nvPr/>
        </p:nvSpPr>
        <p:spPr>
          <a:xfrm>
            <a:off x="1847073" y="1438246"/>
            <a:ext cx="2981993" cy="3170738"/>
          </a:xfrm>
          <a:prstGeom prst="rightArrow">
            <a:avLst>
              <a:gd name="adj1" fmla="val 100000"/>
              <a:gd name="adj2" fmla="val 129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a:p>
        </p:txBody>
      </p:sp>
      <p:sp>
        <p:nvSpPr>
          <p:cNvPr id="2" name="Title 1">
            <a:extLst>
              <a:ext uri="{FF2B5EF4-FFF2-40B4-BE49-F238E27FC236}">
                <a16:creationId xmlns:a16="http://schemas.microsoft.com/office/drawing/2014/main" id="{47535C88-C4F3-4302-8D58-02C28D4E7702}"/>
              </a:ext>
            </a:extLst>
          </p:cNvPr>
          <p:cNvSpPr>
            <a:spLocks noGrp="1"/>
          </p:cNvSpPr>
          <p:nvPr>
            <p:ph type="title"/>
          </p:nvPr>
        </p:nvSpPr>
        <p:spPr/>
        <p:txBody>
          <a:bodyPr/>
          <a:lstStyle/>
          <a:p>
            <a:r>
              <a:rPr lang="en-US"/>
              <a:t>Types of Interoperability</a:t>
            </a:r>
            <a:endParaRPr lang="en-US" dirty="0"/>
          </a:p>
        </p:txBody>
      </p:sp>
      <p:sp>
        <p:nvSpPr>
          <p:cNvPr id="5" name="Slide Number Placeholder 4">
            <a:extLst>
              <a:ext uri="{FF2B5EF4-FFF2-40B4-BE49-F238E27FC236}">
                <a16:creationId xmlns:a16="http://schemas.microsoft.com/office/drawing/2014/main" id="{3B1F612C-ABEB-4422-A08B-6980ABFAB705}"/>
              </a:ext>
            </a:extLst>
          </p:cNvPr>
          <p:cNvSpPr>
            <a:spLocks noGrp="1"/>
          </p:cNvSpPr>
          <p:nvPr>
            <p:ph type="sldNum" idx="12"/>
          </p:nvPr>
        </p:nvSpPr>
        <p:spPr/>
        <p:txBody>
          <a:bodyPr/>
          <a:lstStyle/>
          <a:p>
            <a:fld id="{73B22ABC-0FED-4D64-8F5D-7D0F97264170}" type="slidenum">
              <a:rPr lang="en-US" altLang="en-US" smtClean="0"/>
              <a:pPr/>
              <a:t>8</a:t>
            </a:fld>
            <a:endParaRPr lang="en-US" altLang="en-US"/>
          </a:p>
        </p:txBody>
      </p:sp>
      <p:sp>
        <p:nvSpPr>
          <p:cNvPr id="7" name="Arrow: Right 6">
            <a:extLst>
              <a:ext uri="{FF2B5EF4-FFF2-40B4-BE49-F238E27FC236}">
                <a16:creationId xmlns:a16="http://schemas.microsoft.com/office/drawing/2014/main" id="{6E9C5CD1-3721-452A-BE81-31ED3E03DA1F}"/>
              </a:ext>
            </a:extLst>
          </p:cNvPr>
          <p:cNvSpPr/>
          <p:nvPr/>
        </p:nvSpPr>
        <p:spPr>
          <a:xfrm>
            <a:off x="2646942" y="2529094"/>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Syntactic</a:t>
            </a:r>
          </a:p>
        </p:txBody>
      </p:sp>
      <p:sp>
        <p:nvSpPr>
          <p:cNvPr id="8" name="Arrow: Right 7">
            <a:extLst>
              <a:ext uri="{FF2B5EF4-FFF2-40B4-BE49-F238E27FC236}">
                <a16:creationId xmlns:a16="http://schemas.microsoft.com/office/drawing/2014/main" id="{544D1EC5-98E9-49D6-9CB8-8C9CB5510BDE}"/>
              </a:ext>
            </a:extLst>
          </p:cNvPr>
          <p:cNvSpPr/>
          <p:nvPr/>
        </p:nvSpPr>
        <p:spPr>
          <a:xfrm>
            <a:off x="3134546" y="3003936"/>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Semantic</a:t>
            </a:r>
          </a:p>
        </p:txBody>
      </p:sp>
      <p:sp>
        <p:nvSpPr>
          <p:cNvPr id="9" name="Arrow: Right 8">
            <a:extLst>
              <a:ext uri="{FF2B5EF4-FFF2-40B4-BE49-F238E27FC236}">
                <a16:creationId xmlns:a16="http://schemas.microsoft.com/office/drawing/2014/main" id="{B92E2F31-398E-4406-BCE2-D96CB79BBBE7}"/>
              </a:ext>
            </a:extLst>
          </p:cNvPr>
          <p:cNvSpPr/>
          <p:nvPr/>
        </p:nvSpPr>
        <p:spPr>
          <a:xfrm>
            <a:off x="3640422" y="3488736"/>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Logical</a:t>
            </a:r>
          </a:p>
        </p:txBody>
      </p:sp>
      <p:sp>
        <p:nvSpPr>
          <p:cNvPr id="10" name="Arrow: Right 9">
            <a:extLst>
              <a:ext uri="{FF2B5EF4-FFF2-40B4-BE49-F238E27FC236}">
                <a16:creationId xmlns:a16="http://schemas.microsoft.com/office/drawing/2014/main" id="{7623819C-2ABB-4E53-B0A3-E7B1AD9F5F63}"/>
              </a:ext>
            </a:extLst>
          </p:cNvPr>
          <p:cNvSpPr/>
          <p:nvPr/>
        </p:nvSpPr>
        <p:spPr>
          <a:xfrm>
            <a:off x="2136171" y="2054251"/>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Lexical</a:t>
            </a:r>
          </a:p>
        </p:txBody>
      </p:sp>
      <p:sp>
        <p:nvSpPr>
          <p:cNvPr id="11" name="Arrow: Right 10">
            <a:extLst>
              <a:ext uri="{FF2B5EF4-FFF2-40B4-BE49-F238E27FC236}">
                <a16:creationId xmlns:a16="http://schemas.microsoft.com/office/drawing/2014/main" id="{E7499B1A-9905-4918-BDC5-AF5C6D643C06}"/>
              </a:ext>
            </a:extLst>
          </p:cNvPr>
          <p:cNvSpPr/>
          <p:nvPr/>
        </p:nvSpPr>
        <p:spPr>
          <a:xfrm>
            <a:off x="4187666" y="3974902"/>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Process</a:t>
            </a:r>
          </a:p>
        </p:txBody>
      </p:sp>
      <p:sp>
        <p:nvSpPr>
          <p:cNvPr id="14" name="TextBox 13">
            <a:extLst>
              <a:ext uri="{FF2B5EF4-FFF2-40B4-BE49-F238E27FC236}">
                <a16:creationId xmlns:a16="http://schemas.microsoft.com/office/drawing/2014/main" id="{E975856D-1F8C-4D42-8AFD-FD2399C47C4B}"/>
              </a:ext>
            </a:extLst>
          </p:cNvPr>
          <p:cNvSpPr txBox="1"/>
          <p:nvPr/>
        </p:nvSpPr>
        <p:spPr>
          <a:xfrm>
            <a:off x="2873917" y="1561584"/>
            <a:ext cx="671979" cy="369332"/>
          </a:xfrm>
          <a:prstGeom prst="rect">
            <a:avLst/>
          </a:prstGeom>
          <a:noFill/>
        </p:spPr>
        <p:txBody>
          <a:bodyPr wrap="none" rtlCol="0">
            <a:spAutoFit/>
          </a:bodyPr>
          <a:lstStyle/>
          <a:p>
            <a:r>
              <a:rPr lang="en-US" sz="1800" dirty="0"/>
              <a:t>Data</a:t>
            </a:r>
          </a:p>
        </p:txBody>
      </p:sp>
      <p:sp>
        <p:nvSpPr>
          <p:cNvPr id="15" name="TextBox 14">
            <a:extLst>
              <a:ext uri="{FF2B5EF4-FFF2-40B4-BE49-F238E27FC236}">
                <a16:creationId xmlns:a16="http://schemas.microsoft.com/office/drawing/2014/main" id="{1D46C77C-4285-4C9D-A1B5-E45D069D53AD}"/>
              </a:ext>
            </a:extLst>
          </p:cNvPr>
          <p:cNvSpPr txBox="1"/>
          <p:nvPr/>
        </p:nvSpPr>
        <p:spPr>
          <a:xfrm>
            <a:off x="5069650" y="1574285"/>
            <a:ext cx="1326004" cy="369332"/>
          </a:xfrm>
          <a:prstGeom prst="rect">
            <a:avLst/>
          </a:prstGeom>
          <a:noFill/>
        </p:spPr>
        <p:txBody>
          <a:bodyPr wrap="none" rtlCol="0">
            <a:spAutoFit/>
          </a:bodyPr>
          <a:lstStyle/>
          <a:p>
            <a:r>
              <a:rPr lang="en-US" sz="1800" dirty="0"/>
              <a:t>Knowledge</a:t>
            </a:r>
          </a:p>
        </p:txBody>
      </p:sp>
    </p:spTree>
    <p:extLst>
      <p:ext uri="{BB962C8B-B14F-4D97-AF65-F5344CB8AC3E}">
        <p14:creationId xmlns:p14="http://schemas.microsoft.com/office/powerpoint/2010/main" val="74783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Sharing Logic</a:t>
            </a:r>
          </a:p>
        </p:txBody>
      </p:sp>
      <p:sp>
        <p:nvSpPr>
          <p:cNvPr id="14" name="Slide Number Placeholder 13">
            <a:extLst>
              <a:ext uri="{FF2B5EF4-FFF2-40B4-BE49-F238E27FC236}">
                <a16:creationId xmlns:a16="http://schemas.microsoft.com/office/drawing/2014/main" id="{7C5CBF36-B86A-44D9-89CA-E5DACBEF9D88}"/>
              </a:ext>
            </a:extLst>
          </p:cNvPr>
          <p:cNvSpPr>
            <a:spLocks noGrp="1"/>
          </p:cNvSpPr>
          <p:nvPr>
            <p:ph type="sldNum" idx="12"/>
          </p:nvPr>
        </p:nvSpPr>
        <p:spPr/>
        <p:txBody>
          <a:bodyPr/>
          <a:lstStyle/>
          <a:p>
            <a:fld id="{B130677B-A11B-4C56-8725-DCF3201B0814}" type="slidenum">
              <a:rPr lang="en-US" smtClean="0"/>
              <a:t>9</a:t>
            </a:fld>
            <a:endParaRPr lang="en-US" dirty="0"/>
          </a:p>
        </p:txBody>
      </p:sp>
      <p:sp>
        <p:nvSpPr>
          <p:cNvPr id="8" name="TextBox 7"/>
          <p:cNvSpPr txBox="1"/>
          <p:nvPr/>
        </p:nvSpPr>
        <p:spPr>
          <a:xfrm>
            <a:off x="5427203" y="1698526"/>
            <a:ext cx="1641672" cy="369332"/>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Value &gt; 100</a:t>
            </a:r>
          </a:p>
        </p:txBody>
      </p:sp>
      <p:sp>
        <p:nvSpPr>
          <p:cNvPr id="9" name="TextBox 8"/>
          <p:cNvSpPr txBox="1"/>
          <p:nvPr/>
        </p:nvSpPr>
        <p:spPr>
          <a:xfrm>
            <a:off x="6896553" y="2928760"/>
            <a:ext cx="1583872" cy="923330"/>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SNOMED-CT</a:t>
            </a:r>
          </a:p>
          <a:p>
            <a:r>
              <a:rPr lang="en-US" sz="1800" dirty="0">
                <a:solidFill>
                  <a:schemeClr val="tx1"/>
                </a:solidFill>
                <a:latin typeface="Arial" panose="020B0604020202020204" pitchFamily="34" charset="0"/>
                <a:cs typeface="Arial" panose="020B0604020202020204" pitchFamily="34" charset="0"/>
              </a:rPr>
              <a:t>LOINC</a:t>
            </a:r>
          </a:p>
          <a:p>
            <a:r>
              <a:rPr lang="en-US" sz="1800" dirty="0" err="1">
                <a:solidFill>
                  <a:schemeClr val="tx1"/>
                </a:solidFill>
                <a:latin typeface="Arial" panose="020B0604020202020204" pitchFamily="34" charset="0"/>
                <a:cs typeface="Arial" panose="020B0604020202020204" pitchFamily="34" charset="0"/>
              </a:rPr>
              <a:t>RxNorm</a:t>
            </a:r>
            <a:endParaRPr lang="en-US" sz="1800"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839461" y="2928760"/>
            <a:ext cx="1583871" cy="923330"/>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Encounter</a:t>
            </a:r>
          </a:p>
          <a:p>
            <a:r>
              <a:rPr lang="en-US" sz="1800" dirty="0">
                <a:solidFill>
                  <a:schemeClr val="tx1"/>
                </a:solidFill>
                <a:latin typeface="Arial" panose="020B0604020202020204" pitchFamily="34" charset="0"/>
                <a:cs typeface="Arial" panose="020B0604020202020204" pitchFamily="34" charset="0"/>
              </a:rPr>
              <a:t>Medication</a:t>
            </a:r>
          </a:p>
          <a:p>
            <a:r>
              <a:rPr lang="en-US" sz="1800" dirty="0">
                <a:solidFill>
                  <a:schemeClr val="tx1"/>
                </a:solidFill>
                <a:latin typeface="Arial" panose="020B0604020202020204" pitchFamily="34" charset="0"/>
                <a:cs typeface="Arial" panose="020B0604020202020204" pitchFamily="34" charset="0"/>
              </a:rPr>
              <a:t>Observation</a:t>
            </a:r>
          </a:p>
        </p:txBody>
      </p:sp>
      <p:grpSp>
        <p:nvGrpSpPr>
          <p:cNvPr id="3" name="Group 2"/>
          <p:cNvGrpSpPr/>
          <p:nvPr/>
        </p:nvGrpSpPr>
        <p:grpSpPr>
          <a:xfrm>
            <a:off x="2721904" y="1481819"/>
            <a:ext cx="3700196" cy="2179864"/>
            <a:chOff x="2097729" y="2140011"/>
            <a:chExt cx="4933595" cy="2906485"/>
          </a:xfrm>
        </p:grpSpPr>
        <p:sp>
          <p:nvSpPr>
            <p:cNvPr id="4" name="Oval 3"/>
            <p:cNvSpPr/>
            <p:nvPr/>
          </p:nvSpPr>
          <p:spPr>
            <a:xfrm>
              <a:off x="3640230" y="2140011"/>
              <a:ext cx="1844756"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Logic</a:t>
              </a:r>
            </a:p>
          </p:txBody>
        </p:sp>
        <p:sp>
          <p:nvSpPr>
            <p:cNvPr id="6" name="Oval 5"/>
            <p:cNvSpPr/>
            <p:nvPr/>
          </p:nvSpPr>
          <p:spPr>
            <a:xfrm>
              <a:off x="2097729" y="3968811"/>
              <a:ext cx="1726569"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Model</a:t>
              </a:r>
            </a:p>
          </p:txBody>
        </p:sp>
        <p:sp>
          <p:nvSpPr>
            <p:cNvPr id="7" name="Oval 6"/>
            <p:cNvSpPr/>
            <p:nvPr/>
          </p:nvSpPr>
          <p:spPr>
            <a:xfrm>
              <a:off x="5304755" y="3968809"/>
              <a:ext cx="1726569"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Terms</a:t>
              </a:r>
            </a:p>
          </p:txBody>
        </p:sp>
        <p:sp>
          <p:nvSpPr>
            <p:cNvPr id="18" name="Down Arrow 17"/>
            <p:cNvSpPr/>
            <p:nvPr/>
          </p:nvSpPr>
          <p:spPr>
            <a:xfrm rot="2019804">
              <a:off x="3606434" y="3093386"/>
              <a:ext cx="272143" cy="1027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19" name="Down Arrow 18"/>
            <p:cNvSpPr/>
            <p:nvPr/>
          </p:nvSpPr>
          <p:spPr>
            <a:xfrm rot="19535242">
              <a:off x="5251212" y="3091099"/>
              <a:ext cx="272143" cy="1027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0" name="Down Arrow 19"/>
            <p:cNvSpPr/>
            <p:nvPr/>
          </p:nvSpPr>
          <p:spPr>
            <a:xfrm rot="16200000">
              <a:off x="4428454" y="3837699"/>
              <a:ext cx="272143" cy="1339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grpSp>
      <p:sp>
        <p:nvSpPr>
          <p:cNvPr id="12" name="TextBox 11"/>
          <p:cNvSpPr txBox="1"/>
          <p:nvPr/>
        </p:nvSpPr>
        <p:spPr>
          <a:xfrm>
            <a:off x="1023656" y="4520019"/>
            <a:ext cx="4562467" cy="577081"/>
          </a:xfrm>
          <a:prstGeom prst="rect">
            <a:avLst/>
          </a:prstGeom>
          <a:noFill/>
        </p:spPr>
        <p:txBody>
          <a:bodyPr wrap="none" rtlCol="0">
            <a:spAutoFit/>
          </a:bodyPr>
          <a:lstStyle/>
          <a:p>
            <a:r>
              <a:rPr lang="en-US" sz="1050" b="1" dirty="0">
                <a:solidFill>
                  <a:schemeClr val="tx1"/>
                </a:solidFill>
                <a:cs typeface="Arial" panose="020B0604020202020204" pitchFamily="34" charset="0"/>
              </a:rPr>
              <a:t>Definitions:</a:t>
            </a:r>
          </a:p>
          <a:p>
            <a:r>
              <a:rPr lang="en-US" sz="1050" dirty="0">
                <a:solidFill>
                  <a:schemeClr val="tx1"/>
                </a:solidFill>
                <a:cs typeface="Arial" panose="020B0604020202020204" pitchFamily="34" charset="0"/>
              </a:rPr>
              <a:t>SNOMED CT – Systematized Nomenclature of Medicine – Clinical Terms</a:t>
            </a:r>
          </a:p>
          <a:p>
            <a:r>
              <a:rPr lang="en-US" sz="1050" dirty="0">
                <a:solidFill>
                  <a:schemeClr val="tx1"/>
                </a:solidFill>
                <a:cs typeface="Arial" panose="020B0604020202020204" pitchFamily="34" charset="0"/>
              </a:rPr>
              <a:t>LOINC – Logical Observation Identifiers Names and Codes</a:t>
            </a:r>
          </a:p>
        </p:txBody>
      </p:sp>
    </p:spTree>
    <p:extLst>
      <p:ext uri="{BB962C8B-B14F-4D97-AF65-F5344CB8AC3E}">
        <p14:creationId xmlns:p14="http://schemas.microsoft.com/office/powerpoint/2010/main" val="6751375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7333</TotalTime>
  <Words>3165</Words>
  <Application>Microsoft Office PowerPoint</Application>
  <PresentationFormat>On-screen Show (16:9)</PresentationFormat>
  <Paragraphs>486</Paragraphs>
  <Slides>55</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55</vt:i4>
      </vt:variant>
    </vt:vector>
  </HeadingPairs>
  <TitlesOfParts>
    <vt:vector size="63" baseType="lpstr">
      <vt:lpstr>Arial</vt:lpstr>
      <vt:lpstr>Calibri</vt:lpstr>
      <vt:lpstr>Calibri Light</vt:lpstr>
      <vt:lpstr>Myriad Web Pro</vt:lpstr>
      <vt:lpstr>OpenSans</vt:lpstr>
      <vt:lpstr>Times New Roman</vt:lpstr>
      <vt:lpstr>Office Theme</vt:lpstr>
      <vt:lpstr>1_Office Theme</vt:lpstr>
      <vt:lpstr>HL7 Virtual FHIR Connectathon 28</vt:lpstr>
      <vt:lpstr>Knowledge Representation</vt:lpstr>
      <vt:lpstr>Quality Improvement Ecosystem</vt:lpstr>
      <vt:lpstr>Quality Improvement Ecosystem</vt:lpstr>
      <vt:lpstr>Why?</vt:lpstr>
      <vt:lpstr>How?</vt:lpstr>
      <vt:lpstr>Translating Knowledge to Execution</vt:lpstr>
      <vt:lpstr>Types of Interoperability</vt:lpstr>
      <vt:lpstr>Components of Sharing Logic</vt:lpstr>
      <vt:lpstr>Knowledge Capabilities</vt:lpstr>
      <vt:lpstr>Running Example</vt:lpstr>
      <vt:lpstr>Sharing Terminology</vt:lpstr>
      <vt:lpstr>PowerPoint Presentation</vt:lpstr>
      <vt:lpstr>CodeSystem</vt:lpstr>
      <vt:lpstr>ValueSet</vt:lpstr>
      <vt:lpstr>Value Set Definition</vt:lpstr>
      <vt:lpstr>ValueSet Expansion</vt:lpstr>
      <vt:lpstr>Artifact ValueSet Usage</vt:lpstr>
      <vt:lpstr>Artifact ValueSet Usage</vt:lpstr>
      <vt:lpstr>PowerPoint Presentation</vt:lpstr>
      <vt:lpstr>PowerPoint Presentation</vt:lpstr>
      <vt:lpstr>PowerPoint Presentation</vt:lpstr>
      <vt:lpstr>PowerPoint Presentation</vt:lpstr>
      <vt:lpstr>Colorectal Cancer Concepts</vt:lpstr>
      <vt:lpstr>Sharing Data Elements</vt:lpstr>
      <vt:lpstr>StructureDefinition</vt:lpstr>
      <vt:lpstr>Data Elements in FHIR</vt:lpstr>
      <vt:lpstr>Example Data Element</vt:lpstr>
      <vt:lpstr>Data Element Contextualization</vt:lpstr>
      <vt:lpstr>For example...</vt:lpstr>
      <vt:lpstr>Complex Data Element</vt:lpstr>
      <vt:lpstr>Sharing via Implementation Guides</vt:lpstr>
      <vt:lpstr>PowerPoint Presentation</vt:lpstr>
      <vt:lpstr>Colorectal Cancer Concepts</vt:lpstr>
      <vt:lpstr>Logic Libraries</vt:lpstr>
      <vt:lpstr>FHIR Publishing Ecosystem</vt:lpstr>
      <vt:lpstr>PowerPoint Presentation</vt:lpstr>
      <vt:lpstr>PowerPoint Presentation</vt:lpstr>
      <vt:lpstr>PowerPoint Presentation</vt:lpstr>
      <vt:lpstr>Sharing via Repository Services</vt:lpstr>
      <vt:lpstr>Sharing via Services</vt:lpstr>
      <vt:lpstr>Knowledge Repository</vt:lpstr>
      <vt:lpstr>Packaging</vt:lpstr>
      <vt:lpstr>Asset Collections</vt:lpstr>
      <vt:lpstr>Data Requirements</vt:lpstr>
      <vt:lpstr>Measure Narrative, for example</vt:lpstr>
      <vt:lpstr>Data Requirements Example</vt:lpstr>
      <vt:lpstr>Artifact Setup</vt:lpstr>
      <vt:lpstr>Key Takeaways</vt:lpstr>
      <vt:lpstr>Demonstrations</vt:lpstr>
      <vt:lpstr>Knowledge Authoring</vt:lpstr>
      <vt:lpstr>Quality Reporting</vt:lpstr>
      <vt:lpstr>CDS Hooks</vt:lpstr>
      <vt:lpstr>Gaps in Care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HL7 Virtual FHIR Connectathon 28</dc:title>
  <dc:creator>Patricia Guerra</dc:creator>
  <cp:lastModifiedBy>Bryn</cp:lastModifiedBy>
  <cp:revision>34</cp:revision>
  <dcterms:created xsi:type="dcterms:W3CDTF">2019-03-22T18:05:01Z</dcterms:created>
  <dcterms:modified xsi:type="dcterms:W3CDTF">2023-12-03T02:56:22Z</dcterms:modified>
</cp:coreProperties>
</file>