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80" r:id="rId3"/>
    <p:sldId id="257" r:id="rId4"/>
    <p:sldId id="258" r:id="rId5"/>
    <p:sldId id="259" r:id="rId6"/>
    <p:sldId id="261" r:id="rId7"/>
    <p:sldId id="266" r:id="rId8"/>
    <p:sldId id="262" r:id="rId9"/>
    <p:sldId id="269" r:id="rId10"/>
    <p:sldId id="268" r:id="rId11"/>
    <p:sldId id="270" r:id="rId12"/>
    <p:sldId id="271" r:id="rId13"/>
    <p:sldId id="272" r:id="rId14"/>
    <p:sldId id="276" r:id="rId15"/>
    <p:sldId id="277" r:id="rId16"/>
    <p:sldId id="273" r:id="rId17"/>
    <p:sldId id="274" r:id="rId18"/>
    <p:sldId id="275" r:id="rId19"/>
    <p:sldId id="278"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217" autoAdjust="0"/>
  </p:normalViewPr>
  <p:slideViewPr>
    <p:cSldViewPr snapToGrid="0">
      <p:cViewPr varScale="1">
        <p:scale>
          <a:sx n="87" d="100"/>
          <a:sy n="87" d="100"/>
        </p:scale>
        <p:origin x="6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dgm:spPr>
        <a:solidFill>
          <a:schemeClr val="accent5">
            <a:lumMod val="50000"/>
          </a:schemeClr>
        </a:solidFill>
      </dgm:spPr>
      <dgm:t>
        <a:bodyPr/>
        <a:lstStyle/>
        <a:p>
          <a:r>
            <a:rPr lang="en-IN" dirty="0">
              <a:latin typeface="Tahoma" panose="020B0604030504040204" pitchFamily="34" charset="0"/>
              <a:ea typeface="Tahoma" panose="020B0604030504040204" pitchFamily="34" charset="0"/>
              <a:cs typeface="Tahoma" panose="020B0604030504040204" pitchFamily="34" charset="0"/>
            </a:rPr>
            <a:t>Ionisation Alarm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B5DFE748-686E-4A08-944E-9D07F9FA6B48}" type="parTrans" cxnId="{17C9D25A-BC5F-418E-9A4A-29DD9C57BD39}">
      <dgm:prSet/>
      <dgm:spPr/>
      <dgm:t>
        <a:bodyPr/>
        <a:lstStyle/>
        <a:p>
          <a:endParaRPr lang="en-US"/>
        </a:p>
      </dgm:t>
    </dgm:pt>
    <dgm:pt modelId="{FD3AFE35-532F-4AE8-BAB4-DFA3B4B611F6}" type="sibTrans" cxnId="{17C9D25A-BC5F-418E-9A4A-29DD9C57BD39}">
      <dgm:prSet/>
      <dgm:spPr/>
      <dgm:t>
        <a:bodyPr/>
        <a:lstStyle/>
        <a:p>
          <a:endParaRPr lang="en-US"/>
        </a:p>
      </dgm:t>
    </dgm:pt>
    <dgm:pt modelId="{A533B6C7-3203-4AEE-95BC-E867D49C88B5}">
      <dgm:prSet phldrT="[Text]"/>
      <dgm:spPr>
        <a:solidFill>
          <a:schemeClr val="accent2"/>
        </a:solidFill>
      </dgm:spPr>
      <dgm:t>
        <a:bodyPr/>
        <a:lstStyle/>
        <a:p>
          <a:r>
            <a:rPr lang="en-US" dirty="0">
              <a:latin typeface="Tahoma" panose="020B0604030504040204" pitchFamily="34" charset="0"/>
              <a:ea typeface="Tahoma" panose="020B0604030504040204" pitchFamily="34" charset="0"/>
              <a:cs typeface="Tahoma" panose="020B0604030504040204" pitchFamily="34" charset="0"/>
            </a:rPr>
            <a:t>Photoelectric Alarm</a:t>
          </a:r>
        </a:p>
      </dgm:t>
    </dgm:pt>
    <dgm:pt modelId="{634EAA8A-B09B-42FE-8301-99FBFB2B9BD8}" type="sibTrans" cxnId="{0FE563DE-8338-4B45-BCFD-251C8642CABA}">
      <dgm:prSet/>
      <dgm:spPr/>
      <dgm:t>
        <a:bodyPr/>
        <a:lstStyle/>
        <a:p>
          <a:endParaRPr lang="en-US"/>
        </a:p>
      </dgm:t>
    </dgm:pt>
    <dgm:pt modelId="{4FCAF1A9-8A97-45AC-B4A5-B91AEE5BC9BB}" type="parTrans" cxnId="{0FE563DE-8338-4B45-BCFD-251C8642CABA}">
      <dgm:prSet/>
      <dgm:spPr/>
      <dgm:t>
        <a:bodyPr/>
        <a:lstStyle/>
        <a:p>
          <a:endParaRPr lang="en-US"/>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2"/>
      <dgm:spPr/>
    </dgm:pt>
    <dgm:pt modelId="{A8B898EB-38C9-408E-9FE2-CB5C874FA50A}" type="pres">
      <dgm:prSet presAssocID="{620EFBB7-0769-4554-96E3-51B5B6698D5A}" presName="parentText" presStyleLbl="node1" presStyleIdx="0" presStyleCnt="2">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2">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2"/>
      <dgm:spPr/>
    </dgm:pt>
    <dgm:pt modelId="{9F236B2A-6433-401D-953E-FC86D923A3BE}" type="pres">
      <dgm:prSet presAssocID="{A533B6C7-3203-4AEE-95BC-E867D49C88B5}" presName="parentText" presStyleLbl="node1" presStyleIdx="1" presStyleCnt="2">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2">
        <dgm:presLayoutVars>
          <dgm:bulletEnabled val="1"/>
        </dgm:presLayoutVars>
      </dgm:prSet>
      <dgm:spPr>
        <a:ln>
          <a:solidFill>
            <a:schemeClr val="accent2"/>
          </a:solidFill>
        </a:ln>
      </dgm:spPr>
    </dgm:pt>
  </dgm:ptLst>
  <dgm:cxnLst>
    <dgm:cxn modelId="{4C47BF0C-5B6B-47F0-A6B5-4894696B5CAD}" type="presOf" srcId="{620EFBB7-0769-4554-96E3-51B5B6698D5A}" destId="{A8B898EB-38C9-408E-9FE2-CB5C874FA50A}" srcOrd="1" destOrd="0" presId="urn:microsoft.com/office/officeart/2005/8/layout/list1"/>
    <dgm:cxn modelId="{72FBC52A-80BD-4D8D-8201-EC70459479E5}" type="presOf" srcId="{A533B6C7-3203-4AEE-95BC-E867D49C88B5}" destId="{9F236B2A-6433-401D-953E-FC86D923A3BE}" srcOrd="1"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8028E8BF-8455-4118-B99A-A0686340C34D}" type="presOf" srcId="{2A136A90-6B59-45AD-BBA1-85AFD032E8F8}" destId="{183A34DF-AA92-49E1-8191-0CF6AD17A6AA}" srcOrd="0"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1327789"/>
          <a:ext cx="7210716" cy="10332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360535" y="722629"/>
          <a:ext cx="5047501" cy="121032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marL="0" lvl="0" indent="0" algn="l" defTabSz="1822450">
            <a:lnSpc>
              <a:spcPct val="90000"/>
            </a:lnSpc>
            <a:spcBef>
              <a:spcPct val="0"/>
            </a:spcBef>
            <a:spcAft>
              <a:spcPct val="35000"/>
            </a:spcAft>
            <a:buNone/>
          </a:pPr>
          <a:r>
            <a:rPr lang="en-IN" sz="4100" kern="1200" dirty="0">
              <a:latin typeface="Tahoma" panose="020B0604030504040204" pitchFamily="34" charset="0"/>
              <a:ea typeface="Tahoma" panose="020B0604030504040204" pitchFamily="34" charset="0"/>
              <a:cs typeface="Tahoma" panose="020B0604030504040204" pitchFamily="34" charset="0"/>
            </a:rPr>
            <a:t>Ionisation Alarm </a:t>
          </a:r>
          <a:endParaRPr lang="en-US" sz="4100" kern="1200" dirty="0">
            <a:latin typeface="Tahoma" panose="020B0604030504040204" pitchFamily="34" charset="0"/>
            <a:ea typeface="Tahoma" panose="020B0604030504040204" pitchFamily="34" charset="0"/>
            <a:cs typeface="Tahoma" panose="020B0604030504040204" pitchFamily="34" charset="0"/>
          </a:endParaRPr>
        </a:p>
      </dsp:txBody>
      <dsp:txXfrm>
        <a:off x="419618" y="781712"/>
        <a:ext cx="4929335" cy="1092154"/>
      </dsp:txXfrm>
    </dsp:sp>
    <dsp:sp modelId="{87E2FD7C-0729-47B8-B1FB-A44E439BE764}">
      <dsp:nvSpPr>
        <dsp:cNvPr id="0" name=""/>
        <dsp:cNvSpPr/>
      </dsp:nvSpPr>
      <dsp:spPr>
        <a:xfrm>
          <a:off x="0" y="3187549"/>
          <a:ext cx="7210716" cy="10332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360535" y="2582389"/>
          <a:ext cx="5047501" cy="12103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784" tIns="0" rIns="190784" bIns="0" numCol="1" spcCol="1270" anchor="ctr" anchorCtr="0">
          <a:noAutofit/>
        </a:bodyPr>
        <a:lstStyle/>
        <a:p>
          <a:pPr marL="0" lvl="0" indent="0" algn="l" defTabSz="1822450">
            <a:lnSpc>
              <a:spcPct val="90000"/>
            </a:lnSpc>
            <a:spcBef>
              <a:spcPct val="0"/>
            </a:spcBef>
            <a:spcAft>
              <a:spcPct val="35000"/>
            </a:spcAft>
            <a:buNone/>
          </a:pPr>
          <a:r>
            <a:rPr lang="en-US" sz="4100" kern="1200" dirty="0">
              <a:latin typeface="Tahoma" panose="020B0604030504040204" pitchFamily="34" charset="0"/>
              <a:ea typeface="Tahoma" panose="020B0604030504040204" pitchFamily="34" charset="0"/>
              <a:cs typeface="Tahoma" panose="020B0604030504040204" pitchFamily="34" charset="0"/>
            </a:rPr>
            <a:t>Photoelectric Alarm</a:t>
          </a:r>
        </a:p>
      </dsp:txBody>
      <dsp:txXfrm>
        <a:off x="419618" y="2641472"/>
        <a:ext cx="4929335"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B99EB-0E86-4FEA-A9C4-501D4E755A2B}"/>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5" name="Footer Placeholder 4">
            <a:extLst>
              <a:ext uri="{FF2B5EF4-FFF2-40B4-BE49-F238E27FC236}">
                <a16:creationId xmlns:a16="http://schemas.microsoft.com/office/drawing/2014/main" id="{6731F536-58DF-4935-AE3B-7A08C0312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0975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45D4-0CAB-43AD-8327-A4B3BCA50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CA3B9-594A-4133-B4F9-D27AA5726D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F6F31-09CB-47A3-AEDB-7CA7BE1E327B}"/>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5" name="Footer Placeholder 4">
            <a:extLst>
              <a:ext uri="{FF2B5EF4-FFF2-40B4-BE49-F238E27FC236}">
                <a16:creationId xmlns:a16="http://schemas.microsoft.com/office/drawing/2014/main" id="{51EFC938-9C31-4327-9275-3EB93C5B55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30415C-79F5-4EAA-8D86-27D6FD1A708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23515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9AA0A-4FF4-45DA-8DEC-4437E2DD9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D255C-51DF-421E-A067-5E9E80CD9A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27DEB-7DEA-43CC-A21F-F81EEC6CE7D9}"/>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5" name="Footer Placeholder 4">
            <a:extLst>
              <a:ext uri="{FF2B5EF4-FFF2-40B4-BE49-F238E27FC236}">
                <a16:creationId xmlns:a16="http://schemas.microsoft.com/office/drawing/2014/main" id="{F53EDAFC-3543-4A0D-80D2-F4871AED36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F550C7-3342-49D6-8734-F9809E853CA2}"/>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2753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4E866-B322-455F-AC32-8C164B8CD9C7}"/>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5" name="Footer Placeholder 4">
            <a:extLst>
              <a:ext uri="{FF2B5EF4-FFF2-40B4-BE49-F238E27FC236}">
                <a16:creationId xmlns:a16="http://schemas.microsoft.com/office/drawing/2014/main" id="{AC0D61E0-F80F-48E7-A817-F1CECBEE9A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0EEBE1-2BAF-4C94-8403-6E8454F9BC46}"/>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5" name="Footer Placeholder 4">
            <a:extLst>
              <a:ext uri="{FF2B5EF4-FFF2-40B4-BE49-F238E27FC236}">
                <a16:creationId xmlns:a16="http://schemas.microsoft.com/office/drawing/2014/main" id="{F3358F46-E931-4D79-94A5-037AFD073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BEC0-6253-4360-B586-B9D20933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89105E-DF25-4F38-BDE2-9B00C2C44FC6}"/>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6" name="Footer Placeholder 5">
            <a:extLst>
              <a:ext uri="{FF2B5EF4-FFF2-40B4-BE49-F238E27FC236}">
                <a16:creationId xmlns:a16="http://schemas.microsoft.com/office/drawing/2014/main" id="{B1D9C4A8-7467-4BAD-98A2-0B63CAC19B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B3B14-C886-4F84-9FD5-11C8320E1FED}"/>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8" name="Footer Placeholder 7">
            <a:extLst>
              <a:ext uri="{FF2B5EF4-FFF2-40B4-BE49-F238E27FC236}">
                <a16:creationId xmlns:a16="http://schemas.microsoft.com/office/drawing/2014/main" id="{DF9AF591-4BBF-4BF2-9EF7-F8B114DFA1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35F890-BB8A-49E1-880A-924FD6FE4026}"/>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6" name="Footer Placeholder 5">
            <a:extLst>
              <a:ext uri="{FF2B5EF4-FFF2-40B4-BE49-F238E27FC236}">
                <a16:creationId xmlns:a16="http://schemas.microsoft.com/office/drawing/2014/main" id="{51CA38FE-429A-41E7-942D-ECCE639D3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F67FF-F8F1-4B22-A471-9317ED3A25F0}"/>
              </a:ext>
            </a:extLst>
          </p:cNvPr>
          <p:cNvSpPr>
            <a:spLocks noGrp="1"/>
          </p:cNvSpPr>
          <p:nvPr>
            <p:ph type="dt" sz="half" idx="10"/>
          </p:nvPr>
        </p:nvSpPr>
        <p:spPr/>
        <p:txBody>
          <a:bodyPr/>
          <a:lstStyle/>
          <a:p>
            <a:fld id="{3133F5E9-5DAC-4C4A-9DF5-C2B87276BCC8}" type="datetimeFigureOut">
              <a:rPr lang="en-US" smtClean="0"/>
              <a:t>4/2/2019</a:t>
            </a:fld>
            <a:endParaRPr lang="en-US" dirty="0"/>
          </a:p>
        </p:txBody>
      </p:sp>
      <p:sp>
        <p:nvSpPr>
          <p:cNvPr id="6" name="Footer Placeholder 5">
            <a:extLst>
              <a:ext uri="{FF2B5EF4-FFF2-40B4-BE49-F238E27FC236}">
                <a16:creationId xmlns:a16="http://schemas.microsoft.com/office/drawing/2014/main" id="{A73D6993-98F8-4234-B24A-02D4DB41C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4/2/2019</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commons.wikimedia.org/wiki/File:Smoke_detector_by_mimooh.svg" TargetMode="External"/><Relationship Id="rId5" Type="http://schemas.openxmlformats.org/officeDocument/2006/relationships/image" Target="../media/image23.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5.png"/><Relationship Id="rId10" Type="http://schemas.microsoft.com/office/2007/relationships/hdphoto" Target="../media/hdphoto3.wdp"/><Relationship Id="rId4" Type="http://schemas.openxmlformats.org/officeDocument/2006/relationships/image" Target="../media/image6.sv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png"/><Relationship Id="rId7"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6.svg"/><Relationship Id="rId9" Type="http://schemas.microsoft.com/office/2007/relationships/hdphoto" Target="../media/hdphoto5.wdp"/></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sv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hyperlink" Target="https://commons.wikimedia.org/wiki/File:Smoke_detector_by_mimooh.svg" TargetMode="External"/><Relationship Id="rId4" Type="http://schemas.openxmlformats.org/officeDocument/2006/relationships/diagramData" Target="../diagrams/data1.xml"/><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852207"/>
            <a:ext cx="9144000" cy="2387600"/>
          </a:xfrm>
        </p:spPr>
        <p:txBody>
          <a:bodyPr>
            <a:normAutofit/>
          </a:bodyPr>
          <a:lstStyle/>
          <a:p>
            <a:r>
              <a:rPr lang="en-US" sz="8000" dirty="0">
                <a:solidFill>
                  <a:schemeClr val="bg1"/>
                </a:solidFill>
                <a:latin typeface="Rockwell" panose="02060603020205020403" pitchFamily="18" charset="0"/>
              </a:rPr>
              <a:t>SMOKE DETECTOR</a:t>
            </a:r>
          </a:p>
        </p:txBody>
      </p: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2"/>
            <a:ext cx="9144000" cy="1655762"/>
          </a:xfrm>
        </p:spPr>
        <p:txBody>
          <a:bodyPr>
            <a:normAutofit/>
          </a:bodyPr>
          <a:lstStyle/>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By – Debabrata Chakraborty (6005)</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Vivek Singh (6033)</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Shubham </a:t>
            </a:r>
            <a:r>
              <a:rPr lang="en-US" sz="1600">
                <a:solidFill>
                  <a:schemeClr val="bg1"/>
                </a:solidFill>
                <a:latin typeface="Tahoma" panose="020B0604030504040204" pitchFamily="34" charset="0"/>
                <a:ea typeface="Tahoma" panose="020B0604030504040204" pitchFamily="34" charset="0"/>
                <a:cs typeface="Tahoma" panose="020B0604030504040204" pitchFamily="34" charset="0"/>
              </a:rPr>
              <a:t>Upadhayay</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(6038)</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Pratiksha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Joglekar</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(6064)</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451125">
            <a:off x="8514237" y="-118161"/>
            <a:ext cx="3005286" cy="3005286"/>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1078969">
            <a:off x="1920309" y="4797205"/>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normAutofit fontScale="90000"/>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WHICH IS BEST, IONIZATION OR</a:t>
            </a:r>
            <a:b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br>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PHOTOELECTRIC?</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312931" y="1690688"/>
            <a:ext cx="8378529" cy="4351338"/>
          </a:xfrm>
        </p:spPr>
        <p:txBody>
          <a:bodyPr vert="horz" lIns="91440" tIns="45720" rIns="91440" bIns="45720" rtlCol="0" anchor="t">
            <a:noAutofit/>
          </a:bodyPr>
          <a:lstStyle/>
          <a:p>
            <a:pPr marL="0" indent="0" algn="just">
              <a:lnSpc>
                <a:spcPct val="100000"/>
              </a:lnSpc>
              <a:spcBef>
                <a:spcPts val="0"/>
              </a:spcBef>
              <a:buNone/>
            </a:pPr>
            <a:r>
              <a:rPr lang="en-US" sz="2400" dirty="0">
                <a:solidFill>
                  <a:schemeClr val="accent5">
                    <a:lumMod val="50000"/>
                  </a:schemeClr>
                </a:solidFill>
                <a:latin typeface="Tahoma"/>
                <a:ea typeface="Tahoma"/>
                <a:cs typeface="Tahoma"/>
              </a:rPr>
              <a:t>According to a detailed study by the US National Institute of</a:t>
            </a: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Standards and Technology: "Ionization type alarms provided</a:t>
            </a: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somewhat better response to flaming fires than photoelectric</a:t>
            </a: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alarms, and photoelectric alarms provide (often) considerably</a:t>
            </a: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faster response to smoldering fires than ionization type</a:t>
            </a: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alarms." Smoke detectors are trivially inexpensive compared to</a:t>
            </a: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the cost of fire damage—and life, of course, is priceless.</a:t>
            </a: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Although any smoke alarm is better than none, fit both types</a:t>
            </a: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of detector if you possibly can.</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pic>
        <p:nvPicPr>
          <p:cNvPr id="14" name="Graphic 13" descr="Microscope">
            <a:extLst>
              <a:ext uri="{FF2B5EF4-FFF2-40B4-BE49-F238E27FC236}">
                <a16:creationId xmlns:a16="http://schemas.microsoft.com/office/drawing/2014/main" id="{A1F5DB30-2BAA-457F-929C-39051BE6B6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9740400" y="907728"/>
            <a:ext cx="2684499" cy="2684499"/>
          </a:xfrm>
          <a:prstGeom prst="rect">
            <a:avLst/>
          </a:prstGeom>
        </p:spPr>
      </p:pic>
    </p:spTree>
    <p:extLst>
      <p:ext uri="{BB962C8B-B14F-4D97-AF65-F5344CB8AC3E}">
        <p14:creationId xmlns:p14="http://schemas.microsoft.com/office/powerpoint/2010/main" val="352717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SMOKE DETECTOR</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76" y="0"/>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534" y="4155643"/>
              <a:ext cx="2798617" cy="2798617"/>
            </a:xfrm>
            <a:prstGeom prst="rect">
              <a:avLst/>
            </a:prstGeom>
          </p:spPr>
        </p:pic>
      </p:grpSp>
      <p:pic>
        <p:nvPicPr>
          <p:cNvPr id="14" name="Picture 13">
            <a:extLst>
              <a:ext uri="{FF2B5EF4-FFF2-40B4-BE49-F238E27FC236}">
                <a16:creationId xmlns:a16="http://schemas.microsoft.com/office/drawing/2014/main" id="{AE729CEE-42C7-4BB5-9095-2A64B495BD4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20336376">
            <a:off x="8756933" y="802806"/>
            <a:ext cx="3541668" cy="2058595"/>
          </a:xfrm>
          <a:prstGeom prst="rect">
            <a:avLst/>
          </a:prstGeom>
        </p:spPr>
      </p:pic>
      <p:sp>
        <p:nvSpPr>
          <p:cNvPr id="15" name="Rectangle 14">
            <a:extLst>
              <a:ext uri="{FF2B5EF4-FFF2-40B4-BE49-F238E27FC236}">
                <a16:creationId xmlns:a16="http://schemas.microsoft.com/office/drawing/2014/main" id="{9F715B2E-A6CA-4816-AEB0-DEC49270DF39}"/>
              </a:ext>
            </a:extLst>
          </p:cNvPr>
          <p:cNvSpPr/>
          <p:nvPr/>
        </p:nvSpPr>
        <p:spPr>
          <a:xfrm>
            <a:off x="521284" y="1844833"/>
            <a:ext cx="8170712" cy="3894977"/>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Detect SMOKE….</a:t>
            </a:r>
          </a:p>
          <a:p>
            <a:pPr marL="342900" indent="-342900">
              <a:lnSpc>
                <a:spcPct val="150000"/>
              </a:lnSpc>
              <a:buFont typeface="Wingdings" panose="05000000000000000000" pitchFamily="2" charset="2"/>
              <a:buChar char="v"/>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…will also DETECT LPG, BUTANE, PROPANE, METHANE, ALCOHOL and HYDROGEN. (mq2 sensor)</a:t>
            </a:r>
          </a:p>
          <a:p>
            <a:pPr marL="342900" indent="-342900">
              <a:lnSpc>
                <a:spcPct val="150000"/>
              </a:lnSpc>
              <a:buFont typeface="Wingdings" panose="05000000000000000000" pitchFamily="2" charset="2"/>
              <a:buChar char="v"/>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Can DETECT SENSETIVE smoke as well.</a:t>
            </a:r>
          </a:p>
          <a:p>
            <a:pPr marL="342900" indent="-342900">
              <a:lnSpc>
                <a:spcPct val="150000"/>
              </a:lnSpc>
              <a:buFont typeface="Wingdings" panose="05000000000000000000" pitchFamily="2" charset="2"/>
              <a:buChar char="v"/>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If Smoke Detector detects smoke than the authorized PERSON will get notification alert in his phone app instantly.</a:t>
            </a:r>
          </a:p>
        </p:txBody>
      </p:sp>
    </p:spTree>
    <p:extLst>
      <p:ext uri="{BB962C8B-B14F-4D97-AF65-F5344CB8AC3E}">
        <p14:creationId xmlns:p14="http://schemas.microsoft.com/office/powerpoint/2010/main" val="325335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COMPONENTS</a:t>
            </a:r>
          </a:p>
        </p:txBody>
      </p:sp>
      <p:grpSp>
        <p:nvGrpSpPr>
          <p:cNvPr id="9" name="Group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Graphic 12" descr="Beaker">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pic>
        <p:nvPicPr>
          <p:cNvPr id="12" name="Picture 11">
            <a:extLst>
              <a:ext uri="{FF2B5EF4-FFF2-40B4-BE49-F238E27FC236}">
                <a16:creationId xmlns:a16="http://schemas.microsoft.com/office/drawing/2014/main" id="{D3CE891E-88F8-4699-92E7-97B8FF054F4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4314" y1="58081" x2="9412" y2="64646"/>
                      </a14:backgroundRemoval>
                    </a14:imgEffect>
                  </a14:imgLayer>
                </a14:imgProps>
              </a:ext>
              <a:ext uri="{28A0092B-C50C-407E-A947-70E740481C1C}">
                <a14:useLocalDpi xmlns:a14="http://schemas.microsoft.com/office/drawing/2010/main" val="0"/>
              </a:ext>
            </a:extLst>
          </a:blip>
          <a:stretch>
            <a:fillRect/>
          </a:stretch>
        </p:blipFill>
        <p:spPr>
          <a:xfrm>
            <a:off x="863313" y="1543050"/>
            <a:ext cx="2428875" cy="1885950"/>
          </a:xfrm>
          <a:prstGeom prst="rect">
            <a:avLst/>
          </a:prstGeom>
        </p:spPr>
      </p:pic>
      <p:pic>
        <p:nvPicPr>
          <p:cNvPr id="16" name="Picture 15">
            <a:extLst>
              <a:ext uri="{FF2B5EF4-FFF2-40B4-BE49-F238E27FC236}">
                <a16:creationId xmlns:a16="http://schemas.microsoft.com/office/drawing/2014/main" id="{9D1D2D36-B4F8-40EF-AAE1-E608746813D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backgroundMark x1="30271" y1="66030" x2="45511" y2="74098"/>
                        <a14:backgroundMark x1="25887" y1="67304" x2="40710" y2="75584"/>
                        <a14:backgroundMark x1="62630" y1="78132" x2="62630" y2="78132"/>
                      </a14:backgroundRemoval>
                    </a14:imgEffect>
                  </a14:imgLayer>
                </a14:imgProps>
              </a:ext>
              <a:ext uri="{28A0092B-C50C-407E-A947-70E740481C1C}">
                <a14:useLocalDpi xmlns:a14="http://schemas.microsoft.com/office/drawing/2010/main" val="0"/>
              </a:ext>
            </a:extLst>
          </a:blip>
          <a:stretch>
            <a:fillRect/>
          </a:stretch>
        </p:blipFill>
        <p:spPr>
          <a:xfrm>
            <a:off x="5022738" y="1132596"/>
            <a:ext cx="2748460" cy="2702557"/>
          </a:xfrm>
          <a:prstGeom prst="rect">
            <a:avLst/>
          </a:prstGeom>
        </p:spPr>
      </p:pic>
      <p:pic>
        <p:nvPicPr>
          <p:cNvPr id="18" name="Picture 17">
            <a:extLst>
              <a:ext uri="{FF2B5EF4-FFF2-40B4-BE49-F238E27FC236}">
                <a16:creationId xmlns:a16="http://schemas.microsoft.com/office/drawing/2014/main" id="{B8B92792-D99E-48AE-816F-C1A9ECA2911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0" b="100000" l="0" r="1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970069" y="3579668"/>
            <a:ext cx="2685475" cy="2349791"/>
          </a:xfrm>
          <a:prstGeom prst="rect">
            <a:avLst/>
          </a:prstGeom>
        </p:spPr>
      </p:pic>
      <p:sp>
        <p:nvSpPr>
          <p:cNvPr id="20" name="TextBox 19">
            <a:extLst>
              <a:ext uri="{FF2B5EF4-FFF2-40B4-BE49-F238E27FC236}">
                <a16:creationId xmlns:a16="http://schemas.microsoft.com/office/drawing/2014/main" id="{DAAFE056-5215-4FB0-AAF7-472FAD569070}"/>
              </a:ext>
            </a:extLst>
          </p:cNvPr>
          <p:cNvSpPr txBox="1"/>
          <p:nvPr/>
        </p:nvSpPr>
        <p:spPr>
          <a:xfrm>
            <a:off x="1438183" y="3465821"/>
            <a:ext cx="2004395" cy="400110"/>
          </a:xfrm>
          <a:prstGeom prst="rect">
            <a:avLst/>
          </a:prstGeom>
          <a:noFill/>
        </p:spPr>
        <p:txBody>
          <a:bodyPr wrap="none" rtlCol="0">
            <a:spAutoFit/>
          </a:bodyPr>
          <a:lstStyle/>
          <a:p>
            <a:r>
              <a:rPr lang="en-IN" sz="2000" dirty="0">
                <a:effectLst>
                  <a:outerShdw blurRad="38100" dist="38100" dir="2700000" algn="tl">
                    <a:srgbClr val="000000">
                      <a:alpha val="43137"/>
                    </a:srgbClr>
                  </a:outerShdw>
                </a:effectLst>
              </a:rPr>
              <a:t>ARDUINO BOARD</a:t>
            </a:r>
          </a:p>
        </p:txBody>
      </p:sp>
      <p:sp>
        <p:nvSpPr>
          <p:cNvPr id="21" name="TextBox 20">
            <a:extLst>
              <a:ext uri="{FF2B5EF4-FFF2-40B4-BE49-F238E27FC236}">
                <a16:creationId xmlns:a16="http://schemas.microsoft.com/office/drawing/2014/main" id="{1996F6B6-C1AF-402E-9E26-4B4602C5DF6F}"/>
              </a:ext>
            </a:extLst>
          </p:cNvPr>
          <p:cNvSpPr txBox="1"/>
          <p:nvPr/>
        </p:nvSpPr>
        <p:spPr>
          <a:xfrm>
            <a:off x="6440081" y="3435043"/>
            <a:ext cx="1601721" cy="400110"/>
          </a:xfrm>
          <a:prstGeom prst="rect">
            <a:avLst/>
          </a:prstGeom>
          <a:noFill/>
        </p:spPr>
        <p:txBody>
          <a:bodyPr wrap="none" rtlCol="0">
            <a:spAutoFit/>
          </a:bodyPr>
          <a:lstStyle/>
          <a:p>
            <a:r>
              <a:rPr lang="en-IN" sz="2000" dirty="0">
                <a:effectLst>
                  <a:outerShdw blurRad="38100" dist="38100" dir="2700000" algn="tl">
                    <a:srgbClr val="000000">
                      <a:alpha val="43137"/>
                    </a:srgbClr>
                  </a:outerShdw>
                </a:effectLst>
              </a:rPr>
              <a:t>MQ2 SENSOR</a:t>
            </a:r>
          </a:p>
        </p:txBody>
      </p:sp>
      <p:sp>
        <p:nvSpPr>
          <p:cNvPr id="22" name="TextBox 21">
            <a:extLst>
              <a:ext uri="{FF2B5EF4-FFF2-40B4-BE49-F238E27FC236}">
                <a16:creationId xmlns:a16="http://schemas.microsoft.com/office/drawing/2014/main" id="{72A1E8A1-1064-4125-BEBA-E577A7F30529}"/>
              </a:ext>
            </a:extLst>
          </p:cNvPr>
          <p:cNvSpPr txBox="1"/>
          <p:nvPr/>
        </p:nvSpPr>
        <p:spPr>
          <a:xfrm>
            <a:off x="4509160" y="5622329"/>
            <a:ext cx="1644168" cy="400110"/>
          </a:xfrm>
          <a:prstGeom prst="rect">
            <a:avLst/>
          </a:prstGeom>
          <a:noFill/>
        </p:spPr>
        <p:txBody>
          <a:bodyPr wrap="none" rtlCol="0">
            <a:spAutoFit/>
          </a:bodyPr>
          <a:lstStyle/>
          <a:p>
            <a:r>
              <a:rPr lang="en-IN" sz="2000" dirty="0">
                <a:effectLst>
                  <a:outerShdw blurRad="38100" dist="38100" dir="2700000" algn="tl">
                    <a:srgbClr val="000000">
                      <a:alpha val="43137"/>
                    </a:srgbClr>
                  </a:outerShdw>
                </a:effectLst>
              </a:rPr>
              <a:t>BREADBOARD</a:t>
            </a:r>
          </a:p>
        </p:txBody>
      </p:sp>
    </p:spTree>
    <p:extLst>
      <p:ext uri="{BB962C8B-B14F-4D97-AF65-F5344CB8AC3E}">
        <p14:creationId xmlns:p14="http://schemas.microsoft.com/office/powerpoint/2010/main" val="48017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COMPONENTS</a:t>
            </a:r>
          </a:p>
        </p:txBody>
      </p:sp>
      <p:grpSp>
        <p:nvGrpSpPr>
          <p:cNvPr id="9" name="Group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Graphic 12" descr="Beaker">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grpSp>
        <p:nvGrpSpPr>
          <p:cNvPr id="26" name="Group 25">
            <a:extLst>
              <a:ext uri="{FF2B5EF4-FFF2-40B4-BE49-F238E27FC236}">
                <a16:creationId xmlns:a16="http://schemas.microsoft.com/office/drawing/2014/main" id="{DE84083F-BF85-40FD-8FA1-6AC28B7B1794}"/>
              </a:ext>
            </a:extLst>
          </p:cNvPr>
          <p:cNvGrpSpPr/>
          <p:nvPr/>
        </p:nvGrpSpPr>
        <p:grpSpPr>
          <a:xfrm>
            <a:off x="1111277" y="1103621"/>
            <a:ext cx="2055847" cy="2295014"/>
            <a:chOff x="1111277" y="1103621"/>
            <a:chExt cx="2055847" cy="2295014"/>
          </a:xfrm>
        </p:grpSpPr>
        <p:sp>
          <p:nvSpPr>
            <p:cNvPr id="20" name="TextBox 19">
              <a:extLst>
                <a:ext uri="{FF2B5EF4-FFF2-40B4-BE49-F238E27FC236}">
                  <a16:creationId xmlns:a16="http://schemas.microsoft.com/office/drawing/2014/main" id="{DAAFE056-5215-4FB0-AAF7-472FAD569070}"/>
                </a:ext>
              </a:extLst>
            </p:cNvPr>
            <p:cNvSpPr txBox="1"/>
            <p:nvPr/>
          </p:nvSpPr>
          <p:spPr>
            <a:xfrm>
              <a:off x="1642106" y="2998525"/>
              <a:ext cx="994183" cy="400110"/>
            </a:xfrm>
            <a:prstGeom prst="rect">
              <a:avLst/>
            </a:prstGeom>
            <a:noFill/>
          </p:spPr>
          <p:txBody>
            <a:bodyPr wrap="none" rtlCol="0">
              <a:spAutoFit/>
            </a:bodyPr>
            <a:lstStyle/>
            <a:p>
              <a:r>
                <a:rPr lang="en-IN" sz="2000" dirty="0">
                  <a:effectLst>
                    <a:outerShdw blurRad="38100" dist="38100" dir="2700000" algn="tl">
                      <a:srgbClr val="000000">
                        <a:alpha val="43137"/>
                      </a:srgbClr>
                    </a:outerShdw>
                  </a:effectLst>
                </a:rPr>
                <a:t>BUZZER</a:t>
              </a:r>
            </a:p>
          </p:txBody>
        </p:sp>
        <p:pic>
          <p:nvPicPr>
            <p:cNvPr id="11" name="Picture 10">
              <a:extLst>
                <a:ext uri="{FF2B5EF4-FFF2-40B4-BE49-F238E27FC236}">
                  <a16:creationId xmlns:a16="http://schemas.microsoft.com/office/drawing/2014/main" id="{A4E31023-D8D1-4A59-B6FF-06342E7584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1277" y="1103621"/>
              <a:ext cx="2055847" cy="2055847"/>
            </a:xfrm>
            <a:prstGeom prst="rect">
              <a:avLst/>
            </a:prstGeom>
          </p:spPr>
        </p:pic>
      </p:grpSp>
      <p:grpSp>
        <p:nvGrpSpPr>
          <p:cNvPr id="27" name="Group 26">
            <a:extLst>
              <a:ext uri="{FF2B5EF4-FFF2-40B4-BE49-F238E27FC236}">
                <a16:creationId xmlns:a16="http://schemas.microsoft.com/office/drawing/2014/main" id="{6D19CFD9-EA1D-449B-9F4C-2FB5A54F79E8}"/>
              </a:ext>
            </a:extLst>
          </p:cNvPr>
          <p:cNvGrpSpPr/>
          <p:nvPr/>
        </p:nvGrpSpPr>
        <p:grpSpPr>
          <a:xfrm>
            <a:off x="6081087" y="1392382"/>
            <a:ext cx="2029466" cy="2044278"/>
            <a:chOff x="6081087" y="1392382"/>
            <a:chExt cx="2029466" cy="2044278"/>
          </a:xfrm>
        </p:grpSpPr>
        <p:sp>
          <p:nvSpPr>
            <p:cNvPr id="21" name="TextBox 20">
              <a:extLst>
                <a:ext uri="{FF2B5EF4-FFF2-40B4-BE49-F238E27FC236}">
                  <a16:creationId xmlns:a16="http://schemas.microsoft.com/office/drawing/2014/main" id="{1996F6B6-C1AF-402E-9E26-4B4602C5DF6F}"/>
                </a:ext>
              </a:extLst>
            </p:cNvPr>
            <p:cNvSpPr txBox="1"/>
            <p:nvPr/>
          </p:nvSpPr>
          <p:spPr>
            <a:xfrm>
              <a:off x="6081087" y="3036550"/>
              <a:ext cx="2029466" cy="400110"/>
            </a:xfrm>
            <a:prstGeom prst="rect">
              <a:avLst/>
            </a:prstGeom>
            <a:noFill/>
          </p:spPr>
          <p:txBody>
            <a:bodyPr wrap="none" rtlCol="0">
              <a:spAutoFit/>
            </a:bodyPr>
            <a:lstStyle/>
            <a:p>
              <a:pPr algn="ctr"/>
              <a:r>
                <a:rPr lang="en-IN" sz="2000" dirty="0">
                  <a:effectLst>
                    <a:outerShdw blurRad="38100" dist="38100" dir="2700000" algn="tl">
                      <a:srgbClr val="000000">
                        <a:alpha val="43137"/>
                      </a:srgbClr>
                    </a:outerShdw>
                  </a:effectLst>
                </a:rPr>
                <a:t>221 Ohm Resistor</a:t>
              </a:r>
            </a:p>
          </p:txBody>
        </p:sp>
        <p:pic>
          <p:nvPicPr>
            <p:cNvPr id="15" name="Picture 14">
              <a:extLst>
                <a:ext uri="{FF2B5EF4-FFF2-40B4-BE49-F238E27FC236}">
                  <a16:creationId xmlns:a16="http://schemas.microsoft.com/office/drawing/2014/main" id="{CE451041-CD0C-4538-BE07-49C56EAFCD3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5156" y1="15937" x2="24063" y2="28594"/>
                          <a14:foregroundMark x1="76563" y1="65938" x2="96406" y2="82344"/>
                          <a14:foregroundMark x1="90938" y1="73438" x2="98750" y2="80938"/>
                        </a14:backgroundRemoval>
                      </a14:imgEffect>
                    </a14:imgLayer>
                  </a14:imgProps>
                </a:ext>
                <a:ext uri="{28A0092B-C50C-407E-A947-70E740481C1C}">
                  <a14:useLocalDpi xmlns:a14="http://schemas.microsoft.com/office/drawing/2010/main" val="0"/>
                </a:ext>
              </a:extLst>
            </a:blip>
            <a:stretch>
              <a:fillRect/>
            </a:stretch>
          </p:blipFill>
          <p:spPr>
            <a:xfrm>
              <a:off x="6138209" y="1392382"/>
              <a:ext cx="1644168" cy="1644168"/>
            </a:xfrm>
            <a:prstGeom prst="rect">
              <a:avLst/>
            </a:prstGeom>
          </p:spPr>
        </p:pic>
      </p:grpSp>
      <p:grpSp>
        <p:nvGrpSpPr>
          <p:cNvPr id="28" name="Group 27">
            <a:extLst>
              <a:ext uri="{FF2B5EF4-FFF2-40B4-BE49-F238E27FC236}">
                <a16:creationId xmlns:a16="http://schemas.microsoft.com/office/drawing/2014/main" id="{1A127C65-EEF4-4963-9EA0-4F8CAFDA517D}"/>
              </a:ext>
            </a:extLst>
          </p:cNvPr>
          <p:cNvGrpSpPr/>
          <p:nvPr/>
        </p:nvGrpSpPr>
        <p:grpSpPr>
          <a:xfrm>
            <a:off x="1311818" y="3972229"/>
            <a:ext cx="1855306" cy="2106240"/>
            <a:chOff x="1311818" y="3972229"/>
            <a:chExt cx="1855306" cy="2106240"/>
          </a:xfrm>
        </p:grpSpPr>
        <p:sp>
          <p:nvSpPr>
            <p:cNvPr id="22" name="TextBox 21">
              <a:extLst>
                <a:ext uri="{FF2B5EF4-FFF2-40B4-BE49-F238E27FC236}">
                  <a16:creationId xmlns:a16="http://schemas.microsoft.com/office/drawing/2014/main" id="{72A1E8A1-1064-4125-BEBA-E577A7F30529}"/>
                </a:ext>
              </a:extLst>
            </p:cNvPr>
            <p:cNvSpPr txBox="1"/>
            <p:nvPr/>
          </p:nvSpPr>
          <p:spPr>
            <a:xfrm>
              <a:off x="1467620" y="5678359"/>
              <a:ext cx="1699504" cy="400110"/>
            </a:xfrm>
            <a:prstGeom prst="rect">
              <a:avLst/>
            </a:prstGeom>
            <a:noFill/>
          </p:spPr>
          <p:txBody>
            <a:bodyPr wrap="none" rtlCol="0">
              <a:spAutoFit/>
            </a:bodyPr>
            <a:lstStyle/>
            <a:p>
              <a:r>
                <a:rPr lang="en-IN" sz="2000" dirty="0">
                  <a:effectLst>
                    <a:outerShdw blurRad="38100" dist="38100" dir="2700000" algn="tl">
                      <a:srgbClr val="000000">
                        <a:alpha val="43137"/>
                      </a:srgbClr>
                    </a:outerShdw>
                  </a:effectLst>
                </a:rPr>
                <a:t>Jumper Cables</a:t>
              </a:r>
            </a:p>
          </p:txBody>
        </p:sp>
        <p:pic>
          <p:nvPicPr>
            <p:cNvPr id="19" name="Picture 18">
              <a:extLst>
                <a:ext uri="{FF2B5EF4-FFF2-40B4-BE49-F238E27FC236}">
                  <a16:creationId xmlns:a16="http://schemas.microsoft.com/office/drawing/2014/main" id="{6412131F-FC1E-440A-84D0-812D7807254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0" b="100000" l="1972" r="100000"/>
                      </a14:imgEffect>
                    </a14:imgLayer>
                  </a14:imgProps>
                </a:ext>
                <a:ext uri="{28A0092B-C50C-407E-A947-70E740481C1C}">
                  <a14:useLocalDpi xmlns:a14="http://schemas.microsoft.com/office/drawing/2010/main" val="0"/>
                </a:ext>
              </a:extLst>
            </a:blip>
            <a:stretch>
              <a:fillRect/>
            </a:stretch>
          </p:blipFill>
          <p:spPr>
            <a:xfrm>
              <a:off x="1311818" y="3972229"/>
              <a:ext cx="1654761" cy="1650100"/>
            </a:xfrm>
            <a:prstGeom prst="rect">
              <a:avLst/>
            </a:prstGeom>
          </p:spPr>
        </p:pic>
      </p:grpSp>
      <p:grpSp>
        <p:nvGrpSpPr>
          <p:cNvPr id="31" name="Group 30">
            <a:extLst>
              <a:ext uri="{FF2B5EF4-FFF2-40B4-BE49-F238E27FC236}">
                <a16:creationId xmlns:a16="http://schemas.microsoft.com/office/drawing/2014/main" id="{12C08A3F-B77E-4F01-B503-E97D7AFD2B4C}"/>
              </a:ext>
            </a:extLst>
          </p:cNvPr>
          <p:cNvGrpSpPr/>
          <p:nvPr/>
        </p:nvGrpSpPr>
        <p:grpSpPr>
          <a:xfrm>
            <a:off x="6294957" y="3954426"/>
            <a:ext cx="1511192" cy="2124043"/>
            <a:chOff x="6294957" y="3954426"/>
            <a:chExt cx="1511192" cy="2124043"/>
          </a:xfrm>
        </p:grpSpPr>
        <p:pic>
          <p:nvPicPr>
            <p:cNvPr id="24" name="Picture 23">
              <a:extLst>
                <a:ext uri="{FF2B5EF4-FFF2-40B4-BE49-F238E27FC236}">
                  <a16:creationId xmlns:a16="http://schemas.microsoft.com/office/drawing/2014/main" id="{511FDBBE-C3E0-4E67-A01A-8313428BA8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957" y="3954426"/>
              <a:ext cx="1511192" cy="1511192"/>
            </a:xfrm>
            <a:prstGeom prst="rect">
              <a:avLst/>
            </a:prstGeom>
          </p:spPr>
        </p:pic>
        <p:sp>
          <p:nvSpPr>
            <p:cNvPr id="25" name="TextBox 24">
              <a:extLst>
                <a:ext uri="{FF2B5EF4-FFF2-40B4-BE49-F238E27FC236}">
                  <a16:creationId xmlns:a16="http://schemas.microsoft.com/office/drawing/2014/main" id="{0A013ACE-F241-44B6-A158-3CEF5F453B04}"/>
                </a:ext>
              </a:extLst>
            </p:cNvPr>
            <p:cNvSpPr txBox="1"/>
            <p:nvPr/>
          </p:nvSpPr>
          <p:spPr>
            <a:xfrm>
              <a:off x="6631133" y="5678359"/>
              <a:ext cx="724044" cy="400110"/>
            </a:xfrm>
            <a:prstGeom prst="rect">
              <a:avLst/>
            </a:prstGeom>
            <a:noFill/>
          </p:spPr>
          <p:txBody>
            <a:bodyPr wrap="none" rtlCol="0">
              <a:spAutoFit/>
            </a:bodyPr>
            <a:lstStyle/>
            <a:p>
              <a:pPr algn="ctr"/>
              <a:r>
                <a:rPr lang="en-IN" sz="2000" dirty="0">
                  <a:effectLst>
                    <a:outerShdw blurRad="38100" dist="38100" dir="2700000" algn="tl">
                      <a:srgbClr val="000000">
                        <a:alpha val="43137"/>
                      </a:srgbClr>
                    </a:outerShdw>
                  </a:effectLst>
                </a:rPr>
                <a:t>LED’s</a:t>
              </a:r>
            </a:p>
          </p:txBody>
        </p:sp>
      </p:grpSp>
    </p:spTree>
    <p:extLst>
      <p:ext uri="{BB962C8B-B14F-4D97-AF65-F5344CB8AC3E}">
        <p14:creationId xmlns:p14="http://schemas.microsoft.com/office/powerpoint/2010/main" val="1396353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3" y="354418"/>
            <a:ext cx="8378529" cy="1027257"/>
          </a:xfrm>
        </p:spPr>
        <p:txBody>
          <a:bodyPr>
            <a:normAutofit fontScale="90000"/>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What is ARDUINO board or ARDUINO?</a:t>
            </a:r>
          </a:p>
        </p:txBody>
      </p:sp>
      <p:grpSp>
        <p:nvGrpSpPr>
          <p:cNvPr id="26" name="Group 25">
            <a:extLst>
              <a:ext uri="{FF2B5EF4-FFF2-40B4-BE49-F238E27FC236}">
                <a16:creationId xmlns:a16="http://schemas.microsoft.com/office/drawing/2014/main" id="{FAE49640-1F41-49EF-9DE6-5B8BD818E7D5}"/>
              </a:ext>
              <a:ext uri="{C183D7F6-B498-43B3-948B-1728B52AA6E4}">
                <adec:decorative xmlns:adec="http://schemas.microsoft.com/office/drawing/2017/decorative" val="1"/>
              </a:ext>
            </a:extLst>
          </p:cNvPr>
          <p:cNvGrpSpPr/>
          <p:nvPr/>
        </p:nvGrpSpPr>
        <p:grpSpPr>
          <a:xfrm>
            <a:off x="9055676" y="0"/>
            <a:ext cx="3136324" cy="7050231"/>
            <a:chOff x="9055676" y="0"/>
            <a:chExt cx="3136324" cy="7050231"/>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Shirt">
              <a:extLst>
                <a:ext uri="{FF2B5EF4-FFF2-40B4-BE49-F238E27FC236}">
                  <a16:creationId xmlns:a16="http://schemas.microsoft.com/office/drawing/2014/main" id="{D0B86988-B817-439D-A6A5-180647268C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887424">
              <a:off x="9541289" y="4083626"/>
              <a:ext cx="1951759" cy="1951759"/>
            </a:xfrm>
            <a:prstGeom prst="rect">
              <a:avLst/>
            </a:prstGeom>
          </p:spPr>
        </p:pic>
        <p:pic>
          <p:nvPicPr>
            <p:cNvPr id="14" name="Graphic 13" descr="Glasses">
              <a:extLst>
                <a:ext uri="{FF2B5EF4-FFF2-40B4-BE49-F238E27FC236}">
                  <a16:creationId xmlns:a16="http://schemas.microsoft.com/office/drawing/2014/main" id="{92AEA3DE-CFDD-499C-B6AD-99345EA1CE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95024">
              <a:off x="11018693" y="3451676"/>
              <a:ext cx="1034563" cy="1034563"/>
            </a:xfrm>
            <a:prstGeom prst="rect">
              <a:avLst/>
            </a:prstGeom>
          </p:spPr>
        </p:pic>
        <p:pic>
          <p:nvPicPr>
            <p:cNvPr id="16" name="Graphic 15" descr="Boot">
              <a:extLst>
                <a:ext uri="{FF2B5EF4-FFF2-40B4-BE49-F238E27FC236}">
                  <a16:creationId xmlns:a16="http://schemas.microsoft.com/office/drawing/2014/main" id="{BDFF0140-1CC8-4F76-B83E-EFC26BF594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97835" y="5595504"/>
              <a:ext cx="1454727" cy="1454727"/>
            </a:xfrm>
            <a:prstGeom prst="rect">
              <a:avLst/>
            </a:prstGeom>
          </p:spPr>
        </p:pic>
      </p:grpSp>
      <p:sp>
        <p:nvSpPr>
          <p:cNvPr id="11" name="Rectangle 10">
            <a:extLst>
              <a:ext uri="{FF2B5EF4-FFF2-40B4-BE49-F238E27FC236}">
                <a16:creationId xmlns:a16="http://schemas.microsoft.com/office/drawing/2014/main" id="{7380FAC8-A68E-47AE-9778-F3A5964812E2}"/>
              </a:ext>
            </a:extLst>
          </p:cNvPr>
          <p:cNvSpPr/>
          <p:nvPr/>
        </p:nvSpPr>
        <p:spPr>
          <a:xfrm>
            <a:off x="566164" y="2056074"/>
            <a:ext cx="8170712" cy="3539430"/>
          </a:xfrm>
          <a:prstGeom prst="rect">
            <a:avLst/>
          </a:prstGeom>
        </p:spPr>
        <p:txBody>
          <a:bodyPr wrap="square">
            <a:spAutoFit/>
          </a:bodyPr>
          <a:lstStyle/>
          <a:p>
            <a:r>
              <a:rPr lang="en-US" sz="28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Arduino is an open-source platform used for building electronics projects. Arduino consists of both a physical programmable circuit board (often referred to as a microcontroller) and a piece of software, or IDE (Integrated Development Environment) that runs on your computer, used to write and upload computer code to the physical board.</a:t>
            </a:r>
          </a:p>
        </p:txBody>
      </p:sp>
    </p:spTree>
    <p:extLst>
      <p:ext uri="{BB962C8B-B14F-4D97-AF65-F5344CB8AC3E}">
        <p14:creationId xmlns:p14="http://schemas.microsoft.com/office/powerpoint/2010/main" val="286281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3" y="354418"/>
            <a:ext cx="8378529" cy="1027257"/>
          </a:xfrm>
        </p:spPr>
        <p:txBody>
          <a:bodyPr>
            <a:normAutofit/>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USE of ARDUINO</a:t>
            </a:r>
          </a:p>
        </p:txBody>
      </p:sp>
      <p:grpSp>
        <p:nvGrpSpPr>
          <p:cNvPr id="26" name="Group 25">
            <a:extLst>
              <a:ext uri="{FF2B5EF4-FFF2-40B4-BE49-F238E27FC236}">
                <a16:creationId xmlns:a16="http://schemas.microsoft.com/office/drawing/2014/main" id="{FAE49640-1F41-49EF-9DE6-5B8BD818E7D5}"/>
              </a:ext>
              <a:ext uri="{C183D7F6-B498-43B3-948B-1728B52AA6E4}">
                <adec:decorative xmlns:adec="http://schemas.microsoft.com/office/drawing/2017/decorative" val="1"/>
              </a:ext>
            </a:extLst>
          </p:cNvPr>
          <p:cNvGrpSpPr/>
          <p:nvPr/>
        </p:nvGrpSpPr>
        <p:grpSpPr>
          <a:xfrm>
            <a:off x="9055676" y="0"/>
            <a:ext cx="3136324" cy="7050231"/>
            <a:chOff x="9055676" y="0"/>
            <a:chExt cx="3136324" cy="7050231"/>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Shirt">
              <a:extLst>
                <a:ext uri="{FF2B5EF4-FFF2-40B4-BE49-F238E27FC236}">
                  <a16:creationId xmlns:a16="http://schemas.microsoft.com/office/drawing/2014/main" id="{D0B86988-B817-439D-A6A5-180647268C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887424">
              <a:off x="9541289" y="4083626"/>
              <a:ext cx="1951759" cy="1951759"/>
            </a:xfrm>
            <a:prstGeom prst="rect">
              <a:avLst/>
            </a:prstGeom>
          </p:spPr>
        </p:pic>
        <p:pic>
          <p:nvPicPr>
            <p:cNvPr id="14" name="Graphic 13" descr="Glasses">
              <a:extLst>
                <a:ext uri="{FF2B5EF4-FFF2-40B4-BE49-F238E27FC236}">
                  <a16:creationId xmlns:a16="http://schemas.microsoft.com/office/drawing/2014/main" id="{92AEA3DE-CFDD-499C-B6AD-99345EA1CE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95024">
              <a:off x="11018693" y="3451676"/>
              <a:ext cx="1034563" cy="1034563"/>
            </a:xfrm>
            <a:prstGeom prst="rect">
              <a:avLst/>
            </a:prstGeom>
          </p:spPr>
        </p:pic>
        <p:pic>
          <p:nvPicPr>
            <p:cNvPr id="16" name="Graphic 15" descr="Boot">
              <a:extLst>
                <a:ext uri="{FF2B5EF4-FFF2-40B4-BE49-F238E27FC236}">
                  <a16:creationId xmlns:a16="http://schemas.microsoft.com/office/drawing/2014/main" id="{BDFF0140-1CC8-4F76-B83E-EFC26BF594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97835" y="5595504"/>
              <a:ext cx="1454727" cy="1454727"/>
            </a:xfrm>
            <a:prstGeom prst="rect">
              <a:avLst/>
            </a:prstGeom>
          </p:spPr>
        </p:pic>
      </p:grpSp>
      <p:sp>
        <p:nvSpPr>
          <p:cNvPr id="11" name="Rectangle 10">
            <a:extLst>
              <a:ext uri="{FF2B5EF4-FFF2-40B4-BE49-F238E27FC236}">
                <a16:creationId xmlns:a16="http://schemas.microsoft.com/office/drawing/2014/main" id="{7380FAC8-A68E-47AE-9778-F3A5964812E2}"/>
              </a:ext>
            </a:extLst>
          </p:cNvPr>
          <p:cNvSpPr/>
          <p:nvPr/>
        </p:nvSpPr>
        <p:spPr>
          <a:xfrm>
            <a:off x="566164" y="2056074"/>
            <a:ext cx="8170712" cy="2246769"/>
          </a:xfrm>
          <a:prstGeom prst="rect">
            <a:avLst/>
          </a:prstGeom>
        </p:spPr>
        <p:txBody>
          <a:bodyPr wrap="square">
            <a:spAutoFit/>
          </a:bodyPr>
          <a:lstStyle/>
          <a:p>
            <a:r>
              <a:rPr lang="en-US" sz="28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Arduino or Arduino boards can be used to build our own PERSONAL projects by implementing once personal code into the Arduino board so that the Arduino board responds and gives the specific output  the user wants.</a:t>
            </a:r>
          </a:p>
        </p:txBody>
      </p:sp>
    </p:spTree>
    <p:extLst>
      <p:ext uri="{BB962C8B-B14F-4D97-AF65-F5344CB8AC3E}">
        <p14:creationId xmlns:p14="http://schemas.microsoft.com/office/powerpoint/2010/main" val="349625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37000" b="-37000"/>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D814D6-A723-4DE9-8A27-E84AE86B9210}"/>
              </a:ext>
              <a:ext uri="{C183D7F6-B498-43B3-948B-1728B52AA6E4}">
                <adec:decorative xmlns:adec="http://schemas.microsoft.com/office/drawing/2017/decorative" val="1"/>
              </a:ext>
            </a:extLst>
          </p:cNvPr>
          <p:cNvGrpSpPr/>
          <p:nvPr/>
        </p:nvGrpSpPr>
        <p:grpSpPr>
          <a:xfrm>
            <a:off x="8759536" y="0"/>
            <a:ext cx="4266669" cy="6858000"/>
            <a:chOff x="8759536" y="0"/>
            <a:chExt cx="4266669" cy="6858000"/>
          </a:xfrm>
        </p:grpSpPr>
        <p:grpSp>
          <p:nvGrpSpPr>
            <p:cNvPr id="3" name="Group 2">
              <a:extLst>
                <a:ext uri="{FF2B5EF4-FFF2-40B4-BE49-F238E27FC236}">
                  <a16:creationId xmlns:a16="http://schemas.microsoft.com/office/drawing/2014/main" id="{032C8B45-FC21-498C-94A4-60F50A8C5956}"/>
                </a:ext>
              </a:extLst>
            </p:cNvPr>
            <p:cNvGrpSpPr/>
            <p:nvPr/>
          </p:nvGrpSpPr>
          <p:grpSpPr>
            <a:xfrm>
              <a:off x="9055676" y="0"/>
              <a:ext cx="3136324" cy="6858000"/>
              <a:chOff x="9055676" y="0"/>
              <a:chExt cx="3136324" cy="6858000"/>
            </a:xfrm>
          </p:grpSpPr>
          <p:sp>
            <p:nvSpPr>
              <p:cNvPr id="5" name="Rectangle 4">
                <a:extLst>
                  <a:ext uri="{FF2B5EF4-FFF2-40B4-BE49-F238E27FC236}">
                    <a16:creationId xmlns:a16="http://schemas.microsoft.com/office/drawing/2014/main" id="{0C81FDE3-C627-4B72-A521-2C90A49D8330}"/>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EDBAD97-6AB4-4054-90E7-E3EF3876BA3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25D6DB3-AB30-4177-9F94-BF6F1AAC7C5C}"/>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CC2CC1C-2DAB-43C1-8C46-67143F882740}"/>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228D5BB-7CFC-49C8-BC8E-3329FFAD6B2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raphic 3" descr="Flask">
              <a:extLst>
                <a:ext uri="{FF2B5EF4-FFF2-40B4-BE49-F238E27FC236}">
                  <a16:creationId xmlns:a16="http://schemas.microsoft.com/office/drawing/2014/main" id="{D522F3F8-38E6-4F2C-ADF2-A7F5E37545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536" y="2591331"/>
              <a:ext cx="4266669" cy="4266669"/>
            </a:xfrm>
            <a:prstGeom prst="rect">
              <a:avLst/>
            </a:prstGeom>
          </p:spPr>
        </p:pic>
      </p:grpSp>
      <p:sp>
        <p:nvSpPr>
          <p:cNvPr id="10" name="Title 1">
            <a:extLst>
              <a:ext uri="{FF2B5EF4-FFF2-40B4-BE49-F238E27FC236}">
                <a16:creationId xmlns:a16="http://schemas.microsoft.com/office/drawing/2014/main" id="{45DEC043-EC2F-4CA9-BC2C-E7932A349452}"/>
              </a:ext>
            </a:extLst>
          </p:cNvPr>
          <p:cNvSpPr txBox="1">
            <a:spLocks/>
          </p:cNvSpPr>
          <p:nvPr/>
        </p:nvSpPr>
        <p:spPr>
          <a:xfrm>
            <a:off x="547917" y="365125"/>
            <a:ext cx="837852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How does MQ2 sensor works?</a:t>
            </a:r>
          </a:p>
        </p:txBody>
      </p:sp>
      <p:sp>
        <p:nvSpPr>
          <p:cNvPr id="12" name="Content Placeholder 2">
            <a:extLst>
              <a:ext uri="{FF2B5EF4-FFF2-40B4-BE49-F238E27FC236}">
                <a16:creationId xmlns:a16="http://schemas.microsoft.com/office/drawing/2014/main" id="{E6737B95-CDED-48D8-9C9E-E6066A2DD4E2}"/>
              </a:ext>
            </a:extLst>
          </p:cNvPr>
          <p:cNvSpPr txBox="1">
            <a:spLocks/>
          </p:cNvSpPr>
          <p:nvPr/>
        </p:nvSpPr>
        <p:spPr>
          <a:xfrm>
            <a:off x="303075" y="1690688"/>
            <a:ext cx="8378529"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400" dirty="0">
              <a:solidFill>
                <a:schemeClr val="accent5">
                  <a:lumMod val="50000"/>
                </a:schemeClr>
              </a:solidFill>
              <a:latin typeface="Tahoma"/>
              <a:ea typeface="Tahoma"/>
              <a:cs typeface="Tahoma"/>
            </a:endParaRPr>
          </a:p>
        </p:txBody>
      </p:sp>
      <p:sp>
        <p:nvSpPr>
          <p:cNvPr id="16" name="Content Placeholder 2">
            <a:extLst>
              <a:ext uri="{FF2B5EF4-FFF2-40B4-BE49-F238E27FC236}">
                <a16:creationId xmlns:a16="http://schemas.microsoft.com/office/drawing/2014/main" id="{CF0D894C-8C42-45AC-8C37-4FC76DE729FD}"/>
              </a:ext>
            </a:extLst>
          </p:cNvPr>
          <p:cNvSpPr txBox="1">
            <a:spLocks/>
          </p:cNvSpPr>
          <p:nvPr/>
        </p:nvSpPr>
        <p:spPr>
          <a:xfrm>
            <a:off x="316392" y="1539768"/>
            <a:ext cx="8378529"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400" dirty="0">
                <a:solidFill>
                  <a:schemeClr val="accent5">
                    <a:lumMod val="50000"/>
                  </a:schemeClr>
                </a:solidFill>
                <a:latin typeface="Tahoma"/>
                <a:ea typeface="Tahoma"/>
                <a:cs typeface="Tahoma"/>
              </a:rPr>
              <a:t>How does it Work?</a:t>
            </a: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The voltage that the sensor outputs changes accordingly to the smoke/gas level that exists in the atmosphere. The sensor outputs a voltage that is proportional to the concentration of smoke/gas.</a:t>
            </a:r>
          </a:p>
          <a:p>
            <a:pPr marL="0" indent="0" algn="just">
              <a:lnSpc>
                <a:spcPct val="100000"/>
              </a:lnSpc>
              <a:spcBef>
                <a:spcPts val="0"/>
              </a:spcBef>
              <a:buNone/>
            </a:pPr>
            <a:endParaRPr lang="en-US" sz="2400" dirty="0">
              <a:solidFill>
                <a:schemeClr val="accent5">
                  <a:lumMod val="50000"/>
                </a:schemeClr>
              </a:solidFill>
              <a:latin typeface="Tahoma"/>
              <a:ea typeface="Tahoma"/>
              <a:cs typeface="Tahoma"/>
            </a:endParaRPr>
          </a:p>
          <a:p>
            <a:pPr marL="0" indent="0" algn="just">
              <a:lnSpc>
                <a:spcPct val="100000"/>
              </a:lnSpc>
              <a:spcBef>
                <a:spcPts val="0"/>
              </a:spcBef>
              <a:buNone/>
            </a:pPr>
            <a:r>
              <a:rPr lang="en-US" sz="2400" dirty="0">
                <a:solidFill>
                  <a:schemeClr val="accent5">
                    <a:lumMod val="50000"/>
                  </a:schemeClr>
                </a:solidFill>
                <a:latin typeface="Tahoma"/>
                <a:ea typeface="Tahoma"/>
                <a:cs typeface="Tahoma"/>
              </a:rPr>
              <a:t>In other words, the relationship between voltage and gas concentration is the following:</a:t>
            </a:r>
          </a:p>
          <a:p>
            <a:pPr marL="0" indent="0" algn="just">
              <a:lnSpc>
                <a:spcPct val="100000"/>
              </a:lnSpc>
              <a:spcBef>
                <a:spcPts val="0"/>
              </a:spcBef>
              <a:buNone/>
            </a:pPr>
            <a:endParaRPr lang="en-US" sz="2400" dirty="0">
              <a:solidFill>
                <a:schemeClr val="accent5">
                  <a:lumMod val="50000"/>
                </a:schemeClr>
              </a:solidFill>
              <a:latin typeface="Tahoma"/>
              <a:ea typeface="Tahoma"/>
              <a:cs typeface="Tahoma"/>
            </a:endParaRPr>
          </a:p>
          <a:p>
            <a:pPr algn="just">
              <a:lnSpc>
                <a:spcPct val="100000"/>
              </a:lnSpc>
              <a:spcBef>
                <a:spcPts val="0"/>
              </a:spcBef>
            </a:pPr>
            <a:r>
              <a:rPr lang="en-US" sz="2400" dirty="0">
                <a:solidFill>
                  <a:schemeClr val="accent5">
                    <a:lumMod val="50000"/>
                  </a:schemeClr>
                </a:solidFill>
                <a:latin typeface="Tahoma"/>
                <a:ea typeface="Tahoma"/>
                <a:cs typeface="Tahoma"/>
              </a:rPr>
              <a:t>The greater the gas concentration, the greater the output voltage</a:t>
            </a:r>
          </a:p>
          <a:p>
            <a:pPr algn="just">
              <a:lnSpc>
                <a:spcPct val="100000"/>
              </a:lnSpc>
              <a:spcBef>
                <a:spcPts val="0"/>
              </a:spcBef>
            </a:pPr>
            <a:r>
              <a:rPr lang="en-US" sz="2400" dirty="0">
                <a:solidFill>
                  <a:schemeClr val="accent5">
                    <a:lumMod val="50000"/>
                  </a:schemeClr>
                </a:solidFill>
                <a:latin typeface="Tahoma"/>
                <a:ea typeface="Tahoma"/>
                <a:cs typeface="Tahoma"/>
              </a:rPr>
              <a:t>The lower the gas concentration, the lower the output voltage</a:t>
            </a:r>
          </a:p>
        </p:txBody>
      </p:sp>
    </p:spTree>
    <p:extLst>
      <p:ext uri="{BB962C8B-B14F-4D97-AF65-F5344CB8AC3E}">
        <p14:creationId xmlns:p14="http://schemas.microsoft.com/office/powerpoint/2010/main" val="4154103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6B64E-2936-4EB6-941F-5AA39ED77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2" y="0"/>
            <a:ext cx="12069676" cy="6858000"/>
          </a:xfrm>
          <a:prstGeom prst="rect">
            <a:avLst/>
          </a:prstGeom>
        </p:spPr>
      </p:pic>
    </p:spTree>
    <p:extLst>
      <p:ext uri="{BB962C8B-B14F-4D97-AF65-F5344CB8AC3E}">
        <p14:creationId xmlns:p14="http://schemas.microsoft.com/office/powerpoint/2010/main" val="161223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normAutofit/>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CIRCUIT</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pic>
        <p:nvPicPr>
          <p:cNvPr id="14" name="Graphic 13" descr="Microscope">
            <a:extLst>
              <a:ext uri="{FF2B5EF4-FFF2-40B4-BE49-F238E27FC236}">
                <a16:creationId xmlns:a16="http://schemas.microsoft.com/office/drawing/2014/main" id="{A1F5DB30-2BAA-457F-929C-39051BE6B6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9740400" y="907728"/>
            <a:ext cx="2684499" cy="2684499"/>
          </a:xfrm>
          <a:prstGeom prst="rect">
            <a:avLst/>
          </a:prstGeom>
        </p:spPr>
      </p:pic>
      <p:pic>
        <p:nvPicPr>
          <p:cNvPr id="16" name="Picture 15">
            <a:extLst>
              <a:ext uri="{FF2B5EF4-FFF2-40B4-BE49-F238E27FC236}">
                <a16:creationId xmlns:a16="http://schemas.microsoft.com/office/drawing/2014/main" id="{DBC15112-6247-46B3-86D8-568C196C20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5312" y="1367366"/>
            <a:ext cx="4681375" cy="5267856"/>
          </a:xfrm>
          <a:prstGeom prst="rect">
            <a:avLst/>
          </a:prstGeom>
        </p:spPr>
      </p:pic>
      <p:pic>
        <p:nvPicPr>
          <p:cNvPr id="18" name="Picture 17">
            <a:extLst>
              <a:ext uri="{FF2B5EF4-FFF2-40B4-BE49-F238E27FC236}">
                <a16:creationId xmlns:a16="http://schemas.microsoft.com/office/drawing/2014/main" id="{DC07395D-C0CC-402A-A7FD-2656E7751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532" y="2152613"/>
            <a:ext cx="2933917" cy="2552774"/>
          </a:xfrm>
          <a:prstGeom prst="rect">
            <a:avLst/>
          </a:prstGeom>
        </p:spPr>
      </p:pic>
    </p:spTree>
    <p:extLst>
      <p:ext uri="{BB962C8B-B14F-4D97-AF65-F5344CB8AC3E}">
        <p14:creationId xmlns:p14="http://schemas.microsoft.com/office/powerpoint/2010/main" val="342298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160938"/>
            <a:ext cx="8378529" cy="1325563"/>
          </a:xfrm>
        </p:spPr>
        <p:txBody>
          <a:bodyPr>
            <a:normAutofit/>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SENSETIVITY of different gasses</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pic>
        <p:nvPicPr>
          <p:cNvPr id="14" name="Graphic 13" descr="Microscope">
            <a:extLst>
              <a:ext uri="{FF2B5EF4-FFF2-40B4-BE49-F238E27FC236}">
                <a16:creationId xmlns:a16="http://schemas.microsoft.com/office/drawing/2014/main" id="{A1F5DB30-2BAA-457F-929C-39051BE6B6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9740400" y="907728"/>
            <a:ext cx="2684499" cy="2684499"/>
          </a:xfrm>
          <a:prstGeom prst="rect">
            <a:avLst/>
          </a:prstGeom>
        </p:spPr>
      </p:pic>
      <p:pic>
        <p:nvPicPr>
          <p:cNvPr id="12" name="Picture 11">
            <a:extLst>
              <a:ext uri="{FF2B5EF4-FFF2-40B4-BE49-F238E27FC236}">
                <a16:creationId xmlns:a16="http://schemas.microsoft.com/office/drawing/2014/main" id="{51E51042-67C8-43F4-8492-FCE56183A1EA}"/>
              </a:ext>
            </a:extLst>
          </p:cNvPr>
          <p:cNvPicPr>
            <a:picLocks noChangeAspect="1"/>
          </p:cNvPicPr>
          <p:nvPr/>
        </p:nvPicPr>
        <p:blipFill rotWithShape="1">
          <a:blip r:embed="rId6">
            <a:extLst>
              <a:ext uri="{28A0092B-C50C-407E-A947-70E740481C1C}">
                <a14:useLocalDpi xmlns:a14="http://schemas.microsoft.com/office/drawing/2010/main" val="0"/>
              </a:ext>
            </a:extLst>
          </a:blip>
          <a:srcRect l="4228" t="2639" r="1585"/>
          <a:stretch/>
        </p:blipFill>
        <p:spPr>
          <a:xfrm>
            <a:off x="2587606" y="1074198"/>
            <a:ext cx="6148223" cy="5409800"/>
          </a:xfrm>
          <a:prstGeom prst="rect">
            <a:avLst/>
          </a:prstGeom>
        </p:spPr>
      </p:pic>
    </p:spTree>
    <p:extLst>
      <p:ext uri="{BB962C8B-B14F-4D97-AF65-F5344CB8AC3E}">
        <p14:creationId xmlns:p14="http://schemas.microsoft.com/office/powerpoint/2010/main" val="246835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348770" y="807180"/>
            <a:ext cx="8378529" cy="1027257"/>
          </a:xfrm>
        </p:spPr>
        <p:txBody>
          <a:bodyPr>
            <a:normAutofit/>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INTRODUCTION</a:t>
            </a:r>
          </a:p>
        </p:txBody>
      </p:sp>
      <p:grpSp>
        <p:nvGrpSpPr>
          <p:cNvPr id="26" name="Group 25">
            <a:extLst>
              <a:ext uri="{FF2B5EF4-FFF2-40B4-BE49-F238E27FC236}">
                <a16:creationId xmlns:a16="http://schemas.microsoft.com/office/drawing/2014/main" id="{FAE49640-1F41-49EF-9DE6-5B8BD818E7D5}"/>
              </a:ext>
              <a:ext uri="{C183D7F6-B498-43B3-948B-1728B52AA6E4}">
                <adec:decorative xmlns:adec="http://schemas.microsoft.com/office/drawing/2017/decorative" val="1"/>
              </a:ext>
            </a:extLst>
          </p:cNvPr>
          <p:cNvGrpSpPr/>
          <p:nvPr/>
        </p:nvGrpSpPr>
        <p:grpSpPr>
          <a:xfrm>
            <a:off x="9055676" y="0"/>
            <a:ext cx="3136324" cy="7050231"/>
            <a:chOff x="9055676" y="0"/>
            <a:chExt cx="3136324" cy="7050231"/>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Shirt">
              <a:extLst>
                <a:ext uri="{FF2B5EF4-FFF2-40B4-BE49-F238E27FC236}">
                  <a16:creationId xmlns:a16="http://schemas.microsoft.com/office/drawing/2014/main" id="{D0B86988-B817-439D-A6A5-180647268C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887424">
              <a:off x="9541289" y="4083626"/>
              <a:ext cx="1951759" cy="1951759"/>
            </a:xfrm>
            <a:prstGeom prst="rect">
              <a:avLst/>
            </a:prstGeom>
          </p:spPr>
        </p:pic>
        <p:pic>
          <p:nvPicPr>
            <p:cNvPr id="14" name="Graphic 13" descr="Glasses">
              <a:extLst>
                <a:ext uri="{FF2B5EF4-FFF2-40B4-BE49-F238E27FC236}">
                  <a16:creationId xmlns:a16="http://schemas.microsoft.com/office/drawing/2014/main" id="{92AEA3DE-CFDD-499C-B6AD-99345EA1CE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795024">
              <a:off x="11018693" y="3451676"/>
              <a:ext cx="1034563" cy="1034563"/>
            </a:xfrm>
            <a:prstGeom prst="rect">
              <a:avLst/>
            </a:prstGeom>
          </p:spPr>
        </p:pic>
        <p:pic>
          <p:nvPicPr>
            <p:cNvPr id="16" name="Graphic 15" descr="Boot">
              <a:extLst>
                <a:ext uri="{FF2B5EF4-FFF2-40B4-BE49-F238E27FC236}">
                  <a16:creationId xmlns:a16="http://schemas.microsoft.com/office/drawing/2014/main" id="{BDFF0140-1CC8-4F76-B83E-EFC26BF594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7835" y="5595504"/>
              <a:ext cx="1454727" cy="1454727"/>
            </a:xfrm>
            <a:prstGeom prst="rect">
              <a:avLst/>
            </a:prstGeom>
          </p:spPr>
        </p:pic>
      </p:grpSp>
      <p:sp>
        <p:nvSpPr>
          <p:cNvPr id="3" name="Rectangle 2">
            <a:extLst>
              <a:ext uri="{FF2B5EF4-FFF2-40B4-BE49-F238E27FC236}">
                <a16:creationId xmlns:a16="http://schemas.microsoft.com/office/drawing/2014/main" id="{723BC068-2461-4677-91C0-1E784D7A6E3C}"/>
              </a:ext>
            </a:extLst>
          </p:cNvPr>
          <p:cNvSpPr/>
          <p:nvPr/>
        </p:nvSpPr>
        <p:spPr>
          <a:xfrm>
            <a:off x="100317" y="2129806"/>
            <a:ext cx="8875434" cy="3108543"/>
          </a:xfrm>
          <a:prstGeom prst="rect">
            <a:avLst/>
          </a:prstGeom>
        </p:spPr>
        <p:txBody>
          <a:bodyPr wrap="square">
            <a:spAutoFit/>
          </a:bodyPr>
          <a:lstStyle/>
          <a:p>
            <a:pPr algn="just"/>
            <a:r>
              <a:rPr lang="en-US" sz="2800" dirty="0">
                <a:solidFill>
                  <a:schemeClr val="accent5">
                    <a:lumMod val="50000"/>
                  </a:schemeClr>
                </a:solidFill>
                <a:latin typeface="Tahoma"/>
                <a:ea typeface="Tahoma"/>
                <a:cs typeface="Tahoma"/>
              </a:rPr>
              <a:t>A smoke detector is a device that senses smoke, typically as an indicator of fire. Commercial security devices issue a signal to a fire alarm control panel as part of a fire alarm system, while household smoke detectors, also known as smoke alarms, generally issue a local audible or visual alarm from the detector itself.</a:t>
            </a:r>
          </a:p>
        </p:txBody>
      </p:sp>
    </p:spTree>
    <p:extLst>
      <p:ext uri="{BB962C8B-B14F-4D97-AF65-F5344CB8AC3E}">
        <p14:creationId xmlns:p14="http://schemas.microsoft.com/office/powerpoint/2010/main" val="148558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467761" y="1718566"/>
            <a:ext cx="9144000" cy="2387600"/>
          </a:xfrm>
        </p:spPr>
        <p:txBody>
          <a:bodyPr>
            <a:normAutofit/>
          </a:bodyPr>
          <a:lstStyle/>
          <a:p>
            <a:r>
              <a:rPr lang="en-US" sz="8000" dirty="0">
                <a:solidFill>
                  <a:schemeClr val="bg1"/>
                </a:solidFill>
                <a:latin typeface="Rockwell" panose="02060603020205020403" pitchFamily="18" charset="0"/>
              </a:rPr>
              <a:t>THANK YOU</a:t>
            </a:r>
          </a:p>
        </p:txBody>
      </p: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393809" y="4116384"/>
            <a:ext cx="9144000" cy="1655762"/>
          </a:xfrm>
        </p:spPr>
        <p:txBody>
          <a:bodyPr>
            <a:norm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(SMOKE DETECTOR)</a:t>
            </a:r>
          </a:p>
          <a:p>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82311" y="4004616"/>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451125">
            <a:off x="8514237" y="-118161"/>
            <a:ext cx="3005286" cy="3005286"/>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1078969">
            <a:off x="1920309" y="4797205"/>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388931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2DBA9DC-127F-4426-AA56-DC3657450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61020">
            <a:off x="4564284" y="3850956"/>
            <a:ext cx="3448959" cy="2635834"/>
          </a:xfrm>
          <a:prstGeom prst="rect">
            <a:avLst/>
          </a:prstGeom>
        </p:spPr>
      </p:pic>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What is SMOKE DETECTION Device?</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rmAutofit/>
          </a:bodyPr>
          <a:lstStyle/>
          <a:p>
            <a:pPr marL="457200" indent="-457200">
              <a:buFont typeface="Wingdings" panose="05000000000000000000" pitchFamily="2" charset="2"/>
              <a:buChar char="Ø"/>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This SMOKE detector will detect smoke and other harmful gasses such as PROPANE, BUTANE, HYDROGEN, ALCHOHOL etc. and will activate the buzzer.</a:t>
            </a:r>
          </a:p>
          <a:p>
            <a:pPr marL="457200" indent="-457200">
              <a:buFont typeface="Wingdings" panose="05000000000000000000" pitchFamily="2" charset="2"/>
              <a:buChar char="Ø"/>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SMOKE DETECTOR will also alert the authorized person by sending a text SMS, alerting about the smoke detected in the detector.</a:t>
            </a:r>
          </a:p>
          <a:p>
            <a:pPr marL="0" indent="0" algn="just">
              <a:buNone/>
            </a:pPr>
            <a:endParaRPr lang="en-US" sz="2400" dirty="0">
              <a:solidFill>
                <a:schemeClr val="accent5">
                  <a:lumMod val="50000"/>
                </a:schemeClr>
              </a:solidFill>
              <a:latin typeface="Tahoma"/>
              <a:ea typeface="Tahoma"/>
              <a:cs typeface="Tahoma"/>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9186" y="3272210"/>
              <a:ext cx="3668917" cy="3668917"/>
            </a:xfrm>
            <a:prstGeom prst="rect">
              <a:avLst/>
            </a:prstGeom>
          </p:spPr>
        </p:pic>
      </p:grpSp>
      <p:pic>
        <p:nvPicPr>
          <p:cNvPr id="14" name="Graphic 13" descr="Microscope">
            <a:extLst>
              <a:ext uri="{FF2B5EF4-FFF2-40B4-BE49-F238E27FC236}">
                <a16:creationId xmlns:a16="http://schemas.microsoft.com/office/drawing/2014/main" id="{A1F5DB30-2BAA-457F-929C-39051BE6B6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9740400" y="907728"/>
            <a:ext cx="2684499" cy="2684499"/>
          </a:xfrm>
          <a:prstGeom prst="rect">
            <a:avLst/>
          </a:prstGeom>
        </p:spPr>
      </p:pic>
      <p:pic>
        <p:nvPicPr>
          <p:cNvPr id="16" name="Picture 15">
            <a:extLst>
              <a:ext uri="{FF2B5EF4-FFF2-40B4-BE49-F238E27FC236}">
                <a16:creationId xmlns:a16="http://schemas.microsoft.com/office/drawing/2014/main" id="{10777F9B-FF26-4CAC-A884-B11C6493AA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4547" y="2071707"/>
            <a:ext cx="7019925" cy="6496050"/>
          </a:xfrm>
          <a:prstGeom prst="rect">
            <a:avLst/>
          </a:prstGeom>
        </p:spPr>
      </p:pic>
    </p:spTree>
    <p:extLst>
      <p:ext uri="{BB962C8B-B14F-4D97-AF65-F5344CB8AC3E}">
        <p14:creationId xmlns:p14="http://schemas.microsoft.com/office/powerpoint/2010/main" val="249049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3" y="354418"/>
            <a:ext cx="8378529" cy="1027257"/>
          </a:xfrm>
        </p:spPr>
        <p:txBody>
          <a:bodyPr>
            <a:normAutofit fontScale="90000"/>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Why do we need SMOKE DETECTOR?</a:t>
            </a:r>
          </a:p>
        </p:txBody>
      </p:sp>
      <p:grpSp>
        <p:nvGrpSpPr>
          <p:cNvPr id="26" name="Group 25">
            <a:extLst>
              <a:ext uri="{FF2B5EF4-FFF2-40B4-BE49-F238E27FC236}">
                <a16:creationId xmlns:a16="http://schemas.microsoft.com/office/drawing/2014/main" id="{FAE49640-1F41-49EF-9DE6-5B8BD818E7D5}"/>
              </a:ext>
              <a:ext uri="{C183D7F6-B498-43B3-948B-1728B52AA6E4}">
                <adec:decorative xmlns:adec="http://schemas.microsoft.com/office/drawing/2017/decorative" val="1"/>
              </a:ext>
            </a:extLst>
          </p:cNvPr>
          <p:cNvGrpSpPr/>
          <p:nvPr/>
        </p:nvGrpSpPr>
        <p:grpSpPr>
          <a:xfrm>
            <a:off x="9055676" y="0"/>
            <a:ext cx="3136324" cy="7050231"/>
            <a:chOff x="9055676" y="0"/>
            <a:chExt cx="3136324" cy="7050231"/>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Shirt">
              <a:extLst>
                <a:ext uri="{FF2B5EF4-FFF2-40B4-BE49-F238E27FC236}">
                  <a16:creationId xmlns:a16="http://schemas.microsoft.com/office/drawing/2014/main" id="{D0B86988-B817-439D-A6A5-180647268C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887424">
              <a:off x="9541289" y="4083626"/>
              <a:ext cx="1951759" cy="1951759"/>
            </a:xfrm>
            <a:prstGeom prst="rect">
              <a:avLst/>
            </a:prstGeom>
          </p:spPr>
        </p:pic>
        <p:pic>
          <p:nvPicPr>
            <p:cNvPr id="14" name="Graphic 13" descr="Glasses">
              <a:extLst>
                <a:ext uri="{FF2B5EF4-FFF2-40B4-BE49-F238E27FC236}">
                  <a16:creationId xmlns:a16="http://schemas.microsoft.com/office/drawing/2014/main" id="{92AEA3DE-CFDD-499C-B6AD-99345EA1CE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795024">
              <a:off x="11018693" y="3451676"/>
              <a:ext cx="1034563" cy="1034563"/>
            </a:xfrm>
            <a:prstGeom prst="rect">
              <a:avLst/>
            </a:prstGeom>
          </p:spPr>
        </p:pic>
        <p:pic>
          <p:nvPicPr>
            <p:cNvPr id="16" name="Graphic 15" descr="Boot">
              <a:extLst>
                <a:ext uri="{FF2B5EF4-FFF2-40B4-BE49-F238E27FC236}">
                  <a16:creationId xmlns:a16="http://schemas.microsoft.com/office/drawing/2014/main" id="{BDFF0140-1CC8-4F76-B83E-EFC26BF594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7835" y="5595504"/>
              <a:ext cx="1454727" cy="1454727"/>
            </a:xfrm>
            <a:prstGeom prst="rect">
              <a:avLst/>
            </a:prstGeom>
          </p:spPr>
        </p:pic>
      </p:grpSp>
      <p:sp>
        <p:nvSpPr>
          <p:cNvPr id="11" name="Rectangle 10">
            <a:extLst>
              <a:ext uri="{FF2B5EF4-FFF2-40B4-BE49-F238E27FC236}">
                <a16:creationId xmlns:a16="http://schemas.microsoft.com/office/drawing/2014/main" id="{7380FAC8-A68E-47AE-9778-F3A5964812E2}"/>
              </a:ext>
            </a:extLst>
          </p:cNvPr>
          <p:cNvSpPr/>
          <p:nvPr/>
        </p:nvSpPr>
        <p:spPr>
          <a:xfrm>
            <a:off x="521283" y="1648006"/>
            <a:ext cx="8170712" cy="4154984"/>
          </a:xfrm>
          <a:prstGeom prst="rect">
            <a:avLst/>
          </a:prstGeom>
        </p:spPr>
        <p:txBody>
          <a:bodyPr wrap="square">
            <a:spAutoFit/>
          </a:bodyPr>
          <a:lstStyle/>
          <a:p>
            <a:pPr marL="457200" indent="-457200">
              <a:buFont typeface="Wingdings" panose="05000000000000000000" pitchFamily="2" charset="2"/>
              <a:buChar char="Ø"/>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Detect fire in the areas.</a:t>
            </a:r>
          </a:p>
          <a:p>
            <a:pPr marL="457200" indent="-457200">
              <a:buFont typeface="Wingdings" panose="05000000000000000000" pitchFamily="2" charset="2"/>
              <a:buChar char="Ø"/>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Notify building occupants to take evasive action to escape the dangers of a hostile fire.</a:t>
            </a:r>
          </a:p>
          <a:p>
            <a:pPr marL="457200" indent="-457200">
              <a:buFont typeface="Wingdings" panose="05000000000000000000" pitchFamily="2" charset="2"/>
              <a:buChar char="Ø"/>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Summon organized assistance to initiate or assist in fire control activities.</a:t>
            </a:r>
          </a:p>
          <a:p>
            <a:pPr marL="457200" indent="-457200">
              <a:buFont typeface="Wingdings" panose="05000000000000000000" pitchFamily="2" charset="2"/>
              <a:buChar char="Ø"/>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Initiate automatic fire control &amp; suppression systems &amp; to sound alarm.</a:t>
            </a:r>
          </a:p>
          <a:p>
            <a:pPr marL="457200" indent="-457200">
              <a:buFont typeface="Wingdings" panose="05000000000000000000" pitchFamily="2" charset="2"/>
              <a:buChar char="Ø"/>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Supervise fire control &amp; suppression systems to assure operational status is maintained Initiate auxiliary functions involving environmental, utility &amp; process controls.</a:t>
            </a:r>
          </a:p>
        </p:txBody>
      </p:sp>
    </p:spTree>
    <p:extLst>
      <p:ext uri="{BB962C8B-B14F-4D97-AF65-F5344CB8AC3E}">
        <p14:creationId xmlns:p14="http://schemas.microsoft.com/office/powerpoint/2010/main" val="222899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fontScale="90000"/>
          </a:bodyPr>
          <a:lstStyle/>
          <a:p>
            <a:r>
              <a:rPr lang="en-US" dirty="0">
                <a:solidFill>
                  <a:schemeClr val="accent5">
                    <a:lumMod val="50000"/>
                  </a:schemeClr>
                </a:solidFill>
                <a:latin typeface="Rockwell" panose="02060603020205020403" pitchFamily="18" charset="0"/>
              </a:rPr>
              <a:t>What are the different types of SMOKE ALARM?</a:t>
            </a:r>
          </a:p>
        </p:txBody>
      </p:sp>
      <p:grpSp>
        <p:nvGrpSpPr>
          <p:cNvPr id="9" name="Group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Graphic 12" descr="Beaker">
              <a:extLst>
                <a:ext uri="{FF2B5EF4-FFF2-40B4-BE49-F238E27FC236}">
                  <a16:creationId xmlns:a16="http://schemas.microsoft.com/office/drawing/2014/main" id="{BF2CC76A-FBA9-49E0-9F1C-2C5299495F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graphicFrame>
        <p:nvGraphicFramePr>
          <p:cNvPr id="11" name="Diagram 10">
            <a:extLst>
              <a:ext uri="{FF2B5EF4-FFF2-40B4-BE49-F238E27FC236}">
                <a16:creationId xmlns:a16="http://schemas.microsoft.com/office/drawing/2014/main" id="{D32CE14B-3BA1-4454-827F-251611057F3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949033164"/>
              </p:ext>
            </p:extLst>
          </p:nvPr>
        </p:nvGraphicFramePr>
        <p:xfrm>
          <a:off x="521283" y="1608089"/>
          <a:ext cx="7210716" cy="49433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Picture 13">
            <a:extLst>
              <a:ext uri="{FF2B5EF4-FFF2-40B4-BE49-F238E27FC236}">
                <a16:creationId xmlns:a16="http://schemas.microsoft.com/office/drawing/2014/main" id="{06DA536D-75CB-4F4F-8E10-BB2D58956D33}"/>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rot="20336376">
            <a:off x="8756933" y="802806"/>
            <a:ext cx="3541668" cy="2058595"/>
          </a:xfrm>
          <a:prstGeom prst="rect">
            <a:avLst/>
          </a:prstGeom>
        </p:spPr>
      </p:pic>
    </p:spTree>
    <p:extLst>
      <p:ext uri="{BB962C8B-B14F-4D97-AF65-F5344CB8AC3E}">
        <p14:creationId xmlns:p14="http://schemas.microsoft.com/office/powerpoint/2010/main" val="279750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IONIZATION ALARM</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3" y="1765245"/>
            <a:ext cx="8378529" cy="4351338"/>
          </a:xfrm>
        </p:spPr>
        <p:txBody>
          <a:bodyPr>
            <a:normAutofit/>
          </a:bodyPr>
          <a:lstStyle/>
          <a:p>
            <a:r>
              <a:rPr lang="en-US" sz="32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As smoke particles enter the smoke chamber, the smoke particles attach themselves to the ionized air molecules and the air in the chamber becomes less conductive</a:t>
            </a:r>
          </a:p>
          <a:p>
            <a:r>
              <a:rPr lang="en-US" sz="32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When the air conductivity within the chamber drops below a predetermined level, the alarm is triggered</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76" y="0"/>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Tree>
    <p:extLst>
      <p:ext uri="{BB962C8B-B14F-4D97-AF65-F5344CB8AC3E}">
        <p14:creationId xmlns:p14="http://schemas.microsoft.com/office/powerpoint/2010/main" val="267100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3" name="Flowchart: Magnetic Disk 2">
            <a:extLst>
              <a:ext uri="{FF2B5EF4-FFF2-40B4-BE49-F238E27FC236}">
                <a16:creationId xmlns:a16="http://schemas.microsoft.com/office/drawing/2014/main" id="{F3DF8F4C-8D38-43D5-8320-22503D500A63}"/>
              </a:ext>
            </a:extLst>
          </p:cNvPr>
          <p:cNvSpPr/>
          <p:nvPr/>
        </p:nvSpPr>
        <p:spPr>
          <a:xfrm>
            <a:off x="1027927" y="1217025"/>
            <a:ext cx="7279690" cy="599797"/>
          </a:xfrm>
          <a:prstGeom prst="flowChartMagneticDisk">
            <a:avLst/>
          </a:prstGeom>
          <a:ln>
            <a:solidFill>
              <a:schemeClr val="tx1"/>
            </a:solidFill>
          </a:ln>
          <a:scene3d>
            <a:camera prst="orthographicFront"/>
            <a:lightRig rig="threePt" dir="t"/>
          </a:scene3d>
          <a:sp3d>
            <a:bevelT w="114300" prst="artDeco"/>
            <a:bevelB w="165100" prst="coolSlan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Flowchart: Magnetic Disk 3">
            <a:extLst>
              <a:ext uri="{FF2B5EF4-FFF2-40B4-BE49-F238E27FC236}">
                <a16:creationId xmlns:a16="http://schemas.microsoft.com/office/drawing/2014/main" id="{9BD2CF37-0656-420E-871F-BDD8B94E3F17}"/>
              </a:ext>
            </a:extLst>
          </p:cNvPr>
          <p:cNvSpPr/>
          <p:nvPr/>
        </p:nvSpPr>
        <p:spPr>
          <a:xfrm>
            <a:off x="1027927" y="2981603"/>
            <a:ext cx="7279690" cy="599797"/>
          </a:xfrm>
          <a:prstGeom prst="flowChartMagneticDisk">
            <a:avLst/>
          </a:prstGeom>
          <a:ln>
            <a:solidFill>
              <a:schemeClr val="tx1"/>
            </a:solidFill>
          </a:ln>
          <a:scene3d>
            <a:camera prst="orthographicFront"/>
            <a:lightRig rig="threePt" dir="t"/>
          </a:scene3d>
          <a:sp3d>
            <a:bevelT w="114300" prst="artDeco"/>
            <a:bevelB w="165100" prst="coolSlan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F6F818C-D7E7-4885-B5FD-9C73B9D104BB}"/>
              </a:ext>
            </a:extLst>
          </p:cNvPr>
          <p:cNvSpPr/>
          <p:nvPr/>
        </p:nvSpPr>
        <p:spPr>
          <a:xfrm rot="1674309">
            <a:off x="3467099" y="4446282"/>
            <a:ext cx="2914650" cy="599797"/>
          </a:xfrm>
          <a:prstGeom prst="rect">
            <a:avLst/>
          </a:prstGeom>
          <a:solidFill>
            <a:srgbClr val="FF0000"/>
          </a:solidFill>
          <a:ln>
            <a:solidFill>
              <a:srgbClr val="C00000"/>
            </a:solidFill>
          </a:ln>
          <a:scene3d>
            <a:camera prst="isometricTopUp">
              <a:rot lat="18688314" lon="305602" rev="1487223"/>
            </a:camera>
            <a:lightRig rig="threePt" dir="t"/>
          </a:scene3d>
          <a:sp3d extrusionH="107950">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Magnetic Disk 6">
            <a:extLst>
              <a:ext uri="{FF2B5EF4-FFF2-40B4-BE49-F238E27FC236}">
                <a16:creationId xmlns:a16="http://schemas.microsoft.com/office/drawing/2014/main" id="{5B15CFAF-B385-4058-A325-232F46B1ED03}"/>
              </a:ext>
            </a:extLst>
          </p:cNvPr>
          <p:cNvSpPr/>
          <p:nvPr/>
        </p:nvSpPr>
        <p:spPr>
          <a:xfrm>
            <a:off x="10136156" y="1067077"/>
            <a:ext cx="1847850" cy="2981325"/>
          </a:xfrm>
          <a:prstGeom prst="flowChartMagneticDisk">
            <a:avLst/>
          </a:prstGeom>
          <a:scene3d>
            <a:camera prst="orthographicFront"/>
            <a:lightRig rig="threePt" dir="t"/>
          </a:scene3d>
          <a:sp3d extrusionH="1270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dirty="0">
                <a:effectLst>
                  <a:outerShdw blurRad="38100" dist="38100" dir="2700000" algn="tl">
                    <a:srgbClr val="000000">
                      <a:alpha val="43137"/>
                    </a:srgbClr>
                  </a:outerShdw>
                </a:effectLst>
              </a:rPr>
              <a:t>Battery</a:t>
            </a:r>
          </a:p>
        </p:txBody>
      </p:sp>
      <p:sp>
        <p:nvSpPr>
          <p:cNvPr id="8" name="Flowchart: Magnetic Disk 7">
            <a:extLst>
              <a:ext uri="{FF2B5EF4-FFF2-40B4-BE49-F238E27FC236}">
                <a16:creationId xmlns:a16="http://schemas.microsoft.com/office/drawing/2014/main" id="{18C5C82C-FA52-4F37-921A-58D0F8F8FC80}"/>
              </a:ext>
            </a:extLst>
          </p:cNvPr>
          <p:cNvSpPr/>
          <p:nvPr/>
        </p:nvSpPr>
        <p:spPr>
          <a:xfrm>
            <a:off x="10829925" y="1366975"/>
            <a:ext cx="457200" cy="299899"/>
          </a:xfrm>
          <a:prstGeom prst="flowChartMagneticDisk">
            <a:avLst/>
          </a:prstGeom>
          <a:solidFill>
            <a:schemeClr val="dk1">
              <a:alpha val="48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Connector: Elbow 11">
            <a:extLst>
              <a:ext uri="{FF2B5EF4-FFF2-40B4-BE49-F238E27FC236}">
                <a16:creationId xmlns:a16="http://schemas.microsoft.com/office/drawing/2014/main" id="{46E7599D-B457-4E19-B19C-6642312830B8}"/>
              </a:ext>
            </a:extLst>
          </p:cNvPr>
          <p:cNvCxnSpPr>
            <a:cxnSpLocks/>
            <a:endCxn id="7" idx="1"/>
          </p:cNvCxnSpPr>
          <p:nvPr/>
        </p:nvCxnSpPr>
        <p:spPr>
          <a:xfrm flipV="1">
            <a:off x="7000875" y="1067077"/>
            <a:ext cx="4059206" cy="299900"/>
          </a:xfrm>
          <a:prstGeom prst="bentConnector4">
            <a:avLst>
              <a:gd name="adj1" fmla="val 51056"/>
              <a:gd name="adj2" fmla="val 176225"/>
            </a:avLst>
          </a:prstGeom>
          <a:ln w="28575"/>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7CB3780C-7374-4551-A23E-1F798757710A}"/>
              </a:ext>
            </a:extLst>
          </p:cNvPr>
          <p:cNvCxnSpPr>
            <a:cxnSpLocks/>
            <a:endCxn id="7" idx="3"/>
          </p:cNvCxnSpPr>
          <p:nvPr/>
        </p:nvCxnSpPr>
        <p:spPr>
          <a:xfrm>
            <a:off x="7227919" y="3429000"/>
            <a:ext cx="3832162" cy="619402"/>
          </a:xfrm>
          <a:prstGeom prst="bentConnector4">
            <a:avLst>
              <a:gd name="adj1" fmla="val 37945"/>
              <a:gd name="adj2" fmla="val 136907"/>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5784819-4ECC-44A7-9A6C-8300D84EE30B}"/>
              </a:ext>
            </a:extLst>
          </p:cNvPr>
          <p:cNvSpPr txBox="1"/>
          <p:nvPr/>
        </p:nvSpPr>
        <p:spPr>
          <a:xfrm>
            <a:off x="3694760" y="5086350"/>
            <a:ext cx="2459328" cy="461665"/>
          </a:xfrm>
          <a:prstGeom prst="rect">
            <a:avLst/>
          </a:prstGeom>
          <a:noFill/>
        </p:spPr>
        <p:txBody>
          <a:bodyPr wrap="none" rtlCol="0">
            <a:spAutoFit/>
          </a:bodyPr>
          <a:lstStyle/>
          <a:p>
            <a:r>
              <a:rPr lang="en-IN" sz="2400" b="1" dirty="0"/>
              <a:t>AMERICIUM - 241</a:t>
            </a:r>
          </a:p>
        </p:txBody>
      </p:sp>
    </p:spTree>
    <p:extLst>
      <p:ext uri="{BB962C8B-B14F-4D97-AF65-F5344CB8AC3E}">
        <p14:creationId xmlns:p14="http://schemas.microsoft.com/office/powerpoint/2010/main" val="51458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PHOTOELECTRIC ALARM</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57652" y="1392382"/>
            <a:ext cx="8378529" cy="4351338"/>
          </a:xfrm>
        </p:spPr>
        <p:txBody>
          <a:bodyPr>
            <a:normAutofit/>
          </a:bodyPr>
          <a:lstStyle/>
          <a:p>
            <a:pPr marL="0" indent="0">
              <a:buNone/>
            </a:pPr>
            <a:endPar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dirty="0">
                <a:solidFill>
                  <a:schemeClr val="accent5">
                    <a:lumMod val="50000"/>
                  </a:schemeClr>
                </a:solidFill>
              </a:rPr>
              <a:t>The photoelectric type detector utilizes light as a detection mechanism.</a:t>
            </a:r>
          </a:p>
          <a:p>
            <a:r>
              <a:rPr lang="en-US" sz="2400" dirty="0">
                <a:solidFill>
                  <a:schemeClr val="accent5">
                    <a:lumMod val="50000"/>
                  </a:schemeClr>
                </a:solidFill>
              </a:rPr>
              <a:t>A photoelectric, or optical, smoke detector contains a source</a:t>
            </a:r>
          </a:p>
          <a:p>
            <a:pPr marL="0" indent="0">
              <a:buNone/>
            </a:pPr>
            <a:r>
              <a:rPr lang="en-US" sz="2400" dirty="0">
                <a:solidFill>
                  <a:schemeClr val="accent5">
                    <a:lumMod val="50000"/>
                  </a:schemeClr>
                </a:solidFill>
              </a:rPr>
              <a:t> of infrared, visible, or ultraviolet light, a lens, and a photoelectric receiver (typically a photodiode).</a:t>
            </a:r>
          </a:p>
          <a:p>
            <a:r>
              <a:rPr lang="en-US" sz="2400" dirty="0">
                <a:solidFill>
                  <a:schemeClr val="accent5">
                    <a:lumMod val="50000"/>
                  </a:schemeClr>
                </a:solidFill>
              </a:rPr>
              <a:t>There are two types of photoelectric smoke detectors:</a:t>
            </a:r>
          </a:p>
          <a:p>
            <a:pPr marL="0" indent="0">
              <a:buNone/>
            </a:pPr>
            <a:r>
              <a:rPr lang="en-US" sz="2400" dirty="0">
                <a:solidFill>
                  <a:schemeClr val="accent5">
                    <a:lumMod val="50000"/>
                  </a:schemeClr>
                </a:solidFill>
              </a:rPr>
              <a:t>  • Light sensing(scattering)</a:t>
            </a:r>
          </a:p>
          <a:p>
            <a:pPr marL="0" indent="0">
              <a:buNone/>
            </a:pPr>
            <a:r>
              <a:rPr lang="en-US" sz="2400" dirty="0">
                <a:solidFill>
                  <a:schemeClr val="accent5">
                    <a:lumMod val="50000"/>
                  </a:schemeClr>
                </a:solidFill>
              </a:rPr>
              <a:t>  • Light obscuring(blocking)</a:t>
            </a: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936181" y="3014205"/>
              <a:ext cx="3890553" cy="3890553"/>
            </a:xfrm>
            <a:prstGeom prst="rect">
              <a:avLst/>
            </a:prstGeom>
          </p:spPr>
        </p:pic>
      </p:grpSp>
    </p:spTree>
    <p:extLst>
      <p:ext uri="{BB962C8B-B14F-4D97-AF65-F5344CB8AC3E}">
        <p14:creationId xmlns:p14="http://schemas.microsoft.com/office/powerpoint/2010/main" val="393703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effectLst>
                  <a:outerShdw blurRad="38100" dist="38100" dir="2700000" algn="tl">
                    <a:srgbClr val="000000">
                      <a:alpha val="43137"/>
                    </a:srgbClr>
                  </a:outerShdw>
                </a:effectLst>
                <a:latin typeface="Rockwell" panose="02060603020205020403" pitchFamily="18" charset="0"/>
              </a:rPr>
              <a:t>PHOTOELECTRIC ALARM</a:t>
            </a:r>
          </a:p>
        </p:txBody>
      </p:sp>
      <p:pic>
        <p:nvPicPr>
          <p:cNvPr id="13" name="Content Placeholder 12">
            <a:extLst>
              <a:ext uri="{FF2B5EF4-FFF2-40B4-BE49-F238E27FC236}">
                <a16:creationId xmlns:a16="http://schemas.microsoft.com/office/drawing/2014/main" id="{72521B8B-5002-49A3-A4D9-D249D67A4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373" y="1392382"/>
            <a:ext cx="7136349" cy="5170487"/>
          </a:xfrm>
        </p:spPr>
      </p:pic>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8936181" y="3014205"/>
              <a:ext cx="3890553" cy="3890553"/>
            </a:xfrm>
            <a:prstGeom prst="rect">
              <a:avLst/>
            </a:prstGeom>
          </p:spPr>
        </p:pic>
      </p:grpSp>
    </p:spTree>
    <p:extLst>
      <p:ext uri="{BB962C8B-B14F-4D97-AF65-F5344CB8AC3E}">
        <p14:creationId xmlns:p14="http://schemas.microsoft.com/office/powerpoint/2010/main" val="368941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 Safety Template - blue design.potx" id="{6698E7C4-46F3-4B25-BFA1-E1D6AD3BE9F4}" vid="{1972FE81-5A08-41E9-AFBD-04B7B10F8F5A}"/>
    </a:ext>
  </a:extLst>
</a:theme>
</file>

<file path=docProps/app.xml><?xml version="1.0" encoding="utf-8"?>
<Properties xmlns="http://schemas.openxmlformats.org/officeDocument/2006/extended-properties" xmlns:vt="http://schemas.openxmlformats.org/officeDocument/2006/docPropsVTypes">
  <Template>Lab safety</Template>
  <TotalTime>0</TotalTime>
  <Words>713</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Rockwell</vt:lpstr>
      <vt:lpstr>Tahoma</vt:lpstr>
      <vt:lpstr>Wingdings</vt:lpstr>
      <vt:lpstr>Office Theme</vt:lpstr>
      <vt:lpstr>SMOKE DETECTOR</vt:lpstr>
      <vt:lpstr>INTRODUCTION</vt:lpstr>
      <vt:lpstr>What is SMOKE DETECTION Device?</vt:lpstr>
      <vt:lpstr>Why do we need SMOKE DETECTOR?</vt:lpstr>
      <vt:lpstr>What are the different types of SMOKE ALARM?</vt:lpstr>
      <vt:lpstr>IONIZATION ALARM</vt:lpstr>
      <vt:lpstr>PowerPoint Presentation</vt:lpstr>
      <vt:lpstr>PHOTOELECTRIC ALARM</vt:lpstr>
      <vt:lpstr>PHOTOELECTRIC ALARM</vt:lpstr>
      <vt:lpstr>WHICH IS BEST, IONIZATION OR PHOTOELECTRIC?</vt:lpstr>
      <vt:lpstr>SMOKE DETECTOR</vt:lpstr>
      <vt:lpstr>COMPONENTS</vt:lpstr>
      <vt:lpstr>COMPONENTS</vt:lpstr>
      <vt:lpstr>What is ARDUINO board or ARDUINO?</vt:lpstr>
      <vt:lpstr>USE of ARDUINO</vt:lpstr>
      <vt:lpstr>PowerPoint Presentation</vt:lpstr>
      <vt:lpstr>PowerPoint Presentation</vt:lpstr>
      <vt:lpstr>CIRCUIT</vt:lpstr>
      <vt:lpstr>SENSETIVITY of different gasses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2019-01-14T13:58:42Z</dcterms:created>
  <dcterms:modified xsi:type="dcterms:W3CDTF">2019-04-02T05:17:18Z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2018-08-20T20:18:53.6769504Z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