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74" r:id="rId6"/>
    <p:sldId id="275" r:id="rId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5A9A"/>
    <a:srgbClr val="2A65AC"/>
    <a:srgbClr val="2F3679"/>
    <a:srgbClr val="343C84"/>
    <a:srgbClr val="384090"/>
    <a:srgbClr val="3D469D"/>
    <a:srgbClr val="323A82"/>
    <a:srgbClr val="252B61"/>
    <a:srgbClr val="2C3372"/>
    <a:srgbClr val="2126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770" autoAdjust="0"/>
  </p:normalViewPr>
  <p:slideViewPr>
    <p:cSldViewPr>
      <p:cViewPr varScale="1">
        <p:scale>
          <a:sx n="83" d="100"/>
          <a:sy n="83" d="100"/>
        </p:scale>
        <p:origin x="80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D0DC90-607E-4297-971E-1A37122C11FF}" type="datetimeFigureOut">
              <a:rPr lang="zh-CN" altLang="en-US" smtClean="0"/>
              <a:pPr/>
              <a:t>2020/9/21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84CFB9-DBF8-42DC-BC82-BF68EA07225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亮亮图文旗舰店</a:t>
            </a:r>
            <a:r>
              <a:rPr lang="en-US" altLang="zh-CN" dirty="0"/>
              <a:t>https://liangliangtuwen.tmall.com</a:t>
            </a:r>
            <a:endParaRPr lang="zh-CN" altLang="en-US" dirty="0"/>
          </a:p>
        </p:txBody>
      </p:sp>
      <p:sp>
        <p:nvSpPr>
          <p:cNvPr id="4" name="灯片编号占位符 3"/>
          <p:cNvSpPr>
            <a:spLocks noGrp="1"/>
          </p:cNvSpPr>
          <p:nvPr>
            <p:ph type="sldNum" sz="quarter" idx="10"/>
          </p:nvPr>
        </p:nvSpPr>
        <p:spPr/>
        <p:txBody>
          <a:bodyPr/>
          <a:lstStyle/>
          <a:p>
            <a:fld id="{4184CFB9-DBF8-42DC-BC82-BF68EA072254}" type="slidenum">
              <a:rPr lang="zh-CN" altLang="en-US" smtClean="0"/>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64818E1-A911-4759-B3C2-B10F81939835}" type="datetimeFigureOut">
              <a:rPr lang="zh-CN" altLang="en-US" smtClean="0"/>
              <a:pPr/>
              <a:t>2020/9/21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A59003-EA54-4800-97B5-054F42855152}"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4818E1-A911-4759-B3C2-B10F81939835}" type="datetimeFigureOut">
              <a:rPr lang="zh-CN" altLang="en-US" smtClean="0"/>
              <a:pPr/>
              <a:t>2020/9/21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A59003-EA54-4800-97B5-054F4285515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4818E1-A911-4759-B3C2-B10F81939835}" type="datetimeFigureOut">
              <a:rPr lang="zh-CN" altLang="en-US" smtClean="0"/>
              <a:pPr/>
              <a:t>2020/9/21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A59003-EA54-4800-97B5-054F4285515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4818E1-A911-4759-B3C2-B10F81939835}" type="datetimeFigureOut">
              <a:rPr lang="zh-CN" altLang="en-US" smtClean="0"/>
              <a:pPr/>
              <a:t>2020/9/21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A59003-EA54-4800-97B5-054F4285515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64818E1-A911-4759-B3C2-B10F81939835}" type="datetimeFigureOut">
              <a:rPr lang="zh-CN" altLang="en-US" smtClean="0"/>
              <a:pPr/>
              <a:t>2020/9/21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A59003-EA54-4800-97B5-054F42855152}"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64818E1-A911-4759-B3C2-B10F81939835}" type="datetimeFigureOut">
              <a:rPr lang="zh-CN" altLang="en-US" smtClean="0"/>
              <a:pPr/>
              <a:t>2020/9/21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A59003-EA54-4800-97B5-054F42855152}"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64818E1-A911-4759-B3C2-B10F81939835}" type="datetimeFigureOut">
              <a:rPr lang="zh-CN" altLang="en-US" smtClean="0"/>
              <a:pPr/>
              <a:t>2020/9/21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CA59003-EA54-4800-97B5-054F42855152}"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64818E1-A911-4759-B3C2-B10F81939835}" type="datetimeFigureOut">
              <a:rPr lang="zh-CN" altLang="en-US" smtClean="0"/>
              <a:pPr/>
              <a:t>2020/9/21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CA59003-EA54-4800-97B5-054F4285515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4818E1-A911-4759-B3C2-B10F81939835}" type="datetimeFigureOut">
              <a:rPr lang="zh-CN" altLang="en-US" smtClean="0"/>
              <a:pPr/>
              <a:t>2020/9/21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CA59003-EA54-4800-97B5-054F42855152}"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4818E1-A911-4759-B3C2-B10F81939835}" type="datetimeFigureOut">
              <a:rPr lang="zh-CN" altLang="en-US" smtClean="0"/>
              <a:pPr/>
              <a:t>2020/9/21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A59003-EA54-4800-97B5-054F42855152}"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4818E1-A911-4759-B3C2-B10F81939835}" type="datetimeFigureOut">
              <a:rPr lang="zh-CN" altLang="en-US" smtClean="0"/>
              <a:pPr/>
              <a:t>2020/9/21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A59003-EA54-4800-97B5-054F42855152}"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8000">
              <a:schemeClr val="tx2">
                <a:lumMod val="75000"/>
              </a:schemeClr>
            </a:gs>
            <a:gs pos="9000">
              <a:schemeClr val="tx2">
                <a:lumMod val="60000"/>
                <a:lumOff val="40000"/>
              </a:schemeClr>
            </a:gs>
            <a:gs pos="100000">
              <a:schemeClr val="tx2">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64818E1-A911-4759-B3C2-B10F81939835}" type="datetimeFigureOut">
              <a:rPr lang="zh-CN" altLang="en-US" smtClean="0"/>
              <a:pPr/>
              <a:t>2020/9/21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CA59003-EA54-4800-97B5-054F4285515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0363" y="674688"/>
            <a:ext cx="3341687" cy="379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483768" y="2162076"/>
            <a:ext cx="4536504" cy="769441"/>
          </a:xfrm>
          <a:prstGeom prst="rect">
            <a:avLst/>
          </a:prstGeom>
          <a:noFill/>
        </p:spPr>
        <p:txBody>
          <a:bodyPr wrap="square" rtlCol="0">
            <a:spAutoFit/>
          </a:bodyPr>
          <a:lstStyle/>
          <a:p>
            <a:r>
              <a:rPr lang="en-US" altLang="zh-CN" sz="4400" b="1" dirty="0">
                <a:solidFill>
                  <a:schemeClr val="bg1"/>
                </a:solidFill>
                <a:latin typeface="微软雅黑" panose="020B0503020204020204" pitchFamily="34" charset="-122"/>
                <a:ea typeface="微软雅黑" panose="020B0503020204020204" pitchFamily="34" charset="-122"/>
              </a:rPr>
              <a:t>DBC</a:t>
            </a:r>
            <a:r>
              <a:rPr lang="zh-CN" altLang="en-US" sz="4400" b="1" dirty="0">
                <a:solidFill>
                  <a:schemeClr val="bg1"/>
                </a:solidFill>
                <a:latin typeface="微软雅黑" panose="020B0503020204020204" pitchFamily="34" charset="-122"/>
                <a:ea typeface="微软雅黑" panose="020B0503020204020204" pitchFamily="34" charset="-122"/>
              </a:rPr>
              <a:t>金融计算器</a:t>
            </a:r>
          </a:p>
        </p:txBody>
      </p:sp>
      <p:pic>
        <p:nvPicPr>
          <p:cNvPr id="102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50000"/>
          <a:stretch>
            <a:fillRect/>
          </a:stretch>
        </p:blipFill>
        <p:spPr bwMode="auto">
          <a:xfrm>
            <a:off x="3095041" y="889391"/>
            <a:ext cx="2952329" cy="1368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a:stretch>
            <a:fillRect/>
          </a:stretch>
        </p:blipFill>
        <p:spPr bwMode="auto">
          <a:xfrm>
            <a:off x="3095040" y="2889367"/>
            <a:ext cx="2952329"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334752" y="2851568"/>
            <a:ext cx="2678158"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Function introduction</a:t>
            </a: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flipV="1">
            <a:off x="5868144" y="0"/>
            <a:ext cx="720080" cy="6995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6077206" y="545257"/>
            <a:ext cx="360040" cy="3497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907704" y="4155926"/>
            <a:ext cx="1008112" cy="9875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2699792" y="4371950"/>
            <a:ext cx="360040" cy="3497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EC0F65EA-229C-4482-BA1F-CA4516D06600}"/>
              </a:ext>
            </a:extLst>
          </p:cNvPr>
          <p:cNvSpPr txBox="1"/>
          <p:nvPr/>
        </p:nvSpPr>
        <p:spPr>
          <a:xfrm>
            <a:off x="6300192" y="3514705"/>
            <a:ext cx="2574154" cy="461665"/>
          </a:xfrm>
          <a:prstGeom prst="rect">
            <a:avLst/>
          </a:prstGeom>
          <a:noFill/>
        </p:spPr>
        <p:txBody>
          <a:bodyPr wrap="square" rtlCol="0">
            <a:spAutoFit/>
          </a:bodyPr>
          <a:lstStyle/>
          <a:p>
            <a:r>
              <a:rPr lang="en-US" altLang="zh-CN" sz="2400" b="1" dirty="0">
                <a:solidFill>
                  <a:srgbClr val="FFC000"/>
                </a:solidFill>
              </a:rPr>
              <a:t>By </a:t>
            </a:r>
            <a:r>
              <a:rPr lang="zh-CN" altLang="en-US" sz="2400" b="1" dirty="0">
                <a:solidFill>
                  <a:srgbClr val="FFC000"/>
                </a:solidFill>
              </a:rPr>
              <a:t>吴全浩 陈骁天</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71600" y="2283718"/>
            <a:ext cx="2736304" cy="523220"/>
            <a:chOff x="251520" y="1995686"/>
            <a:chExt cx="2736304" cy="523220"/>
          </a:xfrm>
        </p:grpSpPr>
        <p:sp>
          <p:nvSpPr>
            <p:cNvPr id="2" name="TextBox 1"/>
            <p:cNvSpPr txBox="1"/>
            <p:nvPr/>
          </p:nvSpPr>
          <p:spPr>
            <a:xfrm>
              <a:off x="251520" y="2038077"/>
              <a:ext cx="1872208"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CONTENTS</a:t>
              </a:r>
              <a:endParaRPr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051720" y="2067694"/>
              <a:ext cx="0" cy="3600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051720" y="1995686"/>
              <a:ext cx="936104"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目录</a:t>
              </a:r>
            </a:p>
          </p:txBody>
        </p:sp>
      </p:grpSp>
      <p:grpSp>
        <p:nvGrpSpPr>
          <p:cNvPr id="28" name="组合 27"/>
          <p:cNvGrpSpPr/>
          <p:nvPr/>
        </p:nvGrpSpPr>
        <p:grpSpPr>
          <a:xfrm>
            <a:off x="4467036" y="1543429"/>
            <a:ext cx="2597427" cy="648072"/>
            <a:chOff x="4062805" y="843558"/>
            <a:chExt cx="2597427" cy="648072"/>
          </a:xfrm>
        </p:grpSpPr>
        <p:sp>
          <p:nvSpPr>
            <p:cNvPr id="10" name="TextBox 9"/>
            <p:cNvSpPr txBox="1"/>
            <p:nvPr/>
          </p:nvSpPr>
          <p:spPr>
            <a:xfrm>
              <a:off x="4860032" y="978282"/>
              <a:ext cx="1800200"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项目简介</a:t>
              </a:r>
            </a:p>
          </p:txBody>
        </p:sp>
        <p:grpSp>
          <p:nvGrpSpPr>
            <p:cNvPr id="27" name="组合 26"/>
            <p:cNvGrpSpPr/>
            <p:nvPr/>
          </p:nvGrpSpPr>
          <p:grpSpPr>
            <a:xfrm>
              <a:off x="4062805" y="843558"/>
              <a:ext cx="648072" cy="648072"/>
              <a:chOff x="4062805" y="843558"/>
              <a:chExt cx="648072" cy="648072"/>
            </a:xfrm>
          </p:grpSpPr>
          <p:sp>
            <p:nvSpPr>
              <p:cNvPr id="9" name="流程图: 联系 8"/>
              <p:cNvSpPr/>
              <p:nvPr/>
            </p:nvSpPr>
            <p:spPr>
              <a:xfrm>
                <a:off x="4062805" y="843558"/>
                <a:ext cx="648072" cy="648072"/>
              </a:xfrm>
              <a:prstGeom prst="flowChartConnector">
                <a:avLst/>
              </a:prstGeom>
              <a:solidFill>
                <a:schemeClr val="bg1"/>
              </a:solidFill>
              <a:ln>
                <a:noFill/>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42510" y="1011456"/>
                <a:ext cx="304800" cy="304800"/>
              </a:xfrm>
              <a:prstGeom prst="rect">
                <a:avLst/>
              </a:prstGeom>
            </p:spPr>
          </p:pic>
        </p:grpSp>
      </p:grpSp>
      <p:grpSp>
        <p:nvGrpSpPr>
          <p:cNvPr id="12" name="组合 11"/>
          <p:cNvGrpSpPr/>
          <p:nvPr/>
        </p:nvGrpSpPr>
        <p:grpSpPr>
          <a:xfrm>
            <a:off x="4497422" y="2784740"/>
            <a:ext cx="2021363" cy="648000"/>
            <a:chOff x="3154688" y="3330231"/>
            <a:chExt cx="2021363" cy="648000"/>
          </a:xfrm>
        </p:grpSpPr>
        <p:sp>
          <p:nvSpPr>
            <p:cNvPr id="13" name="TextBox 12"/>
            <p:cNvSpPr txBox="1"/>
            <p:nvPr/>
          </p:nvSpPr>
          <p:spPr>
            <a:xfrm>
              <a:off x="3951915" y="3503488"/>
              <a:ext cx="1224136"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项目计划</a:t>
              </a:r>
            </a:p>
          </p:txBody>
        </p:sp>
        <p:grpSp>
          <p:nvGrpSpPr>
            <p:cNvPr id="14" name="组合 13"/>
            <p:cNvGrpSpPr/>
            <p:nvPr/>
          </p:nvGrpSpPr>
          <p:grpSpPr>
            <a:xfrm>
              <a:off x="3154688" y="3330231"/>
              <a:ext cx="648000" cy="648000"/>
              <a:chOff x="3154688" y="3330231"/>
              <a:chExt cx="648000" cy="648000"/>
            </a:xfrm>
          </p:grpSpPr>
          <p:sp>
            <p:nvSpPr>
              <p:cNvPr id="15" name="流程图: 联系 14"/>
              <p:cNvSpPr/>
              <p:nvPr/>
            </p:nvSpPr>
            <p:spPr>
              <a:xfrm>
                <a:off x="3154688" y="3330231"/>
                <a:ext cx="648000" cy="648000"/>
              </a:xfrm>
              <a:prstGeom prst="flowChartConnector">
                <a:avLst/>
              </a:prstGeom>
              <a:solidFill>
                <a:schemeClr val="bg1"/>
              </a:solidFill>
              <a:ln>
                <a:noFill/>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4544" y="3511228"/>
                <a:ext cx="304800" cy="304800"/>
              </a:xfrm>
              <a:prstGeom prst="rect">
                <a:avLst/>
              </a:prstGeom>
            </p:spPr>
          </p:pic>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19672" y="2245828"/>
            <a:ext cx="1800200"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项目简介</a:t>
            </a:r>
          </a:p>
        </p:txBody>
      </p:sp>
      <p:grpSp>
        <p:nvGrpSpPr>
          <p:cNvPr id="4" name="组合 3"/>
          <p:cNvGrpSpPr/>
          <p:nvPr/>
        </p:nvGrpSpPr>
        <p:grpSpPr>
          <a:xfrm>
            <a:off x="864845" y="2189846"/>
            <a:ext cx="648072" cy="648072"/>
            <a:chOff x="4062805" y="843558"/>
            <a:chExt cx="648072" cy="648072"/>
          </a:xfrm>
        </p:grpSpPr>
        <p:sp>
          <p:nvSpPr>
            <p:cNvPr id="5" name="流程图: 联系 4"/>
            <p:cNvSpPr/>
            <p:nvPr/>
          </p:nvSpPr>
          <p:spPr>
            <a:xfrm>
              <a:off x="4062805" y="843558"/>
              <a:ext cx="648072" cy="648072"/>
            </a:xfrm>
            <a:prstGeom prst="flowChartConnector">
              <a:avLst/>
            </a:prstGeom>
            <a:solidFill>
              <a:schemeClr val="bg1"/>
            </a:solidFill>
            <a:ln>
              <a:noFill/>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42510" y="1011456"/>
              <a:ext cx="304800" cy="304800"/>
            </a:xfrm>
            <a:prstGeom prst="rect">
              <a:avLst/>
            </a:prstGeom>
          </p:spPr>
        </p:pic>
      </p:grpSp>
      <p:sp>
        <p:nvSpPr>
          <p:cNvPr id="2" name="文本框 1">
            <a:extLst>
              <a:ext uri="{FF2B5EF4-FFF2-40B4-BE49-F238E27FC236}">
                <a16:creationId xmlns:a16="http://schemas.microsoft.com/office/drawing/2014/main" id="{F4A4F872-A05D-46C2-9827-6E2ACD7C772F}"/>
              </a:ext>
            </a:extLst>
          </p:cNvPr>
          <p:cNvSpPr txBox="1"/>
          <p:nvPr/>
        </p:nvSpPr>
        <p:spPr>
          <a:xfrm>
            <a:off x="3779912" y="987574"/>
            <a:ext cx="4968552" cy="3785652"/>
          </a:xfrm>
          <a:prstGeom prst="rect">
            <a:avLst/>
          </a:prstGeom>
          <a:noFill/>
        </p:spPr>
        <p:txBody>
          <a:bodyPr wrap="square" rtlCol="0">
            <a:spAutoFit/>
          </a:bodyPr>
          <a:lstStyle/>
          <a:p>
            <a:r>
              <a:rPr lang="zh-CN" altLang="en-US" dirty="0">
                <a:solidFill>
                  <a:schemeClr val="bg1"/>
                </a:solidFill>
              </a:rPr>
              <a:t>         </a:t>
            </a:r>
            <a:r>
              <a:rPr lang="zh-CN" altLang="en-US" sz="2000" dirty="0">
                <a:solidFill>
                  <a:schemeClr val="bg1"/>
                </a:solidFill>
              </a:rPr>
              <a:t>金融相关的计算从金融学原理的角度来看算法并不复杂，但往往涉及到大量数据，我们项目设立的初衷就是利用计算机完成基础运算和简单的数据分析，从而提高计算效率，并且做出适当的修正，从而提高计算结果的准确性。</a:t>
            </a:r>
            <a:endParaRPr lang="en-US" altLang="zh-CN" sz="2000" dirty="0">
              <a:solidFill>
                <a:schemeClr val="bg1"/>
              </a:solidFill>
            </a:endParaRPr>
          </a:p>
          <a:p>
            <a:r>
              <a:rPr lang="zh-CN" altLang="en-US" sz="2000" dirty="0">
                <a:solidFill>
                  <a:schemeClr val="bg1"/>
                </a:solidFill>
              </a:rPr>
              <a:t>         项目当中的利率相关计算能帮助贷款人了解未来的还款情况，帮助债券等金融产品的购买者了解未来的收益情况，从而做出投资决策。估值相关计算则能为金融知识储备不充足的投资者提供基本的市场形势分析和初步的投资建议。</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19672" y="2215872"/>
            <a:ext cx="2880319" cy="648000"/>
            <a:chOff x="3154688" y="3330231"/>
            <a:chExt cx="2880319" cy="648000"/>
          </a:xfrm>
        </p:grpSpPr>
        <p:sp>
          <p:nvSpPr>
            <p:cNvPr id="3" name="TextBox 2"/>
            <p:cNvSpPr txBox="1"/>
            <p:nvPr/>
          </p:nvSpPr>
          <p:spPr>
            <a:xfrm>
              <a:off x="3951914" y="3398077"/>
              <a:ext cx="2083093"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项目计划</a:t>
              </a:r>
            </a:p>
          </p:txBody>
        </p:sp>
        <p:grpSp>
          <p:nvGrpSpPr>
            <p:cNvPr id="4" name="组合 3"/>
            <p:cNvGrpSpPr/>
            <p:nvPr/>
          </p:nvGrpSpPr>
          <p:grpSpPr>
            <a:xfrm>
              <a:off x="3154688" y="3330231"/>
              <a:ext cx="648000" cy="648000"/>
              <a:chOff x="3154688" y="3330231"/>
              <a:chExt cx="648000" cy="648000"/>
            </a:xfrm>
          </p:grpSpPr>
          <p:sp>
            <p:nvSpPr>
              <p:cNvPr id="5" name="流程图: 联系 4"/>
              <p:cNvSpPr/>
              <p:nvPr/>
            </p:nvSpPr>
            <p:spPr>
              <a:xfrm>
                <a:off x="3154688" y="3330231"/>
                <a:ext cx="648000" cy="648000"/>
              </a:xfrm>
              <a:prstGeom prst="flowChartConnector">
                <a:avLst/>
              </a:prstGeom>
              <a:solidFill>
                <a:schemeClr val="bg1"/>
              </a:solidFill>
              <a:ln>
                <a:noFill/>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24544" y="3511228"/>
                <a:ext cx="304800" cy="304800"/>
              </a:xfrm>
              <a:prstGeom prst="rect">
                <a:avLst/>
              </a:prstGeom>
            </p:spPr>
          </p:pic>
        </p:grpSp>
      </p:grpSp>
      <p:grpSp>
        <p:nvGrpSpPr>
          <p:cNvPr id="7" name="组合 6"/>
          <p:cNvGrpSpPr/>
          <p:nvPr/>
        </p:nvGrpSpPr>
        <p:grpSpPr>
          <a:xfrm>
            <a:off x="4838927" y="1308389"/>
            <a:ext cx="1677290" cy="461665"/>
            <a:chOff x="1769309" y="2344940"/>
            <a:chExt cx="1795301" cy="519768"/>
          </a:xfrm>
        </p:grpSpPr>
        <p:grpSp>
          <p:nvGrpSpPr>
            <p:cNvPr id="8" name="组合 7"/>
            <p:cNvGrpSpPr/>
            <p:nvPr/>
          </p:nvGrpSpPr>
          <p:grpSpPr>
            <a:xfrm>
              <a:off x="1769309" y="2355726"/>
              <a:ext cx="1722616" cy="508982"/>
              <a:chOff x="1769309" y="2355726"/>
              <a:chExt cx="1944216" cy="574458"/>
            </a:xfrm>
          </p:grpSpPr>
          <p:sp>
            <p:nvSpPr>
              <p:cNvPr id="10" name="矩形 9"/>
              <p:cNvSpPr/>
              <p:nvPr/>
            </p:nvSpPr>
            <p:spPr>
              <a:xfrm>
                <a:off x="1769309" y="2355726"/>
                <a:ext cx="1944216" cy="574458"/>
              </a:xfrm>
              <a:prstGeom prst="rect">
                <a:avLst/>
              </a:prstGeom>
              <a:solidFill>
                <a:schemeClr val="bg1"/>
              </a:solidFill>
              <a:ln>
                <a:no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1" name="直接连接符 10"/>
              <p:cNvCxnSpPr/>
              <p:nvPr/>
            </p:nvCxnSpPr>
            <p:spPr>
              <a:xfrm>
                <a:off x="1835696" y="2427734"/>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644325" y="2427734"/>
                <a:ext cx="0" cy="432048"/>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835696" y="2859782"/>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35696" y="2427734"/>
                <a:ext cx="0" cy="144016"/>
              </a:xfrm>
              <a:prstGeom prst="line">
                <a:avLst/>
              </a:prstGeom>
              <a:ln w="3175">
                <a:solidFill>
                  <a:srgbClr val="265A9A"/>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1835696" y="2715766"/>
                <a:ext cx="0" cy="144016"/>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1858353" y="2344940"/>
              <a:ext cx="1706257" cy="476598"/>
            </a:xfrm>
            <a:prstGeom prst="rect">
              <a:avLst/>
            </a:prstGeom>
          </p:spPr>
          <p:txBody>
            <a:bodyPr wrap="square">
              <a:spAutoFit/>
            </a:bodyPr>
            <a:lstStyle/>
            <a:p>
              <a:pPr algn="ctr">
                <a:lnSpc>
                  <a:spcPct val="150000"/>
                </a:lnSpc>
              </a:pPr>
              <a:r>
                <a:rPr lang="zh-CN" altLang="en-US" sz="1600" dirty="0">
                  <a:solidFill>
                    <a:srgbClr val="265A9A"/>
                  </a:solidFill>
                  <a:latin typeface="微软雅黑" panose="020B0503020204020204" pitchFamily="34" charset="-122"/>
                  <a:ea typeface="微软雅黑" panose="020B0503020204020204" pitchFamily="34" charset="-122"/>
                </a:rPr>
                <a:t>基础科学计算</a:t>
              </a:r>
              <a:endParaRPr lang="en-US" altLang="zh-CN" sz="1600" dirty="0">
                <a:solidFill>
                  <a:srgbClr val="265A9A"/>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4851093" y="1997843"/>
            <a:ext cx="1711072" cy="446605"/>
            <a:chOff x="1769309" y="2355726"/>
            <a:chExt cx="1820295" cy="508982"/>
          </a:xfrm>
        </p:grpSpPr>
        <p:grpSp>
          <p:nvGrpSpPr>
            <p:cNvPr id="17" name="组合 16"/>
            <p:cNvGrpSpPr/>
            <p:nvPr/>
          </p:nvGrpSpPr>
          <p:grpSpPr>
            <a:xfrm>
              <a:off x="1769309" y="2355726"/>
              <a:ext cx="1722616" cy="508982"/>
              <a:chOff x="1769309" y="2355726"/>
              <a:chExt cx="1944216" cy="574458"/>
            </a:xfrm>
          </p:grpSpPr>
          <p:sp>
            <p:nvSpPr>
              <p:cNvPr id="19" name="矩形 18"/>
              <p:cNvSpPr/>
              <p:nvPr/>
            </p:nvSpPr>
            <p:spPr>
              <a:xfrm>
                <a:off x="1769309" y="2355726"/>
                <a:ext cx="1944216" cy="574458"/>
              </a:xfrm>
              <a:prstGeom prst="rect">
                <a:avLst/>
              </a:prstGeom>
              <a:solidFill>
                <a:schemeClr val="bg1"/>
              </a:solidFill>
              <a:ln>
                <a:no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a:off x="1835696" y="2427734"/>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644325" y="2427734"/>
                <a:ext cx="0" cy="432048"/>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835696" y="2859782"/>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835696" y="2427734"/>
                <a:ext cx="0" cy="144016"/>
              </a:xfrm>
              <a:prstGeom prst="line">
                <a:avLst/>
              </a:prstGeom>
              <a:ln w="3175">
                <a:solidFill>
                  <a:srgbClr val="265A9A"/>
                </a:solidFill>
                <a:tailEnd type="ova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1835696" y="2715766"/>
                <a:ext cx="0" cy="144016"/>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grpSp>
        <p:sp>
          <p:nvSpPr>
            <p:cNvPr id="18" name="矩形 17"/>
            <p:cNvSpPr/>
            <p:nvPr/>
          </p:nvSpPr>
          <p:spPr>
            <a:xfrm>
              <a:off x="1858353" y="2355726"/>
              <a:ext cx="1731251" cy="476599"/>
            </a:xfrm>
            <a:prstGeom prst="rect">
              <a:avLst/>
            </a:prstGeom>
          </p:spPr>
          <p:txBody>
            <a:bodyPr wrap="square">
              <a:spAutoFit/>
            </a:bodyPr>
            <a:lstStyle/>
            <a:p>
              <a:pPr algn="ctr">
                <a:lnSpc>
                  <a:spcPct val="150000"/>
                </a:lnSpc>
              </a:pPr>
              <a:r>
                <a:rPr lang="zh-CN" altLang="en-US" sz="1600" dirty="0">
                  <a:solidFill>
                    <a:srgbClr val="265A9A"/>
                  </a:solidFill>
                  <a:latin typeface="微软雅黑" panose="020B0503020204020204" pitchFamily="34" charset="-122"/>
                  <a:ea typeface="微软雅黑" panose="020B0503020204020204" pitchFamily="34" charset="-122"/>
                </a:rPr>
                <a:t>基础统计运算</a:t>
              </a:r>
              <a:endParaRPr lang="en-US" altLang="zh-CN" sz="1600" dirty="0">
                <a:solidFill>
                  <a:srgbClr val="265A9A"/>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4851092" y="2684057"/>
            <a:ext cx="1627370" cy="472478"/>
            <a:chOff x="1769308" y="2355724"/>
            <a:chExt cx="1907202" cy="508982"/>
          </a:xfrm>
        </p:grpSpPr>
        <p:grpSp>
          <p:nvGrpSpPr>
            <p:cNvPr id="26" name="组合 25"/>
            <p:cNvGrpSpPr/>
            <p:nvPr/>
          </p:nvGrpSpPr>
          <p:grpSpPr>
            <a:xfrm>
              <a:off x="1769308" y="2355724"/>
              <a:ext cx="1907202" cy="508982"/>
              <a:chOff x="1769308" y="2355723"/>
              <a:chExt cx="2152548" cy="574458"/>
            </a:xfrm>
          </p:grpSpPr>
          <p:sp>
            <p:nvSpPr>
              <p:cNvPr id="28" name="矩形 27"/>
              <p:cNvSpPr/>
              <p:nvPr/>
            </p:nvSpPr>
            <p:spPr>
              <a:xfrm>
                <a:off x="1769308" y="2355723"/>
                <a:ext cx="2152548" cy="574458"/>
              </a:xfrm>
              <a:prstGeom prst="rect">
                <a:avLst/>
              </a:prstGeom>
              <a:solidFill>
                <a:schemeClr val="bg1"/>
              </a:solidFill>
              <a:ln>
                <a:no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9" name="直接连接符 28"/>
              <p:cNvCxnSpPr/>
              <p:nvPr/>
            </p:nvCxnSpPr>
            <p:spPr>
              <a:xfrm>
                <a:off x="1835696" y="2427734"/>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cxnSpLocks/>
              </p:cNvCxnSpPr>
              <p:nvPr/>
            </p:nvCxnSpPr>
            <p:spPr>
              <a:xfrm>
                <a:off x="3763680" y="2427734"/>
                <a:ext cx="0" cy="432047"/>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1835696" y="2859782"/>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835696" y="2427734"/>
                <a:ext cx="0" cy="144016"/>
              </a:xfrm>
              <a:prstGeom prst="line">
                <a:avLst/>
              </a:prstGeom>
              <a:ln w="3175">
                <a:solidFill>
                  <a:srgbClr val="265A9A"/>
                </a:solidFill>
                <a:tailEnd type="ova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1835696" y="2715766"/>
                <a:ext cx="0" cy="144016"/>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grpSp>
        <p:sp>
          <p:nvSpPr>
            <p:cNvPr id="27" name="矩形 26"/>
            <p:cNvSpPr/>
            <p:nvPr/>
          </p:nvSpPr>
          <p:spPr>
            <a:xfrm>
              <a:off x="1858355" y="2355726"/>
              <a:ext cx="1709949" cy="450501"/>
            </a:xfrm>
            <a:prstGeom prst="rect">
              <a:avLst/>
            </a:prstGeom>
          </p:spPr>
          <p:txBody>
            <a:bodyPr wrap="square">
              <a:spAutoFit/>
            </a:bodyPr>
            <a:lstStyle/>
            <a:p>
              <a:pPr algn="ctr">
                <a:lnSpc>
                  <a:spcPct val="150000"/>
                </a:lnSpc>
              </a:pPr>
              <a:r>
                <a:rPr lang="zh-CN" altLang="en-US" sz="1600" dirty="0">
                  <a:solidFill>
                    <a:srgbClr val="265A9A"/>
                  </a:solidFill>
                  <a:latin typeface="微软雅黑" panose="020B0503020204020204" pitchFamily="34" charset="-122"/>
                  <a:ea typeface="微软雅黑" panose="020B0503020204020204" pitchFamily="34" charset="-122"/>
                </a:rPr>
                <a:t>利率相关计算</a:t>
              </a:r>
              <a:endParaRPr lang="en-US" altLang="zh-CN" sz="1600" dirty="0">
                <a:solidFill>
                  <a:srgbClr val="265A9A"/>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4860694" y="3349280"/>
            <a:ext cx="1587615" cy="446606"/>
            <a:chOff x="1769309" y="2355725"/>
            <a:chExt cx="1760472" cy="508983"/>
          </a:xfrm>
        </p:grpSpPr>
        <p:grpSp>
          <p:nvGrpSpPr>
            <p:cNvPr id="35" name="组合 34"/>
            <p:cNvGrpSpPr/>
            <p:nvPr/>
          </p:nvGrpSpPr>
          <p:grpSpPr>
            <a:xfrm>
              <a:off x="1769309" y="2355726"/>
              <a:ext cx="1722616" cy="508982"/>
              <a:chOff x="1769309" y="2355726"/>
              <a:chExt cx="1944216" cy="574458"/>
            </a:xfrm>
          </p:grpSpPr>
          <p:sp>
            <p:nvSpPr>
              <p:cNvPr id="37" name="矩形 36"/>
              <p:cNvSpPr/>
              <p:nvPr/>
            </p:nvSpPr>
            <p:spPr>
              <a:xfrm>
                <a:off x="1769309" y="2355726"/>
                <a:ext cx="1944216" cy="574458"/>
              </a:xfrm>
              <a:prstGeom prst="rect">
                <a:avLst/>
              </a:prstGeom>
              <a:solidFill>
                <a:schemeClr val="bg1"/>
              </a:solidFill>
              <a:ln>
                <a:no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8" name="直接连接符 37"/>
              <p:cNvCxnSpPr/>
              <p:nvPr/>
            </p:nvCxnSpPr>
            <p:spPr>
              <a:xfrm>
                <a:off x="1835696" y="2427734"/>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644325" y="2427734"/>
                <a:ext cx="0" cy="432048"/>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835696" y="2859782"/>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835696" y="2427734"/>
                <a:ext cx="0" cy="144016"/>
              </a:xfrm>
              <a:prstGeom prst="line">
                <a:avLst/>
              </a:prstGeom>
              <a:ln w="3175">
                <a:solidFill>
                  <a:srgbClr val="265A9A"/>
                </a:solidFill>
                <a:tailEnd type="ova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1835696" y="2715766"/>
                <a:ext cx="0" cy="144016"/>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grpSp>
        <p:sp>
          <p:nvSpPr>
            <p:cNvPr id="36" name="矩形 35"/>
            <p:cNvSpPr/>
            <p:nvPr/>
          </p:nvSpPr>
          <p:spPr>
            <a:xfrm>
              <a:off x="1858353" y="2355725"/>
              <a:ext cx="1671428" cy="476600"/>
            </a:xfrm>
            <a:prstGeom prst="rect">
              <a:avLst/>
            </a:prstGeom>
          </p:spPr>
          <p:txBody>
            <a:bodyPr wrap="square">
              <a:spAutoFit/>
            </a:bodyPr>
            <a:lstStyle/>
            <a:p>
              <a:pPr algn="ctr">
                <a:lnSpc>
                  <a:spcPct val="150000"/>
                </a:lnSpc>
              </a:pPr>
              <a:r>
                <a:rPr lang="zh-CN" altLang="en-US" sz="1600" dirty="0">
                  <a:solidFill>
                    <a:srgbClr val="265A9A"/>
                  </a:solidFill>
                  <a:latin typeface="微软雅黑" panose="020B0503020204020204" pitchFamily="34" charset="-122"/>
                  <a:ea typeface="微软雅黑" panose="020B0503020204020204" pitchFamily="34" charset="-122"/>
                </a:rPr>
                <a:t>估值相关计算</a:t>
              </a:r>
              <a:endParaRPr lang="en-US" altLang="zh-CN" sz="1600" dirty="0">
                <a:solidFill>
                  <a:srgbClr val="265A9A"/>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67544" y="315086"/>
            <a:ext cx="2038241" cy="528472"/>
            <a:chOff x="1769309" y="2262425"/>
            <a:chExt cx="1722616" cy="602283"/>
          </a:xfrm>
        </p:grpSpPr>
        <p:grpSp>
          <p:nvGrpSpPr>
            <p:cNvPr id="4" name="组合 3"/>
            <p:cNvGrpSpPr/>
            <p:nvPr/>
          </p:nvGrpSpPr>
          <p:grpSpPr>
            <a:xfrm>
              <a:off x="1769309" y="2355726"/>
              <a:ext cx="1722616" cy="508982"/>
              <a:chOff x="1769309" y="2355726"/>
              <a:chExt cx="1944216" cy="574458"/>
            </a:xfrm>
          </p:grpSpPr>
          <p:sp>
            <p:nvSpPr>
              <p:cNvPr id="6" name="矩形 5"/>
              <p:cNvSpPr/>
              <p:nvPr/>
            </p:nvSpPr>
            <p:spPr>
              <a:xfrm>
                <a:off x="1769309" y="2355726"/>
                <a:ext cx="1944216" cy="574458"/>
              </a:xfrm>
              <a:prstGeom prst="rect">
                <a:avLst/>
              </a:prstGeom>
              <a:solidFill>
                <a:schemeClr val="bg1"/>
              </a:solidFill>
              <a:ln>
                <a:no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 name="直接连接符 6"/>
              <p:cNvCxnSpPr/>
              <p:nvPr/>
            </p:nvCxnSpPr>
            <p:spPr>
              <a:xfrm>
                <a:off x="1835696" y="2427734"/>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644325" y="2427734"/>
                <a:ext cx="0" cy="432048"/>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1835696" y="2859782"/>
                <a:ext cx="1808629" cy="0"/>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835696" y="2427734"/>
                <a:ext cx="0" cy="144016"/>
              </a:xfrm>
              <a:prstGeom prst="line">
                <a:avLst/>
              </a:prstGeom>
              <a:ln w="3175">
                <a:solidFill>
                  <a:srgbClr val="265A9A"/>
                </a:solidFill>
                <a:tailEnd type="ova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835696" y="2715766"/>
                <a:ext cx="0" cy="144016"/>
              </a:xfrm>
              <a:prstGeom prst="line">
                <a:avLst/>
              </a:prstGeom>
              <a:ln w="3175">
                <a:solidFill>
                  <a:srgbClr val="265A9A"/>
                </a:solidFill>
              </a:ln>
            </p:spPr>
            <p:style>
              <a:lnRef idx="1">
                <a:schemeClr val="accent1"/>
              </a:lnRef>
              <a:fillRef idx="0">
                <a:schemeClr val="accent1"/>
              </a:fillRef>
              <a:effectRef idx="0">
                <a:schemeClr val="accent1"/>
              </a:effectRef>
              <a:fontRef idx="minor">
                <a:schemeClr val="tx1"/>
              </a:fontRef>
            </p:style>
          </p:cxnSp>
        </p:grpSp>
        <p:sp>
          <p:nvSpPr>
            <p:cNvPr id="5" name="矩形 4"/>
            <p:cNvSpPr/>
            <p:nvPr/>
          </p:nvSpPr>
          <p:spPr>
            <a:xfrm>
              <a:off x="1858355" y="2262425"/>
              <a:ext cx="1572258" cy="569406"/>
            </a:xfrm>
            <a:prstGeom prst="rect">
              <a:avLst/>
            </a:prstGeom>
          </p:spPr>
          <p:txBody>
            <a:bodyPr wrap="square">
              <a:spAutoFit/>
            </a:bodyPr>
            <a:lstStyle/>
            <a:p>
              <a:pPr algn="ctr">
                <a:lnSpc>
                  <a:spcPct val="150000"/>
                </a:lnSpc>
              </a:pPr>
              <a:r>
                <a:rPr lang="zh-CN" altLang="en-US" sz="2000" dirty="0">
                  <a:solidFill>
                    <a:srgbClr val="265A9A"/>
                  </a:solidFill>
                  <a:latin typeface="微软雅黑" panose="020B0503020204020204" pitchFamily="34" charset="-122"/>
                  <a:ea typeface="微软雅黑" panose="020B0503020204020204" pitchFamily="34" charset="-122"/>
                </a:rPr>
                <a:t>项目计划</a:t>
              </a:r>
              <a:endParaRPr lang="en-US" altLang="zh-CN" sz="2000" dirty="0">
                <a:solidFill>
                  <a:srgbClr val="265A9A"/>
                </a:solidFill>
                <a:latin typeface="微软雅黑" panose="020B0503020204020204" pitchFamily="34" charset="-122"/>
                <a:ea typeface="微软雅黑" panose="020B0503020204020204" pitchFamily="34" charset="-122"/>
              </a:endParaRPr>
            </a:p>
          </p:txBody>
        </p:sp>
      </p:grpSp>
      <p:sp>
        <p:nvSpPr>
          <p:cNvPr id="34" name="TextBox 33"/>
          <p:cNvSpPr txBox="1"/>
          <p:nvPr/>
        </p:nvSpPr>
        <p:spPr>
          <a:xfrm>
            <a:off x="3069656" y="464399"/>
            <a:ext cx="2856173" cy="706027"/>
          </a:xfrm>
          <a:prstGeom prst="rect">
            <a:avLst/>
          </a:prstGeom>
          <a:noFill/>
        </p:spPr>
        <p:txBody>
          <a:bodyPr wrap="square" rtlCol="0">
            <a:spAutoFit/>
          </a:bodyPr>
          <a:lstStyle/>
          <a:p>
            <a:pPr algn="ct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基础科学计算</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四则运算</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三角函数计算</a:t>
            </a:r>
          </a:p>
        </p:txBody>
      </p:sp>
      <p:grpSp>
        <p:nvGrpSpPr>
          <p:cNvPr id="48" name="组合 47"/>
          <p:cNvGrpSpPr/>
          <p:nvPr/>
        </p:nvGrpSpPr>
        <p:grpSpPr>
          <a:xfrm>
            <a:off x="3179706" y="1397784"/>
            <a:ext cx="2626249" cy="2604334"/>
            <a:chOff x="3179706" y="1397784"/>
            <a:chExt cx="2626249" cy="2604334"/>
          </a:xfrm>
        </p:grpSpPr>
        <p:grpSp>
          <p:nvGrpSpPr>
            <p:cNvPr id="33" name="组合 32"/>
            <p:cNvGrpSpPr/>
            <p:nvPr/>
          </p:nvGrpSpPr>
          <p:grpSpPr>
            <a:xfrm>
              <a:off x="3179706" y="1397784"/>
              <a:ext cx="2626249" cy="2604334"/>
              <a:chOff x="3033687" y="1141813"/>
              <a:chExt cx="2890421" cy="2866303"/>
            </a:xfrm>
          </p:grpSpPr>
          <p:sp>
            <p:nvSpPr>
              <p:cNvPr id="25" name="空心弧 24"/>
              <p:cNvSpPr/>
              <p:nvPr/>
            </p:nvSpPr>
            <p:spPr>
              <a:xfrm rot="2640395">
                <a:off x="3304533" y="1394413"/>
                <a:ext cx="2351485" cy="2351485"/>
              </a:xfrm>
              <a:prstGeom prst="blockArc">
                <a:avLst>
                  <a:gd name="adj1" fmla="val 16217245"/>
                  <a:gd name="adj2" fmla="val 36654"/>
                  <a:gd name="adj3" fmla="val 1324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空心弧 25"/>
              <p:cNvSpPr/>
              <p:nvPr/>
            </p:nvSpPr>
            <p:spPr>
              <a:xfrm rot="2640395" flipH="1">
                <a:off x="3309344" y="1394413"/>
                <a:ext cx="2351485" cy="2351485"/>
              </a:xfrm>
              <a:prstGeom prst="blockArc">
                <a:avLst>
                  <a:gd name="adj1" fmla="val 16217245"/>
                  <a:gd name="adj2" fmla="val 36654"/>
                  <a:gd name="adj3" fmla="val 13240"/>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空心弧 26"/>
              <p:cNvSpPr/>
              <p:nvPr/>
            </p:nvSpPr>
            <p:spPr>
              <a:xfrm rot="2640395" flipH="1" flipV="1">
                <a:off x="3309344" y="1394412"/>
                <a:ext cx="2351485" cy="2351485"/>
              </a:xfrm>
              <a:prstGeom prst="blockArc">
                <a:avLst>
                  <a:gd name="adj1" fmla="val 16217245"/>
                  <a:gd name="adj2" fmla="val 36654"/>
                  <a:gd name="adj3" fmla="val 13240"/>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空心弧 27"/>
              <p:cNvSpPr/>
              <p:nvPr/>
            </p:nvSpPr>
            <p:spPr>
              <a:xfrm rot="2640395" flipV="1">
                <a:off x="3309345" y="1394412"/>
                <a:ext cx="2351485" cy="2351485"/>
              </a:xfrm>
              <a:prstGeom prst="blockArc">
                <a:avLst>
                  <a:gd name="adj1" fmla="val 16217245"/>
                  <a:gd name="adj2" fmla="val 21539120"/>
                  <a:gd name="adj3" fmla="val 13515"/>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等腰三角形 29"/>
              <p:cNvSpPr/>
              <p:nvPr/>
            </p:nvSpPr>
            <p:spPr>
              <a:xfrm rot="5400000">
                <a:off x="5635585" y="2420910"/>
                <a:ext cx="295769" cy="281276"/>
              </a:xfrm>
              <a:custGeom>
                <a:avLst/>
                <a:gdLst>
                  <a:gd name="connsiteX0" fmla="*/ 0 w 279622"/>
                  <a:gd name="connsiteY0" fmla="*/ 241054 h 241054"/>
                  <a:gd name="connsiteX1" fmla="*/ 139811 w 279622"/>
                  <a:gd name="connsiteY1" fmla="*/ 0 h 241054"/>
                  <a:gd name="connsiteX2" fmla="*/ 279622 w 279622"/>
                  <a:gd name="connsiteY2" fmla="*/ 241054 h 241054"/>
                  <a:gd name="connsiteX3" fmla="*/ 0 w 279622"/>
                  <a:gd name="connsiteY3" fmla="*/ 241054 h 241054"/>
                  <a:gd name="connsiteX0-1" fmla="*/ 0 w 272365"/>
                  <a:gd name="connsiteY0-2" fmla="*/ 251939 h 251939"/>
                  <a:gd name="connsiteX1-3" fmla="*/ 132554 w 272365"/>
                  <a:gd name="connsiteY1-4" fmla="*/ 0 h 251939"/>
                  <a:gd name="connsiteX2-5" fmla="*/ 272365 w 272365"/>
                  <a:gd name="connsiteY2-6" fmla="*/ 241054 h 251939"/>
                  <a:gd name="connsiteX3-7" fmla="*/ 0 w 272365"/>
                  <a:gd name="connsiteY3-8" fmla="*/ 251939 h 251939"/>
                  <a:gd name="connsiteX0-9" fmla="*/ 0 w 268737"/>
                  <a:gd name="connsiteY0-10" fmla="*/ 251939 h 251939"/>
                  <a:gd name="connsiteX1-11" fmla="*/ 132554 w 268737"/>
                  <a:gd name="connsiteY1-12" fmla="*/ 0 h 251939"/>
                  <a:gd name="connsiteX2-13" fmla="*/ 268737 w 268737"/>
                  <a:gd name="connsiteY2-14" fmla="*/ 244683 h 251939"/>
                  <a:gd name="connsiteX3-15" fmla="*/ 0 w 268737"/>
                  <a:gd name="connsiteY3-16" fmla="*/ 251939 h 251939"/>
                  <a:gd name="connsiteX0-17" fmla="*/ 0 w 268737"/>
                  <a:gd name="connsiteY0-18" fmla="*/ 251939 h 251939"/>
                  <a:gd name="connsiteX1-19" fmla="*/ 132554 w 268737"/>
                  <a:gd name="connsiteY1-20" fmla="*/ 0 h 251939"/>
                  <a:gd name="connsiteX2-21" fmla="*/ 268737 w 268737"/>
                  <a:gd name="connsiteY2-22" fmla="*/ 244683 h 251939"/>
                  <a:gd name="connsiteX3-23" fmla="*/ 0 w 268737"/>
                  <a:gd name="connsiteY3-24" fmla="*/ 251939 h 251939"/>
                  <a:gd name="connsiteX0-25" fmla="*/ 0 w 268737"/>
                  <a:gd name="connsiteY0-26" fmla="*/ 251939 h 255569"/>
                  <a:gd name="connsiteX1-27" fmla="*/ 132554 w 268737"/>
                  <a:gd name="connsiteY1-28" fmla="*/ 0 h 255569"/>
                  <a:gd name="connsiteX2-29" fmla="*/ 268737 w 268737"/>
                  <a:gd name="connsiteY2-30" fmla="*/ 255569 h 255569"/>
                  <a:gd name="connsiteX3-31" fmla="*/ 0 w 268737"/>
                  <a:gd name="connsiteY3-32" fmla="*/ 251939 h 255569"/>
                </a:gdLst>
                <a:ahLst/>
                <a:cxnLst>
                  <a:cxn ang="0">
                    <a:pos x="connsiteX0-1" y="connsiteY0-2"/>
                  </a:cxn>
                  <a:cxn ang="0">
                    <a:pos x="connsiteX1-3" y="connsiteY1-4"/>
                  </a:cxn>
                  <a:cxn ang="0">
                    <a:pos x="connsiteX2-5" y="connsiteY2-6"/>
                  </a:cxn>
                  <a:cxn ang="0">
                    <a:pos x="connsiteX3-7" y="connsiteY3-8"/>
                  </a:cxn>
                </a:cxnLst>
                <a:rect l="l" t="t" r="r" b="b"/>
                <a:pathLst>
                  <a:path w="268737" h="255569">
                    <a:moveTo>
                      <a:pt x="0" y="251939"/>
                    </a:moveTo>
                    <a:lnTo>
                      <a:pt x="132554" y="0"/>
                    </a:lnTo>
                    <a:lnTo>
                      <a:pt x="268737" y="255569"/>
                    </a:lnTo>
                    <a:cubicBezTo>
                      <a:pt x="179158" y="243474"/>
                      <a:pt x="89579" y="249520"/>
                      <a:pt x="0" y="251939"/>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29"/>
              <p:cNvSpPr/>
              <p:nvPr/>
            </p:nvSpPr>
            <p:spPr>
              <a:xfrm rot="16200000" flipH="1">
                <a:off x="3026440" y="2420910"/>
                <a:ext cx="295769" cy="281276"/>
              </a:xfrm>
              <a:custGeom>
                <a:avLst/>
                <a:gdLst>
                  <a:gd name="connsiteX0" fmla="*/ 0 w 279622"/>
                  <a:gd name="connsiteY0" fmla="*/ 241054 h 241054"/>
                  <a:gd name="connsiteX1" fmla="*/ 139811 w 279622"/>
                  <a:gd name="connsiteY1" fmla="*/ 0 h 241054"/>
                  <a:gd name="connsiteX2" fmla="*/ 279622 w 279622"/>
                  <a:gd name="connsiteY2" fmla="*/ 241054 h 241054"/>
                  <a:gd name="connsiteX3" fmla="*/ 0 w 279622"/>
                  <a:gd name="connsiteY3" fmla="*/ 241054 h 241054"/>
                  <a:gd name="connsiteX0-1" fmla="*/ 0 w 272365"/>
                  <a:gd name="connsiteY0-2" fmla="*/ 251939 h 251939"/>
                  <a:gd name="connsiteX1-3" fmla="*/ 132554 w 272365"/>
                  <a:gd name="connsiteY1-4" fmla="*/ 0 h 251939"/>
                  <a:gd name="connsiteX2-5" fmla="*/ 272365 w 272365"/>
                  <a:gd name="connsiteY2-6" fmla="*/ 241054 h 251939"/>
                  <a:gd name="connsiteX3-7" fmla="*/ 0 w 272365"/>
                  <a:gd name="connsiteY3-8" fmla="*/ 251939 h 251939"/>
                  <a:gd name="connsiteX0-9" fmla="*/ 0 w 268737"/>
                  <a:gd name="connsiteY0-10" fmla="*/ 251939 h 251939"/>
                  <a:gd name="connsiteX1-11" fmla="*/ 132554 w 268737"/>
                  <a:gd name="connsiteY1-12" fmla="*/ 0 h 251939"/>
                  <a:gd name="connsiteX2-13" fmla="*/ 268737 w 268737"/>
                  <a:gd name="connsiteY2-14" fmla="*/ 244683 h 251939"/>
                  <a:gd name="connsiteX3-15" fmla="*/ 0 w 268737"/>
                  <a:gd name="connsiteY3-16" fmla="*/ 251939 h 251939"/>
                  <a:gd name="connsiteX0-17" fmla="*/ 0 w 268737"/>
                  <a:gd name="connsiteY0-18" fmla="*/ 251939 h 251939"/>
                  <a:gd name="connsiteX1-19" fmla="*/ 132554 w 268737"/>
                  <a:gd name="connsiteY1-20" fmla="*/ 0 h 251939"/>
                  <a:gd name="connsiteX2-21" fmla="*/ 268737 w 268737"/>
                  <a:gd name="connsiteY2-22" fmla="*/ 244683 h 251939"/>
                  <a:gd name="connsiteX3-23" fmla="*/ 0 w 268737"/>
                  <a:gd name="connsiteY3-24" fmla="*/ 251939 h 251939"/>
                  <a:gd name="connsiteX0-25" fmla="*/ 0 w 268737"/>
                  <a:gd name="connsiteY0-26" fmla="*/ 251939 h 255569"/>
                  <a:gd name="connsiteX1-27" fmla="*/ 132554 w 268737"/>
                  <a:gd name="connsiteY1-28" fmla="*/ 0 h 255569"/>
                  <a:gd name="connsiteX2-29" fmla="*/ 268737 w 268737"/>
                  <a:gd name="connsiteY2-30" fmla="*/ 255569 h 255569"/>
                  <a:gd name="connsiteX3-31" fmla="*/ 0 w 268737"/>
                  <a:gd name="connsiteY3-32" fmla="*/ 251939 h 255569"/>
                </a:gdLst>
                <a:ahLst/>
                <a:cxnLst>
                  <a:cxn ang="0">
                    <a:pos x="connsiteX0-1" y="connsiteY0-2"/>
                  </a:cxn>
                  <a:cxn ang="0">
                    <a:pos x="connsiteX1-3" y="connsiteY1-4"/>
                  </a:cxn>
                  <a:cxn ang="0">
                    <a:pos x="connsiteX2-5" y="connsiteY2-6"/>
                  </a:cxn>
                  <a:cxn ang="0">
                    <a:pos x="connsiteX3-7" y="connsiteY3-8"/>
                  </a:cxn>
                </a:cxnLst>
                <a:rect l="l" t="t" r="r" b="b"/>
                <a:pathLst>
                  <a:path w="268737" h="255569">
                    <a:moveTo>
                      <a:pt x="0" y="251939"/>
                    </a:moveTo>
                    <a:lnTo>
                      <a:pt x="132554" y="0"/>
                    </a:lnTo>
                    <a:lnTo>
                      <a:pt x="268737" y="255569"/>
                    </a:lnTo>
                    <a:cubicBezTo>
                      <a:pt x="179158" y="243474"/>
                      <a:pt x="89579" y="249520"/>
                      <a:pt x="0" y="251939"/>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29"/>
              <p:cNvSpPr/>
              <p:nvPr/>
            </p:nvSpPr>
            <p:spPr>
              <a:xfrm>
                <a:off x="4331123" y="1141813"/>
                <a:ext cx="295769" cy="281277"/>
              </a:xfrm>
              <a:custGeom>
                <a:avLst/>
                <a:gdLst>
                  <a:gd name="connsiteX0" fmla="*/ 0 w 279622"/>
                  <a:gd name="connsiteY0" fmla="*/ 241054 h 241054"/>
                  <a:gd name="connsiteX1" fmla="*/ 139811 w 279622"/>
                  <a:gd name="connsiteY1" fmla="*/ 0 h 241054"/>
                  <a:gd name="connsiteX2" fmla="*/ 279622 w 279622"/>
                  <a:gd name="connsiteY2" fmla="*/ 241054 h 241054"/>
                  <a:gd name="connsiteX3" fmla="*/ 0 w 279622"/>
                  <a:gd name="connsiteY3" fmla="*/ 241054 h 241054"/>
                  <a:gd name="connsiteX0-1" fmla="*/ 0 w 272365"/>
                  <a:gd name="connsiteY0-2" fmla="*/ 251939 h 251939"/>
                  <a:gd name="connsiteX1-3" fmla="*/ 132554 w 272365"/>
                  <a:gd name="connsiteY1-4" fmla="*/ 0 h 251939"/>
                  <a:gd name="connsiteX2-5" fmla="*/ 272365 w 272365"/>
                  <a:gd name="connsiteY2-6" fmla="*/ 241054 h 251939"/>
                  <a:gd name="connsiteX3-7" fmla="*/ 0 w 272365"/>
                  <a:gd name="connsiteY3-8" fmla="*/ 251939 h 251939"/>
                  <a:gd name="connsiteX0-9" fmla="*/ 0 w 268737"/>
                  <a:gd name="connsiteY0-10" fmla="*/ 251939 h 251939"/>
                  <a:gd name="connsiteX1-11" fmla="*/ 132554 w 268737"/>
                  <a:gd name="connsiteY1-12" fmla="*/ 0 h 251939"/>
                  <a:gd name="connsiteX2-13" fmla="*/ 268737 w 268737"/>
                  <a:gd name="connsiteY2-14" fmla="*/ 244683 h 251939"/>
                  <a:gd name="connsiteX3-15" fmla="*/ 0 w 268737"/>
                  <a:gd name="connsiteY3-16" fmla="*/ 251939 h 251939"/>
                  <a:gd name="connsiteX0-17" fmla="*/ 0 w 268737"/>
                  <a:gd name="connsiteY0-18" fmla="*/ 251939 h 251939"/>
                  <a:gd name="connsiteX1-19" fmla="*/ 132554 w 268737"/>
                  <a:gd name="connsiteY1-20" fmla="*/ 0 h 251939"/>
                  <a:gd name="connsiteX2-21" fmla="*/ 268737 w 268737"/>
                  <a:gd name="connsiteY2-22" fmla="*/ 244683 h 251939"/>
                  <a:gd name="connsiteX3-23" fmla="*/ 0 w 268737"/>
                  <a:gd name="connsiteY3-24" fmla="*/ 251939 h 251939"/>
                  <a:gd name="connsiteX0-25" fmla="*/ 0 w 268737"/>
                  <a:gd name="connsiteY0-26" fmla="*/ 251939 h 255569"/>
                  <a:gd name="connsiteX1-27" fmla="*/ 132554 w 268737"/>
                  <a:gd name="connsiteY1-28" fmla="*/ 0 h 255569"/>
                  <a:gd name="connsiteX2-29" fmla="*/ 268737 w 268737"/>
                  <a:gd name="connsiteY2-30" fmla="*/ 255569 h 255569"/>
                  <a:gd name="connsiteX3-31" fmla="*/ 0 w 268737"/>
                  <a:gd name="connsiteY3-32" fmla="*/ 251939 h 255569"/>
                </a:gdLst>
                <a:ahLst/>
                <a:cxnLst>
                  <a:cxn ang="0">
                    <a:pos x="connsiteX0-1" y="connsiteY0-2"/>
                  </a:cxn>
                  <a:cxn ang="0">
                    <a:pos x="connsiteX1-3" y="connsiteY1-4"/>
                  </a:cxn>
                  <a:cxn ang="0">
                    <a:pos x="connsiteX2-5" y="connsiteY2-6"/>
                  </a:cxn>
                  <a:cxn ang="0">
                    <a:pos x="connsiteX3-7" y="connsiteY3-8"/>
                  </a:cxn>
                </a:cxnLst>
                <a:rect l="l" t="t" r="r" b="b"/>
                <a:pathLst>
                  <a:path w="268737" h="255569">
                    <a:moveTo>
                      <a:pt x="0" y="251939"/>
                    </a:moveTo>
                    <a:lnTo>
                      <a:pt x="132554" y="0"/>
                    </a:lnTo>
                    <a:lnTo>
                      <a:pt x="268737" y="255569"/>
                    </a:lnTo>
                    <a:cubicBezTo>
                      <a:pt x="179158" y="243474"/>
                      <a:pt x="89579" y="249520"/>
                      <a:pt x="0" y="251939"/>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29"/>
              <p:cNvSpPr/>
              <p:nvPr/>
            </p:nvSpPr>
            <p:spPr>
              <a:xfrm rot="10800000">
                <a:off x="4315716" y="3726839"/>
                <a:ext cx="295769" cy="281277"/>
              </a:xfrm>
              <a:custGeom>
                <a:avLst/>
                <a:gdLst>
                  <a:gd name="connsiteX0" fmla="*/ 0 w 279622"/>
                  <a:gd name="connsiteY0" fmla="*/ 241054 h 241054"/>
                  <a:gd name="connsiteX1" fmla="*/ 139811 w 279622"/>
                  <a:gd name="connsiteY1" fmla="*/ 0 h 241054"/>
                  <a:gd name="connsiteX2" fmla="*/ 279622 w 279622"/>
                  <a:gd name="connsiteY2" fmla="*/ 241054 h 241054"/>
                  <a:gd name="connsiteX3" fmla="*/ 0 w 279622"/>
                  <a:gd name="connsiteY3" fmla="*/ 241054 h 241054"/>
                  <a:gd name="connsiteX0-1" fmla="*/ 0 w 272365"/>
                  <a:gd name="connsiteY0-2" fmla="*/ 251939 h 251939"/>
                  <a:gd name="connsiteX1-3" fmla="*/ 132554 w 272365"/>
                  <a:gd name="connsiteY1-4" fmla="*/ 0 h 251939"/>
                  <a:gd name="connsiteX2-5" fmla="*/ 272365 w 272365"/>
                  <a:gd name="connsiteY2-6" fmla="*/ 241054 h 251939"/>
                  <a:gd name="connsiteX3-7" fmla="*/ 0 w 272365"/>
                  <a:gd name="connsiteY3-8" fmla="*/ 251939 h 251939"/>
                  <a:gd name="connsiteX0-9" fmla="*/ 0 w 268737"/>
                  <a:gd name="connsiteY0-10" fmla="*/ 251939 h 251939"/>
                  <a:gd name="connsiteX1-11" fmla="*/ 132554 w 268737"/>
                  <a:gd name="connsiteY1-12" fmla="*/ 0 h 251939"/>
                  <a:gd name="connsiteX2-13" fmla="*/ 268737 w 268737"/>
                  <a:gd name="connsiteY2-14" fmla="*/ 244683 h 251939"/>
                  <a:gd name="connsiteX3-15" fmla="*/ 0 w 268737"/>
                  <a:gd name="connsiteY3-16" fmla="*/ 251939 h 251939"/>
                  <a:gd name="connsiteX0-17" fmla="*/ 0 w 268737"/>
                  <a:gd name="connsiteY0-18" fmla="*/ 251939 h 251939"/>
                  <a:gd name="connsiteX1-19" fmla="*/ 132554 w 268737"/>
                  <a:gd name="connsiteY1-20" fmla="*/ 0 h 251939"/>
                  <a:gd name="connsiteX2-21" fmla="*/ 268737 w 268737"/>
                  <a:gd name="connsiteY2-22" fmla="*/ 244683 h 251939"/>
                  <a:gd name="connsiteX3-23" fmla="*/ 0 w 268737"/>
                  <a:gd name="connsiteY3-24" fmla="*/ 251939 h 251939"/>
                  <a:gd name="connsiteX0-25" fmla="*/ 0 w 268737"/>
                  <a:gd name="connsiteY0-26" fmla="*/ 251939 h 255569"/>
                  <a:gd name="connsiteX1-27" fmla="*/ 132554 w 268737"/>
                  <a:gd name="connsiteY1-28" fmla="*/ 0 h 255569"/>
                  <a:gd name="connsiteX2-29" fmla="*/ 268737 w 268737"/>
                  <a:gd name="connsiteY2-30" fmla="*/ 255569 h 255569"/>
                  <a:gd name="connsiteX3-31" fmla="*/ 0 w 268737"/>
                  <a:gd name="connsiteY3-32" fmla="*/ 251939 h 255569"/>
                </a:gdLst>
                <a:ahLst/>
                <a:cxnLst>
                  <a:cxn ang="0">
                    <a:pos x="connsiteX0-1" y="connsiteY0-2"/>
                  </a:cxn>
                  <a:cxn ang="0">
                    <a:pos x="connsiteX1-3" y="connsiteY1-4"/>
                  </a:cxn>
                  <a:cxn ang="0">
                    <a:pos x="connsiteX2-5" y="connsiteY2-6"/>
                  </a:cxn>
                  <a:cxn ang="0">
                    <a:pos x="connsiteX3-7" y="connsiteY3-8"/>
                  </a:cxn>
                </a:cxnLst>
                <a:rect l="l" t="t" r="r" b="b"/>
                <a:pathLst>
                  <a:path w="268737" h="255569">
                    <a:moveTo>
                      <a:pt x="0" y="251939"/>
                    </a:moveTo>
                    <a:lnTo>
                      <a:pt x="132554" y="0"/>
                    </a:lnTo>
                    <a:lnTo>
                      <a:pt x="268737" y="255569"/>
                    </a:lnTo>
                    <a:cubicBezTo>
                      <a:pt x="179158" y="243474"/>
                      <a:pt x="89579" y="249520"/>
                      <a:pt x="0" y="251939"/>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3883641" y="2216013"/>
              <a:ext cx="1229626" cy="931801"/>
              <a:chOff x="3883641" y="2132685"/>
              <a:chExt cx="1229626" cy="931801"/>
            </a:xfrm>
          </p:grpSpPr>
          <p:sp>
            <p:nvSpPr>
              <p:cNvPr id="20" name="流程图: 联系 19"/>
              <p:cNvSpPr/>
              <p:nvPr/>
            </p:nvSpPr>
            <p:spPr>
              <a:xfrm rot="2839814">
                <a:off x="4017207" y="2132685"/>
                <a:ext cx="931801" cy="931801"/>
              </a:xfrm>
              <a:prstGeom prst="flowChartConnector">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883641" y="2367752"/>
                <a:ext cx="1229626" cy="418191"/>
              </a:xfrm>
              <a:prstGeom prst="rect">
                <a:avLst/>
              </a:prstGeom>
            </p:spPr>
            <p:txBody>
              <a:bodyPr wrap="square">
                <a:spAutoFit/>
              </a:bodyPr>
              <a:lstStyle/>
              <a:p>
                <a:pPr algn="ctr">
                  <a:lnSpc>
                    <a:spcPct val="150000"/>
                  </a:lnSpc>
                </a:pPr>
                <a:r>
                  <a:rPr lang="zh-CN" altLang="en-US" sz="1600" dirty="0">
                    <a:solidFill>
                      <a:srgbClr val="265A9A"/>
                    </a:solidFill>
                    <a:latin typeface="微软雅黑" panose="020B0503020204020204" pitchFamily="34" charset="-122"/>
                    <a:ea typeface="微软雅黑" panose="020B0503020204020204" pitchFamily="34" charset="-122"/>
                  </a:rPr>
                  <a:t>项目计划</a:t>
                </a:r>
                <a:endParaRPr lang="en-US" altLang="zh-CN" sz="1600" dirty="0">
                  <a:solidFill>
                    <a:srgbClr val="265A9A"/>
                  </a:solidFill>
                  <a:latin typeface="微软雅黑" panose="020B0503020204020204" pitchFamily="34" charset="-122"/>
                  <a:ea typeface="微软雅黑" panose="020B0503020204020204" pitchFamily="34" charset="-122"/>
                </a:endParaRPr>
              </a:p>
            </p:txBody>
          </p:sp>
        </p:grpSp>
      </p:grpSp>
      <p:sp>
        <p:nvSpPr>
          <p:cNvPr id="36" name="TextBox 35"/>
          <p:cNvSpPr txBox="1"/>
          <p:nvPr/>
        </p:nvSpPr>
        <p:spPr>
          <a:xfrm>
            <a:off x="5676106" y="2397876"/>
            <a:ext cx="2712651" cy="706027"/>
          </a:xfrm>
          <a:prstGeom prst="rect">
            <a:avLst/>
          </a:prstGeom>
          <a:noFill/>
        </p:spPr>
        <p:txBody>
          <a:bodyPr wrap="square" rtlCol="0">
            <a:spAutoFit/>
          </a:bodyPr>
          <a:lstStyle/>
          <a:p>
            <a:pPr algn="ct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利率相关计算</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lnSpc>
                <a:spcPct val="150000"/>
              </a:lnSpc>
            </a:pP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2899667" y="4075756"/>
            <a:ext cx="3158528" cy="983026"/>
          </a:xfrm>
          <a:prstGeom prst="rect">
            <a:avLst/>
          </a:prstGeom>
          <a:noFill/>
        </p:spPr>
        <p:txBody>
          <a:bodyPr wrap="square" rtlCol="0">
            <a:spAutoFit/>
          </a:bodyPr>
          <a:lstStyle/>
          <a:p>
            <a:pPr algn="ct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估值相关计算</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利用乘数估值法对公司财务指标进行预测</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（可比公司，</a:t>
            </a:r>
            <a:r>
              <a:rPr lang="en-US" altLang="zh-CN" sz="1200" dirty="0">
                <a:solidFill>
                  <a:schemeClr val="bg1"/>
                </a:solidFill>
                <a:latin typeface="微软雅黑" panose="020B0503020204020204" pitchFamily="34" charset="-122"/>
                <a:ea typeface="微软雅黑" panose="020B0503020204020204" pitchFamily="34" charset="-122"/>
              </a:rPr>
              <a:t>P/E,P/B,P/S)</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336529" y="2045561"/>
            <a:ext cx="3021111" cy="1260025"/>
          </a:xfrm>
          <a:prstGeom prst="rect">
            <a:avLst/>
          </a:prstGeom>
          <a:noFill/>
        </p:spPr>
        <p:txBody>
          <a:bodyPr wrap="square" rtlCol="0">
            <a:spAutoFit/>
          </a:bodyPr>
          <a:lstStyle/>
          <a:p>
            <a:pPr algn="ct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基础统计运算</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平均数</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平均收益率</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方差</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金融产品风险</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协方差、相关系数</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金融产品的相关性</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3734" y="2202999"/>
            <a:ext cx="2294410" cy="646331"/>
          </a:xfrm>
          <a:prstGeom prst="rect">
            <a:avLst/>
          </a:prstGeom>
          <a:noFill/>
        </p:spPr>
        <p:txBody>
          <a:bodyPr wrap="squar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感谢观看</a:t>
            </a:r>
          </a:p>
        </p:txBody>
      </p:sp>
      <p:cxnSp>
        <p:nvCxnSpPr>
          <p:cNvPr id="4" name="直接连接符 3"/>
          <p:cNvCxnSpPr/>
          <p:nvPr/>
        </p:nvCxnSpPr>
        <p:spPr>
          <a:xfrm flipV="1">
            <a:off x="5930306" y="970728"/>
            <a:ext cx="720080" cy="6995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6139368" y="1515985"/>
            <a:ext cx="360040" cy="3497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943708" y="3096045"/>
            <a:ext cx="1008112" cy="9875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2735796" y="3312069"/>
            <a:ext cx="360040" cy="3497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0000"/>
          <a:stretch>
            <a:fillRect/>
          </a:stretch>
        </p:blipFill>
        <p:spPr bwMode="auto">
          <a:xfrm>
            <a:off x="3095041" y="1851669"/>
            <a:ext cx="2952329" cy="406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0000"/>
          <a:stretch>
            <a:fillRect/>
          </a:stretch>
        </p:blipFill>
        <p:spPr bwMode="auto">
          <a:xfrm>
            <a:off x="3095040" y="2889367"/>
            <a:ext cx="2952329" cy="258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221</Words>
  <Application>Microsoft Office PowerPoint</Application>
  <PresentationFormat>全屏显示(16:9)</PresentationFormat>
  <Paragraphs>30</Paragraphs>
  <Slides>6</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微软雅黑</vt:lpstr>
      <vt:lpstr>Arial</vt:lpstr>
      <vt:lpstr>Calibri</vt:lpstr>
      <vt:lpstr>1</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chen guang</cp:lastModifiedBy>
  <cp:revision>78</cp:revision>
  <dcterms:created xsi:type="dcterms:W3CDTF">2015-08-19T12:11:00Z</dcterms:created>
  <dcterms:modified xsi:type="dcterms:W3CDTF">2020-09-21T03:34:32Z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