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8" r:id="rId4"/>
    <p:sldId id="272" r:id="rId5"/>
    <p:sldId id="269" r:id="rId6"/>
    <p:sldId id="257" r:id="rId7"/>
    <p:sldId id="258" r:id="rId8"/>
    <p:sldId id="264" r:id="rId9"/>
    <p:sldId id="259" r:id="rId10"/>
    <p:sldId id="260" r:id="rId11"/>
    <p:sldId id="265" r:id="rId12"/>
    <p:sldId id="266" r:id="rId13"/>
    <p:sldId id="261" r:id="rId14"/>
    <p:sldId id="262" r:id="rId15"/>
    <p:sldId id="263" r:id="rId16"/>
    <p:sldId id="274" r:id="rId17"/>
    <p:sldId id="270" r:id="rId18"/>
    <p:sldId id="271"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18:35:27"/>
    </inkml:context>
    <inkml:brush xml:id="br0">
      <inkml:brushProperty name="width" value="0.05" units="cm"/>
      <inkml:brushProperty name="height" value="0.05" units="cm"/>
      <inkml:brushProperty name="color" value="#ffffff"/>
    </inkml:brush>
  </inkml:definitions>
  <inkml:trace contextRef="#ctx0" brushRef="#br0">1 0 24575,'0'0'-8191</inkml:trace>
</inkml:ink>
</file>

<file path=ppt/ink/ink10.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18:38:11"/>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11.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18:38:12"/>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12.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18:38:16"/>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13.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18:38:16"/>
    </inkml:context>
    <inkml:brush xml:id="br0">
      <inkml:brushProperty name="width" value="0.35" units="cm"/>
      <inkml:brushProperty name="height" value="0.35" units="cm"/>
      <inkml:brushProperty name="color" value="#ffffff"/>
    </inkml:brush>
  </inkml:definitions>
  <inkml:trace contextRef="#ctx0" brushRef="#br0">0 0 24575,'0'0'-8191</inkml:trace>
  <inkml:trace contextRef="#ctx0" brushRef="#br0">0 0 24575,'0'0'-8191</inkml:trace>
</inkml:ink>
</file>

<file path=ppt/ink/ink14.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18:38:18"/>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15.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18:38:18"/>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16.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18:38:19"/>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17.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18:38:19"/>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18.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18:38:20"/>
    </inkml:context>
    <inkml:brush xml:id="br0">
      <inkml:brushProperty name="width" value="0.35" units="cm"/>
      <inkml:brushProperty name="height" value="0.35" units="cm"/>
      <inkml:brushProperty name="color" value="#ffffff"/>
    </inkml:brush>
  </inkml:definitions>
  <inkml:trace contextRef="#ctx0" brushRef="#br0">1 0 24575,'0'2413'-1365</inkml:trace>
</inkml:ink>
</file>

<file path=ppt/ink/ink19.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18:38:21"/>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18:35:30"/>
    </inkml:context>
    <inkml:brush xml:id="br0">
      <inkml:brushProperty name="width" value="0.05" units="cm"/>
      <inkml:brushProperty name="height" value="0.05" units="cm"/>
      <inkml:brushProperty name="color" value="#ffffff"/>
    </inkml:brush>
  </inkml:definitions>
  <inkml:trace contextRef="#ctx0" brushRef="#br0">757 542 24575,'0'0'-8191</inkml:trace>
</inkml:ink>
</file>

<file path=ppt/ink/ink20.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18:38:26"/>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21.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18:38:44"/>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18:37:36"/>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18:37:37"/>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5.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18:37:38"/>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6.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18:37:40"/>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7.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18:37:53"/>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8.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18:37:54"/>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9.xml><?xml version="1.0" encoding="utf-8"?>
<inkml:ink xmlns:inkml="http://www.w3.org/2003/InkML">
  <inkml:definitions>
    <inkml:context xml:id="ctx0">
      <inkml:inkSource xml:id="inkSrc0">
        <inkml:traceFormat>
          <inkml:channel name="X" type="integer" max="2" min="-2" units="cm"/>
          <inkml:channel name="Y" type="integer" max="2" min="-2"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10T18:38:06"/>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27C04D5-FEAA-4F0A-8D0A-A62F4E5ED7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414265-761E-449B-97EE-46D578A1BE3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27C04D5-FEAA-4F0A-8D0A-A62F4E5ED7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414265-761E-449B-97EE-46D578A1BE3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27C04D5-FEAA-4F0A-8D0A-A62F4E5ED7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414265-761E-449B-97EE-46D578A1BE3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27C04D5-FEAA-4F0A-8D0A-A62F4E5ED7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414265-761E-449B-97EE-46D578A1BE3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27C04D5-FEAA-4F0A-8D0A-A62F4E5ED7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414265-761E-449B-97EE-46D578A1BE36}"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27C04D5-FEAA-4F0A-8D0A-A62F4E5ED7C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414265-761E-449B-97EE-46D578A1BE3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27C04D5-FEAA-4F0A-8D0A-A62F4E5ED7CB}"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414265-761E-449B-97EE-46D578A1BE3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27C04D5-FEAA-4F0A-8D0A-A62F4E5ED7C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414265-761E-449B-97EE-46D578A1BE3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7C04D5-FEAA-4F0A-8D0A-A62F4E5ED7CB}"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414265-761E-449B-97EE-46D578A1BE3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27C04D5-FEAA-4F0A-8D0A-A62F4E5ED7C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414265-761E-449B-97EE-46D578A1BE3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27C04D5-FEAA-4F0A-8D0A-A62F4E5ED7C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414265-761E-449B-97EE-46D578A1BE3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7C04D5-FEAA-4F0A-8D0A-A62F4E5ED7CB}"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414265-761E-449B-97EE-46D578A1BE3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7.png"/><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9" Type="http://schemas.openxmlformats.org/officeDocument/2006/relationships/customXml" Target="../ink/ink5.xml"/><Relationship Id="rId8" Type="http://schemas.openxmlformats.org/officeDocument/2006/relationships/image" Target="../media/image4.png"/><Relationship Id="rId7" Type="http://schemas.openxmlformats.org/officeDocument/2006/relationships/customXml" Target="../ink/ink4.xml"/><Relationship Id="rId6" Type="http://schemas.openxmlformats.org/officeDocument/2006/relationships/image" Target="../media/image3.png"/><Relationship Id="rId5" Type="http://schemas.openxmlformats.org/officeDocument/2006/relationships/customXml" Target="../ink/ink3.xml"/><Relationship Id="rId4" Type="http://schemas.openxmlformats.org/officeDocument/2006/relationships/customXml" Target="../ink/ink2.xml"/><Relationship Id="rId3" Type="http://schemas.openxmlformats.org/officeDocument/2006/relationships/image" Target="../media/image2.png"/><Relationship Id="rId27" Type="http://schemas.openxmlformats.org/officeDocument/2006/relationships/slideLayout" Target="../slideLayouts/slideLayout2.xml"/><Relationship Id="rId26" Type="http://schemas.openxmlformats.org/officeDocument/2006/relationships/customXml" Target="../ink/ink21.xml"/><Relationship Id="rId25" Type="http://schemas.openxmlformats.org/officeDocument/2006/relationships/customXml" Target="../ink/ink20.xml"/><Relationship Id="rId24" Type="http://schemas.openxmlformats.org/officeDocument/2006/relationships/customXml" Target="../ink/ink19.xml"/><Relationship Id="rId23" Type="http://schemas.openxmlformats.org/officeDocument/2006/relationships/image" Target="../media/image5.png"/><Relationship Id="rId22" Type="http://schemas.openxmlformats.org/officeDocument/2006/relationships/customXml" Target="../ink/ink18.xml"/><Relationship Id="rId21" Type="http://schemas.openxmlformats.org/officeDocument/2006/relationships/customXml" Target="../ink/ink17.xml"/><Relationship Id="rId20" Type="http://schemas.openxmlformats.org/officeDocument/2006/relationships/customXml" Target="../ink/ink16.xml"/><Relationship Id="rId2" Type="http://schemas.openxmlformats.org/officeDocument/2006/relationships/customXml" Target="../ink/ink1.xml"/><Relationship Id="rId19" Type="http://schemas.openxmlformats.org/officeDocument/2006/relationships/customXml" Target="../ink/ink15.xml"/><Relationship Id="rId18" Type="http://schemas.openxmlformats.org/officeDocument/2006/relationships/customXml" Target="../ink/ink14.xml"/><Relationship Id="rId17" Type="http://schemas.openxmlformats.org/officeDocument/2006/relationships/customXml" Target="../ink/ink13.xml"/><Relationship Id="rId16" Type="http://schemas.openxmlformats.org/officeDocument/2006/relationships/customXml" Target="../ink/ink12.xml"/><Relationship Id="rId15" Type="http://schemas.openxmlformats.org/officeDocument/2006/relationships/customXml" Target="../ink/ink11.xml"/><Relationship Id="rId14" Type="http://schemas.openxmlformats.org/officeDocument/2006/relationships/customXml" Target="../ink/ink10.xml"/><Relationship Id="rId13" Type="http://schemas.openxmlformats.org/officeDocument/2006/relationships/customXml" Target="../ink/ink9.xml"/><Relationship Id="rId12" Type="http://schemas.openxmlformats.org/officeDocument/2006/relationships/customXml" Target="../ink/ink8.xml"/><Relationship Id="rId11" Type="http://schemas.openxmlformats.org/officeDocument/2006/relationships/customXml" Target="../ink/ink7.xml"/><Relationship Id="rId10" Type="http://schemas.openxmlformats.org/officeDocument/2006/relationships/customXml" Target="../ink/ink6.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80114"/>
            <a:ext cx="9144000" cy="2387600"/>
          </a:xfrm>
        </p:spPr>
        <p:txBody>
          <a:bodyPr>
            <a:noAutofit/>
          </a:bodyPr>
          <a:lstStyle/>
          <a:p>
            <a:r>
              <a:rPr lang="en-US" sz="5000" dirty="0">
                <a:solidFill>
                  <a:srgbClr val="000000"/>
                </a:solidFill>
                <a:effectLst/>
                <a:latin typeface="Arial" panose="020B0604020202020204" pitchFamily="34" charset="0"/>
                <a:cs typeface="Arial" panose="020B0604020202020204" pitchFamily="34" charset="0"/>
              </a:rPr>
              <a:t>REAL TIME SPEECH STEGANOGRAPHY FOR SECURE</a:t>
            </a:r>
            <a:br>
              <a:rPr lang="en-US" sz="5000" dirty="0">
                <a:latin typeface="Arial" panose="020B0604020202020204" pitchFamily="34" charset="0"/>
                <a:cs typeface="Arial" panose="020B0604020202020204" pitchFamily="34" charset="0"/>
              </a:rPr>
            </a:br>
            <a:r>
              <a:rPr lang="en-US" sz="5000" dirty="0">
                <a:solidFill>
                  <a:srgbClr val="000000"/>
                </a:solidFill>
                <a:effectLst/>
                <a:latin typeface="Arial" panose="020B0604020202020204" pitchFamily="34" charset="0"/>
                <a:cs typeface="Arial" panose="020B0604020202020204" pitchFamily="34" charset="0"/>
              </a:rPr>
              <a:t>DATA TRANSMISSION</a:t>
            </a:r>
            <a:endParaRPr lang="en-US" sz="5000" dirty="0">
              <a:latin typeface="Arial" panose="020B0604020202020204" pitchFamily="34" charset="0"/>
              <a:cs typeface="Arial" panose="020B0604020202020204" pitchFamily="34" charset="0"/>
            </a:endParaRPr>
          </a:p>
        </p:txBody>
      </p:sp>
      <p:sp>
        <p:nvSpPr>
          <p:cNvPr id="4" name="TextBox 3"/>
          <p:cNvSpPr txBox="1"/>
          <p:nvPr/>
        </p:nvSpPr>
        <p:spPr>
          <a:xfrm>
            <a:off x="7892716" y="4783755"/>
            <a:ext cx="4167740" cy="163121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Batch- B16</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Sabah Samareen (19321A04A9)</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Saniya </a:t>
            </a:r>
            <a:r>
              <a:rPr lang="en-US" sz="2000" dirty="0" err="1">
                <a:latin typeface="Arial" panose="020B0604020202020204" pitchFamily="34" charset="0"/>
                <a:cs typeface="Arial" panose="020B0604020202020204" pitchFamily="34" charset="0"/>
              </a:rPr>
              <a:t>Naaz</a:t>
            </a:r>
            <a:r>
              <a:rPr lang="en-US" sz="2000" dirty="0">
                <a:latin typeface="Arial" panose="020B0604020202020204" pitchFamily="34" charset="0"/>
                <a:cs typeface="Arial" panose="020B0604020202020204" pitchFamily="34" charset="0"/>
              </a:rPr>
              <a:t>         (19321A04C0)</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P Meghana Reddy(19321A0472)</a:t>
            </a: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
        <p:nvSpPr>
          <p:cNvPr id="3" name="TextBox 2"/>
          <p:cNvSpPr txBox="1"/>
          <p:nvPr/>
        </p:nvSpPr>
        <p:spPr>
          <a:xfrm>
            <a:off x="750771" y="4783755"/>
            <a:ext cx="4533498" cy="1015663"/>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Internal Guide:- </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S Surekha</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Assistant Professor</a:t>
            </a:r>
            <a:endParaRPr lang="en-US" sz="2000" dirty="0">
              <a:latin typeface="Arial" panose="020B0604020202020204" pitchFamily="34" charset="0"/>
              <a:cs typeface="Arial" panose="020B0604020202020204" pitchFamily="34" charset="0"/>
            </a:endParaRPr>
          </a:p>
        </p:txBody>
      </p:sp>
      <p:sp>
        <p:nvSpPr>
          <p:cNvPr id="5" name="TextBox 4"/>
          <p:cNvSpPr txBox="1"/>
          <p:nvPr/>
        </p:nvSpPr>
        <p:spPr>
          <a:xfrm>
            <a:off x="11301573" y="6154220"/>
            <a:ext cx="369870" cy="369332"/>
          </a:xfrm>
          <a:prstGeom prst="rect">
            <a:avLst/>
          </a:prstGeom>
          <a:noFill/>
        </p:spPr>
        <p:txBody>
          <a:bodyPr wrap="square" rtlCol="0">
            <a:spAutoFit/>
          </a:bodyPr>
          <a:lstStyle/>
          <a:p>
            <a:r>
              <a:rPr lang="en-US" dirty="0"/>
              <a:t>1</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DISCRETE WAVELET TRANSFORM</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p:txBody>
          <a:bodyPr/>
          <a:lstStyle/>
          <a:p>
            <a:r>
              <a:rPr lang="en-US" dirty="0">
                <a:latin typeface="Arial" panose="020B0604020202020204" pitchFamily="34" charset="0"/>
                <a:cs typeface="Arial" panose="020B0604020202020204" pitchFamily="34" charset="0"/>
              </a:rPr>
              <a:t>Advanced transformation technique</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Decomposes the input speech signal into approximate and detail coefficients</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4" name="TextBox 3"/>
          <p:cNvSpPr txBox="1"/>
          <p:nvPr/>
        </p:nvSpPr>
        <p:spPr>
          <a:xfrm>
            <a:off x="11301573" y="6154220"/>
            <a:ext cx="547126" cy="368300"/>
          </a:xfrm>
          <a:prstGeom prst="rect">
            <a:avLst/>
          </a:prstGeom>
          <a:noFill/>
        </p:spPr>
        <p:txBody>
          <a:bodyPr wrap="square" rtlCol="0">
            <a:spAutoFit/>
          </a:bodyPr>
          <a:lstStyle/>
          <a:p>
            <a:r>
              <a:rPr lang="en-US" dirty="0"/>
              <a:t>10</a:t>
            </a:r>
            <a:endParaRPr lang="en-US" dirty="0"/>
          </a:p>
        </p:txBody>
      </p:sp>
      <p:pic>
        <p:nvPicPr>
          <p:cNvPr id="5" name="Content Placeholder 4"/>
          <p:cNvPicPr>
            <a:picLocks noChangeAspect="1"/>
          </p:cNvPicPr>
          <p:nvPr>
            <p:ph sz="half" idx="2"/>
          </p:nvPr>
        </p:nvPicPr>
        <p:blipFill>
          <a:blip r:embed="rId1"/>
          <a:stretch>
            <a:fillRect/>
          </a:stretch>
        </p:blipFill>
        <p:spPr>
          <a:xfrm>
            <a:off x="5429885" y="1824990"/>
            <a:ext cx="5732780" cy="31445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a:latin typeface="Arial" panose="020B0604020202020204" pitchFamily="34" charset="0"/>
                <a:cs typeface="Arial" panose="020B0604020202020204" pitchFamily="34" charset="0"/>
              </a:rPr>
              <a:t>ALGORITHM</a:t>
            </a:r>
            <a:endParaRPr lang="en-US"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036353"/>
                <a:ext cx="10515600" cy="5951588"/>
              </a:xfrm>
            </p:spPr>
            <p:txBody>
              <a:bodyPr>
                <a:normAutofit/>
              </a:bodyPr>
              <a:lstStyle/>
              <a:p>
                <a:r>
                  <a:rPr lang="en-US" dirty="0">
                    <a:latin typeface="Arial" panose="020B0604020202020204" pitchFamily="34" charset="0"/>
                    <a:cs typeface="Arial" panose="020B0604020202020204" pitchFamily="34" charset="0"/>
                  </a:rPr>
                  <a:t>A={</a:t>
                </a:r>
                <a14:m>
                  <m:oMath xmlns:m="http://schemas.openxmlformats.org/officeDocument/2006/math">
                    <m:sSub>
                      <m:sSubPr>
                        <m:ctrlPr>
                          <a:rPr lang="en-US"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𝑎</m:t>
                        </m:r>
                      </m:e>
                      <m:sub>
                        <m:r>
                          <a:rPr lang="en-US" b="0" i="1" smtClean="0">
                            <a:latin typeface="Cambria Math" panose="02040503050406030204" pitchFamily="18" charset="0"/>
                            <a:cs typeface="Arial" panose="020B0604020202020204" pitchFamily="34" charset="0"/>
                          </a:rPr>
                          <m:t>𝑖</m:t>
                        </m:r>
                      </m:sub>
                    </m:sSub>
                  </m:oMath>
                </a14:m>
                <a:r>
                  <a:rPr lang="en-US" dirty="0">
                    <a:latin typeface="Arial" panose="020B0604020202020204" pitchFamily="34" charset="0"/>
                    <a:cs typeface="Arial" panose="020B0604020202020204" pitchFamily="34" charset="0"/>
                  </a:rPr>
                  <a:t>|</a:t>
                </a:r>
                <a:r>
                  <a:rPr lang="en-US" dirty="0">
                    <a:cs typeface="Arial" panose="020B0604020202020204" pitchFamily="34" charset="0"/>
                  </a:rPr>
                  <a:t> </a:t>
                </a:r>
                <a14:m>
                  <m:oMath xmlns:m="http://schemas.openxmlformats.org/officeDocument/2006/math">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𝑎</m:t>
                        </m:r>
                      </m:e>
                      <m:sub>
                        <m:r>
                          <a:rPr lang="en-US" i="1">
                            <a:latin typeface="Cambria Math" panose="02040503050406030204" pitchFamily="18" charset="0"/>
                            <a:cs typeface="Arial" panose="020B0604020202020204" pitchFamily="34" charset="0"/>
                          </a:rPr>
                          <m:t>𝑖</m:t>
                        </m:r>
                      </m:sub>
                    </m:sSub>
                  </m:oMath>
                </a14:m>
                <a:r>
                  <a:rPr lang="en-US" dirty="0">
                    <a:latin typeface="Arial" panose="020B0604020202020204" pitchFamily="34" charset="0"/>
                    <a:cs typeface="Arial" panose="020B0604020202020204" pitchFamily="34" charset="0"/>
                  </a:rPr>
                  <a:t> ∈ −1,1}--------------------(1)</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a:t>
                </a:r>
                <a14:m>
                  <m:oMath xmlns:m="http://schemas.openxmlformats.org/officeDocument/2006/math">
                    <m:sSub>
                      <m:sSubPr>
                        <m:ctrlPr>
                          <a:rPr lang="en-US"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𝑝</m:t>
                        </m:r>
                      </m:e>
                      <m:sub>
                        <m:r>
                          <a:rPr lang="en-US" b="0" i="1" smtClean="0">
                            <a:latin typeface="Cambria Math" panose="02040503050406030204" pitchFamily="18" charset="0"/>
                            <a:cs typeface="Arial" panose="020B0604020202020204" pitchFamily="34" charset="0"/>
                          </a:rPr>
                          <m:t>𝑖</m:t>
                        </m:r>
                      </m:sub>
                    </m:sSub>
                  </m:oMath>
                </a14:m>
                <a:r>
                  <a:rPr lang="en-US" dirty="0">
                    <a:latin typeface="Arial" panose="020B0604020202020204" pitchFamily="34" charset="0"/>
                    <a:cs typeface="Arial" panose="020B0604020202020204" pitchFamily="34" charset="0"/>
                  </a:rPr>
                  <a:t>|</a:t>
                </a:r>
                <a:r>
                  <a:rPr lang="en-US" dirty="0">
                    <a:cs typeface="Arial" panose="020B0604020202020204" pitchFamily="34" charset="0"/>
                  </a:rPr>
                  <a:t> </a:t>
                </a:r>
                <a14:m>
                  <m:oMath xmlns:m="http://schemas.openxmlformats.org/officeDocument/2006/math">
                    <m:sSub>
                      <m:sSubPr>
                        <m:ctrlPr>
                          <a:rPr lang="en-US" i="1">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𝑝</m:t>
                        </m:r>
                      </m:e>
                      <m:sub>
                        <m:r>
                          <a:rPr lang="en-US" i="1">
                            <a:latin typeface="Cambria Math" panose="02040503050406030204" pitchFamily="18" charset="0"/>
                            <a:cs typeface="Arial" panose="020B0604020202020204" pitchFamily="34" charset="0"/>
                          </a:rPr>
                          <m:t>𝑖</m:t>
                        </m:r>
                      </m:sub>
                    </m:sSub>
                  </m:oMath>
                </a14:m>
                <a:r>
                  <a:rPr lang="en-US" dirty="0">
                    <a:latin typeface="Arial" panose="020B0604020202020204" pitchFamily="34" charset="0"/>
                    <a:cs typeface="Arial" panose="020B0604020202020204" pitchFamily="34" charset="0"/>
                  </a:rPr>
                  <a:t> ∈ −1,1}--------------------(2)</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B={</a:t>
                </a:r>
                <a14:m>
                  <m:oMath xmlns:m="http://schemas.openxmlformats.org/officeDocument/2006/math">
                    <m:sSub>
                      <m:sSubPr>
                        <m:ctrlPr>
                          <a:rPr lang="en-US"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𝑏</m:t>
                        </m:r>
                      </m:e>
                      <m:sub>
                        <m:r>
                          <a:rPr lang="en-US" b="0" i="1" smtClean="0">
                            <a:latin typeface="Cambria Math" panose="02040503050406030204" pitchFamily="18" charset="0"/>
                            <a:cs typeface="Arial" panose="020B0604020202020204" pitchFamily="34" charset="0"/>
                          </a:rPr>
                          <m:t>𝑖</m:t>
                        </m:r>
                      </m:sub>
                    </m:sSub>
                  </m:oMath>
                </a14:m>
                <a:r>
                  <a:rPr lang="en-US" dirty="0">
                    <a:latin typeface="Arial" panose="020B0604020202020204" pitchFamily="34" charset="0"/>
                    <a:cs typeface="Arial" panose="020B0604020202020204" pitchFamily="34" charset="0"/>
                  </a:rPr>
                  <a:t>|</a:t>
                </a:r>
                <a:r>
                  <a:rPr lang="en-US" dirty="0">
                    <a:cs typeface="Arial" panose="020B0604020202020204" pitchFamily="34" charset="0"/>
                  </a:rPr>
                  <a:t> </a:t>
                </a:r>
                <a14:m>
                  <m:oMath xmlns:m="http://schemas.openxmlformats.org/officeDocument/2006/math">
                    <m:sSub>
                      <m:sSubPr>
                        <m:ctrlPr>
                          <a:rPr lang="en-US" i="1">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𝑏</m:t>
                        </m:r>
                      </m:e>
                      <m:sub>
                        <m:r>
                          <a:rPr lang="en-US" i="1">
                            <a:latin typeface="Cambria Math" panose="02040503050406030204" pitchFamily="18" charset="0"/>
                            <a:cs typeface="Arial" panose="020B0604020202020204" pitchFamily="34" charset="0"/>
                          </a:rPr>
                          <m:t>𝑖</m:t>
                        </m:r>
                      </m:sub>
                    </m:sSub>
                    <m:r>
                      <a:rPr lang="en-US" b="0" i="1" smtClean="0">
                        <a:latin typeface="Cambria Math" panose="02040503050406030204" pitchFamily="18" charset="0"/>
                        <a:cs typeface="Arial" panose="020B0604020202020204" pitchFamily="34" charset="0"/>
                      </a:rPr>
                      <m:t>=</m:t>
                    </m:r>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𝑎</m:t>
                        </m:r>
                      </m:e>
                      <m:sub>
                        <m:r>
                          <a:rPr lang="en-US" i="1">
                            <a:latin typeface="Cambria Math" panose="02040503050406030204" pitchFamily="18" charset="0"/>
                            <a:cs typeface="Arial" panose="020B0604020202020204" pitchFamily="34" charset="0"/>
                          </a:rPr>
                          <m:t>𝑖</m:t>
                        </m:r>
                      </m:sub>
                    </m:sSub>
                  </m:oMath>
                </a14:m>
                <a:r>
                  <a:rPr lang="en-US" dirty="0">
                    <a:latin typeface="Arial" panose="020B0604020202020204" pitchFamily="34" charset="0"/>
                    <a:cs typeface="Arial" panose="020B0604020202020204" pitchFamily="34" charset="0"/>
                  </a:rPr>
                  <a:t>,j.cr &lt;= I &lt; (</a:t>
                </a:r>
                <a:r>
                  <a:rPr lang="en-US" dirty="0" err="1">
                    <a:latin typeface="Arial" panose="020B0604020202020204" pitchFamily="34" charset="0"/>
                    <a:cs typeface="Arial" panose="020B0604020202020204" pitchFamily="34" charset="0"/>
                  </a:rPr>
                  <a:t>j+i</a:t>
                </a:r>
                <a:r>
                  <a:rPr lang="en-US" dirty="0">
                    <a:latin typeface="Arial" panose="020B0604020202020204" pitchFamily="34" charset="0"/>
                    <a:cs typeface="Arial" panose="020B0604020202020204" pitchFamily="34" charset="0"/>
                  </a:rPr>
                  <a:t>).cr}------(3)</a:t>
                </a:r>
                <a:endParaRPr lang="en-US" dirty="0">
                  <a:latin typeface="Arial" panose="020B0604020202020204" pitchFamily="34" charset="0"/>
                  <a:cs typeface="Arial" panose="020B0604020202020204" pitchFamily="34" charset="0"/>
                </a:endParaRPr>
              </a:p>
              <a:p>
                <a14:m>
                  <m:oMath xmlns:m="http://schemas.openxmlformats.org/officeDocument/2006/math">
                    <m:sSub>
                      <m:sSubPr>
                        <m:ctrlPr>
                          <a:rPr lang="en-US"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𝑤</m:t>
                        </m:r>
                      </m:e>
                      <m:sub>
                        <m:r>
                          <a:rPr lang="en-US" b="0" i="1" smtClean="0">
                            <a:latin typeface="Cambria Math" panose="02040503050406030204" pitchFamily="18" charset="0"/>
                            <a:cs typeface="Arial" panose="020B0604020202020204" pitchFamily="34" charset="0"/>
                          </a:rPr>
                          <m:t>𝑖</m:t>
                        </m:r>
                        <m:r>
                          <a:rPr lang="en-US" b="0" i="1" smtClean="0">
                            <a:latin typeface="Cambria Math" panose="02040503050406030204" pitchFamily="18" charset="0"/>
                            <a:cs typeface="Arial" panose="020B0604020202020204" pitchFamily="34" charset="0"/>
                            <a:sym typeface="Symbol" panose="05050102010706020507" pitchFamily="18" charset="2"/>
                          </a:rPr>
                          <m:t>.</m:t>
                        </m:r>
                      </m:sub>
                    </m:sSub>
                    <m:r>
                      <a:rPr lang="en-US" b="0" i="1" smtClean="0">
                        <a:latin typeface="Cambria Math" panose="02040503050406030204" pitchFamily="18" charset="0"/>
                        <a:cs typeface="Arial" panose="020B0604020202020204" pitchFamily="34" charset="0"/>
                      </a:rPr>
                      <m:t>=</m:t>
                    </m:r>
                    <m:r>
                      <a:rPr lang="en-US" i="1">
                        <a:latin typeface="Cambria Math" panose="02040503050406030204" pitchFamily="18" charset="0"/>
                        <a:cs typeface="Arial" panose="020B0604020202020204" pitchFamily="34" charset="0"/>
                        <a:sym typeface="Symbol" panose="05050102010706020507" pitchFamily="18" charset="2"/>
                      </a:rPr>
                      <m:t></m:t>
                    </m:r>
                  </m:oMath>
                </a14:m>
                <a:r>
                  <a:rPr lang="en-US" dirty="0">
                    <a:latin typeface="Arial" panose="020B0604020202020204" pitchFamily="34" charset="0"/>
                    <a:cs typeface="Arial" panose="020B0604020202020204" pitchFamily="34" charset="0"/>
                  </a:rPr>
                  <a:t>.</a:t>
                </a:r>
                <a14:m>
                  <m:oMath xmlns:m="http://schemas.openxmlformats.org/officeDocument/2006/math">
                    <m:sSub>
                      <m:sSubPr>
                        <m:ctrlPr>
                          <a:rPr lang="en-US" i="1" dirty="0" smtClean="0">
                            <a:latin typeface="Cambria Math" panose="02040503050406030204" pitchFamily="18" charset="0"/>
                            <a:cs typeface="Arial" panose="020B0604020202020204" pitchFamily="34" charset="0"/>
                          </a:rPr>
                        </m:ctrlPr>
                      </m:sSubPr>
                      <m:e>
                        <m:r>
                          <a:rPr lang="en-US" b="0" i="1" dirty="0" smtClean="0">
                            <a:latin typeface="Cambria Math" panose="02040503050406030204" pitchFamily="18" charset="0"/>
                            <a:cs typeface="Arial" panose="020B0604020202020204" pitchFamily="34" charset="0"/>
                          </a:rPr>
                          <m:t>𝑏</m:t>
                        </m:r>
                      </m:e>
                      <m:sub>
                        <m:r>
                          <a:rPr lang="en-US" b="0" i="1" dirty="0" smtClean="0">
                            <a:latin typeface="Cambria Math" panose="02040503050406030204" pitchFamily="18" charset="0"/>
                            <a:cs typeface="Arial" panose="020B0604020202020204" pitchFamily="34" charset="0"/>
                          </a:rPr>
                          <m:t>𝑖</m:t>
                        </m:r>
                        <m:r>
                          <a:rPr lang="en-US" b="0" i="1" dirty="0" smtClean="0">
                            <a:latin typeface="Cambria Math" panose="02040503050406030204" pitchFamily="18" charset="0"/>
                            <a:cs typeface="Arial" panose="020B0604020202020204" pitchFamily="34" charset="0"/>
                          </a:rPr>
                          <m:t> </m:t>
                        </m:r>
                      </m:sub>
                    </m:sSub>
                    <m:r>
                      <a:rPr lang="en-US" b="0" i="1" dirty="0" smtClean="0">
                        <a:latin typeface="Cambria Math" panose="02040503050406030204" pitchFamily="18" charset="0"/>
                        <a:cs typeface="Arial" panose="020B0604020202020204" pitchFamily="34" charset="0"/>
                      </a:rPr>
                      <m:t>.</m:t>
                    </m:r>
                    <m:sSub>
                      <m:sSubPr>
                        <m:ctrlPr>
                          <a:rPr lang="en-US" b="0" i="1" dirty="0" smtClean="0">
                            <a:latin typeface="Cambria Math" panose="02040503050406030204" pitchFamily="18" charset="0"/>
                            <a:cs typeface="Arial" panose="020B0604020202020204" pitchFamily="34" charset="0"/>
                          </a:rPr>
                        </m:ctrlPr>
                      </m:sSubPr>
                      <m:e>
                        <m:r>
                          <a:rPr lang="en-US" b="0" i="1" dirty="0" smtClean="0">
                            <a:latin typeface="Cambria Math" panose="02040503050406030204" pitchFamily="18" charset="0"/>
                            <a:cs typeface="Arial" panose="020B0604020202020204" pitchFamily="34" charset="0"/>
                          </a:rPr>
                          <m:t>𝑝</m:t>
                        </m:r>
                      </m:e>
                      <m:sub>
                        <m:r>
                          <a:rPr lang="en-US" b="0" i="1" dirty="0" smtClean="0">
                            <a:latin typeface="Cambria Math" panose="02040503050406030204" pitchFamily="18" charset="0"/>
                            <a:cs typeface="Arial" panose="020B0604020202020204" pitchFamily="34" charset="0"/>
                          </a:rPr>
                          <m:t>𝑖</m:t>
                        </m:r>
                      </m:sub>
                    </m:sSub>
                  </m:oMath>
                </a14:m>
                <a:r>
                  <a:rPr lang="en-US" dirty="0">
                    <a:latin typeface="Arial" panose="020B0604020202020204" pitchFamily="34" charset="0"/>
                    <a:cs typeface="Arial" panose="020B0604020202020204" pitchFamily="34" charset="0"/>
                  </a:rPr>
                  <a:t> -----------------(4)</a:t>
                </a:r>
                <a:endParaRPr lang="en-US" dirty="0">
                  <a:latin typeface="Arial" panose="020B0604020202020204" pitchFamily="34" charset="0"/>
                  <a:cs typeface="Arial" panose="020B0604020202020204" pitchFamily="34" charset="0"/>
                </a:endParaRPr>
              </a:p>
              <a:p>
                <a14:m>
                  <m:oMath xmlns:m="http://schemas.openxmlformats.org/officeDocument/2006/math">
                    <m:sSubSup>
                      <m:sSubSupPr>
                        <m:ctrlPr>
                          <a:rPr lang="en-US" i="1" smtClean="0">
                            <a:latin typeface="Cambria Math" panose="02040503050406030204" pitchFamily="18" charset="0"/>
                            <a:cs typeface="Arial" panose="020B0604020202020204" pitchFamily="34" charset="0"/>
                          </a:rPr>
                        </m:ctrlPr>
                      </m:sSubSupPr>
                      <m:e>
                        <m:r>
                          <a:rPr lang="en-US" b="0" i="1" smtClean="0">
                            <a:latin typeface="Cambria Math" panose="02040503050406030204" pitchFamily="18" charset="0"/>
                            <a:cs typeface="Arial" panose="020B0604020202020204" pitchFamily="34" charset="0"/>
                          </a:rPr>
                          <m:t>𝑣</m:t>
                        </m:r>
                      </m:e>
                      <m:sub>
                        <m:r>
                          <a:rPr lang="en-US" b="0" i="1" smtClean="0">
                            <a:latin typeface="Cambria Math" panose="02040503050406030204" pitchFamily="18" charset="0"/>
                            <a:cs typeface="Arial" panose="020B0604020202020204" pitchFamily="34" charset="0"/>
                          </a:rPr>
                          <m:t>𝑖</m:t>
                        </m:r>
                      </m:sub>
                      <m:sup>
                        <m:r>
                          <a:rPr lang="en-US" b="0" i="1" smtClean="0">
                            <a:latin typeface="Cambria Math" panose="02040503050406030204" pitchFamily="18" charset="0"/>
                            <a:cs typeface="Arial" panose="020B0604020202020204" pitchFamily="34" charset="0"/>
                          </a:rPr>
                          <m:t>′</m:t>
                        </m:r>
                      </m:sup>
                    </m:sSubSup>
                    <m:r>
                      <a:rPr lang="en-US" b="0" i="1" smtClean="0">
                        <a:latin typeface="Cambria Math" panose="02040503050406030204" pitchFamily="18" charset="0"/>
                        <a:cs typeface="Arial" panose="020B0604020202020204" pitchFamily="34" charset="0"/>
                      </a:rPr>
                      <m:t>=</m:t>
                    </m:r>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𝑣</m:t>
                        </m:r>
                      </m:e>
                      <m:sub>
                        <m:r>
                          <a:rPr lang="en-US" b="0" i="1" smtClean="0">
                            <a:latin typeface="Cambria Math" panose="02040503050406030204" pitchFamily="18" charset="0"/>
                            <a:cs typeface="Arial" panose="020B0604020202020204" pitchFamily="34" charset="0"/>
                          </a:rPr>
                          <m:t>𝑖</m:t>
                        </m:r>
                      </m:sub>
                    </m:sSub>
                    <m:r>
                      <a:rPr lang="en-US" b="0" i="1" smtClean="0">
                        <a:latin typeface="Cambria Math" panose="02040503050406030204" pitchFamily="18" charset="0"/>
                        <a:cs typeface="Arial" panose="020B0604020202020204" pitchFamily="34" charset="0"/>
                      </a:rPr>
                      <m:t>+</m:t>
                    </m:r>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𝑤</m:t>
                        </m:r>
                      </m:e>
                      <m:sub>
                        <m:r>
                          <a:rPr lang="en-US" b="0" i="1" smtClean="0">
                            <a:latin typeface="Cambria Math" panose="02040503050406030204" pitchFamily="18" charset="0"/>
                            <a:cs typeface="Arial" panose="020B0604020202020204" pitchFamily="34" charset="0"/>
                          </a:rPr>
                          <m:t>𝑖</m:t>
                        </m:r>
                      </m:sub>
                    </m:sSub>
                  </m:oMath>
                </a14:m>
                <a:r>
                  <a:rPr lang="en-US" dirty="0">
                    <a:latin typeface="Arial" panose="020B0604020202020204" pitchFamily="34" charset="0"/>
                    <a:cs typeface="Arial" panose="020B0604020202020204" pitchFamily="34" charset="0"/>
                  </a:rPr>
                  <a:t> -------------------(5)</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----------------------------------------(6)</a:t>
                </a: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--------------------------------(7)             </a:t>
                </a:r>
                <a:endParaRPr lang="en-US" dirty="0">
                  <a:latin typeface="Arial" panose="020B0604020202020204" pitchFamily="34" charset="0"/>
                  <a:cs typeface="Arial" panose="020B0604020202020204" pitchFamily="34"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838200" y="1036353"/>
                <a:ext cx="10515600" cy="5951588"/>
              </a:xfrm>
              <a:blipFill rotWithShape="1">
                <a:blip r:embed="rId1"/>
                <a:stretch>
                  <a:fillRect t="-1" b="7"/>
                </a:stretch>
              </a:blipFill>
            </p:spPr>
            <p:txBody>
              <a:bodyPr/>
              <a:lstStyle/>
              <a:p>
                <a:r>
                  <a:rPr lang="en-US" altLang="en-US">
                    <a:noFill/>
                  </a:rPr>
                  <a:t> </a:t>
                </a:r>
              </a:p>
            </p:txBody>
          </p:sp>
        </mc:Fallback>
      </mc:AlternateContent>
      <p:pic>
        <p:nvPicPr>
          <p:cNvPr id="5" name="Picture 4"/>
          <p:cNvPicPr>
            <a:picLocks noChangeAspect="1"/>
          </p:cNvPicPr>
          <p:nvPr/>
        </p:nvPicPr>
        <p:blipFill>
          <a:blip r:embed="rId2"/>
          <a:stretch>
            <a:fillRect/>
          </a:stretch>
        </p:blipFill>
        <p:spPr>
          <a:xfrm>
            <a:off x="1203325" y="3815080"/>
            <a:ext cx="5072380" cy="986155"/>
          </a:xfrm>
          <a:prstGeom prst="rect">
            <a:avLst/>
          </a:prstGeom>
        </p:spPr>
      </p:pic>
      <p:pic>
        <p:nvPicPr>
          <p:cNvPr id="7" name="Picture 6"/>
          <p:cNvPicPr>
            <a:picLocks noChangeAspect="1"/>
          </p:cNvPicPr>
          <p:nvPr/>
        </p:nvPicPr>
        <p:blipFill>
          <a:blip r:embed="rId3"/>
          <a:stretch>
            <a:fillRect/>
          </a:stretch>
        </p:blipFill>
        <p:spPr>
          <a:xfrm>
            <a:off x="1059047" y="5108926"/>
            <a:ext cx="1665170" cy="1277704"/>
          </a:xfrm>
          <a:prstGeom prst="rect">
            <a:avLst/>
          </a:prstGeom>
        </p:spPr>
      </p:pic>
      <p:sp>
        <p:nvSpPr>
          <p:cNvPr id="6" name="TextBox 5"/>
          <p:cNvSpPr txBox="1"/>
          <p:nvPr/>
        </p:nvSpPr>
        <p:spPr>
          <a:xfrm>
            <a:off x="11301572" y="6154220"/>
            <a:ext cx="585627" cy="368300"/>
          </a:xfrm>
          <a:prstGeom prst="rect">
            <a:avLst/>
          </a:prstGeom>
          <a:noFill/>
        </p:spPr>
        <p:txBody>
          <a:bodyPr wrap="square" rtlCol="0">
            <a:spAutoFit/>
          </a:bodyPr>
          <a:lstStyle/>
          <a:p>
            <a:r>
              <a:rPr lang="en-US" dirty="0"/>
              <a:t>11</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5794" y="-50274"/>
            <a:ext cx="10515600" cy="1346644"/>
          </a:xfrm>
        </p:spPr>
        <p:txBody>
          <a:bodyPr>
            <a:normAutofit/>
          </a:bodyPr>
          <a:lstStyle/>
          <a:p>
            <a:pPr algn="ctr"/>
            <a:r>
              <a:rPr lang="en-US" dirty="0">
                <a:solidFill>
                  <a:srgbClr val="000000"/>
                </a:solidFill>
                <a:effectLst/>
                <a:latin typeface="Arial" panose="020B0604020202020204" pitchFamily="34" charset="0"/>
                <a:cs typeface="Arial" panose="020B0604020202020204" pitchFamily="34" charset="0"/>
              </a:rPr>
              <a:t>EXPECTED RESULTS AND DISCUSSION</a:t>
            </a:r>
            <a:endParaRPr lang="en-US" dirty="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idx="1"/>
          </p:nvPr>
        </p:nvPicPr>
        <p:blipFill>
          <a:blip r:embed="rId1"/>
          <a:stretch>
            <a:fillRect/>
          </a:stretch>
        </p:blipFill>
        <p:spPr>
          <a:xfrm>
            <a:off x="548640" y="1141058"/>
            <a:ext cx="4841507" cy="1853426"/>
          </a:xfrm>
        </p:spPr>
      </p:pic>
      <p:pic>
        <p:nvPicPr>
          <p:cNvPr id="7" name="Picture 6"/>
          <p:cNvPicPr>
            <a:picLocks noChangeAspect="1"/>
          </p:cNvPicPr>
          <p:nvPr/>
        </p:nvPicPr>
        <p:blipFill>
          <a:blip r:embed="rId2"/>
          <a:stretch>
            <a:fillRect/>
          </a:stretch>
        </p:blipFill>
        <p:spPr>
          <a:xfrm>
            <a:off x="5932572" y="1141058"/>
            <a:ext cx="5034012" cy="1853426"/>
          </a:xfrm>
          <a:prstGeom prst="rect">
            <a:avLst/>
          </a:prstGeom>
        </p:spPr>
      </p:pic>
      <p:pic>
        <p:nvPicPr>
          <p:cNvPr id="9" name="Picture 8"/>
          <p:cNvPicPr>
            <a:picLocks noChangeAspect="1"/>
          </p:cNvPicPr>
          <p:nvPr/>
        </p:nvPicPr>
        <p:blipFill>
          <a:blip r:embed="rId3"/>
          <a:stretch>
            <a:fillRect/>
          </a:stretch>
        </p:blipFill>
        <p:spPr>
          <a:xfrm>
            <a:off x="3724977" y="3873413"/>
            <a:ext cx="5255394" cy="1992429"/>
          </a:xfrm>
          <a:prstGeom prst="rect">
            <a:avLst/>
          </a:prstGeom>
        </p:spPr>
      </p:pic>
      <p:sp>
        <p:nvSpPr>
          <p:cNvPr id="10" name="TextBox 9"/>
          <p:cNvSpPr txBox="1"/>
          <p:nvPr/>
        </p:nvSpPr>
        <p:spPr>
          <a:xfrm>
            <a:off x="491692" y="3171514"/>
            <a:ext cx="5860982" cy="829945"/>
          </a:xfrm>
          <a:prstGeom prst="rect">
            <a:avLst/>
          </a:prstGeom>
          <a:noFill/>
        </p:spPr>
        <p:txBody>
          <a:bodyPr wrap="square" rtlCol="0">
            <a:spAutoFit/>
          </a:bodyPr>
          <a:lstStyle/>
          <a:p>
            <a:r>
              <a:rPr lang="en-US" sz="2400" dirty="0">
                <a:solidFill>
                  <a:srgbClr val="000000"/>
                </a:solidFill>
                <a:effectLst/>
                <a:latin typeface="Arial" panose="020B0604020202020204" pitchFamily="34" charset="0"/>
                <a:cs typeface="Arial" panose="020B0604020202020204" pitchFamily="34" charset="0"/>
              </a:rPr>
              <a:t>Entering secret message to be </a:t>
            </a:r>
            <a:endParaRPr lang="en-US" sz="2400" dirty="0">
              <a:solidFill>
                <a:srgbClr val="000000"/>
              </a:solidFill>
              <a:effectLst/>
              <a:latin typeface="Arial" panose="020B0604020202020204" pitchFamily="34" charset="0"/>
              <a:cs typeface="Arial" panose="020B0604020202020204" pitchFamily="34" charset="0"/>
            </a:endParaRPr>
          </a:p>
          <a:p>
            <a:r>
              <a:rPr lang="en-US" sz="2400" dirty="0">
                <a:solidFill>
                  <a:srgbClr val="000000"/>
                </a:solidFill>
                <a:effectLst/>
                <a:latin typeface="Arial" panose="020B0604020202020204" pitchFamily="34" charset="0"/>
                <a:cs typeface="Arial" panose="020B0604020202020204" pitchFamily="34" charset="0"/>
              </a:rPr>
              <a:t>embedded. </a:t>
            </a:r>
            <a:endParaRPr lang="en-US" sz="2400" dirty="0">
              <a:latin typeface="Arial" panose="020B0604020202020204" pitchFamily="34" charset="0"/>
              <a:cs typeface="Arial" panose="020B0604020202020204" pitchFamily="34" charset="0"/>
            </a:endParaRPr>
          </a:p>
        </p:txBody>
      </p:sp>
      <p:sp>
        <p:nvSpPr>
          <p:cNvPr id="11" name="TextBox 10"/>
          <p:cNvSpPr txBox="1"/>
          <p:nvPr/>
        </p:nvSpPr>
        <p:spPr>
          <a:xfrm>
            <a:off x="6244391" y="3234496"/>
            <a:ext cx="5107003" cy="461665"/>
          </a:xfrm>
          <a:prstGeom prst="rect">
            <a:avLst/>
          </a:prstGeom>
          <a:noFill/>
        </p:spPr>
        <p:txBody>
          <a:bodyPr wrap="square" rtlCol="0">
            <a:spAutoFit/>
          </a:bodyPr>
          <a:lstStyle/>
          <a:p>
            <a:r>
              <a:rPr lang="en-US" sz="2400" dirty="0">
                <a:solidFill>
                  <a:srgbClr val="000000"/>
                </a:solidFill>
                <a:effectLst/>
                <a:latin typeface="Arial" panose="020B0604020202020204" pitchFamily="34" charset="0"/>
                <a:cs typeface="Arial" panose="020B0604020202020204" pitchFamily="34" charset="0"/>
              </a:rPr>
              <a:t>Embedded message.</a:t>
            </a:r>
            <a:endParaRPr lang="en-US" sz="2400" dirty="0">
              <a:latin typeface="Arial" panose="020B0604020202020204" pitchFamily="34" charset="0"/>
              <a:cs typeface="Arial" panose="020B0604020202020204" pitchFamily="34" charset="0"/>
            </a:endParaRPr>
          </a:p>
        </p:txBody>
      </p:sp>
      <p:sp>
        <p:nvSpPr>
          <p:cNvPr id="13" name="TextBox 12"/>
          <p:cNvSpPr txBox="1"/>
          <p:nvPr/>
        </p:nvSpPr>
        <p:spPr>
          <a:xfrm>
            <a:off x="3724977" y="5877655"/>
            <a:ext cx="6275671" cy="830997"/>
          </a:xfrm>
          <a:prstGeom prst="rect">
            <a:avLst/>
          </a:prstGeom>
          <a:noFill/>
        </p:spPr>
        <p:txBody>
          <a:bodyPr wrap="square" rtlCol="0">
            <a:spAutoFit/>
          </a:bodyPr>
          <a:lstStyle/>
          <a:p>
            <a:r>
              <a:rPr lang="en-US" sz="2400" dirty="0">
                <a:solidFill>
                  <a:srgbClr val="000000"/>
                </a:solidFill>
                <a:effectLst/>
                <a:latin typeface="Arial" panose="020B0604020202020204" pitchFamily="34" charset="0"/>
                <a:cs typeface="Arial" panose="020B0604020202020204" pitchFamily="34" charset="0"/>
              </a:rPr>
              <a:t>Extracted message with proposed implementation.</a:t>
            </a:r>
            <a:endParaRPr lang="en-US" sz="2400" dirty="0">
              <a:latin typeface="Arial" panose="020B0604020202020204" pitchFamily="34" charset="0"/>
              <a:cs typeface="Arial" panose="020B0604020202020204" pitchFamily="34" charset="0"/>
            </a:endParaRPr>
          </a:p>
        </p:txBody>
      </p:sp>
      <p:sp>
        <p:nvSpPr>
          <p:cNvPr id="12" name="TextBox 11"/>
          <p:cNvSpPr txBox="1"/>
          <p:nvPr/>
        </p:nvSpPr>
        <p:spPr>
          <a:xfrm>
            <a:off x="11301572" y="6154220"/>
            <a:ext cx="585627" cy="368300"/>
          </a:xfrm>
          <a:prstGeom prst="rect">
            <a:avLst/>
          </a:prstGeom>
          <a:noFill/>
        </p:spPr>
        <p:txBody>
          <a:bodyPr wrap="square" rtlCol="0">
            <a:spAutoFit/>
          </a:bodyPr>
          <a:lstStyle/>
          <a:p>
            <a:r>
              <a:rPr lang="en-US" dirty="0"/>
              <a:t>12</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298384" y="606391"/>
            <a:ext cx="5265018" cy="5178391"/>
          </a:xfrm>
          <a:prstGeom prst="rect">
            <a:avLst/>
          </a:prstGeom>
        </p:spPr>
      </p:pic>
      <p:sp>
        <p:nvSpPr>
          <p:cNvPr id="4" name="TextBox 3"/>
          <p:cNvSpPr txBox="1"/>
          <p:nvPr/>
        </p:nvSpPr>
        <p:spPr>
          <a:xfrm>
            <a:off x="673768" y="5784782"/>
            <a:ext cx="5544152" cy="830997"/>
          </a:xfrm>
          <a:prstGeom prst="rect">
            <a:avLst/>
          </a:prstGeom>
          <a:noFill/>
        </p:spPr>
        <p:txBody>
          <a:bodyPr wrap="square" rtlCol="0">
            <a:spAutoFit/>
          </a:bodyPr>
          <a:lstStyle/>
          <a:p>
            <a:r>
              <a:rPr lang="en-US" sz="2400" dirty="0">
                <a:solidFill>
                  <a:srgbClr val="000000"/>
                </a:solidFill>
                <a:effectLst/>
                <a:latin typeface="Arial" panose="020B0604020202020204" pitchFamily="34" charset="0"/>
                <a:cs typeface="Arial" panose="020B0604020202020204" pitchFamily="34" charset="0"/>
              </a:rPr>
              <a:t>Performance of FFT-based speech steganography</a:t>
            </a:r>
            <a:endParaRPr lang="en-US" sz="24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6343048" y="606391"/>
            <a:ext cx="5457525" cy="5178391"/>
          </a:xfrm>
          <a:prstGeom prst="rect">
            <a:avLst/>
          </a:prstGeom>
        </p:spPr>
      </p:pic>
      <p:sp>
        <p:nvSpPr>
          <p:cNvPr id="7" name="TextBox 6"/>
          <p:cNvSpPr txBox="1"/>
          <p:nvPr/>
        </p:nvSpPr>
        <p:spPr>
          <a:xfrm>
            <a:off x="6699183" y="5784782"/>
            <a:ext cx="5101390" cy="830997"/>
          </a:xfrm>
          <a:prstGeom prst="rect">
            <a:avLst/>
          </a:prstGeom>
          <a:noFill/>
        </p:spPr>
        <p:txBody>
          <a:bodyPr wrap="square" rtlCol="0">
            <a:spAutoFit/>
          </a:bodyPr>
          <a:lstStyle/>
          <a:p>
            <a:r>
              <a:rPr lang="en-US" sz="2400" dirty="0">
                <a:solidFill>
                  <a:srgbClr val="000000"/>
                </a:solidFill>
                <a:effectLst/>
                <a:latin typeface="Arial" panose="020B0604020202020204" pitchFamily="34" charset="0"/>
                <a:cs typeface="Arial" panose="020B0604020202020204" pitchFamily="34" charset="0"/>
              </a:rPr>
              <a:t>Performance of proposed speech steganography</a:t>
            </a:r>
            <a:endParaRPr lang="en-US" sz="2400" dirty="0">
              <a:latin typeface="Arial" panose="020B0604020202020204" pitchFamily="34" charset="0"/>
              <a:cs typeface="Arial" panose="020B0604020202020204" pitchFamily="34" charset="0"/>
            </a:endParaRPr>
          </a:p>
        </p:txBody>
      </p:sp>
      <p:sp>
        <p:nvSpPr>
          <p:cNvPr id="8" name="TextBox 7"/>
          <p:cNvSpPr txBox="1"/>
          <p:nvPr/>
        </p:nvSpPr>
        <p:spPr>
          <a:xfrm>
            <a:off x="11301572" y="6154220"/>
            <a:ext cx="585627" cy="368300"/>
          </a:xfrm>
          <a:prstGeom prst="rect">
            <a:avLst/>
          </a:prstGeom>
          <a:noFill/>
        </p:spPr>
        <p:txBody>
          <a:bodyPr wrap="square" rtlCol="0">
            <a:spAutoFit/>
          </a:bodyPr>
          <a:lstStyle/>
          <a:p>
            <a:r>
              <a:rPr lang="en-US" dirty="0"/>
              <a:t>13</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9581"/>
            <a:ext cx="10515600" cy="828408"/>
          </a:xfrm>
        </p:spPr>
        <p:txBody>
          <a:bodyPr>
            <a:normAutofit/>
          </a:bodyPr>
          <a:lstStyle/>
          <a:p>
            <a:pPr algn="ctr"/>
            <a:r>
              <a:rPr lang="en-US" dirty="0">
                <a:latin typeface="Arial" panose="020B0604020202020204" pitchFamily="34" charset="0"/>
                <a:cs typeface="Arial" panose="020B0604020202020204" pitchFamily="34" charset="0"/>
              </a:rPr>
              <a:t>NOISE ATTACK</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a:stretch>
            <a:fillRect/>
          </a:stretch>
        </p:blipFill>
        <p:spPr>
          <a:xfrm>
            <a:off x="249454" y="997989"/>
            <a:ext cx="6285297" cy="4543124"/>
          </a:xfrm>
          <a:prstGeom prst="rect">
            <a:avLst/>
          </a:prstGeom>
        </p:spPr>
      </p:pic>
      <p:pic>
        <p:nvPicPr>
          <p:cNvPr id="6" name="Picture 5"/>
          <p:cNvPicPr>
            <a:picLocks noChangeAspect="1"/>
          </p:cNvPicPr>
          <p:nvPr/>
        </p:nvPicPr>
        <p:blipFill rotWithShape="1">
          <a:blip r:embed="rId2"/>
          <a:srcRect t="2628"/>
          <a:stretch>
            <a:fillRect/>
          </a:stretch>
        </p:blipFill>
        <p:spPr>
          <a:xfrm>
            <a:off x="7007192" y="997990"/>
            <a:ext cx="4472539" cy="4862022"/>
          </a:xfrm>
          <a:prstGeom prst="rect">
            <a:avLst/>
          </a:prstGeom>
        </p:spPr>
      </p:pic>
      <p:sp>
        <p:nvSpPr>
          <p:cNvPr id="8" name="TextBox 7"/>
          <p:cNvSpPr txBox="1"/>
          <p:nvPr/>
        </p:nvSpPr>
        <p:spPr>
          <a:xfrm>
            <a:off x="7197292" y="5857422"/>
            <a:ext cx="4754880" cy="829945"/>
          </a:xfrm>
          <a:prstGeom prst="rect">
            <a:avLst/>
          </a:prstGeom>
          <a:noFill/>
        </p:spPr>
        <p:txBody>
          <a:bodyPr wrap="square" rtlCol="0">
            <a:spAutoFit/>
          </a:bodyPr>
          <a:lstStyle/>
          <a:p>
            <a:pPr marL="342900" indent="-342900">
              <a:buAutoNum type="alphaLcParenBoth"/>
            </a:pPr>
            <a:r>
              <a:rPr lang="en-US" sz="2400" dirty="0">
                <a:solidFill>
                  <a:srgbClr val="000000"/>
                </a:solidFill>
                <a:effectLst/>
                <a:latin typeface="Arial" panose="020B0604020202020204" pitchFamily="34" charset="0"/>
                <a:cs typeface="Arial" panose="020B0604020202020204" pitchFamily="34" charset="0"/>
              </a:rPr>
              <a:t>FFT steganography</a:t>
            </a:r>
            <a:endParaRPr lang="en-US" sz="2400" dirty="0">
              <a:solidFill>
                <a:srgbClr val="000000"/>
              </a:solidFill>
              <a:effectLst/>
              <a:latin typeface="Arial" panose="020B0604020202020204" pitchFamily="34" charset="0"/>
              <a:cs typeface="Arial" panose="020B0604020202020204" pitchFamily="34" charset="0"/>
            </a:endParaRPr>
          </a:p>
          <a:p>
            <a:r>
              <a:rPr lang="en-US" sz="2400" dirty="0">
                <a:solidFill>
                  <a:srgbClr val="000000"/>
                </a:solidFill>
                <a:effectLst/>
                <a:latin typeface="Arial" panose="020B0604020202020204" pitchFamily="34" charset="0"/>
                <a:cs typeface="Arial" panose="020B0604020202020204" pitchFamily="34" charset="0"/>
              </a:rPr>
              <a:t>(b)DWT steganography. </a:t>
            </a:r>
            <a:endParaRPr lang="en-US" sz="2400" dirty="0">
              <a:latin typeface="Arial" panose="020B0604020202020204" pitchFamily="34" charset="0"/>
              <a:cs typeface="Arial" panose="020B0604020202020204" pitchFamily="34" charset="0"/>
            </a:endParaRPr>
          </a:p>
        </p:txBody>
      </p:sp>
      <p:sp>
        <p:nvSpPr>
          <p:cNvPr id="9" name="TextBox 8"/>
          <p:cNvSpPr txBox="1"/>
          <p:nvPr/>
        </p:nvSpPr>
        <p:spPr>
          <a:xfrm>
            <a:off x="249454" y="5794408"/>
            <a:ext cx="6382352" cy="830997"/>
          </a:xfrm>
          <a:prstGeom prst="rect">
            <a:avLst/>
          </a:prstGeom>
          <a:noFill/>
        </p:spPr>
        <p:txBody>
          <a:bodyPr wrap="square" rtlCol="0">
            <a:spAutoFit/>
          </a:bodyPr>
          <a:lstStyle/>
          <a:p>
            <a:r>
              <a:rPr lang="en-US" sz="2400" dirty="0">
                <a:solidFill>
                  <a:srgbClr val="000000"/>
                </a:solidFill>
                <a:effectLst/>
                <a:latin typeface="Arial" panose="020B0604020202020204" pitchFamily="34" charset="0"/>
                <a:cs typeface="Arial" panose="020B0604020202020204" pitchFamily="34" charset="0"/>
              </a:rPr>
              <a:t>Obtained results of proposed speech steganography with noise attack</a:t>
            </a:r>
            <a:endParaRPr lang="en-US" sz="2400" dirty="0">
              <a:latin typeface="Arial" panose="020B0604020202020204" pitchFamily="34" charset="0"/>
              <a:cs typeface="Arial" panose="020B0604020202020204" pitchFamily="34" charset="0"/>
            </a:endParaRPr>
          </a:p>
        </p:txBody>
      </p:sp>
      <p:sp>
        <p:nvSpPr>
          <p:cNvPr id="7" name="TextBox 6"/>
          <p:cNvSpPr txBox="1"/>
          <p:nvPr/>
        </p:nvSpPr>
        <p:spPr>
          <a:xfrm>
            <a:off x="11301572" y="6154220"/>
            <a:ext cx="585627" cy="368300"/>
          </a:xfrm>
          <a:prstGeom prst="rect">
            <a:avLst/>
          </a:prstGeom>
          <a:noFill/>
        </p:spPr>
        <p:txBody>
          <a:bodyPr wrap="square" rtlCol="0">
            <a:spAutoFit/>
          </a:bodyPr>
          <a:lstStyle/>
          <a:p>
            <a:r>
              <a:rPr lang="en-US" dirty="0"/>
              <a:t>14</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ADVANTAGES OF DWT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Performs highly imperceptible steganography</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Wavelets represent real world data better than sinusoids</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Captures frequency and location information (location in time)</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0" indent="0">
              <a:buNone/>
            </a:pPr>
            <a:endParaRPr lang="en-US" dirty="0"/>
          </a:p>
          <a:p>
            <a:r>
              <a:rPr lang="en-US" dirty="0">
                <a:latin typeface="Arial" panose="020B0604020202020204" pitchFamily="34" charset="0"/>
                <a:cs typeface="Arial" panose="020B0604020202020204" pitchFamily="34" charset="0"/>
              </a:rPr>
              <a:t>Difficult to choose which basis to use.</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More resources (memory) required to perform the computation </a:t>
            </a:r>
            <a:endParaRPr lang="en-US" dirty="0">
              <a:latin typeface="Arial" panose="020B0604020202020204" pitchFamily="34" charset="0"/>
              <a:cs typeface="Arial" panose="020B0604020202020204" pitchFamily="34" charset="0"/>
            </a:endParaRPr>
          </a:p>
        </p:txBody>
      </p:sp>
      <p:sp>
        <p:nvSpPr>
          <p:cNvPr id="8" name="Title 1"/>
          <p:cNvSpPr txBox="1"/>
          <p:nvPr/>
        </p:nvSpPr>
        <p:spPr>
          <a:xfrm>
            <a:off x="765175" y="33384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Arial" panose="020B0604020202020204" pitchFamily="34" charset="0"/>
                <a:cs typeface="Arial" panose="020B0604020202020204" pitchFamily="34" charset="0"/>
              </a:rPr>
              <a:t>DISADVANTAGES OF DWT</a:t>
            </a:r>
            <a:endParaRPr lang="en-US" dirty="0">
              <a:latin typeface="Arial" panose="020B0604020202020204" pitchFamily="34" charset="0"/>
              <a:cs typeface="Arial" panose="020B0604020202020204" pitchFamily="34" charset="0"/>
            </a:endParaRPr>
          </a:p>
        </p:txBody>
      </p:sp>
      <p:sp>
        <p:nvSpPr>
          <p:cNvPr id="9" name="TextBox 8"/>
          <p:cNvSpPr txBox="1"/>
          <p:nvPr/>
        </p:nvSpPr>
        <p:spPr>
          <a:xfrm>
            <a:off x="11280808" y="6092792"/>
            <a:ext cx="606391" cy="368300"/>
          </a:xfrm>
          <a:prstGeom prst="rect">
            <a:avLst/>
          </a:prstGeom>
          <a:noFill/>
        </p:spPr>
        <p:txBody>
          <a:bodyPr wrap="square" rtlCol="0">
            <a:spAutoFit/>
          </a:bodyPr>
          <a:lstStyle/>
          <a:p>
            <a:r>
              <a:rPr lang="en-US" dirty="0"/>
              <a:t>15</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APPLICATIONS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Confidential communication and secret data storing</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Protection of data alteration</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Digital Watermarking</a:t>
            </a:r>
            <a:endParaRPr lang="en-US" dirty="0">
              <a:latin typeface="Arial" panose="020B0604020202020204" pitchFamily="34" charset="0"/>
              <a:cs typeface="Arial" panose="020B0604020202020204" pitchFamily="34" charset="0"/>
            </a:endParaRPr>
          </a:p>
        </p:txBody>
      </p:sp>
      <p:sp>
        <p:nvSpPr>
          <p:cNvPr id="4" name="TextBox 3"/>
          <p:cNvSpPr txBox="1"/>
          <p:nvPr/>
        </p:nvSpPr>
        <p:spPr>
          <a:xfrm>
            <a:off x="11301572" y="6154220"/>
            <a:ext cx="585627" cy="368300"/>
          </a:xfrm>
          <a:prstGeom prst="rect">
            <a:avLst/>
          </a:prstGeom>
          <a:noFill/>
        </p:spPr>
        <p:txBody>
          <a:bodyPr wrap="square" rtlCol="0">
            <a:spAutoFit/>
          </a:bodyPr>
          <a:lstStyle/>
          <a:p>
            <a:r>
              <a:rPr lang="en-US"/>
              <a:t>16</a:t>
            </a:r>
            <a:endParaRPr lang="en-US" dirty="0"/>
          </a:p>
        </p:txBody>
      </p:sp>
      <p:sp>
        <p:nvSpPr>
          <p:cNvPr id="5" name="Text Box 4"/>
          <p:cNvSpPr txBox="1"/>
          <p:nvPr/>
        </p:nvSpPr>
        <p:spPr>
          <a:xfrm>
            <a:off x="3117215" y="2081530"/>
            <a:ext cx="309880" cy="368300"/>
          </a:xfrm>
          <a:prstGeom prst="rect">
            <a:avLst/>
          </a:prstGeom>
          <a:noFill/>
        </p:spPr>
        <p:txBody>
          <a:bodyPr wrap="none" rtlCol="0">
            <a:spAutoFit/>
          </a:bodyPr>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Arial" panose="020B0604020202020204" pitchFamily="34" charset="0"/>
                <a:cs typeface="Arial" panose="020B0604020202020204" pitchFamily="34" charset="0"/>
              </a:rPr>
              <a:t>REFERENCES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50163" y="1765814"/>
            <a:ext cx="10515600" cy="4351338"/>
          </a:xfrm>
        </p:spPr>
        <p:txBody>
          <a:bodyPr>
            <a:normAutofit fontScale="70000" lnSpcReduction="20000"/>
          </a:bodyPr>
          <a:lstStyle/>
          <a:p>
            <a:pPr marL="457200" lvl="1" indent="0" algn="just">
              <a:lnSpc>
                <a:spcPct val="100000"/>
              </a:lnSpc>
              <a:buNone/>
            </a:pPr>
            <a:r>
              <a:rPr lang="en-US" sz="2800">
                <a:latin typeface="Arial" panose="020B0604020202020204" pitchFamily="34" charset="0"/>
                <a:cs typeface="Arial" panose="020B0604020202020204" pitchFamily="34" charset="0"/>
              </a:rPr>
              <a:t>[1]  S.  Yang,  Z.  Song  and  J.  H.  Park,  “High  capacity  CDMA  Watermarking  Scheme  based  on  orthogonal Pseudo  random  subspace  projection,”  International  Conference  on  Multimedia  and  Ubiquitous  Engineering, Jun.  2011. </a:t>
            </a:r>
            <a:endParaRPr lang="en-US" sz="2800">
              <a:latin typeface="Arial" panose="020B0604020202020204" pitchFamily="34" charset="0"/>
              <a:cs typeface="Arial" panose="020B0604020202020204" pitchFamily="34" charset="0"/>
            </a:endParaRPr>
          </a:p>
          <a:p>
            <a:pPr marL="457200" lvl="1" indent="0" algn="just">
              <a:lnSpc>
                <a:spcPct val="100000"/>
              </a:lnSpc>
              <a:buNone/>
            </a:pPr>
            <a:r>
              <a:rPr lang="en-US" sz="2800">
                <a:latin typeface="Arial" panose="020B0604020202020204" pitchFamily="34" charset="0"/>
                <a:cs typeface="Arial" panose="020B0604020202020204" pitchFamily="34" charset="0"/>
              </a:rPr>
              <a:t>[2]  L.  Fillatre,  “Adaptive  Steganalysis  of  Least  Significant  Bit  Replacement  in  Grayscale  Natural  Images,” IEEE  Transactions  on  Signal  Processing,  vol.  60,  no.  2,  Feb.  2012. </a:t>
            </a:r>
            <a:endParaRPr lang="en-US" sz="2800">
              <a:latin typeface="Arial" panose="020B0604020202020204" pitchFamily="34" charset="0"/>
              <a:cs typeface="Arial" panose="020B0604020202020204" pitchFamily="34" charset="0"/>
            </a:endParaRPr>
          </a:p>
          <a:p>
            <a:pPr marL="457200" lvl="1" indent="0" algn="just">
              <a:lnSpc>
                <a:spcPct val="100000"/>
              </a:lnSpc>
              <a:buNone/>
            </a:pPr>
            <a:r>
              <a:rPr lang="en-US" sz="2800">
                <a:latin typeface="Arial" panose="020B0604020202020204" pitchFamily="34" charset="0"/>
                <a:cs typeface="Arial" panose="020B0604020202020204" pitchFamily="34" charset="0"/>
              </a:rPr>
              <a:t>[3]  R.  R.  Ahirwal,  D.  C.  Ahirwal  and  J.  Jain,  “A  High  Capacitive  and  Confidentiality  based  Image Steganography  using  Private  Stego  key,”  International  coference  on  Information  Science  and  applications, Feb.  2010.</a:t>
            </a:r>
            <a:endParaRPr lang="en-US" sz="2800">
              <a:latin typeface="Arial" panose="020B0604020202020204" pitchFamily="34" charset="0"/>
              <a:cs typeface="Arial" panose="020B0604020202020204" pitchFamily="34" charset="0"/>
            </a:endParaRPr>
          </a:p>
          <a:p>
            <a:pPr marL="457200" lvl="1" indent="0" algn="just">
              <a:lnSpc>
                <a:spcPct val="100000"/>
              </a:lnSpc>
              <a:buNone/>
            </a:pPr>
            <a:r>
              <a:rPr lang="en-US" sz="2800">
                <a:latin typeface="Arial" panose="020B0604020202020204" pitchFamily="34" charset="0"/>
                <a:cs typeface="Arial" panose="020B0604020202020204" pitchFamily="34" charset="0"/>
              </a:rPr>
              <a:t>[4]  R.  M.  Naguraha,  “Implementation  of  Direct  sequence  Spread  Spectrum  on  Audio  Data,”  International Conference  on  Informatics  Engineering,  Jun.  2011. </a:t>
            </a:r>
            <a:endParaRPr lang="en-US" sz="2800">
              <a:latin typeface="Arial" panose="020B0604020202020204" pitchFamily="34" charset="0"/>
              <a:cs typeface="Arial" panose="020B0604020202020204" pitchFamily="34" charset="0"/>
            </a:endParaRPr>
          </a:p>
          <a:p>
            <a:pPr marL="457200" lvl="1" indent="0" algn="just">
              <a:lnSpc>
                <a:spcPct val="100000"/>
              </a:lnSpc>
              <a:buNone/>
            </a:pPr>
            <a:r>
              <a:rPr lang="en-US" sz="2800">
                <a:latin typeface="Arial" panose="020B0604020202020204" pitchFamily="34" charset="0"/>
                <a:cs typeface="Arial" panose="020B0604020202020204" pitchFamily="34" charset="0"/>
              </a:rPr>
              <a:t>[5]  S.  Rekik,  D.  Guerchi,H.  Hamam  and  S.-A.  Selouani,  “Audio  Steganography  Coding  Using  the  Discrete Wavelet  Transforms,”International  Journal  of  Computer  Science  and  Security,  vol.  6,  no.  1,  2012.</a:t>
            </a:r>
            <a:endParaRPr lang="en-US" sz="2800" dirty="0">
              <a:latin typeface="Arial" panose="020B0604020202020204" pitchFamily="34" charset="0"/>
              <a:cs typeface="Arial" panose="020B0604020202020204" pitchFamily="34" charset="0"/>
            </a:endParaRPr>
          </a:p>
        </p:txBody>
      </p:sp>
      <p:sp>
        <p:nvSpPr>
          <p:cNvPr id="4" name="TextBox 3"/>
          <p:cNvSpPr txBox="1"/>
          <p:nvPr/>
        </p:nvSpPr>
        <p:spPr>
          <a:xfrm>
            <a:off x="11280808" y="6092792"/>
            <a:ext cx="606391" cy="368300"/>
          </a:xfrm>
          <a:prstGeom prst="rect">
            <a:avLst/>
          </a:prstGeom>
          <a:noFill/>
        </p:spPr>
        <p:txBody>
          <a:bodyPr wrap="square" rtlCol="0">
            <a:spAutoFit/>
          </a:bodyPr>
          <a:lstStyle/>
          <a:p>
            <a:r>
              <a:rPr lang="en-US" dirty="0"/>
              <a:t>17</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endParaRPr lang="en-US" dirty="0"/>
          </a:p>
        </p:txBody>
      </p:sp>
      <p:sp>
        <p:nvSpPr>
          <p:cNvPr id="3" name="TextBox 2"/>
          <p:cNvSpPr txBox="1"/>
          <p:nvPr/>
        </p:nvSpPr>
        <p:spPr>
          <a:xfrm>
            <a:off x="11301572" y="6154220"/>
            <a:ext cx="585627" cy="368300"/>
          </a:xfrm>
          <a:prstGeom prst="rect">
            <a:avLst/>
          </a:prstGeom>
          <a:noFill/>
        </p:spPr>
        <p:txBody>
          <a:bodyPr wrap="square" rtlCol="0">
            <a:spAutoFit/>
          </a:bodyPr>
          <a:lstStyle/>
          <a:p>
            <a:r>
              <a:rPr lang="en-US" dirty="0"/>
              <a:t>18</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973" y="-12061"/>
            <a:ext cx="10515600" cy="1325563"/>
          </a:xfrm>
        </p:spPr>
        <p:txBody>
          <a:bodyPr/>
          <a:lstStyle/>
          <a:p>
            <a:pPr algn="ctr"/>
            <a:r>
              <a:rPr lang="en-US" dirty="0">
                <a:latin typeface="Arial" panose="020B0604020202020204" pitchFamily="34" charset="0"/>
                <a:cs typeface="Arial" panose="020B0604020202020204" pitchFamily="34" charset="0"/>
              </a:rPr>
              <a:t>CONTENTS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36069" y="1017103"/>
            <a:ext cx="10515600" cy="4351338"/>
          </a:xfrm>
        </p:spPr>
        <p:txBody>
          <a:bodyPr>
            <a:noAutofit/>
          </a:bodyPr>
          <a:lstStyle/>
          <a:p>
            <a:r>
              <a:rPr lang="en-US" sz="2000" dirty="0">
                <a:latin typeface="Arial" panose="020B0604020202020204" pitchFamily="34" charset="0"/>
                <a:cs typeface="Arial" panose="020B0604020202020204" pitchFamily="34" charset="0"/>
              </a:rPr>
              <a:t>Objective</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Abstract</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Introduction- Steganography</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Software Requirements</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Block diagram</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Existing Method</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DWT</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Algorithm</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Expected Results and Discussion</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Noise Attack</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Applications</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References</a:t>
            </a:r>
            <a:endParaRPr lang="en-US" sz="2000" dirty="0">
              <a:latin typeface="Arial" panose="020B0604020202020204" pitchFamily="34" charset="0"/>
              <a:cs typeface="Arial" panose="020B0604020202020204" pitchFamily="34" charset="0"/>
            </a:endParaRPr>
          </a:p>
        </p:txBody>
      </p:sp>
      <p:sp>
        <p:nvSpPr>
          <p:cNvPr id="4" name="TextBox 3"/>
          <p:cNvSpPr txBox="1"/>
          <p:nvPr/>
        </p:nvSpPr>
        <p:spPr>
          <a:xfrm>
            <a:off x="11301573" y="6154220"/>
            <a:ext cx="369870" cy="369332"/>
          </a:xfrm>
          <a:prstGeom prst="rect">
            <a:avLst/>
          </a:prstGeom>
          <a:noFill/>
        </p:spPr>
        <p:txBody>
          <a:bodyPr wrap="square" rtlCol="0">
            <a:spAutoFit/>
          </a:bodyPr>
          <a:lstStyle/>
          <a:p>
            <a:r>
              <a:rPr lang="en-US" dirty="0"/>
              <a:t>2</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OBJECTIVE</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buNone/>
            </a:pPr>
            <a:r>
              <a:rPr lang="en-US" sz="3200" dirty="0">
                <a:latin typeface="Arial" panose="020B0604020202020204" pitchFamily="34" charset="0"/>
                <a:cs typeface="Arial" panose="020B0604020202020204" pitchFamily="34" charset="0"/>
              </a:rPr>
              <a:t>To perform Real Time Speech Steganography for Secure </a:t>
            </a:r>
            <a:endParaRPr lang="en-US" sz="3200" dirty="0">
              <a:latin typeface="Arial" panose="020B0604020202020204" pitchFamily="34" charset="0"/>
              <a:cs typeface="Arial" panose="020B0604020202020204" pitchFamily="34" charset="0"/>
            </a:endParaRPr>
          </a:p>
          <a:p>
            <a:pPr marL="0" indent="0">
              <a:buNone/>
            </a:pPr>
            <a:r>
              <a:rPr lang="en-US" sz="3200" dirty="0">
                <a:latin typeface="Arial" panose="020B0604020202020204" pitchFamily="34" charset="0"/>
                <a:cs typeface="Arial" panose="020B0604020202020204" pitchFamily="34" charset="0"/>
              </a:rPr>
              <a:t>Data </a:t>
            </a:r>
            <a:r>
              <a:rPr lang="en-US" sz="3200" dirty="0" err="1">
                <a:latin typeface="Arial" panose="020B0604020202020204" pitchFamily="34" charset="0"/>
                <a:cs typeface="Arial" panose="020B0604020202020204" pitchFamily="34" charset="0"/>
              </a:rPr>
              <a:t>Transmisson</a:t>
            </a:r>
            <a:r>
              <a:rPr lang="en-US" sz="3200" dirty="0">
                <a:latin typeface="Arial" panose="020B0604020202020204" pitchFamily="34" charset="0"/>
                <a:cs typeface="Arial" panose="020B0604020202020204" pitchFamily="34" charset="0"/>
              </a:rPr>
              <a:t> by Discrete Wavelet Transform using MATLAB </a:t>
            </a:r>
            <a:endParaRPr lang="en-US" sz="3200" dirty="0">
              <a:latin typeface="Arial" panose="020B0604020202020204" pitchFamily="34" charset="0"/>
              <a:cs typeface="Arial" panose="020B0604020202020204" pitchFamily="34" charset="0"/>
            </a:endParaRPr>
          </a:p>
        </p:txBody>
      </p:sp>
      <p:sp>
        <p:nvSpPr>
          <p:cNvPr id="6" name="TextBox 5"/>
          <p:cNvSpPr txBox="1"/>
          <p:nvPr/>
        </p:nvSpPr>
        <p:spPr>
          <a:xfrm>
            <a:off x="11301573" y="6154220"/>
            <a:ext cx="369870" cy="369332"/>
          </a:xfrm>
          <a:prstGeom prst="rect">
            <a:avLst/>
          </a:prstGeom>
          <a:noFill/>
        </p:spPr>
        <p:txBody>
          <a:bodyPr wrap="square" rtlCol="0">
            <a:spAutoFit/>
          </a:bodyPr>
          <a:lstStyle/>
          <a:p>
            <a:r>
              <a:rPr lang="en-US" dirty="0"/>
              <a:t>3</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ABSTRACT</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848051"/>
            <a:ext cx="10833243" cy="4328912"/>
          </a:xfrm>
        </p:spPr>
        <p:txBody>
          <a:bodyPr>
            <a:noAutofit/>
          </a:bodyPr>
          <a:lstStyle/>
          <a:p>
            <a:pPr marL="0" indent="0" algn="just">
              <a:buNone/>
            </a:pPr>
            <a:r>
              <a:rPr lang="en-US" sz="2000" dirty="0">
                <a:solidFill>
                  <a:srgbClr val="000000"/>
                </a:solidFill>
                <a:effectLst/>
                <a:latin typeface="Arial" panose="020B0604020202020204" pitchFamily="34" charset="0"/>
                <a:cs typeface="Arial" panose="020B0604020202020204" pitchFamily="34" charset="0"/>
              </a:rPr>
              <a:t>Information hiding into a cover object is referred as steganography. Here the cover object might be an image, video, or speech. Speech steganography is a process of hiding message data into a cover speech without degrading the quality of cover speech. Here, a spread spectrum representation-based speech steganography using discrete wavelet transform (DWT), which decomposes the cover speech signal into approximated and detail coefficients i.e., low frequency and high frequency has been introduced. The proposed speech steganography provides enhanced imperceptibility since DWT reconstructs the decomposed information without degrading the quality of speech. This approach is an extended version of existing Fast </a:t>
            </a:r>
            <a:r>
              <a:rPr lang="en-US" sz="2000" dirty="0" err="1">
                <a:solidFill>
                  <a:srgbClr val="000000"/>
                </a:solidFill>
                <a:effectLst/>
                <a:latin typeface="Arial" panose="020B0604020202020204" pitchFamily="34" charset="0"/>
                <a:cs typeface="Arial" panose="020B0604020202020204" pitchFamily="34" charset="0"/>
              </a:rPr>
              <a:t>fourier</a:t>
            </a:r>
            <a:r>
              <a:rPr lang="en-US" sz="2000" dirty="0">
                <a:solidFill>
                  <a:srgbClr val="000000"/>
                </a:solidFill>
                <a:effectLst/>
                <a:latin typeface="Arial" panose="020B0604020202020204" pitchFamily="34" charset="0"/>
                <a:cs typeface="Arial" panose="020B0604020202020204" pitchFamily="34" charset="0"/>
              </a:rPr>
              <a:t> transform (FFT) based steganography, where there is a lack of imperceptibility. Simulation results proved that the proposed algorithm is superior to the conventional algorithms. Also performed good enough simulations with low bit error rate and excellent imperceptibility</a:t>
            </a:r>
            <a:endParaRPr lang="en-US" sz="2000" dirty="0">
              <a:latin typeface="Arial" panose="020B0604020202020204" pitchFamily="34" charset="0"/>
              <a:cs typeface="Arial" panose="020B0604020202020204" pitchFamily="34" charset="0"/>
            </a:endParaRPr>
          </a:p>
        </p:txBody>
      </p:sp>
      <p:sp>
        <p:nvSpPr>
          <p:cNvPr id="5" name="TextBox 4"/>
          <p:cNvSpPr txBox="1"/>
          <p:nvPr/>
        </p:nvSpPr>
        <p:spPr>
          <a:xfrm>
            <a:off x="11301573" y="6154220"/>
            <a:ext cx="369870" cy="369332"/>
          </a:xfrm>
          <a:prstGeom prst="rect">
            <a:avLst/>
          </a:prstGeom>
          <a:noFill/>
        </p:spPr>
        <p:txBody>
          <a:bodyPr wrap="square" rtlCol="0">
            <a:spAutoFit/>
          </a:bodyPr>
          <a:lstStyle/>
          <a:p>
            <a:r>
              <a:rPr lang="en-US" dirty="0"/>
              <a:t>4</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INTRODUCTION</a:t>
            </a:r>
            <a:br>
              <a:rPr lang="en-US" dirty="0">
                <a:latin typeface="Arial" panose="020B0604020202020204" pitchFamily="34" charset="0"/>
                <a:cs typeface="Arial" panose="020B0604020202020204" pitchFamily="34" charset="0"/>
              </a:rPr>
            </a:br>
            <a:r>
              <a:rPr lang="en-US" sz="3000" dirty="0">
                <a:latin typeface="Arial" panose="020B0604020202020204" pitchFamily="34" charset="0"/>
                <a:cs typeface="Arial" panose="020B0604020202020204" pitchFamily="34" charset="0"/>
              </a:rPr>
              <a:t>STEGANOGRAPHY</a:t>
            </a:r>
            <a:endParaRPr lang="en-US" sz="3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lgn="just"/>
            <a:r>
              <a:rPr lang="en-US" sz="3600" dirty="0">
                <a:solidFill>
                  <a:srgbClr val="000000"/>
                </a:solidFill>
                <a:effectLst/>
                <a:latin typeface="Arial" panose="020B0604020202020204" pitchFamily="34" charset="0"/>
                <a:cs typeface="Arial" panose="020B0604020202020204" pitchFamily="34" charset="0"/>
              </a:rPr>
              <a:t>Steganography refers to hiding information or any secret message behind a cover object which might be an image, speech or video. </a:t>
            </a:r>
            <a:endParaRPr lang="en-US" sz="3600" dirty="0">
              <a:solidFill>
                <a:srgbClr val="000000"/>
              </a:solidFill>
              <a:effectLst/>
              <a:latin typeface="Arial" panose="020B0604020202020204" pitchFamily="34" charset="0"/>
              <a:cs typeface="Arial" panose="020B0604020202020204" pitchFamily="34" charset="0"/>
            </a:endParaRPr>
          </a:p>
          <a:p>
            <a:pPr marL="0" indent="0" algn="just">
              <a:buNone/>
            </a:pPr>
            <a:endParaRPr lang="en-US" sz="3600" dirty="0">
              <a:solidFill>
                <a:srgbClr val="000000"/>
              </a:solidFill>
              <a:effectLst/>
              <a:latin typeface="Arial" panose="020B0604020202020204" pitchFamily="34" charset="0"/>
              <a:cs typeface="Arial" panose="020B0604020202020204" pitchFamily="34" charset="0"/>
            </a:endParaRPr>
          </a:p>
          <a:p>
            <a:pPr algn="just"/>
            <a:r>
              <a:rPr lang="en-US" sz="3600" dirty="0">
                <a:latin typeface="Arial" panose="020B0604020202020204" pitchFamily="34" charset="0"/>
                <a:cs typeface="Arial" panose="020B0604020202020204" pitchFamily="34" charset="0"/>
              </a:rPr>
              <a:t>Persons who are authorized recipients can only view the message sent from the source end.</a:t>
            </a:r>
            <a:endParaRPr lang="en-US" sz="3600" dirty="0">
              <a:latin typeface="Arial" panose="020B0604020202020204" pitchFamily="34" charset="0"/>
              <a:cs typeface="Arial" panose="020B0604020202020204" pitchFamily="34" charset="0"/>
            </a:endParaRPr>
          </a:p>
        </p:txBody>
      </p:sp>
      <p:sp>
        <p:nvSpPr>
          <p:cNvPr id="4" name="TextBox 3"/>
          <p:cNvSpPr txBox="1"/>
          <p:nvPr/>
        </p:nvSpPr>
        <p:spPr>
          <a:xfrm>
            <a:off x="11301573" y="6154220"/>
            <a:ext cx="369870" cy="369332"/>
          </a:xfrm>
          <a:prstGeom prst="rect">
            <a:avLst/>
          </a:prstGeom>
          <a:noFill/>
        </p:spPr>
        <p:txBody>
          <a:bodyPr wrap="square" rtlCol="0">
            <a:spAutoFit/>
          </a:bodyPr>
          <a:lstStyle/>
          <a:p>
            <a:r>
              <a:rPr lang="en-US" dirty="0"/>
              <a:t>5</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38200" y="481013"/>
            <a:ext cx="10515600" cy="5695950"/>
          </a:xfrm>
        </p:spPr>
        <p:txBody>
          <a:bodyPr>
            <a:normAutofit/>
          </a:bodyPr>
          <a:lstStyle/>
          <a:p>
            <a:pPr marL="0" indent="0">
              <a:buNone/>
            </a:pPr>
            <a:r>
              <a:rPr lang="en-US" dirty="0">
                <a:solidFill>
                  <a:srgbClr val="000000"/>
                </a:solidFill>
                <a:effectLst/>
                <a:latin typeface="Arial" panose="020B0604020202020204" pitchFamily="34" charset="0"/>
                <a:cs typeface="Arial" panose="020B0604020202020204" pitchFamily="34" charset="0"/>
              </a:rPr>
              <a:t>To obtain an effective steganography, one must need the following: </a:t>
            </a: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514350" indent="-514350">
              <a:buFont typeface="+mj-lt"/>
              <a:buAutoNum type="arabicPeriod"/>
            </a:pPr>
            <a:r>
              <a:rPr lang="en-US" dirty="0">
                <a:solidFill>
                  <a:srgbClr val="000000"/>
                </a:solidFill>
                <a:effectLst/>
                <a:latin typeface="Arial" panose="020B0604020202020204" pitchFamily="34" charset="0"/>
                <a:cs typeface="Arial" panose="020B0604020202020204" pitchFamily="34" charset="0"/>
              </a:rPr>
              <a:t>Cover object to hide the secure information. </a:t>
            </a:r>
            <a:endParaRPr lang="en-US" dirty="0">
              <a:solidFill>
                <a:srgbClr val="000000"/>
              </a:solidFill>
              <a:effectLst/>
              <a:latin typeface="Arial" panose="020B0604020202020204" pitchFamily="34" charset="0"/>
              <a:cs typeface="Arial" panose="020B0604020202020204" pitchFamily="34" charset="0"/>
            </a:endParaRPr>
          </a:p>
          <a:p>
            <a:pPr marL="514350" indent="-514350">
              <a:buFont typeface="+mj-lt"/>
              <a:buAutoNum type="arabicPeriod"/>
            </a:pPr>
            <a:endParaRPr lang="en-US" dirty="0">
              <a:latin typeface="Arial" panose="020B0604020202020204" pitchFamily="34" charset="0"/>
              <a:cs typeface="Arial" panose="020B0604020202020204" pitchFamily="34" charset="0"/>
            </a:endParaRPr>
          </a:p>
          <a:p>
            <a:pPr marL="514350" indent="-514350">
              <a:buFont typeface="+mj-lt"/>
              <a:buAutoNum type="arabicPeriod"/>
            </a:pPr>
            <a:r>
              <a:rPr lang="en-US" dirty="0">
                <a:solidFill>
                  <a:srgbClr val="000000"/>
                </a:solidFill>
                <a:effectLst/>
                <a:latin typeface="Arial" panose="020B0604020202020204" pitchFamily="34" charset="0"/>
                <a:cs typeface="Arial" panose="020B0604020202020204" pitchFamily="34" charset="0"/>
              </a:rPr>
              <a:t>Secret information i.e., message. </a:t>
            </a:r>
            <a:endParaRPr lang="en-US" dirty="0">
              <a:latin typeface="Arial" panose="020B0604020202020204" pitchFamily="34" charset="0"/>
              <a:cs typeface="Arial" panose="020B0604020202020204" pitchFamily="34" charset="0"/>
            </a:endParaRPr>
          </a:p>
          <a:p>
            <a:pPr marL="514350" indent="-514350">
              <a:buFont typeface="+mj-lt"/>
              <a:buAutoNum type="arabicPeriod"/>
            </a:pPr>
            <a:endParaRPr lang="en-US" dirty="0">
              <a:solidFill>
                <a:srgbClr val="000000"/>
              </a:solidFill>
              <a:effectLst/>
              <a:latin typeface="Arial" panose="020B0604020202020204" pitchFamily="34" charset="0"/>
              <a:cs typeface="Arial" panose="020B0604020202020204" pitchFamily="34" charset="0"/>
            </a:endParaRPr>
          </a:p>
          <a:p>
            <a:pPr marL="514350" indent="-514350">
              <a:buFont typeface="+mj-lt"/>
              <a:buAutoNum type="arabicPeriod"/>
            </a:pPr>
            <a:r>
              <a:rPr lang="en-US" dirty="0">
                <a:solidFill>
                  <a:srgbClr val="000000"/>
                </a:solidFill>
                <a:effectLst/>
                <a:latin typeface="Arial" panose="020B0604020202020204" pitchFamily="34" charset="0"/>
                <a:cs typeface="Arial" panose="020B0604020202020204" pitchFamily="34" charset="0"/>
              </a:rPr>
              <a:t>Embedding procedure to get a stego information.</a:t>
            </a:r>
            <a:endParaRPr lang="en-US" dirty="0">
              <a:solidFill>
                <a:srgbClr val="000000"/>
              </a:solidFill>
              <a:effectLst/>
              <a:latin typeface="Arial" panose="020B0604020202020204" pitchFamily="34" charset="0"/>
              <a:cs typeface="Arial" panose="020B0604020202020204" pitchFamily="34" charset="0"/>
            </a:endParaRPr>
          </a:p>
          <a:p>
            <a:pPr marL="0" indent="0">
              <a:buNone/>
            </a:pPr>
            <a:endParaRPr lang="en-US" dirty="0">
              <a:solidFill>
                <a:srgbClr val="000000"/>
              </a:solidFill>
              <a:effectLst/>
              <a:latin typeface="Arial" panose="020B0604020202020204" pitchFamily="34" charset="0"/>
              <a:cs typeface="Arial" panose="020B0604020202020204" pitchFamily="34" charset="0"/>
            </a:endParaRPr>
          </a:p>
          <a:p>
            <a:pPr marL="0" indent="0">
              <a:buNone/>
            </a:pPr>
            <a:r>
              <a:rPr lang="en-US" dirty="0">
                <a:solidFill>
                  <a:srgbClr val="000000"/>
                </a:solidFill>
                <a:effectLst/>
                <a:latin typeface="Arial" panose="020B0604020202020204" pitchFamily="34" charset="0"/>
                <a:cs typeface="Arial" panose="020B0604020202020204" pitchFamily="34" charset="0"/>
              </a:rPr>
              <a:t>4.  Extraction process to reconstruct secret message at recipient.</a:t>
            </a:r>
            <a:endParaRPr lang="en-US" dirty="0">
              <a:latin typeface="Arial" panose="020B0604020202020204" pitchFamily="34" charset="0"/>
              <a:cs typeface="Arial" panose="020B0604020202020204" pitchFamily="34" charset="0"/>
            </a:endParaRPr>
          </a:p>
        </p:txBody>
      </p:sp>
      <p:sp>
        <p:nvSpPr>
          <p:cNvPr id="3" name="TextBox 2"/>
          <p:cNvSpPr txBox="1"/>
          <p:nvPr/>
        </p:nvSpPr>
        <p:spPr>
          <a:xfrm>
            <a:off x="11301573" y="6154220"/>
            <a:ext cx="369870" cy="369332"/>
          </a:xfrm>
          <a:prstGeom prst="rect">
            <a:avLst/>
          </a:prstGeom>
          <a:noFill/>
        </p:spPr>
        <p:txBody>
          <a:bodyPr wrap="square" rtlCol="0">
            <a:spAutoFit/>
          </a:bodyPr>
          <a:lstStyle/>
          <a:p>
            <a:r>
              <a:rPr lang="en-US" dirty="0"/>
              <a:t>6</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522" y="394636"/>
            <a:ext cx="10545278" cy="1296052"/>
          </a:xfrm>
        </p:spPr>
        <p:txBody>
          <a:bodyPr>
            <a:normAutofit/>
          </a:bodyPr>
          <a:lstStyle/>
          <a:p>
            <a:pPr algn="ctr"/>
            <a:r>
              <a:rPr lang="en-US" sz="3600" dirty="0">
                <a:latin typeface="Arial" panose="020B0604020202020204" pitchFamily="34" charset="0"/>
                <a:cs typeface="Arial" panose="020B0604020202020204" pitchFamily="34" charset="0"/>
              </a:rPr>
              <a:t>SOFTWARE REQUIREMENTS</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825624"/>
            <a:ext cx="10515600" cy="3429769"/>
          </a:xfrm>
        </p:spPr>
        <p:txBody>
          <a:bodyPr>
            <a:normAutofit/>
          </a:bodyPr>
          <a:lstStyle/>
          <a:p>
            <a:r>
              <a:rPr lang="en-US" dirty="0">
                <a:latin typeface="Arial" panose="020B0604020202020204" pitchFamily="34" charset="0"/>
                <a:cs typeface="Arial" panose="020B0604020202020204" pitchFamily="34" charset="0"/>
              </a:rPr>
              <a:t>Operating System:- Windows 11</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Coding Language:- MATLAB</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Tool:- MATLAB 2018a</a:t>
            </a:r>
            <a:endParaRPr lang="en-US" dirty="0">
              <a:latin typeface="Arial" panose="020B0604020202020204" pitchFamily="34" charset="0"/>
              <a:cs typeface="Arial" panose="020B0604020202020204" pitchFamily="34" charset="0"/>
            </a:endParaRPr>
          </a:p>
          <a:p>
            <a:pPr marL="0" indent="0">
              <a:buNone/>
            </a:pPr>
            <a:endParaRPr lang="en-US" dirty="0"/>
          </a:p>
        </p:txBody>
      </p:sp>
      <p:sp>
        <p:nvSpPr>
          <p:cNvPr id="4" name="TextBox 3"/>
          <p:cNvSpPr txBox="1"/>
          <p:nvPr/>
        </p:nvSpPr>
        <p:spPr>
          <a:xfrm>
            <a:off x="11301573" y="6154220"/>
            <a:ext cx="369870" cy="369332"/>
          </a:xfrm>
          <a:prstGeom prst="rect">
            <a:avLst/>
          </a:prstGeom>
          <a:noFill/>
        </p:spPr>
        <p:txBody>
          <a:bodyPr wrap="square" rtlCol="0">
            <a:spAutoFit/>
          </a:bodyPr>
          <a:lstStyle/>
          <a:p>
            <a:r>
              <a:rPr lang="en-US" dirty="0"/>
              <a:t>7</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stretch>
            <a:fillRect/>
          </a:stretch>
        </p:blipFill>
        <p:spPr>
          <a:xfrm>
            <a:off x="627740" y="924163"/>
            <a:ext cx="10515599" cy="5718041"/>
          </a:xfrm>
        </p:spPr>
      </p:pic>
      <mc:AlternateContent xmlns:mc="http://schemas.openxmlformats.org/markup-compatibility/2006" xmlns:p14="http://schemas.microsoft.com/office/powerpoint/2010/main">
        <mc:Choice Requires="p14">
          <p:contentPart r:id="rId2" p14:bwMode="auto">
            <p14:nvContentPartPr>
              <p14:cNvPr id="6" name="Ink 5"/>
              <p14:cNvContentPartPr/>
              <p14:nvPr/>
            </p14:nvContentPartPr>
            <p14:xfrm>
              <a:off x="3378221" y="4485202"/>
              <a:ext cx="360" cy="360"/>
            </p14:xfrm>
          </p:contentPart>
        </mc:Choice>
        <mc:Fallback xmlns="">
          <p:pic>
            <p:nvPicPr>
              <p:cNvPr id="6" name="Ink 5"/>
            </p:nvPicPr>
            <p:blipFill>
              <a:blip r:embed="rId3"/>
            </p:blipFill>
            <p:spPr>
              <a:xfrm>
                <a:off x="3378221" y="4485202"/>
                <a:ext cx="360" cy="36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7" name="Ink 6"/>
              <p14:cNvContentPartPr/>
              <p14:nvPr/>
            </p14:nvContentPartPr>
            <p14:xfrm>
              <a:off x="4822181" y="5293762"/>
              <a:ext cx="360" cy="360"/>
            </p14:xfrm>
          </p:contentPart>
        </mc:Choice>
        <mc:Fallback xmlns="">
          <p:pic>
            <p:nvPicPr>
              <p:cNvPr id="7" name="Ink 6"/>
            </p:nvPicPr>
            <p:blipFill>
              <a:blip r:embed="rId3"/>
            </p:blipFill>
            <p:spPr>
              <a:xfrm>
                <a:off x="4822181" y="5293762"/>
                <a:ext cx="360" cy="36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4" name="Ink 13"/>
              <p14:cNvContentPartPr/>
              <p14:nvPr/>
            </p14:nvContentPartPr>
            <p14:xfrm>
              <a:off x="4533101" y="1838482"/>
              <a:ext cx="360" cy="360"/>
            </p14:xfrm>
          </p:contentPart>
        </mc:Choice>
        <mc:Fallback xmlns="">
          <p:pic>
            <p:nvPicPr>
              <p:cNvPr id="14" name="Ink 13"/>
            </p:nvPicPr>
            <p:blipFill>
              <a:blip r:embed="rId6"/>
            </p:blipFill>
            <p:spPr>
              <a:xfrm>
                <a:off x="4533101" y="1838482"/>
                <a:ext cx="360" cy="36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5" name="Ink 14"/>
              <p14:cNvContentPartPr/>
              <p14:nvPr/>
            </p14:nvContentPartPr>
            <p14:xfrm>
              <a:off x="6602741" y="1443486"/>
              <a:ext cx="360" cy="360"/>
            </p14:xfrm>
          </p:contentPart>
        </mc:Choice>
        <mc:Fallback xmlns="">
          <p:pic>
            <p:nvPicPr>
              <p:cNvPr id="15" name="Ink 14"/>
            </p:nvPicPr>
            <p:blipFill>
              <a:blip r:embed="rId8"/>
            </p:blipFill>
            <p:spPr>
              <a:xfrm>
                <a:off x="6602741" y="1443486"/>
                <a:ext cx="360" cy="36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6" name="Ink 15"/>
              <p14:cNvContentPartPr/>
              <p14:nvPr/>
            </p14:nvContentPartPr>
            <p14:xfrm>
              <a:off x="6256421" y="2367682"/>
              <a:ext cx="360" cy="360"/>
            </p14:xfrm>
          </p:contentPart>
        </mc:Choice>
        <mc:Fallback xmlns="">
          <p:pic>
            <p:nvPicPr>
              <p:cNvPr id="16" name="Ink 15"/>
            </p:nvPicPr>
            <p:blipFill>
              <a:blip r:embed="rId6"/>
            </p:blipFill>
            <p:spPr>
              <a:xfrm>
                <a:off x="6256421" y="2367682"/>
                <a:ext cx="360" cy="36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7" name="Ink 16"/>
              <p14:cNvContentPartPr/>
              <p14:nvPr/>
            </p14:nvContentPartPr>
            <p14:xfrm>
              <a:off x="6169661" y="827526"/>
              <a:ext cx="360" cy="360"/>
            </p14:xfrm>
          </p:contentPart>
        </mc:Choice>
        <mc:Fallback xmlns="">
          <p:pic>
            <p:nvPicPr>
              <p:cNvPr id="17" name="Ink 16"/>
            </p:nvPicPr>
            <p:blipFill>
              <a:blip r:embed="rId6"/>
            </p:blipFill>
            <p:spPr>
              <a:xfrm>
                <a:off x="6169661" y="827526"/>
                <a:ext cx="360" cy="36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9" name="Ink 18"/>
              <p14:cNvContentPartPr/>
              <p14:nvPr/>
            </p14:nvContentPartPr>
            <p14:xfrm>
              <a:off x="2964221" y="721686"/>
              <a:ext cx="360" cy="360"/>
            </p14:xfrm>
          </p:contentPart>
        </mc:Choice>
        <mc:Fallback xmlns="">
          <p:pic>
            <p:nvPicPr>
              <p:cNvPr id="19" name="Ink 18"/>
            </p:nvPicPr>
            <p:blipFill>
              <a:blip r:embed="rId6"/>
            </p:blipFill>
            <p:spPr>
              <a:xfrm>
                <a:off x="2964221" y="721686"/>
                <a:ext cx="360" cy="36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20" name="Ink 19"/>
              <p14:cNvContentPartPr/>
              <p14:nvPr/>
            </p14:nvContentPartPr>
            <p14:xfrm>
              <a:off x="3320621" y="3031882"/>
              <a:ext cx="360" cy="360"/>
            </p14:xfrm>
          </p:contentPart>
        </mc:Choice>
        <mc:Fallback xmlns="">
          <p:pic>
            <p:nvPicPr>
              <p:cNvPr id="20" name="Ink 19"/>
            </p:nvPicPr>
            <p:blipFill>
              <a:blip r:embed="rId6"/>
            </p:blipFill>
            <p:spPr>
              <a:xfrm>
                <a:off x="3320621" y="3031882"/>
                <a:ext cx="360" cy="36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30" name="Ink 29"/>
              <p14:cNvContentPartPr/>
              <p14:nvPr/>
            </p14:nvContentPartPr>
            <p14:xfrm>
              <a:off x="2540861" y="6246682"/>
              <a:ext cx="360" cy="360"/>
            </p14:xfrm>
          </p:contentPart>
        </mc:Choice>
        <mc:Fallback xmlns="">
          <p:pic>
            <p:nvPicPr>
              <p:cNvPr id="30" name="Ink 29"/>
            </p:nvPicPr>
            <p:blipFill>
              <a:blip r:embed="rId6"/>
            </p:blipFill>
            <p:spPr>
              <a:xfrm>
                <a:off x="2540861" y="6246682"/>
                <a:ext cx="360" cy="36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31" name="Ink 30"/>
              <p14:cNvContentPartPr/>
              <p14:nvPr/>
            </p14:nvContentPartPr>
            <p14:xfrm>
              <a:off x="11030021" y="4302322"/>
              <a:ext cx="360" cy="360"/>
            </p14:xfrm>
          </p:contentPart>
        </mc:Choice>
        <mc:Fallback xmlns="">
          <p:pic>
            <p:nvPicPr>
              <p:cNvPr id="31" name="Ink 30"/>
            </p:nvPicPr>
            <p:blipFill>
              <a:blip r:embed="rId6"/>
            </p:blipFill>
            <p:spPr>
              <a:xfrm>
                <a:off x="11030021" y="4302322"/>
                <a:ext cx="360" cy="36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32" name="Ink 31"/>
              <p14:cNvContentPartPr/>
              <p14:nvPr/>
            </p14:nvContentPartPr>
            <p14:xfrm>
              <a:off x="11521061" y="2030722"/>
              <a:ext cx="360" cy="360"/>
            </p14:xfrm>
          </p:contentPart>
        </mc:Choice>
        <mc:Fallback xmlns="">
          <p:pic>
            <p:nvPicPr>
              <p:cNvPr id="32" name="Ink 31"/>
            </p:nvPicPr>
            <p:blipFill>
              <a:blip r:embed="rId6"/>
            </p:blipFill>
            <p:spPr>
              <a:xfrm>
                <a:off x="11521061" y="2030722"/>
                <a:ext cx="360" cy="360"/>
              </a:xfrm>
              <a:prstGeom prst="rect"/>
            </p:spPr>
          </p:pic>
        </mc:Fallback>
      </mc:AlternateContent>
      <p:grpSp>
        <p:nvGrpSpPr>
          <p:cNvPr id="35" name="Group 34"/>
          <p:cNvGrpSpPr/>
          <p:nvPr/>
        </p:nvGrpSpPr>
        <p:grpSpPr>
          <a:xfrm>
            <a:off x="5977061" y="1520526"/>
            <a:ext cx="360" cy="360"/>
            <a:chOff x="5977061" y="1520526"/>
            <a:chExt cx="360" cy="360"/>
          </a:xfrm>
        </p:grpSpPr>
        <mc:AlternateContent xmlns:mc="http://schemas.openxmlformats.org/markup-compatibility/2006" xmlns:p14="http://schemas.microsoft.com/office/powerpoint/2010/main">
          <mc:Choice Requires="p14">
            <p:contentPart r:id="rId16" p14:bwMode="auto">
              <p14:nvContentPartPr>
                <p14:cNvPr id="33" name="Ink 32"/>
                <p14:cNvContentPartPr/>
                <p14:nvPr/>
              </p14:nvContentPartPr>
              <p14:xfrm>
                <a:off x="5977061" y="1520526"/>
                <a:ext cx="360" cy="360"/>
              </p14:xfrm>
            </p:contentPart>
          </mc:Choice>
          <mc:Fallback xmlns="">
            <p:pic>
              <p:nvPicPr>
                <p:cNvPr id="33" name="Ink 32"/>
              </p:nvPicPr>
              <p:blipFill>
                <a:blip r:embed="rId6"/>
              </p:blipFill>
              <p:spPr>
                <a:xfrm>
                  <a:off x="5977061" y="1520526"/>
                  <a:ext cx="360" cy="36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34" name="Ink 33"/>
                <p14:cNvContentPartPr/>
                <p14:nvPr/>
              </p14:nvContentPartPr>
              <p14:xfrm>
                <a:off x="5977061" y="1520526"/>
                <a:ext cx="360" cy="360"/>
              </p14:xfrm>
            </p:contentPart>
          </mc:Choice>
          <mc:Fallback xmlns="">
            <p:pic>
              <p:nvPicPr>
                <p:cNvPr id="34" name="Ink 33"/>
              </p:nvPicPr>
              <p:blipFill>
                <a:blip r:embed="rId6"/>
              </p:blipFill>
              <p:spPr>
                <a:xfrm>
                  <a:off x="5977061" y="1520526"/>
                  <a:ext cx="360" cy="360"/>
                </a:xfrm>
                <a:prstGeom prst="rect"/>
              </p:spPr>
            </p:pic>
          </mc:Fallback>
        </mc:AlternateContent>
      </p:grpSp>
      <p:grpSp>
        <p:nvGrpSpPr>
          <p:cNvPr id="44" name="Group 43"/>
          <p:cNvGrpSpPr/>
          <p:nvPr/>
        </p:nvGrpSpPr>
        <p:grpSpPr>
          <a:xfrm>
            <a:off x="6092621" y="317842"/>
            <a:ext cx="19440" cy="869040"/>
            <a:chOff x="6092621" y="317842"/>
            <a:chExt cx="19440" cy="869040"/>
          </a:xfrm>
        </p:grpSpPr>
        <mc:AlternateContent xmlns:mc="http://schemas.openxmlformats.org/markup-compatibility/2006" xmlns:p14="http://schemas.microsoft.com/office/powerpoint/2010/main">
          <mc:Choice Requires="p14">
            <p:contentPart r:id="rId18" p14:bwMode="auto">
              <p14:nvContentPartPr>
                <p14:cNvPr id="36" name="Ink 35"/>
                <p14:cNvContentPartPr/>
                <p14:nvPr/>
              </p14:nvContentPartPr>
              <p14:xfrm>
                <a:off x="6111701" y="317842"/>
                <a:ext cx="360" cy="360"/>
              </p14:xfrm>
            </p:contentPart>
          </mc:Choice>
          <mc:Fallback xmlns="">
            <p:pic>
              <p:nvPicPr>
                <p:cNvPr id="36" name="Ink 35"/>
              </p:nvPicPr>
              <p:blipFill>
                <a:blip r:embed="rId6"/>
              </p:blipFill>
              <p:spPr>
                <a:xfrm>
                  <a:off x="6111701" y="317842"/>
                  <a:ext cx="360" cy="36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37" name="Ink 36"/>
                <p14:cNvContentPartPr/>
                <p14:nvPr/>
              </p14:nvContentPartPr>
              <p14:xfrm>
                <a:off x="6111701" y="317842"/>
                <a:ext cx="360" cy="360"/>
              </p14:xfrm>
            </p:contentPart>
          </mc:Choice>
          <mc:Fallback xmlns="">
            <p:pic>
              <p:nvPicPr>
                <p:cNvPr id="37" name="Ink 36"/>
              </p:nvPicPr>
              <p:blipFill>
                <a:blip r:embed="rId6"/>
              </p:blipFill>
              <p:spPr>
                <a:xfrm>
                  <a:off x="6111701" y="317842"/>
                  <a:ext cx="360" cy="36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38" name="Ink 37"/>
                <p14:cNvContentPartPr/>
                <p14:nvPr/>
              </p14:nvContentPartPr>
              <p14:xfrm>
                <a:off x="6111701" y="317842"/>
                <a:ext cx="360" cy="360"/>
              </p14:xfrm>
            </p:contentPart>
          </mc:Choice>
          <mc:Fallback xmlns="">
            <p:pic>
              <p:nvPicPr>
                <p:cNvPr id="38" name="Ink 37"/>
              </p:nvPicPr>
              <p:blipFill>
                <a:blip r:embed="rId6"/>
              </p:blipFill>
              <p:spPr>
                <a:xfrm>
                  <a:off x="6111701" y="317842"/>
                  <a:ext cx="360" cy="36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39" name="Ink 38"/>
                <p14:cNvContentPartPr/>
                <p14:nvPr/>
              </p14:nvContentPartPr>
              <p14:xfrm>
                <a:off x="6111701" y="317842"/>
                <a:ext cx="360" cy="360"/>
              </p14:xfrm>
            </p:contentPart>
          </mc:Choice>
          <mc:Fallback xmlns="">
            <p:pic>
              <p:nvPicPr>
                <p:cNvPr id="39" name="Ink 38"/>
              </p:nvPicPr>
              <p:blipFill>
                <a:blip r:embed="rId6"/>
              </p:blipFill>
              <p:spPr>
                <a:xfrm>
                  <a:off x="6111701" y="317842"/>
                  <a:ext cx="360" cy="36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40" name="Ink 39"/>
                <p14:cNvContentPartPr/>
                <p14:nvPr/>
              </p14:nvContentPartPr>
              <p14:xfrm>
                <a:off x="6111701" y="317842"/>
                <a:ext cx="360" cy="869040"/>
              </p14:xfrm>
            </p:contentPart>
          </mc:Choice>
          <mc:Fallback xmlns="">
            <p:pic>
              <p:nvPicPr>
                <p:cNvPr id="40" name="Ink 39"/>
              </p:nvPicPr>
              <p:blipFill>
                <a:blip r:embed="rId23"/>
              </p:blipFill>
              <p:spPr>
                <a:xfrm>
                  <a:off x="6111701" y="317842"/>
                  <a:ext cx="360" cy="86904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41" name="Ink 40"/>
                <p14:cNvContentPartPr/>
                <p14:nvPr/>
              </p14:nvContentPartPr>
              <p14:xfrm>
                <a:off x="6111701" y="1173846"/>
                <a:ext cx="360" cy="360"/>
              </p14:xfrm>
            </p:contentPart>
          </mc:Choice>
          <mc:Fallback xmlns="">
            <p:pic>
              <p:nvPicPr>
                <p:cNvPr id="41" name="Ink 40"/>
              </p:nvPicPr>
              <p:blipFill>
                <a:blip r:embed="rId6"/>
              </p:blipFill>
              <p:spPr>
                <a:xfrm>
                  <a:off x="6111701" y="1173846"/>
                  <a:ext cx="360" cy="36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43" name="Ink 42"/>
                <p14:cNvContentPartPr/>
                <p14:nvPr/>
              </p14:nvContentPartPr>
              <p14:xfrm>
                <a:off x="6092621" y="326842"/>
                <a:ext cx="360" cy="360"/>
              </p14:xfrm>
            </p:contentPart>
          </mc:Choice>
          <mc:Fallback xmlns="">
            <p:pic>
              <p:nvPicPr>
                <p:cNvPr id="43" name="Ink 42"/>
              </p:nvPicPr>
              <p:blipFill>
                <a:blip r:embed="rId6"/>
              </p:blipFill>
              <p:spPr>
                <a:xfrm>
                  <a:off x="6092621" y="326842"/>
                  <a:ext cx="360" cy="360"/>
                </a:xfrm>
                <a:prstGeom prst="rect"/>
              </p:spPr>
            </p:pic>
          </mc:Fallback>
        </mc:AlternateContent>
      </p:grpSp>
      <mc:AlternateContent xmlns:mc="http://schemas.openxmlformats.org/markup-compatibility/2006" xmlns:p14="http://schemas.microsoft.com/office/powerpoint/2010/main">
        <mc:Choice Requires="p14">
          <p:contentPart r:id="rId26" p14:bwMode="auto">
            <p14:nvContentPartPr>
              <p14:cNvPr id="45" name="Ink 44"/>
              <p14:cNvContentPartPr/>
              <p14:nvPr/>
            </p14:nvContentPartPr>
            <p14:xfrm>
              <a:off x="2579381" y="5650162"/>
              <a:ext cx="360" cy="360"/>
            </p14:xfrm>
          </p:contentPart>
        </mc:Choice>
        <mc:Fallback xmlns="">
          <p:pic>
            <p:nvPicPr>
              <p:cNvPr id="45" name="Ink 44"/>
            </p:nvPicPr>
            <p:blipFill>
              <a:blip r:embed="rId6"/>
            </p:blipFill>
            <p:spPr>
              <a:xfrm>
                <a:off x="2579381" y="5650162"/>
                <a:ext cx="360" cy="360"/>
              </a:xfrm>
              <a:prstGeom prst="rect"/>
            </p:spPr>
          </p:pic>
        </mc:Fallback>
      </mc:AlternateContent>
      <p:sp>
        <p:nvSpPr>
          <p:cNvPr id="46" name="TextBox 45"/>
          <p:cNvSpPr txBox="1"/>
          <p:nvPr/>
        </p:nvSpPr>
        <p:spPr>
          <a:xfrm>
            <a:off x="576049" y="287792"/>
            <a:ext cx="10304057" cy="646331"/>
          </a:xfrm>
          <a:prstGeom prst="rect">
            <a:avLst/>
          </a:prstGeom>
          <a:noFill/>
        </p:spPr>
        <p:txBody>
          <a:bodyPr wrap="square" rtlCol="0">
            <a:spAutoFit/>
          </a:bodyPr>
          <a:lstStyle/>
          <a:p>
            <a:pPr algn="ctr"/>
            <a:r>
              <a:rPr lang="en-US" sz="3600" dirty="0">
                <a:solidFill>
                  <a:srgbClr val="000000"/>
                </a:solidFill>
                <a:latin typeface="Arial" panose="020B0604020202020204" pitchFamily="34" charset="0"/>
                <a:cs typeface="Arial" panose="020B0604020202020204" pitchFamily="34" charset="0"/>
              </a:rPr>
              <a:t>BLOCK DIAGRAM</a:t>
            </a:r>
            <a:endParaRPr lang="en-US" sz="3600" dirty="0">
              <a:latin typeface="Arial" panose="020B0604020202020204" pitchFamily="34" charset="0"/>
              <a:cs typeface="Arial" panose="020B0604020202020204" pitchFamily="34" charset="0"/>
            </a:endParaRPr>
          </a:p>
        </p:txBody>
      </p:sp>
      <p:sp>
        <p:nvSpPr>
          <p:cNvPr id="42" name="TextBox 41"/>
          <p:cNvSpPr txBox="1"/>
          <p:nvPr/>
        </p:nvSpPr>
        <p:spPr>
          <a:xfrm>
            <a:off x="11301573" y="6154220"/>
            <a:ext cx="369870" cy="369332"/>
          </a:xfrm>
          <a:prstGeom prst="rect">
            <a:avLst/>
          </a:prstGeom>
          <a:noFill/>
        </p:spPr>
        <p:txBody>
          <a:bodyPr wrap="square" rtlCol="0">
            <a:spAutoFit/>
          </a:bodyPr>
          <a:lstStyle/>
          <a:p>
            <a:r>
              <a:rPr lang="en-US" dirty="0"/>
              <a:t>8</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rgbClr val="000000"/>
                </a:solidFill>
                <a:effectLst/>
                <a:latin typeface="Arial" panose="020B0604020202020204" pitchFamily="34" charset="0"/>
                <a:cs typeface="Arial" panose="020B0604020202020204" pitchFamily="34" charset="0"/>
              </a:rPr>
              <a:t>EXISTING METHODOLOGY </a:t>
            </a:r>
            <a:endParaRPr lang="en-US" dirty="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idx="1"/>
          </p:nvPr>
        </p:nvPicPr>
        <p:blipFill>
          <a:blip r:embed="rId1"/>
          <a:stretch>
            <a:fillRect/>
          </a:stretch>
        </p:blipFill>
        <p:spPr>
          <a:xfrm>
            <a:off x="1530417" y="1511165"/>
            <a:ext cx="9490509" cy="5139891"/>
          </a:xfrm>
        </p:spPr>
      </p:pic>
      <p:sp>
        <p:nvSpPr>
          <p:cNvPr id="4" name="TextBox 3"/>
          <p:cNvSpPr txBox="1"/>
          <p:nvPr/>
        </p:nvSpPr>
        <p:spPr>
          <a:xfrm>
            <a:off x="11301572" y="6154220"/>
            <a:ext cx="508625" cy="368300"/>
          </a:xfrm>
          <a:prstGeom prst="rect">
            <a:avLst/>
          </a:prstGeom>
          <a:noFill/>
        </p:spPr>
        <p:txBody>
          <a:bodyPr wrap="square" rtlCol="0">
            <a:spAutoFit/>
          </a:bodyPr>
          <a:lstStyle/>
          <a:p>
            <a:r>
              <a:rPr lang="en-US" dirty="0"/>
              <a:t>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4524</Words>
  <Application>WPS Presentation</Application>
  <PresentationFormat>Widescreen</PresentationFormat>
  <Paragraphs>166</Paragraphs>
  <Slides>18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vt:lpstr>
      <vt:lpstr>SimSun</vt:lpstr>
      <vt:lpstr>Wingdings</vt:lpstr>
      <vt:lpstr>Cambria Math</vt:lpstr>
      <vt:lpstr>Symbol</vt:lpstr>
      <vt:lpstr>Calibri</vt:lpstr>
      <vt:lpstr>Microsoft YaHei</vt:lpstr>
      <vt:lpstr>Arial Unicode MS</vt:lpstr>
      <vt:lpstr>Calibri Light</vt:lpstr>
      <vt:lpstr>Office Theme</vt:lpstr>
      <vt:lpstr>REAL TIME SPEECH STEGANOGRAPHY FOR SECURE DATA TRANSMISSION</vt:lpstr>
      <vt:lpstr>CONTENTS</vt:lpstr>
      <vt:lpstr>OBJECTIVE</vt:lpstr>
      <vt:lpstr>ABSTRACT</vt:lpstr>
      <vt:lpstr>INTRODUCTION STEGANOGRAPHY</vt:lpstr>
      <vt:lpstr>PowerPoint 演示文稿</vt:lpstr>
      <vt:lpstr>SOFTWARE REQUIREMENTS</vt:lpstr>
      <vt:lpstr>PowerPoint 演示文稿</vt:lpstr>
      <vt:lpstr>EXISTING METHODOLOGY </vt:lpstr>
      <vt:lpstr>DISCRETE WAVELET TRANSFORM</vt:lpstr>
      <vt:lpstr>ALGORITHM</vt:lpstr>
      <vt:lpstr>EXPECTED RESULTS AND DISCUSSION</vt:lpstr>
      <vt:lpstr>PowerPoint 演示文稿</vt:lpstr>
      <vt:lpstr>NOISE ATTACK</vt:lpstr>
      <vt:lpstr>ADVANTAGES OF DWT</vt:lpstr>
      <vt:lpstr>APPLICATIONS</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Speech Steganography for Secure  Data Transmisson </dc:title>
  <dc:creator>Sabah Samareen.</dc:creator>
  <cp:lastModifiedBy>Sabah Samareen</cp:lastModifiedBy>
  <cp:revision>5</cp:revision>
  <dcterms:created xsi:type="dcterms:W3CDTF">2022-05-10T17:36:00Z</dcterms:created>
  <dcterms:modified xsi:type="dcterms:W3CDTF">2022-05-12T21:04:23Z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877B69D64B184F3AB5EF2DBFC996858B</vt:lpwstr>
  </property>
  <property fmtid="{D5CDD505-2E9C-101B-9397-08002B2CF9AE}" pid="3" name="KSOProductBuildVer">
    <vt:lpwstr>1033-11.2.0.11074</vt:lpwstr>
  </property>
</Properties>
</file>