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8" r:id="rId2"/>
    <p:sldId id="262" r:id="rId3"/>
    <p:sldId id="260" r:id="rId4"/>
    <p:sldId id="274" r:id="rId5"/>
    <p:sldId id="273" r:id="rId6"/>
  </p:sldIdLst>
  <p:sldSz cx="9144000" cy="5143500" type="screen16x9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CFC"/>
    <a:srgbClr val="FCFCFC"/>
    <a:srgbClr val="FCFCFD"/>
    <a:srgbClr val="FCFDFD"/>
    <a:srgbClr val="FDFDFD"/>
    <a:srgbClr val="FDFDFE"/>
    <a:srgbClr val="FDFEFE"/>
    <a:srgbClr val="FEFEFE"/>
    <a:srgbClr val="FEFEFF"/>
    <a:srgbClr val="F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>
        <p:scale>
          <a:sx n="103" d="100"/>
          <a:sy n="103" d="100"/>
        </p:scale>
        <p:origin x="-414" y="294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5/19/2015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 smtClean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5/19/2015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 smtClean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0977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r>
              <a:rPr lang="en-US" dirty="0" err="1" smtClean="0"/>
              <a:t>Schwerpunkt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skalierbare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Implementierung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bekannter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Datenanalyseverfahren</a:t>
            </a:r>
            <a:r>
              <a:rPr lang="en-US" baseline="0" dirty="0" smtClean="0"/>
              <a:t> auf Spark / </a:t>
            </a:r>
            <a:r>
              <a:rPr lang="en-US" baseline="0" smtClean="0"/>
              <a:t>Flink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0952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0977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Job Description</a:t>
            </a:r>
            <a:br>
              <a:rPr lang="en-US" dirty="0" smtClean="0"/>
            </a:br>
            <a:r>
              <a:rPr lang="en-US" dirty="0" smtClean="0"/>
              <a:t>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</a:t>
            </a:r>
            <a:br>
              <a:rPr lang="en-US" dirty="0" smtClean="0"/>
            </a:br>
            <a:r>
              <a:rPr lang="en-US" dirty="0" smtClean="0"/>
              <a:t>2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Job Description</a:t>
            </a:r>
            <a:br>
              <a:rPr lang="en-US" dirty="0" smtClean="0"/>
            </a:br>
            <a:r>
              <a:rPr lang="en-US" dirty="0" smtClean="0"/>
              <a:t>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</a:t>
            </a:r>
            <a:br>
              <a:rPr lang="en-US" dirty="0" smtClean="0"/>
            </a:br>
            <a:r>
              <a:rPr lang="en-US" dirty="0" smtClean="0"/>
              <a:t>2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38"/>
            <a:ext cx="6877050" cy="3563938"/>
          </a:xfrm>
          <a:noFill/>
        </p:spPr>
        <p:txBody>
          <a:bodyPr lIns="0" tIns="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180000" indent="-180000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360000" indent="-180975">
              <a:buFont typeface="Arial" panose="020B0604020202020204" pitchFamily="34" charset="0"/>
              <a:buChar char="□"/>
              <a:defRPr/>
            </a:lvl2pPr>
            <a:lvl3pPr marL="540000" indent="-180000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5" y="1239837"/>
            <a:ext cx="33496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1" y="1239837"/>
            <a:ext cx="33496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1" y="4155928"/>
            <a:ext cx="1547813" cy="467268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1" y="3562453"/>
            <a:ext cx="1547813" cy="521465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1" y="4623195"/>
            <a:ext cx="1547813" cy="180580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3" r:id="rId15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8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P:\Projekte\Hasso Plattner Institut\TEMPLATE_HPI_01_EXP\ppt\media\image3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" r="47"/>
          <a:stretch>
            <a:fillRect/>
          </a:stretch>
        </p:blipFill>
        <p:spPr>
          <a:xfrm>
            <a:off x="358775" y="1058862"/>
            <a:ext cx="8605838" cy="3744913"/>
          </a:xfrm>
        </p:spPr>
      </p:pic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 tIns="0">
            <a:noAutofit/>
          </a:bodyPr>
          <a:lstStyle/>
          <a:p>
            <a:r>
              <a:rPr lang="de-DE" dirty="0" smtClean="0"/>
              <a:t>Distributed Big Data Analytics</a:t>
            </a:r>
            <a:br>
              <a:rPr lang="de-DE" dirty="0" smtClean="0"/>
            </a:br>
            <a:r>
              <a:rPr lang="de-DE" dirty="0" smtClean="0"/>
              <a:t>Data </a:t>
            </a:r>
            <a:r>
              <a:rPr lang="de-DE" dirty="0" err="1" smtClean="0"/>
              <a:t>Profiling</a:t>
            </a:r>
            <a:endParaRPr lang="en-US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01.06.2015</a:t>
            </a:r>
          </a:p>
          <a:p>
            <a:r>
              <a:rPr lang="de-DE" dirty="0" smtClean="0"/>
              <a:t>Pascal Jung, Jaqueline Pollak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21000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dirty="0" smtClean="0"/>
              <a:t>Agenda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200" dirty="0" smtClean="0"/>
              <a:t>Problemstellung</a:t>
            </a:r>
          </a:p>
          <a:p>
            <a:pPr lvl="1"/>
            <a:r>
              <a:rPr lang="de-DE" sz="1200" dirty="0" smtClean="0"/>
              <a:t>Motivation/</a:t>
            </a:r>
            <a:r>
              <a:rPr lang="de-DE" sz="1200" dirty="0" err="1" smtClean="0"/>
              <a:t>Use</a:t>
            </a:r>
            <a:r>
              <a:rPr lang="de-DE" sz="1200" dirty="0" smtClean="0"/>
              <a:t>-Case/Beispiel</a:t>
            </a:r>
          </a:p>
          <a:p>
            <a:pPr lvl="1"/>
            <a:r>
              <a:rPr lang="de-DE" sz="1200" dirty="0" smtClean="0"/>
              <a:t>Definition UCC</a:t>
            </a:r>
          </a:p>
          <a:p>
            <a:pPr lvl="1"/>
            <a:r>
              <a:rPr lang="de-DE" sz="1200" dirty="0" smtClean="0"/>
              <a:t>Problematisch</a:t>
            </a:r>
          </a:p>
          <a:p>
            <a:pPr lvl="1"/>
            <a:r>
              <a:rPr lang="de-DE" sz="1200" dirty="0" err="1" smtClean="0"/>
              <a:t>Parallelisierbar</a:t>
            </a:r>
            <a:r>
              <a:rPr lang="de-DE" sz="1200" dirty="0" smtClean="0"/>
              <a:t>?</a:t>
            </a:r>
            <a:endParaRPr lang="de-DE" sz="1200" dirty="0" smtClean="0"/>
          </a:p>
          <a:p>
            <a:r>
              <a:rPr lang="de-DE" sz="1200" dirty="0" smtClean="0"/>
              <a:t>Lösungsbeschreibung</a:t>
            </a:r>
          </a:p>
          <a:p>
            <a:pPr lvl="1"/>
            <a:r>
              <a:rPr lang="de-DE" sz="1200" dirty="0" smtClean="0"/>
              <a:t>Spark-Plan</a:t>
            </a:r>
          </a:p>
          <a:p>
            <a:pPr lvl="1"/>
            <a:r>
              <a:rPr lang="de-DE" sz="1200" dirty="0" smtClean="0"/>
              <a:t>Design-Entscheidungen</a:t>
            </a:r>
          </a:p>
          <a:p>
            <a:pPr lvl="1"/>
            <a:r>
              <a:rPr lang="de-DE" sz="1200" dirty="0" smtClean="0"/>
              <a:t>Anpassung des Algorithmus zur verteilten Ausführung</a:t>
            </a:r>
          </a:p>
          <a:p>
            <a:pPr lvl="1"/>
            <a:r>
              <a:rPr lang="de-DE" sz="1200" dirty="0" smtClean="0"/>
              <a:t>Implementierungshighlights</a:t>
            </a:r>
          </a:p>
          <a:p>
            <a:r>
              <a:rPr lang="de-DE" sz="1200" dirty="0" smtClean="0"/>
              <a:t>Evaluation</a:t>
            </a:r>
          </a:p>
          <a:p>
            <a:pPr lvl="1"/>
            <a:r>
              <a:rPr lang="de-DE" sz="1200" dirty="0" smtClean="0"/>
              <a:t>Performancesteigerung durch Verteilung</a:t>
            </a:r>
          </a:p>
          <a:p>
            <a:pPr lvl="1"/>
            <a:r>
              <a:rPr lang="de-DE" sz="1200" dirty="0" smtClean="0"/>
              <a:t>Performance mit </a:t>
            </a:r>
            <a:r>
              <a:rPr lang="de-DE" sz="1200" dirty="0" err="1" smtClean="0"/>
              <a:t>unterscheidlichen</a:t>
            </a:r>
            <a:r>
              <a:rPr lang="de-DE" sz="1200" dirty="0" smtClean="0"/>
              <a:t> Datenmengen (in O(?))</a:t>
            </a:r>
          </a:p>
          <a:p>
            <a:pPr lvl="1"/>
            <a:r>
              <a:rPr lang="de-DE" sz="1200" dirty="0" smtClean="0"/>
              <a:t>Abstriche in Ergebnisqualität</a:t>
            </a:r>
            <a:endParaRPr 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99560359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err="1" smtClean="0"/>
              <a:t>Aufgabenstellung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Unique Column Combination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Key Candidates in database table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US" dirty="0"/>
              <a:t>Find attribute sets X, so that any pair of </a:t>
            </a:r>
            <a:r>
              <a:rPr lang="en-US" dirty="0" smtClean="0"/>
              <a:t>tuples differ </a:t>
            </a:r>
            <a:r>
              <a:rPr lang="en-US" dirty="0"/>
              <a:t>in at least one attribute value from </a:t>
            </a:r>
            <a:r>
              <a:rPr lang="en-US" dirty="0" smtClean="0"/>
              <a:t>X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NP-</a:t>
            </a:r>
            <a:r>
              <a:rPr lang="en-US" dirty="0" err="1" smtClean="0"/>
              <a:t>vollständiges</a:t>
            </a:r>
            <a:r>
              <a:rPr lang="en-US" dirty="0" smtClean="0"/>
              <a:t> Problem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2273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>
          <a:xfrm>
            <a:off x="5076056" y="3039803"/>
            <a:ext cx="2159771" cy="1763972"/>
          </a:xfrm>
        </p:spPr>
        <p:txBody>
          <a:bodyPr/>
          <a:lstStyle/>
          <a:p>
            <a:r>
              <a:rPr lang="de-DE" dirty="0" smtClean="0"/>
              <a:t>Beispiel: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Buttom-up</a:t>
            </a:r>
            <a:r>
              <a:rPr lang="de-DE" dirty="0" smtClean="0"/>
              <a:t> Ansatz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4</a:t>
            </a:fld>
            <a:endParaRPr lang="en-US" b="1" dirty="0"/>
          </a:p>
        </p:txBody>
      </p:sp>
      <p:grpSp>
        <p:nvGrpSpPr>
          <p:cNvPr id="12" name="Gruppieren 11"/>
          <p:cNvGrpSpPr/>
          <p:nvPr/>
        </p:nvGrpSpPr>
        <p:grpSpPr>
          <a:xfrm>
            <a:off x="514439" y="1563638"/>
            <a:ext cx="4165345" cy="2916324"/>
            <a:chOff x="1115616" y="1563638"/>
            <a:chExt cx="4165345" cy="2916324"/>
          </a:xfrm>
        </p:grpSpPr>
        <p:sp>
          <p:nvSpPr>
            <p:cNvPr id="7" name="Ellipse 6"/>
            <p:cNvSpPr/>
            <p:nvPr/>
          </p:nvSpPr>
          <p:spPr bwMode="gray">
            <a:xfrm>
              <a:off x="2483768" y="1563638"/>
              <a:ext cx="1152128" cy="7920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de-DE" sz="1200" b="1" dirty="0" smtClean="0">
                  <a:solidFill>
                    <a:schemeClr val="bg1"/>
                  </a:solidFill>
                </a:rPr>
                <a:t>1. …</a:t>
              </a:r>
            </a:p>
          </p:txBody>
        </p:sp>
        <p:sp>
          <p:nvSpPr>
            <p:cNvPr id="8" name="Ellipse 7"/>
            <p:cNvSpPr/>
            <p:nvPr/>
          </p:nvSpPr>
          <p:spPr bwMode="gray">
            <a:xfrm>
              <a:off x="4128833" y="2643758"/>
              <a:ext cx="1152128" cy="7920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de-DE" sz="1200" b="1" dirty="0" smtClean="0">
                  <a:solidFill>
                    <a:schemeClr val="bg1"/>
                  </a:solidFill>
                </a:rPr>
                <a:t>1. …</a:t>
              </a:r>
            </a:p>
          </p:txBody>
        </p:sp>
        <p:sp>
          <p:nvSpPr>
            <p:cNvPr id="9" name="Ellipse 8"/>
            <p:cNvSpPr/>
            <p:nvPr/>
          </p:nvSpPr>
          <p:spPr bwMode="gray">
            <a:xfrm>
              <a:off x="2483768" y="3687874"/>
              <a:ext cx="1152128" cy="7920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de-DE" sz="1200" b="1" dirty="0" smtClean="0">
                  <a:solidFill>
                    <a:schemeClr val="bg1"/>
                  </a:solidFill>
                </a:rPr>
                <a:t>1. …</a:t>
              </a:r>
            </a:p>
          </p:txBody>
        </p:sp>
        <p:sp>
          <p:nvSpPr>
            <p:cNvPr id="11" name="Ellipse 10"/>
            <p:cNvSpPr/>
            <p:nvPr/>
          </p:nvSpPr>
          <p:spPr bwMode="gray">
            <a:xfrm>
              <a:off x="1115616" y="2643758"/>
              <a:ext cx="1152128" cy="7920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de-DE" sz="1200" b="1" dirty="0" smtClean="0">
                  <a:solidFill>
                    <a:schemeClr val="bg1"/>
                  </a:solidFill>
                </a:rPr>
                <a:t>1. …</a:t>
              </a:r>
            </a:p>
          </p:txBody>
        </p:sp>
      </p:grpSp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41407"/>
              </p:ext>
            </p:extLst>
          </p:nvPr>
        </p:nvGraphicFramePr>
        <p:xfrm>
          <a:off x="4679783" y="1308562"/>
          <a:ext cx="3240000" cy="1429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00"/>
                <a:gridCol w="1044000"/>
                <a:gridCol w="1044000"/>
              </a:tblGrid>
              <a:tr h="348894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Name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Vorname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Geburts-tag</a:t>
                      </a:r>
                      <a:endParaRPr lang="de-DE" sz="1200" dirty="0"/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Mustermann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Max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01.06.90</a:t>
                      </a:r>
                      <a:endParaRPr lang="de-DE" sz="1200" dirty="0"/>
                    </a:p>
                  </a:txBody>
                  <a:tcPr/>
                </a:tc>
              </a:tr>
              <a:tr h="348894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Schmidt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Max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23.02.88</a:t>
                      </a:r>
                      <a:endParaRPr lang="de-DE" sz="1200" dirty="0"/>
                    </a:p>
                  </a:txBody>
                  <a:tcPr/>
                </a:tc>
              </a:tr>
              <a:tr h="348894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Schmidt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Max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16.12.88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47811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P:\Projekte\Hasso Plattner Institut\TEMPLATE_HPI_01_EXP\ppt\media\image3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" r="47"/>
          <a:stretch>
            <a:fillRect/>
          </a:stretch>
        </p:blipFill>
        <p:spPr>
          <a:xfrm>
            <a:off x="358775" y="1058862"/>
            <a:ext cx="8605838" cy="3744913"/>
          </a:xfrm>
        </p:spPr>
      </p:pic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 tIns="0">
            <a:noAutofit/>
          </a:bodyPr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!</a:t>
            </a:r>
            <a:endParaRPr lang="en-US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01.06.2015</a:t>
            </a:r>
          </a:p>
          <a:p>
            <a:r>
              <a:rPr lang="de-DE" dirty="0" smtClean="0"/>
              <a:t>Pascal Jung, Jaqueline Pollak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60407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dae3f52a9da9add84e87244d4a27be3e5575f3"/>
  <p:tag name="ISPRING_RESOURCE_PATHS_HASH_2" val="97527d9a80d1c254cf63ecdbcf5c3445e7cf98d"/>
</p:tagLst>
</file>

<file path=ppt/theme/theme1.xml><?xml version="1.0" encoding="utf-8"?>
<a:theme xmlns:a="http://schemas.openxmlformats.org/drawingml/2006/main" name="TEMPLATE_HPI_09_EXP_01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EMPLATE_HPI_05_EXP" id="{EEEEA749-3836-4DC6-BA52-AE8D0ADE122A}" vid="{1AF48529-3759-4302-91D0-708D448B88CB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TEMPLATE_HPI_09_EXP_01</Template>
  <TotalTime>0</TotalTime>
  <Words>147</Words>
  <Application>Microsoft Office PowerPoint</Application>
  <PresentationFormat>Bildschirmpräsentation (16:9)</PresentationFormat>
  <Paragraphs>58</Paragraphs>
  <Slides>5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TEMPLATE_HPI_09_EXP_01</vt:lpstr>
      <vt:lpstr>Distributed Big Data Analytics Data Profiling</vt:lpstr>
      <vt:lpstr>Agenda</vt:lpstr>
      <vt:lpstr>Aufgabenstellung</vt:lpstr>
      <vt:lpstr>Buttom-up Ansatz</vt:lpstr>
      <vt:lpstr>Thank you  for your attention!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Big Data Analytics Data Profiling</dc:title>
  <dc:creator>Jaqueline .</dc:creator>
  <cp:lastModifiedBy>Jaqueline .</cp:lastModifiedBy>
  <cp:revision>4</cp:revision>
  <cp:lastPrinted>2014-05-07T12:19:03Z</cp:lastPrinted>
  <dcterms:created xsi:type="dcterms:W3CDTF">2015-05-19T15:36:32Z</dcterms:created>
  <dcterms:modified xsi:type="dcterms:W3CDTF">2015-05-19T16:06:32Z</dcterms:modified>
</cp:coreProperties>
</file>