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62" r:id="rId3"/>
    <p:sldId id="260" r:id="rId4"/>
    <p:sldId id="287" r:id="rId5"/>
    <p:sldId id="319" r:id="rId6"/>
    <p:sldId id="320" r:id="rId7"/>
    <p:sldId id="321" r:id="rId8"/>
    <p:sldId id="322" r:id="rId9"/>
    <p:sldId id="317" r:id="rId10"/>
    <p:sldId id="318" r:id="rId11"/>
    <p:sldId id="316" r:id="rId12"/>
    <p:sldId id="311" r:id="rId13"/>
    <p:sldId id="276" r:id="rId14"/>
    <p:sldId id="288" r:id="rId15"/>
    <p:sldId id="294" r:id="rId16"/>
    <p:sldId id="295" r:id="rId17"/>
    <p:sldId id="290" r:id="rId18"/>
    <p:sldId id="291" r:id="rId19"/>
    <p:sldId id="292" r:id="rId20"/>
    <p:sldId id="307" r:id="rId21"/>
    <p:sldId id="310" r:id="rId22"/>
    <p:sldId id="312" r:id="rId23"/>
    <p:sldId id="313" r:id="rId24"/>
    <p:sldId id="314" r:id="rId25"/>
    <p:sldId id="297" r:id="rId26"/>
    <p:sldId id="273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79" autoAdjust="0"/>
    <p:restoredTop sz="93357" autoAdjust="0"/>
  </p:normalViewPr>
  <p:slideViewPr>
    <p:cSldViewPr snapToObjects="1" showGuides="1">
      <p:cViewPr varScale="1">
        <p:scale>
          <a:sx n="93" d="100"/>
          <a:sy n="93" d="100"/>
        </p:scale>
        <p:origin x="-456" y="-10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marker>
            <c:symbol val="none"/>
          </c:marker>
          <c:cat>
            <c:numRef>
              <c:f>Tabelle1!$A$2:$A$14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Tabelle1!$B$2:$B$14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  <c:pt idx="6">
                  <c:v>127</c:v>
                </c:pt>
                <c:pt idx="7">
                  <c:v>255</c:v>
                </c:pt>
                <c:pt idx="8">
                  <c:v>511</c:v>
                </c:pt>
                <c:pt idx="9">
                  <c:v>1023</c:v>
                </c:pt>
                <c:pt idx="10">
                  <c:v>2047</c:v>
                </c:pt>
                <c:pt idx="11">
                  <c:v>4095</c:v>
                </c:pt>
                <c:pt idx="12">
                  <c:v>8191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097664"/>
        <c:axId val="106103936"/>
      </c:lineChart>
      <c:catAx>
        <c:axId val="10609766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columns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6103936"/>
        <c:crosses val="autoZero"/>
        <c:auto val="1"/>
        <c:lblAlgn val="ctr"/>
        <c:lblOffset val="100"/>
        <c:noMultiLvlLbl val="0"/>
      </c:catAx>
      <c:valAx>
        <c:axId val="106103936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Candidates to</a:t>
                </a:r>
                <a:r>
                  <a:rPr lang="en-US" baseline="0" dirty="0" smtClean="0"/>
                  <a:t> check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6097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WDC_planets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</c:v>
                </c:pt>
                <c:pt idx="1">
                  <c:v>13</c:v>
                </c:pt>
                <c:pt idx="2">
                  <c:v>13</c:v>
                </c:pt>
                <c:pt idx="3">
                  <c:v>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ncvoter-1k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13</c:v>
                </c:pt>
                <c:pt idx="1">
                  <c:v>15</c:v>
                </c:pt>
                <c:pt idx="2">
                  <c:v>15</c:v>
                </c:pt>
                <c:pt idx="3">
                  <c:v>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fd_reduced_15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36</c:v>
                </c:pt>
                <c:pt idx="1">
                  <c:v>34</c:v>
                </c:pt>
                <c:pt idx="2">
                  <c:v>34</c:v>
                </c:pt>
                <c:pt idx="3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801856"/>
        <c:axId val="111803392"/>
      </c:lineChart>
      <c:catAx>
        <c:axId val="111801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</c:spPr>
        <c:crossAx val="111803392"/>
        <c:crosses val="autoZero"/>
        <c:auto val="1"/>
        <c:lblAlgn val="ctr"/>
        <c:lblOffset val="100"/>
        <c:noMultiLvlLbl val="0"/>
      </c:catAx>
      <c:valAx>
        <c:axId val="111803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crossAx val="111801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WDC_planets</c:v>
                </c:pt>
              </c:strCache>
            </c:strRef>
          </c:tx>
          <c:marker>
            <c:symbol val="none"/>
          </c:marker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12</c:v>
                </c:pt>
                <c:pt idx="1">
                  <c:v>16</c:v>
                </c:pt>
                <c:pt idx="2">
                  <c:v>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ncvoter-1k</c:v>
                </c:pt>
              </c:strCache>
            </c:strRef>
          </c:tx>
          <c:marker>
            <c:symbol val="none"/>
          </c:marker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38</c:v>
                </c:pt>
                <c:pt idx="1">
                  <c:v>36</c:v>
                </c:pt>
                <c:pt idx="2">
                  <c:v>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fd_reduced_15</c:v>
                </c:pt>
              </c:strCache>
            </c:strRef>
          </c:tx>
          <c:marker>
            <c:symbol val="none"/>
          </c:marker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109</c:v>
                </c:pt>
                <c:pt idx="1">
                  <c:v>109</c:v>
                </c:pt>
                <c:pt idx="2">
                  <c:v>109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843584"/>
        <c:axId val="111865856"/>
      </c:lineChart>
      <c:catAx>
        <c:axId val="111843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865856"/>
        <c:crosses val="autoZero"/>
        <c:auto val="1"/>
        <c:lblAlgn val="ctr"/>
        <c:lblOffset val="100"/>
        <c:noMultiLvlLbl val="0"/>
      </c:catAx>
      <c:valAx>
        <c:axId val="111865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843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/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/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/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CEFDB90-5714-4E0A-A1E1-C5AACAC47E8E}" type="pres">
      <dgm:prSet presAssocID="{EF5B5354-FA56-4B6D-8C79-B8C32F95A27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6ADE9D2-A6D1-49C9-B4FE-383F2360C6AB}" type="pres">
      <dgm:prSet presAssocID="{E9E7D584-2D15-4BA7-908E-2A1EC120524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  <dgm:t>
        <a:bodyPr/>
        <a:lstStyle/>
        <a:p>
          <a:endParaRPr lang="en-US"/>
        </a:p>
      </dgm:t>
    </dgm:pt>
    <dgm:pt modelId="{BB9AE85F-CF0F-48FA-96AB-2ED814AF83E5}" type="pres">
      <dgm:prSet presAssocID="{F4B01812-8E4B-42CE-92A6-66130D743FE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  <dgm:t>
        <a:bodyPr/>
        <a:lstStyle/>
        <a:p>
          <a:endParaRPr lang="en-US"/>
        </a:p>
      </dgm:t>
    </dgm:pt>
    <dgm:pt modelId="{C23EA503-CFF7-4D5F-8C04-C68BFFF7391B}" type="pres">
      <dgm:prSet presAssocID="{6334D9C9-B0EB-4D11-B6FA-D36086695D3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  <dgm:t>
        <a:bodyPr/>
        <a:lstStyle/>
        <a:p>
          <a:endParaRPr lang="en-US"/>
        </a:p>
      </dgm:t>
    </dgm:pt>
    <dgm:pt modelId="{08ED30F3-AA8E-4DEF-A338-BEBAEA751B5D}" type="pres">
      <dgm:prSet presAssocID="{BE2FCAA6-BABD-44F6-B462-5637E99E741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6B277F8C-20E4-4174-85FF-F79D645671BE}" type="presOf" srcId="{6334D9C9-B0EB-4D11-B6FA-D36086695D3D}" destId="{DC115C57-BE78-461E-9BA9-2B8AA6F56D36}" srcOrd="0" destOrd="0" presId="urn:microsoft.com/office/officeart/2005/8/layout/cycle2"/>
    <dgm:cxn modelId="{781ED5C3-F584-4661-B5CC-AD273B7BD7B8}" type="presOf" srcId="{BE2FCAA6-BABD-44F6-B462-5637E99E741C}" destId="{08ED30F3-AA8E-4DEF-A338-BEBAEA751B5D}" srcOrd="1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22763351-967C-4EAD-9DC8-05057B030D80}" type="presOf" srcId="{BE2FCAA6-BABD-44F6-B462-5637E99E741C}" destId="{F3D39BBE-8467-42EF-AF8E-ECBDE200ADCB}" srcOrd="0" destOrd="0" presId="urn:microsoft.com/office/officeart/2005/8/layout/cycle2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CD7042D5-56B4-4EAA-8C91-8A7220B88054}" type="presOf" srcId="{F4B01812-8E4B-42CE-92A6-66130D743FE6}" destId="{BB9AE85F-CF0F-48FA-96AB-2ED814AF83E5}" srcOrd="1" destOrd="0" presId="urn:microsoft.com/office/officeart/2005/8/layout/cycle2"/>
    <dgm:cxn modelId="{AB65D063-4461-43C9-9F7B-407280D5CEA9}" type="presOf" srcId="{A7C3BFC2-39BF-4E7F-966D-1BBE80EAF2B6}" destId="{78C88605-84E6-4948-9F22-861C7E91A808}" srcOrd="0" destOrd="0" presId="urn:microsoft.com/office/officeart/2005/8/layout/cycle2"/>
    <dgm:cxn modelId="{B7EAFD66-A360-4A03-9C0F-D64805469802}" type="presOf" srcId="{6334D9C9-B0EB-4D11-B6FA-D36086695D3D}" destId="{C23EA503-CFF7-4D5F-8C04-C68BFFF7391B}" srcOrd="1" destOrd="0" presId="urn:microsoft.com/office/officeart/2005/8/layout/cycle2"/>
    <dgm:cxn modelId="{DB2FBF44-3E78-4E4C-9FCD-99359FFBC618}" type="presOf" srcId="{E9E7D584-2D15-4BA7-908E-2A1EC1205241}" destId="{AE55AEF2-0EBE-4078-A2F0-0DA9AE42853E}" srcOrd="0" destOrd="0" presId="urn:microsoft.com/office/officeart/2005/8/layout/cycle2"/>
    <dgm:cxn modelId="{182A1048-ED3D-4691-BA5A-013274159033}" type="presOf" srcId="{EF5B5354-FA56-4B6D-8C79-B8C32F95A277}" destId="{9CEFDB90-5714-4E0A-A1E1-C5AACAC47E8E}" srcOrd="1" destOrd="0" presId="urn:microsoft.com/office/officeart/2005/8/layout/cycle2"/>
    <dgm:cxn modelId="{0B2B3B8B-985F-455B-B9C7-55A230D45FD6}" type="presOf" srcId="{CFFF6D3C-25BE-4D5F-B3A9-6CA6DED42D51}" destId="{083158C0-8605-48FF-B701-DB212D206F7E}" srcOrd="0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DCFF60E4-00BF-4829-BA30-AA5D49F71D41}" type="presOf" srcId="{8FEC8F5F-258D-4690-A338-D4EAA2A8947F}" destId="{753AC339-A53E-4E36-8990-3FC536D468E9}" srcOrd="0" destOrd="0" presId="urn:microsoft.com/office/officeart/2005/8/layout/cycle2"/>
    <dgm:cxn modelId="{98ABB467-56DA-4525-B053-7DEF95D78538}" type="presOf" srcId="{EF5B5354-FA56-4B6D-8C79-B8C32F95A277}" destId="{15529414-C512-4496-B87A-D0A671341DB5}" srcOrd="0" destOrd="0" presId="urn:microsoft.com/office/officeart/2005/8/layout/cycle2"/>
    <dgm:cxn modelId="{8C9144C0-79A1-40C7-94CF-7D68FBA440FB}" type="presOf" srcId="{B0C18C86-6D11-4FAD-A397-BFB6DD2AD5A4}" destId="{1F7A1442-283F-4C1F-8503-EE2B06934CD0}" srcOrd="0" destOrd="0" presId="urn:microsoft.com/office/officeart/2005/8/layout/cycle2"/>
    <dgm:cxn modelId="{2F82622B-2830-4CCE-A487-090C20BC4AB3}" type="presOf" srcId="{9C3AC689-875C-4D17-A8FC-232013308C40}" destId="{1CED81CD-F1F1-4B1F-9EA1-1740DECA9766}" srcOrd="0" destOrd="0" presId="urn:microsoft.com/office/officeart/2005/8/layout/cycle2"/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D9EDD90A-94A5-435A-8079-CA20FF0F14D0}" type="presOf" srcId="{E9E7D584-2D15-4BA7-908E-2A1EC1205241}" destId="{C6ADE9D2-A6D1-49C9-B4FE-383F2360C6AB}" srcOrd="1" destOrd="0" presId="urn:microsoft.com/office/officeart/2005/8/layout/cycle2"/>
    <dgm:cxn modelId="{CEBA96A5-8A42-4C09-B1F1-1AEC7291CB91}" type="presOf" srcId="{F4B01812-8E4B-42CE-92A6-66130D743FE6}" destId="{C50C0027-D846-46A9-A732-C6E5CA9F4403}" srcOrd="0" destOrd="0" presId="urn:microsoft.com/office/officeart/2005/8/layout/cycle2"/>
    <dgm:cxn modelId="{88D5FE87-08E1-4796-BBB9-A042A023AC71}" type="presOf" srcId="{FE79E7DC-1D68-4EBB-83B7-1114A349CF04}" destId="{C1E3F446-E017-4A67-A885-F7DCAEDA8BF3}" srcOrd="0" destOrd="0" presId="urn:microsoft.com/office/officeart/2005/8/layout/cycle2"/>
    <dgm:cxn modelId="{C9B649A4-A6F9-44D4-A85D-E57E0D106AA8}" type="presParOf" srcId="{78C88605-84E6-4948-9F22-861C7E91A808}" destId="{083158C0-8605-48FF-B701-DB212D206F7E}" srcOrd="0" destOrd="0" presId="urn:microsoft.com/office/officeart/2005/8/layout/cycle2"/>
    <dgm:cxn modelId="{51C4799D-0C6C-466D-AE39-357190B0DB9E}" type="presParOf" srcId="{78C88605-84E6-4948-9F22-861C7E91A808}" destId="{15529414-C512-4496-B87A-D0A671341DB5}" srcOrd="1" destOrd="0" presId="urn:microsoft.com/office/officeart/2005/8/layout/cycle2"/>
    <dgm:cxn modelId="{47FE3CB5-49F4-4822-A7D1-F901D0039CB2}" type="presParOf" srcId="{15529414-C512-4496-B87A-D0A671341DB5}" destId="{9CEFDB90-5714-4E0A-A1E1-C5AACAC47E8E}" srcOrd="0" destOrd="0" presId="urn:microsoft.com/office/officeart/2005/8/layout/cycle2"/>
    <dgm:cxn modelId="{FCB9366C-32CC-4650-AF7C-8A0A5A7342C3}" type="presParOf" srcId="{78C88605-84E6-4948-9F22-861C7E91A808}" destId="{1CED81CD-F1F1-4B1F-9EA1-1740DECA9766}" srcOrd="2" destOrd="0" presId="urn:microsoft.com/office/officeart/2005/8/layout/cycle2"/>
    <dgm:cxn modelId="{5D25F7AB-41AF-4F33-8E51-C77DE52887B9}" type="presParOf" srcId="{78C88605-84E6-4948-9F22-861C7E91A808}" destId="{AE55AEF2-0EBE-4078-A2F0-0DA9AE42853E}" srcOrd="3" destOrd="0" presId="urn:microsoft.com/office/officeart/2005/8/layout/cycle2"/>
    <dgm:cxn modelId="{BF94633A-4DEC-436F-BC12-6AA62684F559}" type="presParOf" srcId="{AE55AEF2-0EBE-4078-A2F0-0DA9AE42853E}" destId="{C6ADE9D2-A6D1-49C9-B4FE-383F2360C6AB}" srcOrd="0" destOrd="0" presId="urn:microsoft.com/office/officeart/2005/8/layout/cycle2"/>
    <dgm:cxn modelId="{47EC34FC-303A-4745-A5BF-6FF01C077C8F}" type="presParOf" srcId="{78C88605-84E6-4948-9F22-861C7E91A808}" destId="{C1E3F446-E017-4A67-A885-F7DCAEDA8BF3}" srcOrd="4" destOrd="0" presId="urn:microsoft.com/office/officeart/2005/8/layout/cycle2"/>
    <dgm:cxn modelId="{12291D46-692B-41C2-B1DA-0824E21569E7}" type="presParOf" srcId="{78C88605-84E6-4948-9F22-861C7E91A808}" destId="{C50C0027-D846-46A9-A732-C6E5CA9F4403}" srcOrd="5" destOrd="0" presId="urn:microsoft.com/office/officeart/2005/8/layout/cycle2"/>
    <dgm:cxn modelId="{B6C38D4E-8314-4129-8A35-58589609F0EC}" type="presParOf" srcId="{C50C0027-D846-46A9-A732-C6E5CA9F4403}" destId="{BB9AE85F-CF0F-48FA-96AB-2ED814AF83E5}" srcOrd="0" destOrd="0" presId="urn:microsoft.com/office/officeart/2005/8/layout/cycle2"/>
    <dgm:cxn modelId="{6FC0CC0D-B0D4-4AF6-BC39-E3CDE5708DDF}" type="presParOf" srcId="{78C88605-84E6-4948-9F22-861C7E91A808}" destId="{753AC339-A53E-4E36-8990-3FC536D468E9}" srcOrd="6" destOrd="0" presId="urn:microsoft.com/office/officeart/2005/8/layout/cycle2"/>
    <dgm:cxn modelId="{765FF4D9-D0DB-4BD1-8BDC-021906853C7A}" type="presParOf" srcId="{78C88605-84E6-4948-9F22-861C7E91A808}" destId="{DC115C57-BE78-461E-9BA9-2B8AA6F56D36}" srcOrd="7" destOrd="0" presId="urn:microsoft.com/office/officeart/2005/8/layout/cycle2"/>
    <dgm:cxn modelId="{46078941-4965-4D7A-9DB2-AAEB91534A0C}" type="presParOf" srcId="{DC115C57-BE78-461E-9BA9-2B8AA6F56D36}" destId="{C23EA503-CFF7-4D5F-8C04-C68BFFF7391B}" srcOrd="0" destOrd="0" presId="urn:microsoft.com/office/officeart/2005/8/layout/cycle2"/>
    <dgm:cxn modelId="{03B38E55-F28C-41E2-BF51-FC7F2A1D5AEE}" type="presParOf" srcId="{78C88605-84E6-4948-9F22-861C7E91A808}" destId="{1F7A1442-283F-4C1F-8503-EE2B06934CD0}" srcOrd="8" destOrd="0" presId="urn:microsoft.com/office/officeart/2005/8/layout/cycle2"/>
    <dgm:cxn modelId="{1A7E494C-B736-4DC4-9307-4494F19C72EC}" type="presParOf" srcId="{78C88605-84E6-4948-9F22-861C7E91A808}" destId="{F3D39BBE-8467-42EF-AF8E-ECBDE200ADCB}" srcOrd="9" destOrd="0" presId="urn:microsoft.com/office/officeart/2005/8/layout/cycle2"/>
    <dgm:cxn modelId="{CE673DB7-1BA5-4375-8C4D-2002ECF9BD6F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TODO-Baum </a:t>
            </a:r>
            <a:r>
              <a:rPr lang="en-US" dirty="0" err="1" smtClean="0"/>
              <a:t>Bild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Unterpunkte</a:t>
            </a:r>
            <a:r>
              <a:rPr lang="en-US" dirty="0" smtClean="0"/>
              <a:t>? </a:t>
            </a:r>
            <a:r>
              <a:rPr lang="en-US" dirty="0" err="1" smtClean="0"/>
              <a:t>zb</a:t>
            </a:r>
            <a:r>
              <a:rPr lang="en-US" dirty="0" smtClean="0"/>
              <a:t> subset check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Flat map includes magic (ask)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{3, 4}, 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1, 2, 3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{3, 4}, 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1, 2, </a:t>
            </a:r>
            <a:r>
              <a:rPr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{3, 4}, 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1, 2, </a:t>
            </a:r>
            <a:r>
              <a:rPr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{3, 4}, 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1, 2, </a:t>
            </a:r>
            <a:r>
              <a:rPr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Distributed Big Data Analytics</a:t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err="1" smtClean="0"/>
              <a:t>Profiling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with 100 columns </a:t>
            </a:r>
            <a:r>
              <a:rPr lang="en-US" dirty="0" smtClean="0">
                <a:sym typeface="Wingdings" panose="05000000000000000000" pitchFamily="2" charset="2"/>
              </a:rPr>
              <a:t> 2^100 – 1 candidates = </a:t>
            </a:r>
            <a:r>
              <a:rPr lang="en-US" dirty="0"/>
              <a:t>1.2676506e+30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pic>
        <p:nvPicPr>
          <p:cNvPr id="1026" name="Picture 2" descr="https://www.tele-task.de/media/hpi/slides/8059/pass1/1560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EF7"/>
              </a:clrFrom>
              <a:clrTo>
                <a:srgbClr val="F7FE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7" b="7113"/>
          <a:stretch/>
        </p:blipFill>
        <p:spPr bwMode="auto">
          <a:xfrm>
            <a:off x="358776" y="1943796"/>
            <a:ext cx="7685126" cy="221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19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Introduction</a:t>
            </a:r>
          </a:p>
          <a:p>
            <a:pPr lvl="1"/>
            <a:r>
              <a:rPr lang="en-US" sz="1200" dirty="0" smtClean="0"/>
              <a:t>Definition unique column combinations</a:t>
            </a:r>
          </a:p>
          <a:p>
            <a:pPr lvl="1"/>
            <a:r>
              <a:rPr lang="en-US" sz="1200" dirty="0" smtClean="0"/>
              <a:t>Motivation</a:t>
            </a:r>
          </a:p>
          <a:p>
            <a:pPr lvl="1"/>
            <a:r>
              <a:rPr lang="en-US" sz="1200" dirty="0" smtClean="0"/>
              <a:t>Example</a:t>
            </a:r>
            <a:endParaRPr lang="en-US" sz="1200" dirty="0" smtClean="0"/>
          </a:p>
          <a:p>
            <a:r>
              <a:rPr lang="en-US" sz="1200" b="1" dirty="0" smtClean="0"/>
              <a:t>Solution</a:t>
            </a:r>
          </a:p>
          <a:p>
            <a:pPr lvl="1"/>
            <a:r>
              <a:rPr lang="en-US" sz="1200" dirty="0" smtClean="0"/>
              <a:t>Algorithm</a:t>
            </a:r>
            <a:endParaRPr lang="en-US" sz="1200" dirty="0" smtClean="0"/>
          </a:p>
          <a:p>
            <a:pPr lvl="1"/>
            <a:r>
              <a:rPr lang="en-US" sz="1200" dirty="0" smtClean="0"/>
              <a:t>Creation position list </a:t>
            </a:r>
            <a:r>
              <a:rPr lang="en-US" sz="1200" dirty="0" smtClean="0"/>
              <a:t>i</a:t>
            </a:r>
            <a:r>
              <a:rPr lang="en-US" sz="1200" dirty="0"/>
              <a:t>ndex</a:t>
            </a:r>
          </a:p>
          <a:p>
            <a:pPr lvl="1"/>
            <a:r>
              <a:rPr lang="en-US" sz="1200" dirty="0" smtClean="0"/>
              <a:t>Combination of position </a:t>
            </a:r>
            <a:r>
              <a:rPr lang="en-US" sz="1200" dirty="0"/>
              <a:t>list </a:t>
            </a:r>
            <a:r>
              <a:rPr lang="en-US" sz="1200" dirty="0" smtClean="0"/>
              <a:t>indices</a:t>
            </a:r>
            <a:endParaRPr lang="en-US" sz="1200" dirty="0"/>
          </a:p>
          <a:p>
            <a:r>
              <a:rPr lang="en-US" sz="1200" dirty="0" smtClean="0"/>
              <a:t>Evaluation</a:t>
            </a:r>
            <a:endParaRPr lang="en-US" sz="1200" dirty="0" smtClean="0"/>
          </a:p>
          <a:p>
            <a:pPr lvl="1"/>
            <a:r>
              <a:rPr lang="en-US" sz="1200" dirty="0" smtClean="0"/>
              <a:t>Limitations</a:t>
            </a:r>
          </a:p>
          <a:p>
            <a:pPr lvl="1"/>
            <a:r>
              <a:rPr lang="en-US" sz="1200" dirty="0" smtClean="0"/>
              <a:t>Scaling</a:t>
            </a:r>
            <a:endParaRPr lang="en-US" sz="12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64337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Bottom-Up</a:t>
            </a:r>
            <a:r>
              <a:rPr lang="de-DE" dirty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Row pruning through position list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Apriori </a:t>
            </a:r>
            <a:r>
              <a:rPr lang="de-DE" dirty="0" err="1"/>
              <a:t>candidate</a:t>
            </a:r>
            <a:r>
              <a:rPr lang="de-DE" dirty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(</a:t>
            </a:r>
            <a:r>
              <a:rPr lang="de-DE" dirty="0" err="1" smtClean="0"/>
              <a:t>prefix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</a:t>
            </a:r>
            <a:r>
              <a:rPr lang="de-DE" dirty="0" err="1"/>
              <a:t>encoded</a:t>
            </a:r>
            <a:r>
              <a:rPr lang="de-DE" dirty="0"/>
              <a:t> in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Column </a:t>
            </a:r>
            <a:r>
              <a:rPr lang="en-US" dirty="0"/>
              <a:t>pruning through searching for minimal unique column </a:t>
            </a:r>
            <a:r>
              <a:rPr lang="en-US" dirty="0"/>
              <a:t>combinations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Limit</a:t>
            </a:r>
            <a:r>
              <a:rPr lang="de-DE" dirty="0" smtClean="0"/>
              <a:t>ation:</a:t>
            </a:r>
          </a:p>
          <a:p>
            <a:pPr marL="556975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Broadcast minimal UCCs</a:t>
            </a:r>
          </a:p>
          <a:p>
            <a:pPr marL="556975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Collect</a:t>
            </a:r>
            <a:r>
              <a:rPr lang="de-DE" dirty="0" smtClean="0"/>
              <a:t> minimal UCCs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455905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45312785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1424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Create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47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Create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179512" y="1107507"/>
            <a:ext cx="6336704" cy="3912425"/>
          </a:xfrm>
        </p:spPr>
        <p:txBody>
          <a:bodyPr>
            <a:normAutofit fontScale="85000" lnSpcReduction="20000"/>
          </a:bodyPr>
          <a:lstStyle/>
          <a:p>
            <a:pPr marL="645750" lvl="2" indent="-285750"/>
            <a:r>
              <a:rPr lang="en-US" dirty="0" err="1" smtClean="0"/>
              <a:t>file.zipWithIndex</a:t>
            </a:r>
            <a:r>
              <a:rPr lang="en-US" dirty="0"/>
              <a:t>().</a:t>
            </a:r>
            <a:r>
              <a:rPr lang="en-US" dirty="0" err="1" smtClean="0"/>
              <a:t>flatMap</a:t>
            </a:r>
            <a:r>
              <a:rPr lang="en-US" dirty="0" smtClean="0"/>
              <a:t>( ...)</a:t>
            </a:r>
          </a:p>
          <a:p>
            <a:pPr lvl="3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e.g. (0,0,7), (3, 1, squire) 	</a:t>
            </a:r>
          </a:p>
          <a:p>
            <a:pPr lvl="3" indent="0">
              <a:buNone/>
            </a:pPr>
            <a:r>
              <a:rPr lang="en-US" dirty="0" smtClean="0"/>
              <a:t>			=&gt; </a:t>
            </a:r>
            <a:r>
              <a:rPr lang="en-US" dirty="0" smtClean="0"/>
              <a:t>(column</a:t>
            </a:r>
            <a:r>
              <a:rPr lang="en-US" dirty="0" smtClean="0"/>
              <a:t>, </a:t>
            </a:r>
            <a:r>
              <a:rPr lang="en-US" dirty="0" smtClean="0"/>
              <a:t>row, value</a:t>
            </a:r>
            <a:r>
              <a:rPr lang="en-US" dirty="0" smtClean="0"/>
              <a:t>)</a:t>
            </a:r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 </a:t>
            </a:r>
            <a:r>
              <a:rPr lang="en-US" dirty="0" smtClean="0"/>
              <a:t>e.g</a:t>
            </a:r>
            <a:r>
              <a:rPr lang="en-US" dirty="0"/>
              <a:t>. [</a:t>
            </a:r>
            <a:r>
              <a:rPr lang="en-US" dirty="0" smtClean="0"/>
              <a:t>(</a:t>
            </a:r>
            <a:r>
              <a:rPr lang="en-US" dirty="0"/>
              <a:t>0,0,7</a:t>
            </a:r>
            <a:r>
              <a:rPr lang="en-US" dirty="0" smtClean="0"/>
              <a:t>),0], [(</a:t>
            </a:r>
            <a:r>
              <a:rPr lang="en-US" dirty="0"/>
              <a:t>3,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</a:t>
            </a:r>
            <a:r>
              <a:rPr lang="en-US" dirty="0"/>
              <a:t>1</a:t>
            </a:r>
            <a:r>
              <a:rPr lang="en-US" dirty="0" smtClean="0"/>
              <a:t>]</a:t>
            </a:r>
          </a:p>
          <a:p>
            <a:pPr lvl="2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=&gt;[(column</a:t>
            </a:r>
            <a:r>
              <a:rPr lang="en-US" dirty="0"/>
              <a:t>, </a:t>
            </a:r>
            <a:r>
              <a:rPr lang="en-US" dirty="0" smtClean="0"/>
              <a:t>row, value</a:t>
            </a:r>
            <a:r>
              <a:rPr lang="en-US" dirty="0" smtClean="0"/>
              <a:t>), row]</a:t>
            </a:r>
          </a:p>
          <a:p>
            <a:pPr marL="645750" lvl="2" indent="-285750"/>
            <a:r>
              <a:rPr lang="en-US" dirty="0" err="1" smtClean="0"/>
              <a:t>reduceByKey</a:t>
            </a:r>
            <a:r>
              <a:rPr lang="en-US" dirty="0"/>
              <a:t>( </a:t>
            </a:r>
            <a:r>
              <a:rPr lang="en-US" dirty="0" smtClean="0"/>
              <a:t>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[(0,0,7</a:t>
            </a:r>
            <a:r>
              <a:rPr lang="en-US" dirty="0" smtClean="0"/>
              <a:t>),{0}], [(</a:t>
            </a:r>
            <a:r>
              <a:rPr lang="en-US" dirty="0"/>
              <a:t>3,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{1,3}]</a:t>
            </a:r>
          </a:p>
          <a:p>
            <a:pPr lvl="2" indent="0">
              <a:buNone/>
            </a:pPr>
            <a:r>
              <a:rPr lang="en-US" dirty="0"/>
              <a:t>	</a:t>
            </a:r>
            <a:r>
              <a:rPr lang="en-US" dirty="0" smtClean="0"/>
              <a:t>		=&gt; </a:t>
            </a:r>
            <a:r>
              <a:rPr lang="en-US" dirty="0" smtClean="0"/>
              <a:t>[column</a:t>
            </a:r>
            <a:r>
              <a:rPr lang="en-US" dirty="0" smtClean="0"/>
              <a:t>, </a:t>
            </a:r>
            <a:r>
              <a:rPr lang="en-US" dirty="0" smtClean="0"/>
              <a:t>row, value</a:t>
            </a:r>
            <a:r>
              <a:rPr lang="en-US" dirty="0" smtClean="0"/>
              <a:t>), list row]</a:t>
            </a:r>
            <a:endParaRPr lang="en-US" dirty="0"/>
          </a:p>
          <a:p>
            <a:pPr marL="645750" lvl="2" indent="-285750"/>
            <a:r>
              <a:rPr lang="en-US" dirty="0" smtClean="0"/>
              <a:t>filter(…)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[(</a:t>
            </a:r>
            <a:r>
              <a:rPr lang="en-US" dirty="0"/>
              <a:t>3, 1, squire), {1,3}]</a:t>
            </a:r>
          </a:p>
          <a:p>
            <a:pPr lvl="2" indent="0">
              <a:buNone/>
            </a:pPr>
            <a:r>
              <a:rPr lang="en-US" dirty="0"/>
              <a:t>			=&gt; </a:t>
            </a:r>
            <a:r>
              <a:rPr lang="en-US" dirty="0" smtClean="0"/>
              <a:t>[(column</a:t>
            </a:r>
            <a:r>
              <a:rPr lang="en-US" dirty="0"/>
              <a:t>, </a:t>
            </a:r>
            <a:r>
              <a:rPr lang="en-US" dirty="0" smtClean="0"/>
              <a:t>row, value</a:t>
            </a:r>
            <a:r>
              <a:rPr lang="en-US" dirty="0"/>
              <a:t>), list </a:t>
            </a:r>
            <a:r>
              <a:rPr lang="en-US" dirty="0" smtClean="0"/>
              <a:t>row</a:t>
            </a:r>
            <a:r>
              <a:rPr lang="en-US" dirty="0"/>
              <a:t>]</a:t>
            </a:r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[(</a:t>
            </a:r>
            <a:r>
              <a:rPr lang="en-US" dirty="0" smtClean="0"/>
              <a:t>3, </a:t>
            </a:r>
            <a:r>
              <a:rPr lang="en-US" dirty="0"/>
              <a:t>{1,3}]</a:t>
            </a:r>
          </a:p>
          <a:p>
            <a:pPr lvl="2" indent="0">
              <a:buNone/>
            </a:pPr>
            <a:r>
              <a:rPr lang="en-US" dirty="0"/>
              <a:t>			=&gt; </a:t>
            </a:r>
            <a:r>
              <a:rPr lang="en-US" dirty="0" smtClean="0"/>
              <a:t>[(column</a:t>
            </a:r>
            <a:r>
              <a:rPr lang="en-US" dirty="0"/>
              <a:t>, </a:t>
            </a:r>
            <a:r>
              <a:rPr lang="en-US" dirty="0" smtClean="0"/>
              <a:t>row, value</a:t>
            </a:r>
            <a:r>
              <a:rPr lang="en-US" dirty="0"/>
              <a:t>), list </a:t>
            </a:r>
            <a:r>
              <a:rPr lang="en-US" dirty="0" smtClean="0"/>
              <a:t>row]</a:t>
            </a:r>
            <a:endParaRPr lang="en-US" dirty="0"/>
          </a:p>
          <a:p>
            <a:pPr marL="645750" lvl="2" indent="-285750"/>
            <a:r>
              <a:rPr lang="en-US" dirty="0" err="1" smtClean="0"/>
              <a:t>reduceByKey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[(3, </a:t>
            </a:r>
            <a:r>
              <a:rPr lang="en-US" dirty="0" smtClean="0"/>
              <a:t>{{</a:t>
            </a:r>
            <a:r>
              <a:rPr lang="en-US" dirty="0"/>
              <a:t>1,3</a:t>
            </a:r>
            <a:r>
              <a:rPr lang="en-US" dirty="0" smtClean="0"/>
              <a:t>},{4,5}]	=&gt; [column, list row]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35418"/>
              </p:ext>
            </p:extLst>
          </p:nvPr>
        </p:nvGraphicFramePr>
        <p:xfrm>
          <a:off x="6300318" y="1152210"/>
          <a:ext cx="2664296" cy="2076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646480"/>
                <a:gridCol w="646856"/>
                <a:gridCol w="603063"/>
                <a:gridCol w="335849"/>
              </a:tblGrid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franks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threadgil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2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Combine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5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  <a:p>
            <a:pPr lvl="2" indent="0">
              <a:buNone/>
            </a:pP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71576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2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dirty="0" smtClean="0"/>
              <a:t>({1,2,3},[[]]),</a:t>
            </a:r>
          </a:p>
          <a:p>
            <a:pPr lvl="2" indent="0">
              <a:buNone/>
            </a:pPr>
            <a:r>
              <a:rPr lang="en-US" dirty="0" smtClean="0"/>
              <a:t>({1,2,4},[[1,4]]),</a:t>
            </a:r>
          </a:p>
          <a:p>
            <a:pPr lvl="2" indent="0">
              <a:buNone/>
            </a:pPr>
            <a:r>
              <a:rPr lang="en-US" dirty="0" smtClean="0"/>
              <a:t>({2,3,4}),[[]])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93179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38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Combine Position List Index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 bwMode="gray">
          <a:xfrm>
            <a:off x="6588224" y="239173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157"/>
          <p:cNvSpPr txBox="1">
            <a:spLocks/>
          </p:cNvSpPr>
          <p:nvPr/>
        </p:nvSpPr>
        <p:spPr bwMode="gray">
          <a:xfrm>
            <a:off x="5652589" y="1165949"/>
            <a:ext cx="3167883" cy="385407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({0},[[]]),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({1},[[1, 4, 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({2},[[1, 3, 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({3},[[4, 5], [1, 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({4},[[2, 3], [1, 4]])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sz="100" dirty="0" smtClean="0"/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({1,2},[[1,4]]),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({1,3},[[4,5]]),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({1,4},[[1,4]]),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({2,3},[[1,3]]),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  <a:endParaRPr lang="en-US" dirty="0"/>
          </a:p>
          <a:p>
            <a:pPr lvl="2" indent="0">
              <a:buNone/>
            </a:pPr>
            <a:endParaRPr lang="en-US" sz="100" dirty="0"/>
          </a:p>
          <a:p>
            <a:pPr lvl="2" indent="0">
              <a:buNone/>
            </a:pPr>
            <a:r>
              <a:rPr lang="en-US" dirty="0"/>
              <a:t>({1,2,3},[[]]),</a:t>
            </a:r>
          </a:p>
          <a:p>
            <a:pPr lvl="2" indent="0">
              <a:buNone/>
            </a:pPr>
            <a:r>
              <a:rPr lang="en-US" dirty="0"/>
              <a:t>({1,2,4},[[1,4]]),</a:t>
            </a:r>
          </a:p>
          <a:p>
            <a:pPr lvl="2" indent="0">
              <a:buNone/>
            </a:pPr>
            <a:r>
              <a:rPr lang="en-US" dirty="0"/>
              <a:t>({2,3,4}),[[]])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cxnSp>
        <p:nvCxnSpPr>
          <p:cNvPr id="16" name="Gerade Verbindung mit Pfeil 15"/>
          <p:cNvCxnSpPr/>
          <p:nvPr/>
        </p:nvCxnSpPr>
        <p:spPr bwMode="gray">
          <a:xfrm>
            <a:off x="6588224" y="401191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157"/>
          <p:cNvSpPr txBox="1">
            <a:spLocks/>
          </p:cNvSpPr>
          <p:nvPr/>
        </p:nvSpPr>
        <p:spPr bwMode="gray">
          <a:xfrm>
            <a:off x="179512" y="1107507"/>
            <a:ext cx="6264696" cy="39124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 smtClean="0"/>
              <a:t>e.g. ({}, ({</a:t>
            </a:r>
            <a:r>
              <a:rPr lang="en-US" dirty="0"/>
              <a:t>1},[[1, 4, 5</a:t>
            </a:r>
            <a:r>
              <a:rPr lang="en-US" dirty="0" smtClean="0"/>
              <a:t>]])), </a:t>
            </a:r>
            <a:r>
              <a:rPr lang="en-US" dirty="0"/>
              <a:t>({}, </a:t>
            </a:r>
            <a:r>
              <a:rPr lang="en-US" dirty="0" smtClean="0"/>
              <a:t>({2},[[</a:t>
            </a:r>
            <a:r>
              <a:rPr lang="en-US" dirty="0"/>
              <a:t>1, </a:t>
            </a:r>
            <a:r>
              <a:rPr lang="en-US" dirty="0" smtClean="0"/>
              <a:t>3, 4]]))</a:t>
            </a:r>
            <a:endParaRPr lang="en-US" dirty="0"/>
          </a:p>
          <a:p>
            <a:pPr marL="645750" lvl="2" indent="-285750"/>
            <a:r>
              <a:rPr lang="en-US" dirty="0" err="1" smtClean="0"/>
              <a:t>groupByKey</a:t>
            </a:r>
            <a:r>
              <a:rPr lang="en-US" dirty="0" smtClean="0"/>
              <a:t>()</a:t>
            </a:r>
          </a:p>
          <a:p>
            <a:pPr lvl="2" indent="0">
              <a:buNone/>
            </a:pPr>
            <a:r>
              <a:rPr lang="en-US" dirty="0" smtClean="0"/>
              <a:t>e.g. ({}, [</a:t>
            </a:r>
            <a:r>
              <a:rPr lang="en-US" dirty="0"/>
              <a:t>({0</a:t>
            </a:r>
            <a:r>
              <a:rPr lang="en-US" dirty="0" smtClean="0"/>
              <a:t>},[[]]), ({</a:t>
            </a:r>
            <a:r>
              <a:rPr lang="en-US" dirty="0"/>
              <a:t>1},[[1, 4, 5]])), </a:t>
            </a:r>
            <a:endParaRPr lang="en-US" dirty="0" smtClean="0"/>
          </a:p>
          <a:p>
            <a:pPr lvl="2" indent="0">
              <a:buNone/>
            </a:pPr>
            <a:r>
              <a:rPr lang="en-US" dirty="0"/>
              <a:t>	 </a:t>
            </a:r>
            <a:r>
              <a:rPr lang="en-US" dirty="0" smtClean="0"/>
              <a:t>     ({</a:t>
            </a:r>
            <a:r>
              <a:rPr lang="en-US" dirty="0"/>
              <a:t>2},[[1, 3, 4</a:t>
            </a:r>
            <a:r>
              <a:rPr lang="en-US" dirty="0" smtClean="0"/>
              <a:t>]]), ….)]</a:t>
            </a:r>
            <a:endParaRPr lang="en-US" dirty="0"/>
          </a:p>
          <a:p>
            <a:pPr marL="645750" lvl="2" indent="-285750"/>
            <a:r>
              <a:rPr lang="en-US" dirty="0" err="1" smtClean="0"/>
              <a:t>flatMap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 smtClean="0"/>
              <a:t>e.g. </a:t>
            </a:r>
            <a:r>
              <a:rPr lang="en-US" dirty="0"/>
              <a:t>({1,2},[[1,4</a:t>
            </a:r>
            <a:r>
              <a:rPr lang="en-US" dirty="0" smtClean="0"/>
              <a:t>]])</a:t>
            </a:r>
            <a:endParaRPr lang="en-US" dirty="0"/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  <a:endParaRPr lang="en-US" dirty="0"/>
          </a:p>
          <a:p>
            <a:pPr lvl="2" indent="0">
              <a:buNone/>
            </a:pPr>
            <a:r>
              <a:rPr lang="en-US" dirty="0" smtClean="0"/>
              <a:t>e.g. </a:t>
            </a:r>
            <a:r>
              <a:rPr lang="en-US" dirty="0"/>
              <a:t>({1,2</a:t>
            </a:r>
            <a:r>
              <a:rPr lang="en-US" dirty="0" smtClean="0"/>
              <a:t>},[[</a:t>
            </a:r>
            <a:r>
              <a:rPr lang="en-US" dirty="0"/>
              <a:t>1,4</a:t>
            </a:r>
            <a:r>
              <a:rPr lang="en-US" dirty="0" smtClean="0"/>
              <a:t>]])</a:t>
            </a: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645750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0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Introduction</a:t>
            </a:r>
          </a:p>
          <a:p>
            <a:pPr lvl="1"/>
            <a:r>
              <a:rPr lang="en-US" sz="1200" dirty="0" smtClean="0"/>
              <a:t>Definition unique column combinations</a:t>
            </a:r>
          </a:p>
          <a:p>
            <a:pPr lvl="1"/>
            <a:r>
              <a:rPr lang="en-US" sz="1200" dirty="0" smtClean="0"/>
              <a:t>Motivation</a:t>
            </a:r>
          </a:p>
          <a:p>
            <a:pPr lvl="1"/>
            <a:r>
              <a:rPr lang="en-US" sz="1200" dirty="0" smtClean="0"/>
              <a:t>Example</a:t>
            </a:r>
            <a:endParaRPr lang="en-US" sz="1200" dirty="0" smtClean="0"/>
          </a:p>
          <a:p>
            <a:r>
              <a:rPr lang="en-US" sz="1200" dirty="0" smtClean="0"/>
              <a:t>Solution</a:t>
            </a:r>
          </a:p>
          <a:p>
            <a:pPr lvl="1"/>
            <a:r>
              <a:rPr lang="en-US" sz="1200" dirty="0" smtClean="0"/>
              <a:t>Algorithm</a:t>
            </a:r>
            <a:endParaRPr lang="en-US" sz="1200" dirty="0" smtClean="0"/>
          </a:p>
          <a:p>
            <a:pPr lvl="1"/>
            <a:r>
              <a:rPr lang="en-US" sz="1200" dirty="0" smtClean="0"/>
              <a:t>Creation position list </a:t>
            </a:r>
            <a:r>
              <a:rPr lang="en-US" sz="1200" dirty="0" smtClean="0"/>
              <a:t>i</a:t>
            </a:r>
            <a:r>
              <a:rPr lang="en-US" sz="1200" dirty="0"/>
              <a:t>ndex</a:t>
            </a:r>
          </a:p>
          <a:p>
            <a:pPr lvl="1"/>
            <a:r>
              <a:rPr lang="en-US" sz="1200" dirty="0" smtClean="0"/>
              <a:t>Combination of position </a:t>
            </a:r>
            <a:r>
              <a:rPr lang="en-US" sz="1200" dirty="0"/>
              <a:t>list </a:t>
            </a:r>
            <a:r>
              <a:rPr lang="en-US" sz="1200" dirty="0" smtClean="0"/>
              <a:t>indices</a:t>
            </a:r>
            <a:endParaRPr lang="en-US" sz="1200" dirty="0"/>
          </a:p>
          <a:p>
            <a:r>
              <a:rPr lang="en-US" sz="1200" dirty="0" smtClean="0"/>
              <a:t>Evaluation</a:t>
            </a:r>
            <a:endParaRPr lang="en-US" sz="1200" dirty="0" smtClean="0"/>
          </a:p>
          <a:p>
            <a:pPr lvl="1"/>
            <a:r>
              <a:rPr lang="en-US" sz="1200" dirty="0" smtClean="0"/>
              <a:t>Limitations</a:t>
            </a:r>
          </a:p>
          <a:p>
            <a:pPr lvl="1"/>
            <a:r>
              <a:rPr lang="en-US" sz="1200" dirty="0" smtClean="0"/>
              <a:t>Scaling</a:t>
            </a:r>
            <a:endParaRPr lang="en-US" sz="12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Definition &amp; Motivation</a:t>
            </a:r>
          </a:p>
          <a:p>
            <a:r>
              <a:rPr lang="en-US" sz="1200" dirty="0" smtClean="0"/>
              <a:t>Solution</a:t>
            </a:r>
          </a:p>
          <a:p>
            <a:r>
              <a:rPr lang="en-US" sz="1200" b="1" dirty="0" smtClean="0"/>
              <a:t>Evaluation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350020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row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 smtClean="0"/>
          </a:p>
          <a:p>
            <a:r>
              <a:rPr lang="de-DE" dirty="0" smtClean="0"/>
              <a:t>Minimal </a:t>
            </a:r>
            <a:r>
              <a:rPr lang="de-DE" dirty="0" err="1" smtClean="0"/>
              <a:t>Uniques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collected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communicated</a:t>
            </a:r>
            <a:endParaRPr lang="de-DE" dirty="0" smtClean="0"/>
          </a:p>
          <a:p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hashed</a:t>
            </a:r>
            <a:r>
              <a:rPr lang="de-DE" dirty="0" smtClean="0"/>
              <a:t> PLI </a:t>
            </a:r>
            <a:r>
              <a:rPr lang="de-DE" dirty="0"/>
              <a:t>must </a:t>
            </a:r>
            <a:r>
              <a:rPr lang="de-DE" dirty="0" smtClean="0"/>
              <a:t>fit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r>
              <a:rPr lang="de-DE" dirty="0" err="1">
                <a:sym typeface="Wingdings" pitchFamily="2" charset="2"/>
              </a:rPr>
              <a:t>need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parallelize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intersection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more</a:t>
            </a:r>
            <a:r>
              <a:rPr lang="de-DE" dirty="0" smtClean="0">
                <a:sym typeface="Wingdings" pitchFamily="2" charset="2"/>
              </a:rPr>
              <a:t>?</a:t>
            </a:r>
            <a:endParaRPr lang="de-DE" dirty="0"/>
          </a:p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RDDs</a:t>
            </a:r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all RDDs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same </a:t>
            </a:r>
            <a:r>
              <a:rPr lang="de-DE" dirty="0" err="1" smtClean="0"/>
              <a:t>prefix</a:t>
            </a:r>
            <a:endParaRPr lang="de-DE" dirty="0" smtClean="0"/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pair</a:t>
            </a:r>
          </a:p>
          <a:p>
            <a:r>
              <a:rPr lang="de-DE" dirty="0" err="1" smtClean="0"/>
              <a:t>GroupByKey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aggregation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reduceByKey</a:t>
            </a:r>
            <a:endParaRPr lang="de-DE" dirty="0" smtClean="0"/>
          </a:p>
          <a:p>
            <a:r>
              <a:rPr lang="de-DE" dirty="0" err="1" smtClean="0">
                <a:sym typeface="Wingdings" pitchFamily="2" charset="2"/>
              </a:rPr>
              <a:t>ZipwithIndex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function</a:t>
            </a:r>
            <a:r>
              <a:rPr lang="de-DE" dirty="0" smtClean="0">
                <a:sym typeface="Wingdings" pitchFamily="2" charset="2"/>
              </a:rPr>
              <a:t> = </a:t>
            </a:r>
            <a:r>
              <a:rPr lang="de-DE" dirty="0" err="1" smtClean="0">
                <a:sym typeface="Wingdings" pitchFamily="2" charset="2"/>
              </a:rPr>
              <a:t>bottleneck</a:t>
            </a:r>
            <a:r>
              <a:rPr lang="de-DE" dirty="0" smtClean="0">
                <a:sym typeface="Wingdings" pitchFamily="2" charset="2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>
                <a:sym typeface="Wingdings" pitchFamily="2" charset="2"/>
              </a:rPr>
              <a:t>What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results</a:t>
            </a:r>
            <a:r>
              <a:rPr lang="de-DE" dirty="0" smtClean="0">
                <a:sym typeface="Wingdings" pitchFamily="2" charset="2"/>
              </a:rPr>
              <a:t> in </a:t>
            </a:r>
            <a:r>
              <a:rPr lang="de-DE" dirty="0" err="1" smtClean="0">
                <a:sym typeface="Wingdings" pitchFamily="2" charset="2"/>
              </a:rPr>
              <a:t>less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tuples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than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slaves</a:t>
            </a:r>
            <a:r>
              <a:rPr lang="de-DE" dirty="0" smtClean="0">
                <a:sym typeface="Wingdings" pitchFamily="2" charset="2"/>
              </a:rPr>
              <a:t>/</a:t>
            </a:r>
            <a:r>
              <a:rPr lang="de-DE" dirty="0" err="1" smtClean="0">
                <a:sym typeface="Wingdings" pitchFamily="2" charset="2"/>
              </a:rPr>
              <a:t>partitions</a:t>
            </a:r>
            <a:r>
              <a:rPr lang="de-DE" dirty="0" smtClean="0">
                <a:sym typeface="Wingdings" pitchFamily="2" charset="2"/>
              </a:rPr>
              <a:t>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Limitations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092693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PLIs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endParaRPr lang="de-DE" dirty="0" smtClean="0"/>
          </a:p>
          <a:p>
            <a:r>
              <a:rPr lang="de-DE" dirty="0" err="1" smtClean="0"/>
              <a:t>zipWithIndex</a:t>
            </a:r>
            <a:r>
              <a:rPr lang="de-DE" dirty="0" smtClean="0"/>
              <a:t>()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scale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 </a:t>
            </a:r>
            <a:r>
              <a:rPr lang="de-DE" dirty="0" err="1" smtClean="0"/>
              <a:t>node</a:t>
            </a:r>
            <a:r>
              <a:rPr lang="de-DE" dirty="0" smtClean="0"/>
              <a:t>: 700ms, 10 </a:t>
            </a:r>
            <a:r>
              <a:rPr lang="de-DE" dirty="0" err="1" smtClean="0"/>
              <a:t>nodes</a:t>
            </a:r>
            <a:r>
              <a:rPr lang="de-DE" dirty="0" smtClean="0"/>
              <a:t>: 2300ms</a:t>
            </a:r>
          </a:p>
          <a:p>
            <a:r>
              <a:rPr lang="de-DE" dirty="0"/>
              <a:t>Reading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scale</a:t>
            </a:r>
            <a:r>
              <a:rPr lang="de-DE" dirty="0"/>
              <a:t>? </a:t>
            </a:r>
            <a:br>
              <a:rPr lang="de-DE" dirty="0"/>
            </a:br>
            <a:r>
              <a:rPr lang="de-DE" dirty="0"/>
              <a:t>Split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save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index</a:t>
            </a:r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Reflection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874658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Position List Index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23</a:t>
            </a:fld>
            <a:endParaRPr lang="en-US" b="1" dirty="0"/>
          </a:p>
        </p:txBody>
      </p:sp>
      <p:graphicFrame>
        <p:nvGraphicFramePr>
          <p:cNvPr id="7" name="Diagramm 6" title="aa"/>
          <p:cNvGraphicFramePr/>
          <p:nvPr>
            <p:extLst>
              <p:ext uri="{D42A27DB-BD31-4B8C-83A1-F6EECF244321}">
                <p14:modId xmlns:p14="http://schemas.microsoft.com/office/powerpoint/2010/main" val="897266857"/>
              </p:ext>
            </p:extLst>
          </p:nvPr>
        </p:nvGraphicFramePr>
        <p:xfrm>
          <a:off x="539552" y="1419622"/>
          <a:ext cx="6768752" cy="338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04806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Scaling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24</a:t>
            </a:fld>
            <a:endParaRPr lang="en-US" b="1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91241415"/>
              </p:ext>
            </p:extLst>
          </p:nvPr>
        </p:nvGraphicFramePr>
        <p:xfrm>
          <a:off x="539552" y="1409527"/>
          <a:ext cx="6408712" cy="339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41138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Positive slide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Column pruning works</a:t>
            </a:r>
          </a:p>
          <a:p>
            <a:pPr lvl="2" indent="0">
              <a:buNone/>
            </a:pPr>
            <a:r>
              <a:rPr lang="en-US" dirty="0" smtClean="0"/>
              <a:t>Row pruning works</a:t>
            </a:r>
          </a:p>
          <a:p>
            <a:pPr lvl="2" indent="0">
              <a:buNone/>
            </a:pPr>
            <a:r>
              <a:rPr lang="en-US" dirty="0" err="1" smtClean="0"/>
              <a:t>Aprior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reuses RDDs  less duplicates in combinations than in single columns</a:t>
            </a:r>
          </a:p>
          <a:p>
            <a:pPr lvl="2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Usings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bitsets</a:t>
            </a:r>
            <a:r>
              <a:rPr lang="en-US" dirty="0" smtClean="0">
                <a:sym typeface="Wingdings" panose="05000000000000000000" pitchFamily="2" charset="2"/>
              </a:rPr>
              <a:t> fast operations to generate new combinations</a:t>
            </a:r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Using </a:t>
            </a:r>
            <a:r>
              <a:rPr lang="en-US" dirty="0" err="1" smtClean="0">
                <a:sym typeface="Wingdings" panose="05000000000000000000" pitchFamily="2" charset="2"/>
              </a:rPr>
              <a:t>fastutil</a:t>
            </a:r>
            <a:r>
              <a:rPr lang="en-US" dirty="0" smtClean="0">
                <a:sym typeface="Wingdings" panose="05000000000000000000" pitchFamily="2" charset="2"/>
              </a:rPr>
              <a:t> lib to save positions faster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4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Column Combination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Candidates in database table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/>
              <a:t>Find attribute sets X, so that any pair of </a:t>
            </a:r>
            <a:r>
              <a:rPr lang="en-US" dirty="0" smtClean="0"/>
              <a:t>tuples differ </a:t>
            </a:r>
            <a:r>
              <a:rPr lang="en-US" dirty="0"/>
              <a:t>in at least one attribute value from </a:t>
            </a:r>
            <a:r>
              <a:rPr lang="en-US" dirty="0" smtClean="0"/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73468" y="2867436"/>
            <a:ext cx="6862359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“A unique refers to a column or a </a:t>
            </a:r>
            <a:r>
              <a:rPr lang="en-US" b="1" dirty="0"/>
              <a:t>column combination </a:t>
            </a:r>
            <a:r>
              <a:rPr lang="en-US" dirty="0"/>
              <a:t>whose </a:t>
            </a:r>
            <a:r>
              <a:rPr lang="en-US" dirty="0" smtClean="0"/>
              <a:t>values </a:t>
            </a:r>
            <a:r>
              <a:rPr lang="en-US" b="1" dirty="0"/>
              <a:t>uniquely identify a tuple</a:t>
            </a:r>
            <a:r>
              <a:rPr lang="en-US" dirty="0"/>
              <a:t> in the collection</a:t>
            </a:r>
            <a:r>
              <a:rPr lang="en-US" dirty="0" smtClean="0"/>
              <a:t>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task of 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number of areas in data management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anomaly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integration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duplicate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optimization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8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56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99010"/>
              </p:ext>
            </p:extLst>
          </p:nvPr>
        </p:nvGraphicFramePr>
        <p:xfrm>
          <a:off x="2051720" y="1246774"/>
          <a:ext cx="4104456" cy="3485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196"/>
                <a:gridCol w="913435"/>
                <a:gridCol w="1038307"/>
                <a:gridCol w="968012"/>
                <a:gridCol w="423506"/>
              </a:tblGrid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middle_name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Christine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16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36562"/>
              </p:ext>
            </p:extLst>
          </p:nvPr>
        </p:nvGraphicFramePr>
        <p:xfrm>
          <a:off x="2051720" y="1246774"/>
          <a:ext cx="4104456" cy="3485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196"/>
                <a:gridCol w="913435"/>
                <a:gridCol w="1038307"/>
                <a:gridCol w="968012"/>
                <a:gridCol w="423506"/>
              </a:tblGrid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middle_name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Christine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80234"/>
              </p:ext>
            </p:extLst>
          </p:nvPr>
        </p:nvGraphicFramePr>
        <p:xfrm>
          <a:off x="2051720" y="1246774"/>
          <a:ext cx="4104456" cy="3485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196"/>
                <a:gridCol w="913435"/>
                <a:gridCol w="1038307"/>
                <a:gridCol w="968012"/>
                <a:gridCol w="423506"/>
              </a:tblGrid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middle_name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Christine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14391"/>
              </p:ext>
            </p:extLst>
          </p:nvPr>
        </p:nvGraphicFramePr>
        <p:xfrm>
          <a:off x="2051720" y="1246774"/>
          <a:ext cx="4104456" cy="3485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196"/>
                <a:gridCol w="913435"/>
                <a:gridCol w="1038307"/>
                <a:gridCol w="968012"/>
                <a:gridCol w="423506"/>
              </a:tblGrid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first_name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middle_name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adrienne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Christine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alton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addie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hoggard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albert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alton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97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alton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threadgill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NP-hard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Exponential</a:t>
            </a:r>
            <a:r>
              <a:rPr lang="de-DE" dirty="0" smtClean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candidates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smtClean="0"/>
              <a:t>2</a:t>
            </a:r>
            <a:r>
              <a:rPr lang="de-DE" baseline="30000" dirty="0" smtClean="0"/>
              <a:t>n</a:t>
            </a:r>
            <a:r>
              <a:rPr lang="de-DE" dirty="0" smtClean="0"/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so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far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most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algorithms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focus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on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small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rather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than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large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datasets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055950521"/>
              </p:ext>
            </p:extLst>
          </p:nvPr>
        </p:nvGraphicFramePr>
        <p:xfrm>
          <a:off x="1259632" y="2123703"/>
          <a:ext cx="4776192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4923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1373</Words>
  <Application>Microsoft Office PowerPoint</Application>
  <PresentationFormat>Bildschirmpräsentation (16:9)</PresentationFormat>
  <Paragraphs>567</Paragraphs>
  <Slides>26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TEMPLATE_HPI_09_EXP_01</vt:lpstr>
      <vt:lpstr>Distributed Big Data Analytics Data Profiling</vt:lpstr>
      <vt:lpstr>Agenda</vt:lpstr>
      <vt:lpstr>Definition</vt:lpstr>
      <vt:lpstr>Motivation</vt:lpstr>
      <vt:lpstr>Example nc_voter.csv</vt:lpstr>
      <vt:lpstr>Example nc_voter.csv</vt:lpstr>
      <vt:lpstr>Example nc_voter.csv</vt:lpstr>
      <vt:lpstr>Example nc_voter.csv</vt:lpstr>
      <vt:lpstr>Why parallelize?</vt:lpstr>
      <vt:lpstr>Why parallelize?</vt:lpstr>
      <vt:lpstr>Agenda</vt:lpstr>
      <vt:lpstr>Algorithm</vt:lpstr>
      <vt:lpstr>Spark plan</vt:lpstr>
      <vt:lpstr>Highlights of implementation Create Position List Index</vt:lpstr>
      <vt:lpstr>Highlights of implementation Create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Agenda</vt:lpstr>
      <vt:lpstr>Limitations</vt:lpstr>
      <vt:lpstr>Problem Reflection</vt:lpstr>
      <vt:lpstr>Initial creation of Position List Index</vt:lpstr>
      <vt:lpstr>Scaling</vt:lpstr>
      <vt:lpstr>Positive slide</vt:lpstr>
      <vt:lpstr>Thank you 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Big Data Analytics Data Profiling</dc:title>
  <dc:creator>Jaqueline .</dc:creator>
  <cp:lastModifiedBy>Jaqueline .</cp:lastModifiedBy>
  <cp:revision>50</cp:revision>
  <cp:lastPrinted>2014-05-07T12:19:03Z</cp:lastPrinted>
  <dcterms:created xsi:type="dcterms:W3CDTF">2015-05-19T15:36:32Z</dcterms:created>
  <dcterms:modified xsi:type="dcterms:W3CDTF">2015-05-31T22:14:49Z</dcterms:modified>
</cp:coreProperties>
</file>