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62" r:id="rId3"/>
    <p:sldId id="260" r:id="rId4"/>
    <p:sldId id="278" r:id="rId5"/>
    <p:sldId id="287" r:id="rId6"/>
    <p:sldId id="296" r:id="rId7"/>
    <p:sldId id="289" r:id="rId8"/>
    <p:sldId id="281" r:id="rId9"/>
    <p:sldId id="282" r:id="rId10"/>
    <p:sldId id="283" r:id="rId11"/>
    <p:sldId id="284" r:id="rId12"/>
    <p:sldId id="285" r:id="rId13"/>
    <p:sldId id="286" r:id="rId14"/>
    <p:sldId id="276" r:id="rId15"/>
    <p:sldId id="305" r:id="rId16"/>
    <p:sldId id="288" r:id="rId17"/>
    <p:sldId id="294" r:id="rId18"/>
    <p:sldId id="295" r:id="rId19"/>
    <p:sldId id="290" r:id="rId20"/>
    <p:sldId id="291" r:id="rId21"/>
    <p:sldId id="292" r:id="rId22"/>
    <p:sldId id="293" r:id="rId23"/>
    <p:sldId id="298" r:id="rId24"/>
    <p:sldId id="297" r:id="rId25"/>
    <p:sldId id="300" r:id="rId26"/>
    <p:sldId id="302" r:id="rId27"/>
    <p:sldId id="301" r:id="rId28"/>
    <p:sldId id="303" r:id="rId29"/>
    <p:sldId id="304" r:id="rId30"/>
    <p:sldId id="273" r:id="rId31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3357" autoAdjust="0"/>
  </p:normalViewPr>
  <p:slideViewPr>
    <p:cSldViewPr snapToObjects="1" showGuides="1">
      <p:cViewPr>
        <p:scale>
          <a:sx n="103" d="100"/>
          <a:sy n="103" d="100"/>
        </p:scale>
        <p:origin x="-396" y="-7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209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121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zip_code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28546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28133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5440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adrienne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hoggard</a:t>
                      </a: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parrish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threadgill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716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middle_name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christine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hoggard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threadgill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 smtClean="0"/>
              <a:t>spark-plan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1. PLIs of single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2. Create combinations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3. intersect PLIs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  <a:r>
              <a:rPr lang="en-US" dirty="0" smtClean="0"/>
              <a:t>. Filter and save </a:t>
            </a:r>
            <a:r>
              <a:rPr lang="en-US" dirty="0" err="1" smtClean="0"/>
              <a:t>minUCC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. Filter non </a:t>
            </a:r>
            <a:r>
              <a:rPr lang="en-US" dirty="0" err="1" smtClean="0"/>
              <a:t>uniques</a:t>
            </a:r>
            <a:r>
              <a:rPr lang="en-US" dirty="0" smtClean="0"/>
              <a:t> and </a:t>
            </a:r>
            <a:r>
              <a:rPr lang="en-US" dirty="0" err="1" smtClean="0"/>
              <a:t>goto</a:t>
            </a:r>
            <a:r>
              <a:rPr lang="en-US" dirty="0" smtClean="0"/>
              <a:t> 2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Which parts are parallel?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Generation PLIs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</a:t>
            </a:r>
            <a:r>
              <a:rPr lang="en-US" dirty="0" err="1" smtClean="0"/>
              <a:t>minUCCs</a:t>
            </a:r>
            <a:r>
              <a:rPr lang="en-US" dirty="0" smtClean="0"/>
              <a:t> (single column PLIs)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Combination and Intersection and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 and </a:t>
            </a:r>
            <a:r>
              <a:rPr lang="en-US" dirty="0" err="1" smtClean="0"/>
              <a:t>goto</a:t>
            </a:r>
            <a:r>
              <a:rPr lang="en-US" dirty="0" smtClean="0"/>
              <a:t> 2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1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Position List Index - Creation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marL="702900" lvl="2" indent="-342900">
              <a:buAutoNum type="arabicPeriod"/>
            </a:pPr>
            <a:r>
              <a:rPr lang="en-US" dirty="0" err="1" smtClean="0"/>
              <a:t>flatMap</a:t>
            </a: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2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5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71576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Motivation</a:t>
            </a:r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/>
              <a:t>Highlights of </a:t>
            </a:r>
            <a:r>
              <a:rPr lang="en-US" sz="1200" dirty="0" smtClean="0"/>
              <a:t>implementation</a:t>
            </a:r>
          </a:p>
          <a:p>
            <a:pPr lvl="1"/>
            <a:r>
              <a:rPr lang="en-US" sz="1200" dirty="0" smtClean="0"/>
              <a:t>Improvements for parallelism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 smtClean="0"/>
              <a:t>({1,2,3},[[]]),</a:t>
            </a:r>
          </a:p>
          <a:p>
            <a:pPr lvl="2" indent="0">
              <a:buNone/>
            </a:pPr>
            <a:r>
              <a:rPr lang="en-US" dirty="0" smtClean="0"/>
              <a:t>({1,2,4},[[1,4]]),</a:t>
            </a:r>
          </a:p>
          <a:p>
            <a:pPr lvl="2" indent="0">
              <a:buNone/>
            </a:pPr>
            <a:r>
              <a:rPr lang="en-US" dirty="0" smtClean="0"/>
              <a:t>({2,3,4}),[[]])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93179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Position List Index – Combination generation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1187624" y="239173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157"/>
          <p:cNvSpPr txBox="1">
            <a:spLocks/>
          </p:cNvSpPr>
          <p:nvPr/>
        </p:nvSpPr>
        <p:spPr bwMode="gray">
          <a:xfrm>
            <a:off x="199864" y="1165949"/>
            <a:ext cx="3167883" cy="385407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({0},[[]]),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({1},[[1, 4, 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({2},[[1, 3, 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({3},[[4, 5], [1, 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({4},[[2, 3], [1, 4]])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sz="100" dirty="0" smtClean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({1,2}[[1,4]]),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({1,3},[[4,5]]),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({1,4},[[1,4]]),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({2,3},[[1,3]]),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  <a:endParaRPr lang="en-US" dirty="0"/>
          </a:p>
          <a:p>
            <a:pPr lvl="2" indent="0">
              <a:buNone/>
            </a:pPr>
            <a:endParaRPr lang="en-US" sz="100" dirty="0"/>
          </a:p>
          <a:p>
            <a:pPr lvl="2" indent="0">
              <a:buNone/>
            </a:pPr>
            <a:r>
              <a:rPr lang="en-US" dirty="0"/>
              <a:t>({1,2,3},[[]]),</a:t>
            </a:r>
          </a:p>
          <a:p>
            <a:pPr lvl="2" indent="0">
              <a:buNone/>
            </a:pPr>
            <a:r>
              <a:rPr lang="en-US" dirty="0"/>
              <a:t>({1,2,4},[[1,4]]),</a:t>
            </a:r>
          </a:p>
          <a:p>
            <a:pPr lvl="2" indent="0">
              <a:buNone/>
            </a:pPr>
            <a:r>
              <a:rPr lang="en-US" dirty="0"/>
              <a:t>({2,3,4}),[[]])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419872" y="1239837"/>
            <a:ext cx="3815955" cy="35639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mapToPair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groupByKey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flatMap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mapToPair</a:t>
            </a:r>
            <a:endParaRPr lang="en-US" dirty="0"/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1187624" y="401191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60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Position List Index – Combination generation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tList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.size() - 1;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+ 1;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Tuple2&lt;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BitSet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List&lt;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IntArrayList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combine(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_2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newCandidates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9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 pruning through position 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pruning through searching for minimal unique column combinations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is unique if it includes subset which is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implemented because influence on quality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of </a:t>
            </a:r>
            <a:r>
              <a:rPr lang="en-US" dirty="0" err="1" smtClean="0"/>
              <a:t>BitSets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on cores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columns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3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66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rows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9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29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73468" y="1602254"/>
            <a:ext cx="6862359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dirty="0"/>
              <a:t>“A unique refers to a column or a </a:t>
            </a:r>
            <a:r>
              <a:rPr lang="en-US" sz="2400" b="1" dirty="0"/>
              <a:t>column combination </a:t>
            </a:r>
            <a:r>
              <a:rPr lang="en-US" sz="2400" dirty="0"/>
              <a:t>whose </a:t>
            </a:r>
            <a:r>
              <a:rPr lang="en-US" sz="2400" dirty="0" smtClean="0"/>
              <a:t>values </a:t>
            </a:r>
            <a:r>
              <a:rPr lang="en-US" sz="2400" b="1" dirty="0"/>
              <a:t>uniquely identify a tuple</a:t>
            </a:r>
            <a:r>
              <a:rPr lang="en-US" sz="2400" dirty="0"/>
              <a:t> in the collection. In other words, </a:t>
            </a:r>
            <a:r>
              <a:rPr lang="en-US" sz="2400" dirty="0" smtClean="0"/>
              <a:t>no </a:t>
            </a:r>
            <a:r>
              <a:rPr lang="en-US" sz="2400" dirty="0"/>
              <a:t>two rows in a unique have identical values.”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90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task of 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areas in data management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smtClean="0"/>
              <a:t>2</a:t>
            </a:r>
            <a:r>
              <a:rPr lang="de-DE" baseline="30000" dirty="0" smtClean="0"/>
              <a:t>n</a:t>
            </a:r>
            <a:r>
              <a:rPr lang="de-DE" dirty="0" smtClean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so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DIAGRAMM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46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68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6101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6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8227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street_address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111 king richard ct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250 hopkins rd #a-10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437 hoggard mill rd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6466 nc hwy 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3949 s nc hwy 62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 lowery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1862</Words>
  <Application>Microsoft Office PowerPoint</Application>
  <PresentationFormat>Bildschirmpräsentation (16:9)</PresentationFormat>
  <Paragraphs>888</Paragraphs>
  <Slides>30</Slides>
  <Notes>29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TEMPLATE_HPI_09_EXP_01</vt:lpstr>
      <vt:lpstr>Distributed Big Data Analytics Data Profiling</vt:lpstr>
      <vt:lpstr>Agenda</vt:lpstr>
      <vt:lpstr>Task</vt:lpstr>
      <vt:lpstr>PowerPoint-Präsentation</vt:lpstr>
      <vt:lpstr>Motivation </vt:lpstr>
      <vt:lpstr>Why parallelize? 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Solution spark-plan</vt:lpstr>
      <vt:lpstr>Which parts are parallel?</vt:lpstr>
      <vt:lpstr>Highlights of implementation Position List Index</vt:lpstr>
      <vt:lpstr>Highlights of implementation Position List Index - Creation</vt:lpstr>
      <vt:lpstr>Highlights of implementation Position List Index</vt:lpstr>
      <vt:lpstr>Highlights of implementation Position List Index</vt:lpstr>
      <vt:lpstr>Highlights of implementation Position List Index</vt:lpstr>
      <vt:lpstr>Highlights of implementation Position List Index – Combination generation</vt:lpstr>
      <vt:lpstr>Highlights of implementation Position List Index – Combination generation</vt:lpstr>
      <vt:lpstr>Performance improvements</vt:lpstr>
      <vt:lpstr>Evaluation scaling on cores</vt:lpstr>
      <vt:lpstr>Evaluation scaling with columns</vt:lpstr>
      <vt:lpstr>Evaluation improvements through column pruning</vt:lpstr>
      <vt:lpstr>Evaluation scaling with rows</vt:lpstr>
      <vt:lpstr>Evaluation improvements through column pruning</vt:lpstr>
      <vt:lpstr>Questions?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Jaqueline .</cp:lastModifiedBy>
  <cp:revision>18</cp:revision>
  <cp:lastPrinted>2014-05-07T12:19:03Z</cp:lastPrinted>
  <dcterms:created xsi:type="dcterms:W3CDTF">2015-05-19T15:36:32Z</dcterms:created>
  <dcterms:modified xsi:type="dcterms:W3CDTF">2015-05-30T23:52:33Z</dcterms:modified>
</cp:coreProperties>
</file>