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62" r:id="rId3"/>
    <p:sldId id="260" r:id="rId4"/>
    <p:sldId id="287" r:id="rId5"/>
    <p:sldId id="296" r:id="rId6"/>
    <p:sldId id="315" r:id="rId7"/>
    <p:sldId id="289" r:id="rId8"/>
    <p:sldId id="281" r:id="rId9"/>
    <p:sldId id="282" r:id="rId10"/>
    <p:sldId id="283" r:id="rId11"/>
    <p:sldId id="284" r:id="rId12"/>
    <p:sldId id="285" r:id="rId13"/>
    <p:sldId id="286" r:id="rId14"/>
    <p:sldId id="306" r:id="rId15"/>
    <p:sldId id="311" r:id="rId16"/>
    <p:sldId id="276" r:id="rId17"/>
    <p:sldId id="288" r:id="rId18"/>
    <p:sldId id="294" r:id="rId19"/>
    <p:sldId id="295" r:id="rId20"/>
    <p:sldId id="290" r:id="rId21"/>
    <p:sldId id="291" r:id="rId22"/>
    <p:sldId id="292" r:id="rId23"/>
    <p:sldId id="307" r:id="rId24"/>
    <p:sldId id="316" r:id="rId25"/>
    <p:sldId id="313" r:id="rId26"/>
    <p:sldId id="314" r:id="rId27"/>
    <p:sldId id="310" r:id="rId28"/>
    <p:sldId id="297" r:id="rId29"/>
    <p:sldId id="273" r:id="rId30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3357" autoAdjust="0"/>
  </p:normalViewPr>
  <p:slideViewPr>
    <p:cSldViewPr snapToObjects="1" showGuides="1">
      <p:cViewPr varScale="1">
        <p:scale>
          <a:sx n="145" d="100"/>
          <a:sy n="145" d="100"/>
        </p:scale>
        <p:origin x="-654" y="-10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outlineViewPr>
    <p:cViewPr>
      <p:scale>
        <a:sx n="33" d="100"/>
        <a:sy n="33" d="100"/>
      </p:scale>
      <p:origin x="0" y="71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marker>
            <c:symbol val="none"/>
          </c:marker>
          <c:cat>
            <c:numRef>
              <c:f>Tabelle1!$A$2:$A$14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Tabelle1!$B$2:$B$14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7</c:v>
                </c:pt>
                <c:pt idx="3">
                  <c:v>15</c:v>
                </c:pt>
                <c:pt idx="4">
                  <c:v>31</c:v>
                </c:pt>
                <c:pt idx="5">
                  <c:v>63</c:v>
                </c:pt>
                <c:pt idx="6">
                  <c:v>127</c:v>
                </c:pt>
                <c:pt idx="7">
                  <c:v>255</c:v>
                </c:pt>
                <c:pt idx="8">
                  <c:v>511</c:v>
                </c:pt>
                <c:pt idx="9">
                  <c:v>1023</c:v>
                </c:pt>
                <c:pt idx="10">
                  <c:v>2047</c:v>
                </c:pt>
                <c:pt idx="11">
                  <c:v>4095</c:v>
                </c:pt>
                <c:pt idx="12">
                  <c:v>8191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818752"/>
        <c:axId val="39820672"/>
      </c:lineChart>
      <c:catAx>
        <c:axId val="3981875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columns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9820672"/>
        <c:crosses val="autoZero"/>
        <c:auto val="1"/>
        <c:lblAlgn val="ctr"/>
        <c:lblOffset val="100"/>
        <c:noMultiLvlLbl val="0"/>
      </c:catAx>
      <c:valAx>
        <c:axId val="39820672"/>
        <c:scaling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Candidates to</a:t>
                </a:r>
                <a:r>
                  <a:rPr lang="en-US" baseline="0" dirty="0" smtClean="0"/>
                  <a:t> check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8187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WDC_planets</c:v>
                </c:pt>
              </c:strCache>
            </c:strRef>
          </c:tx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</c:v>
                </c:pt>
                <c:pt idx="1">
                  <c:v>13</c:v>
                </c:pt>
                <c:pt idx="2">
                  <c:v>13</c:v>
                </c:pt>
                <c:pt idx="3">
                  <c:v>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ncvoter-1k</c:v>
                </c:pt>
              </c:strCache>
            </c:strRef>
          </c:tx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13</c:v>
                </c:pt>
                <c:pt idx="1">
                  <c:v>15</c:v>
                </c:pt>
                <c:pt idx="2">
                  <c:v>15</c:v>
                </c:pt>
                <c:pt idx="3">
                  <c:v>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fd_reduced_15</c:v>
                </c:pt>
              </c:strCache>
            </c:strRef>
          </c:tx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36</c:v>
                </c:pt>
                <c:pt idx="1">
                  <c:v>34</c:v>
                </c:pt>
                <c:pt idx="2">
                  <c:v>34</c:v>
                </c:pt>
                <c:pt idx="3">
                  <c:v>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937792"/>
        <c:axId val="153939328"/>
      </c:lineChart>
      <c:catAx>
        <c:axId val="153937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</c:spPr>
        <c:crossAx val="153939328"/>
        <c:crosses val="autoZero"/>
        <c:auto val="1"/>
        <c:lblAlgn val="ctr"/>
        <c:lblOffset val="100"/>
        <c:noMultiLvlLbl val="0"/>
      </c:catAx>
      <c:valAx>
        <c:axId val="153939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crossAx val="153937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WDC_planets</c:v>
                </c:pt>
              </c:strCache>
            </c:strRef>
          </c:tx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12</c:v>
                </c:pt>
                <c:pt idx="1">
                  <c:v>16</c:v>
                </c:pt>
                <c:pt idx="2">
                  <c:v>17</c:v>
                </c:pt>
                <c:pt idx="3">
                  <c:v>19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ncvoter-1k</c:v>
                </c:pt>
              </c:strCache>
            </c:strRef>
          </c:tx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38</c:v>
                </c:pt>
                <c:pt idx="1">
                  <c:v>36</c:v>
                </c:pt>
                <c:pt idx="2">
                  <c:v>39</c:v>
                </c:pt>
                <c:pt idx="3">
                  <c:v>41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fd_reduced_15</c:v>
                </c:pt>
              </c:strCache>
            </c:strRef>
          </c:tx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109</c:v>
                </c:pt>
                <c:pt idx="1">
                  <c:v>109</c:v>
                </c:pt>
                <c:pt idx="2">
                  <c:v>109</c:v>
                </c:pt>
                <c:pt idx="3">
                  <c:v>114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594496"/>
        <c:axId val="153600384"/>
      </c:lineChart>
      <c:catAx>
        <c:axId val="153594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3600384"/>
        <c:crosses val="autoZero"/>
        <c:auto val="1"/>
        <c:lblAlgn val="ctr"/>
        <c:lblOffset val="100"/>
        <c:noMultiLvlLbl val="0"/>
      </c:catAx>
      <c:valAx>
        <c:axId val="153600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3594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3BFC2-39BF-4E7F-966D-1BBE80EAF2B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F6D3C-25BE-4D5F-B3A9-6CA6DED42D51}">
      <dgm:prSet phldrT="[Text]"/>
      <dgm:spPr/>
      <dgm:t>
        <a:bodyPr/>
        <a:lstStyle/>
        <a:p>
          <a:r>
            <a:rPr lang="en-US" dirty="0" smtClean="0"/>
            <a:t>Create PLIs of single columns</a:t>
          </a:r>
          <a:endParaRPr lang="en-US" dirty="0"/>
        </a:p>
      </dgm:t>
    </dgm:pt>
    <dgm:pt modelId="{ED579365-05AF-4C1B-B5DE-7B0928854F33}" type="parTrans" cxnId="{9C5BA8BE-83A1-4A7A-9D8A-47F052691CDB}">
      <dgm:prSet/>
      <dgm:spPr/>
      <dgm:t>
        <a:bodyPr/>
        <a:lstStyle/>
        <a:p>
          <a:endParaRPr lang="en-US"/>
        </a:p>
      </dgm:t>
    </dgm:pt>
    <dgm:pt modelId="{EF5B5354-FA56-4B6D-8C79-B8C32F95A277}" type="sibTrans" cxnId="{9C5BA8BE-83A1-4A7A-9D8A-47F052691CDB}">
      <dgm:prSet/>
      <dgm:spPr/>
      <dgm:t>
        <a:bodyPr/>
        <a:lstStyle/>
        <a:p>
          <a:endParaRPr lang="en-US"/>
        </a:p>
      </dgm:t>
    </dgm:pt>
    <dgm:pt modelId="{9C3AC689-875C-4D17-A8FC-232013308C40}">
      <dgm:prSet phldrT="[Text]"/>
      <dgm:spPr/>
      <dgm:t>
        <a:bodyPr/>
        <a:lstStyle/>
        <a:p>
          <a:r>
            <a:rPr lang="en-US" dirty="0" smtClean="0"/>
            <a:t>Create combinations</a:t>
          </a:r>
          <a:endParaRPr lang="en-US" dirty="0"/>
        </a:p>
      </dgm:t>
    </dgm:pt>
    <dgm:pt modelId="{19CD6D3A-DC7B-4BB8-9C3D-F717FD5A1287}" type="parTrans" cxnId="{2DAF715C-EFB0-43D2-81FC-F14233FE8EB4}">
      <dgm:prSet/>
      <dgm:spPr/>
      <dgm:t>
        <a:bodyPr/>
        <a:lstStyle/>
        <a:p>
          <a:endParaRPr lang="en-US"/>
        </a:p>
      </dgm:t>
    </dgm:pt>
    <dgm:pt modelId="{E9E7D584-2D15-4BA7-908E-2A1EC1205241}" type="sibTrans" cxnId="{2DAF715C-EFB0-43D2-81FC-F14233FE8EB4}">
      <dgm:prSet/>
      <dgm:spPr/>
      <dgm:t>
        <a:bodyPr/>
        <a:lstStyle/>
        <a:p>
          <a:endParaRPr lang="en-US"/>
        </a:p>
      </dgm:t>
    </dgm:pt>
    <dgm:pt modelId="{FE79E7DC-1D68-4EBB-83B7-1114A349CF04}">
      <dgm:prSet phldrT="[Text]"/>
      <dgm:spPr/>
      <dgm:t>
        <a:bodyPr/>
        <a:lstStyle/>
        <a:p>
          <a:r>
            <a:rPr lang="en-US" dirty="0" smtClean="0"/>
            <a:t>Intersect PLIs of new combination</a:t>
          </a:r>
          <a:endParaRPr lang="en-US" dirty="0"/>
        </a:p>
      </dgm:t>
    </dgm:pt>
    <dgm:pt modelId="{B8ECE90A-2BEB-4DA0-925C-BA79F840130A}" type="parTrans" cxnId="{88266545-A6D1-4ECF-A430-933C6A92345C}">
      <dgm:prSet/>
      <dgm:spPr/>
      <dgm:t>
        <a:bodyPr/>
        <a:lstStyle/>
        <a:p>
          <a:endParaRPr lang="en-US"/>
        </a:p>
      </dgm:t>
    </dgm:pt>
    <dgm:pt modelId="{F4B01812-8E4B-42CE-92A6-66130D743FE6}" type="sibTrans" cxnId="{88266545-A6D1-4ECF-A430-933C6A92345C}">
      <dgm:prSet/>
      <dgm:spPr/>
      <dgm:t>
        <a:bodyPr/>
        <a:lstStyle/>
        <a:p>
          <a:endParaRPr lang="en-US"/>
        </a:p>
      </dgm:t>
    </dgm:pt>
    <dgm:pt modelId="{8FEC8F5F-258D-4690-A338-D4EAA2A8947F}">
      <dgm:prSet phldrT="[Text]"/>
      <dgm:spPr/>
      <dgm:t>
        <a:bodyPr/>
        <a:lstStyle/>
        <a:p>
          <a:r>
            <a:rPr lang="en-US" dirty="0" smtClean="0"/>
            <a:t>Filter and save </a:t>
          </a:r>
          <a:r>
            <a:rPr lang="en-US" dirty="0" err="1" smtClean="0"/>
            <a:t>minUCCs</a:t>
          </a:r>
          <a:endParaRPr lang="en-US" dirty="0"/>
        </a:p>
      </dgm:t>
    </dgm:pt>
    <dgm:pt modelId="{8B255566-CE03-4FF5-94A3-8B233F2284E1}" type="parTrans" cxnId="{A4FA9F4E-C721-4988-BB5C-4255B70AD003}">
      <dgm:prSet/>
      <dgm:spPr/>
      <dgm:t>
        <a:bodyPr/>
        <a:lstStyle/>
        <a:p>
          <a:endParaRPr lang="en-US"/>
        </a:p>
      </dgm:t>
    </dgm:pt>
    <dgm:pt modelId="{6334D9C9-B0EB-4D11-B6FA-D36086695D3D}" type="sibTrans" cxnId="{A4FA9F4E-C721-4988-BB5C-4255B70AD003}">
      <dgm:prSet/>
      <dgm:spPr/>
      <dgm:t>
        <a:bodyPr/>
        <a:lstStyle/>
        <a:p>
          <a:endParaRPr lang="en-US" dirty="0"/>
        </a:p>
      </dgm:t>
    </dgm:pt>
    <dgm:pt modelId="{B0C18C86-6D11-4FAD-A397-BFB6DD2AD5A4}">
      <dgm:prSet phldrT="[Text]"/>
      <dgm:spPr/>
      <dgm:t>
        <a:bodyPr/>
        <a:lstStyle/>
        <a:p>
          <a:r>
            <a:rPr lang="en-US" dirty="0" smtClean="0"/>
            <a:t>Filter </a:t>
          </a:r>
          <a:r>
            <a:rPr lang="en-US" dirty="0" err="1" smtClean="0"/>
            <a:t>Uniques</a:t>
          </a:r>
          <a:endParaRPr lang="en-US" dirty="0"/>
        </a:p>
      </dgm:t>
    </dgm:pt>
    <dgm:pt modelId="{36560F4C-C2E7-4B5C-A5E3-B1884D6B898F}" type="parTrans" cxnId="{8606F490-EBBA-49EC-819D-73147CBF1418}">
      <dgm:prSet/>
      <dgm:spPr/>
      <dgm:t>
        <a:bodyPr/>
        <a:lstStyle/>
        <a:p>
          <a:endParaRPr lang="en-US"/>
        </a:p>
      </dgm:t>
    </dgm:pt>
    <dgm:pt modelId="{BE2FCAA6-BABD-44F6-B462-5637E99E741C}" type="sibTrans" cxnId="{8606F490-EBBA-49EC-819D-73147CBF1418}">
      <dgm:prSet/>
      <dgm:spPr/>
      <dgm:t>
        <a:bodyPr/>
        <a:lstStyle/>
        <a:p>
          <a:endParaRPr lang="en-US"/>
        </a:p>
      </dgm:t>
    </dgm:pt>
    <dgm:pt modelId="{78C88605-84E6-4948-9F22-861C7E91A808}" type="pres">
      <dgm:prSet presAssocID="{A7C3BFC2-39BF-4E7F-966D-1BBE80EAF2B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3158C0-8605-48FF-B701-DB212D206F7E}" type="pres">
      <dgm:prSet presAssocID="{CFFF6D3C-25BE-4D5F-B3A9-6CA6DED42D51}" presName="node" presStyleLbl="node1" presStyleIdx="0" presStyleCnt="5" custScaleX="152666" custScaleY="62294" custRadScaleRad="119368" custRadScaleInc="-2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29414-C512-4496-B87A-D0A671341DB5}" type="pres">
      <dgm:prSet presAssocID="{EF5B5354-FA56-4B6D-8C79-B8C32F95A27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CEFDB90-5714-4E0A-A1E1-C5AACAC47E8E}" type="pres">
      <dgm:prSet presAssocID="{EF5B5354-FA56-4B6D-8C79-B8C32F95A27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CED81CD-F1F1-4B1F-9EA1-1740DECA9766}" type="pres">
      <dgm:prSet presAssocID="{9C3AC689-875C-4D17-A8FC-232013308C40}" presName="node" presStyleLbl="node1" presStyleIdx="1" presStyleCnt="5" custScaleX="154440" custScaleY="65756" custRadScaleRad="45857" custRadScaleInc="-203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5AEF2-0EBE-4078-A2F0-0DA9AE42853E}" type="pres">
      <dgm:prSet presAssocID="{E9E7D584-2D15-4BA7-908E-2A1EC120524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6ADE9D2-A6D1-49C9-B4FE-383F2360C6AB}" type="pres">
      <dgm:prSet presAssocID="{E9E7D584-2D15-4BA7-908E-2A1EC120524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1E3F446-E017-4A67-A885-F7DCAEDA8BF3}" type="pres">
      <dgm:prSet presAssocID="{FE79E7DC-1D68-4EBB-83B7-1114A349CF04}" presName="node" presStyleLbl="node1" presStyleIdx="2" presStyleCnt="5" custScaleX="155195" custScaleY="69608" custRadScaleRad="104155" custRadScaleInc="302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0027-D846-46A9-A732-C6E5CA9F4403}" type="pres">
      <dgm:prSet presAssocID="{F4B01812-8E4B-42CE-92A6-66130D743FE6}" presName="sibTrans" presStyleLbl="sibTrans2D1" presStyleIdx="2" presStyleCnt="5" custLinFactNeighborX="258" custLinFactNeighborY="20643"/>
      <dgm:spPr/>
      <dgm:t>
        <a:bodyPr/>
        <a:lstStyle/>
        <a:p>
          <a:endParaRPr lang="en-US"/>
        </a:p>
      </dgm:t>
    </dgm:pt>
    <dgm:pt modelId="{BB9AE85F-CF0F-48FA-96AB-2ED814AF83E5}" type="pres">
      <dgm:prSet presAssocID="{F4B01812-8E4B-42CE-92A6-66130D743FE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53AC339-A53E-4E36-8990-3FC536D468E9}" type="pres">
      <dgm:prSet presAssocID="{8FEC8F5F-258D-4690-A338-D4EAA2A8947F}" presName="node" presStyleLbl="node1" presStyleIdx="3" presStyleCnt="5" custScaleX="140094" custScaleY="69811" custRadScaleRad="103983" custRadScaleInc="-112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15C57-BE78-461E-9BA9-2B8AA6F56D36}" type="pres">
      <dgm:prSet presAssocID="{6334D9C9-B0EB-4D11-B6FA-D36086695D3D}" presName="sibTrans" presStyleLbl="sibTrans2D1" presStyleIdx="3" presStyleCnt="5" custAng="1848312" custFlipHor="0" custScaleX="292564" custScaleY="113487" custLinFactX="-120679" custLinFactY="-15393" custLinFactNeighborX="-200000" custLinFactNeighborY="-100000" custRadScaleRad="30975" custRadScaleInc="-2147483648"/>
      <dgm:spPr/>
      <dgm:t>
        <a:bodyPr/>
        <a:lstStyle/>
        <a:p>
          <a:endParaRPr lang="en-US"/>
        </a:p>
      </dgm:t>
    </dgm:pt>
    <dgm:pt modelId="{C23EA503-CFF7-4D5F-8C04-C68BFFF7391B}" type="pres">
      <dgm:prSet presAssocID="{6334D9C9-B0EB-4D11-B6FA-D36086695D3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F7A1442-283F-4C1F-8503-EE2B06934CD0}" type="pres">
      <dgm:prSet presAssocID="{B0C18C86-6D11-4FAD-A397-BFB6DD2AD5A4}" presName="node" presStyleLbl="node1" presStyleIdx="4" presStyleCnt="5" custScaleX="139472" custScaleY="67343" custRadScaleRad="106662" custRadScaleInc="496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39BBE-8467-42EF-AF8E-ECBDE200ADCB}" type="pres">
      <dgm:prSet presAssocID="{BE2FCAA6-BABD-44F6-B462-5637E99E741C}" presName="sibTrans" presStyleLbl="sibTrans2D1" presStyleIdx="4" presStyleCnt="5" custAng="9559413" custFlipVert="1" custFlipHor="1" custScaleX="45906" custScaleY="91660" custLinFactY="5757" custLinFactNeighborX="31467" custLinFactNeighborY="100000"/>
      <dgm:spPr/>
      <dgm:t>
        <a:bodyPr/>
        <a:lstStyle/>
        <a:p>
          <a:endParaRPr lang="en-US"/>
        </a:p>
      </dgm:t>
    </dgm:pt>
    <dgm:pt modelId="{08ED30F3-AA8E-4DEF-A338-BEBAEA751B5D}" type="pres">
      <dgm:prSet presAssocID="{BE2FCAA6-BABD-44F6-B462-5637E99E741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C5BA8BE-83A1-4A7A-9D8A-47F052691CDB}" srcId="{A7C3BFC2-39BF-4E7F-966D-1BBE80EAF2B6}" destId="{CFFF6D3C-25BE-4D5F-B3A9-6CA6DED42D51}" srcOrd="0" destOrd="0" parTransId="{ED579365-05AF-4C1B-B5DE-7B0928854F33}" sibTransId="{EF5B5354-FA56-4B6D-8C79-B8C32F95A277}"/>
    <dgm:cxn modelId="{6B277F8C-20E4-4174-85FF-F79D645671BE}" type="presOf" srcId="{6334D9C9-B0EB-4D11-B6FA-D36086695D3D}" destId="{DC115C57-BE78-461E-9BA9-2B8AA6F56D36}" srcOrd="0" destOrd="0" presId="urn:microsoft.com/office/officeart/2005/8/layout/cycle2"/>
    <dgm:cxn modelId="{781ED5C3-F584-4661-B5CC-AD273B7BD7B8}" type="presOf" srcId="{BE2FCAA6-BABD-44F6-B462-5637E99E741C}" destId="{08ED30F3-AA8E-4DEF-A338-BEBAEA751B5D}" srcOrd="1" destOrd="0" presId="urn:microsoft.com/office/officeart/2005/8/layout/cycle2"/>
    <dgm:cxn modelId="{88266545-A6D1-4ECF-A430-933C6A92345C}" srcId="{A7C3BFC2-39BF-4E7F-966D-1BBE80EAF2B6}" destId="{FE79E7DC-1D68-4EBB-83B7-1114A349CF04}" srcOrd="2" destOrd="0" parTransId="{B8ECE90A-2BEB-4DA0-925C-BA79F840130A}" sibTransId="{F4B01812-8E4B-42CE-92A6-66130D743FE6}"/>
    <dgm:cxn modelId="{22763351-967C-4EAD-9DC8-05057B030D80}" type="presOf" srcId="{BE2FCAA6-BABD-44F6-B462-5637E99E741C}" destId="{F3D39BBE-8467-42EF-AF8E-ECBDE200ADCB}" srcOrd="0" destOrd="0" presId="urn:microsoft.com/office/officeart/2005/8/layout/cycle2"/>
    <dgm:cxn modelId="{A4FA9F4E-C721-4988-BB5C-4255B70AD003}" srcId="{A7C3BFC2-39BF-4E7F-966D-1BBE80EAF2B6}" destId="{8FEC8F5F-258D-4690-A338-D4EAA2A8947F}" srcOrd="3" destOrd="0" parTransId="{8B255566-CE03-4FF5-94A3-8B233F2284E1}" sibTransId="{6334D9C9-B0EB-4D11-B6FA-D36086695D3D}"/>
    <dgm:cxn modelId="{CD7042D5-56B4-4EAA-8C91-8A7220B88054}" type="presOf" srcId="{F4B01812-8E4B-42CE-92A6-66130D743FE6}" destId="{BB9AE85F-CF0F-48FA-96AB-2ED814AF83E5}" srcOrd="1" destOrd="0" presId="urn:microsoft.com/office/officeart/2005/8/layout/cycle2"/>
    <dgm:cxn modelId="{AB65D063-4461-43C9-9F7B-407280D5CEA9}" type="presOf" srcId="{A7C3BFC2-39BF-4E7F-966D-1BBE80EAF2B6}" destId="{78C88605-84E6-4948-9F22-861C7E91A808}" srcOrd="0" destOrd="0" presId="urn:microsoft.com/office/officeart/2005/8/layout/cycle2"/>
    <dgm:cxn modelId="{B7EAFD66-A360-4A03-9C0F-D64805469802}" type="presOf" srcId="{6334D9C9-B0EB-4D11-B6FA-D36086695D3D}" destId="{C23EA503-CFF7-4D5F-8C04-C68BFFF7391B}" srcOrd="1" destOrd="0" presId="urn:microsoft.com/office/officeart/2005/8/layout/cycle2"/>
    <dgm:cxn modelId="{DB2FBF44-3E78-4E4C-9FCD-99359FFBC618}" type="presOf" srcId="{E9E7D584-2D15-4BA7-908E-2A1EC1205241}" destId="{AE55AEF2-0EBE-4078-A2F0-0DA9AE42853E}" srcOrd="0" destOrd="0" presId="urn:microsoft.com/office/officeart/2005/8/layout/cycle2"/>
    <dgm:cxn modelId="{182A1048-ED3D-4691-BA5A-013274159033}" type="presOf" srcId="{EF5B5354-FA56-4B6D-8C79-B8C32F95A277}" destId="{9CEFDB90-5714-4E0A-A1E1-C5AACAC47E8E}" srcOrd="1" destOrd="0" presId="urn:microsoft.com/office/officeart/2005/8/layout/cycle2"/>
    <dgm:cxn modelId="{0B2B3B8B-985F-455B-B9C7-55A230D45FD6}" type="presOf" srcId="{CFFF6D3C-25BE-4D5F-B3A9-6CA6DED42D51}" destId="{083158C0-8605-48FF-B701-DB212D206F7E}" srcOrd="0" destOrd="0" presId="urn:microsoft.com/office/officeart/2005/8/layout/cycle2"/>
    <dgm:cxn modelId="{8606F490-EBBA-49EC-819D-73147CBF1418}" srcId="{A7C3BFC2-39BF-4E7F-966D-1BBE80EAF2B6}" destId="{B0C18C86-6D11-4FAD-A397-BFB6DD2AD5A4}" srcOrd="4" destOrd="0" parTransId="{36560F4C-C2E7-4B5C-A5E3-B1884D6B898F}" sibTransId="{BE2FCAA6-BABD-44F6-B462-5637E99E741C}"/>
    <dgm:cxn modelId="{DCFF60E4-00BF-4829-BA30-AA5D49F71D41}" type="presOf" srcId="{8FEC8F5F-258D-4690-A338-D4EAA2A8947F}" destId="{753AC339-A53E-4E36-8990-3FC536D468E9}" srcOrd="0" destOrd="0" presId="urn:microsoft.com/office/officeart/2005/8/layout/cycle2"/>
    <dgm:cxn modelId="{98ABB467-56DA-4525-B053-7DEF95D78538}" type="presOf" srcId="{EF5B5354-FA56-4B6D-8C79-B8C32F95A277}" destId="{15529414-C512-4496-B87A-D0A671341DB5}" srcOrd="0" destOrd="0" presId="urn:microsoft.com/office/officeart/2005/8/layout/cycle2"/>
    <dgm:cxn modelId="{8C9144C0-79A1-40C7-94CF-7D68FBA440FB}" type="presOf" srcId="{B0C18C86-6D11-4FAD-A397-BFB6DD2AD5A4}" destId="{1F7A1442-283F-4C1F-8503-EE2B06934CD0}" srcOrd="0" destOrd="0" presId="urn:microsoft.com/office/officeart/2005/8/layout/cycle2"/>
    <dgm:cxn modelId="{2F82622B-2830-4CCE-A487-090C20BC4AB3}" type="presOf" srcId="{9C3AC689-875C-4D17-A8FC-232013308C40}" destId="{1CED81CD-F1F1-4B1F-9EA1-1740DECA9766}" srcOrd="0" destOrd="0" presId="urn:microsoft.com/office/officeart/2005/8/layout/cycle2"/>
    <dgm:cxn modelId="{2DAF715C-EFB0-43D2-81FC-F14233FE8EB4}" srcId="{A7C3BFC2-39BF-4E7F-966D-1BBE80EAF2B6}" destId="{9C3AC689-875C-4D17-A8FC-232013308C40}" srcOrd="1" destOrd="0" parTransId="{19CD6D3A-DC7B-4BB8-9C3D-F717FD5A1287}" sibTransId="{E9E7D584-2D15-4BA7-908E-2A1EC1205241}"/>
    <dgm:cxn modelId="{D9EDD90A-94A5-435A-8079-CA20FF0F14D0}" type="presOf" srcId="{E9E7D584-2D15-4BA7-908E-2A1EC1205241}" destId="{C6ADE9D2-A6D1-49C9-B4FE-383F2360C6AB}" srcOrd="1" destOrd="0" presId="urn:microsoft.com/office/officeart/2005/8/layout/cycle2"/>
    <dgm:cxn modelId="{CEBA96A5-8A42-4C09-B1F1-1AEC7291CB91}" type="presOf" srcId="{F4B01812-8E4B-42CE-92A6-66130D743FE6}" destId="{C50C0027-D846-46A9-A732-C6E5CA9F4403}" srcOrd="0" destOrd="0" presId="urn:microsoft.com/office/officeart/2005/8/layout/cycle2"/>
    <dgm:cxn modelId="{88D5FE87-08E1-4796-BBB9-A042A023AC71}" type="presOf" srcId="{FE79E7DC-1D68-4EBB-83B7-1114A349CF04}" destId="{C1E3F446-E017-4A67-A885-F7DCAEDA8BF3}" srcOrd="0" destOrd="0" presId="urn:microsoft.com/office/officeart/2005/8/layout/cycle2"/>
    <dgm:cxn modelId="{C9B649A4-A6F9-44D4-A85D-E57E0D106AA8}" type="presParOf" srcId="{78C88605-84E6-4948-9F22-861C7E91A808}" destId="{083158C0-8605-48FF-B701-DB212D206F7E}" srcOrd="0" destOrd="0" presId="urn:microsoft.com/office/officeart/2005/8/layout/cycle2"/>
    <dgm:cxn modelId="{51C4799D-0C6C-466D-AE39-357190B0DB9E}" type="presParOf" srcId="{78C88605-84E6-4948-9F22-861C7E91A808}" destId="{15529414-C512-4496-B87A-D0A671341DB5}" srcOrd="1" destOrd="0" presId="urn:microsoft.com/office/officeart/2005/8/layout/cycle2"/>
    <dgm:cxn modelId="{47FE3CB5-49F4-4822-A7D1-F901D0039CB2}" type="presParOf" srcId="{15529414-C512-4496-B87A-D0A671341DB5}" destId="{9CEFDB90-5714-4E0A-A1E1-C5AACAC47E8E}" srcOrd="0" destOrd="0" presId="urn:microsoft.com/office/officeart/2005/8/layout/cycle2"/>
    <dgm:cxn modelId="{FCB9366C-32CC-4650-AF7C-8A0A5A7342C3}" type="presParOf" srcId="{78C88605-84E6-4948-9F22-861C7E91A808}" destId="{1CED81CD-F1F1-4B1F-9EA1-1740DECA9766}" srcOrd="2" destOrd="0" presId="urn:microsoft.com/office/officeart/2005/8/layout/cycle2"/>
    <dgm:cxn modelId="{5D25F7AB-41AF-4F33-8E51-C77DE52887B9}" type="presParOf" srcId="{78C88605-84E6-4948-9F22-861C7E91A808}" destId="{AE55AEF2-0EBE-4078-A2F0-0DA9AE42853E}" srcOrd="3" destOrd="0" presId="urn:microsoft.com/office/officeart/2005/8/layout/cycle2"/>
    <dgm:cxn modelId="{BF94633A-4DEC-436F-BC12-6AA62684F559}" type="presParOf" srcId="{AE55AEF2-0EBE-4078-A2F0-0DA9AE42853E}" destId="{C6ADE9D2-A6D1-49C9-B4FE-383F2360C6AB}" srcOrd="0" destOrd="0" presId="urn:microsoft.com/office/officeart/2005/8/layout/cycle2"/>
    <dgm:cxn modelId="{47EC34FC-303A-4745-A5BF-6FF01C077C8F}" type="presParOf" srcId="{78C88605-84E6-4948-9F22-861C7E91A808}" destId="{C1E3F446-E017-4A67-A885-F7DCAEDA8BF3}" srcOrd="4" destOrd="0" presId="urn:microsoft.com/office/officeart/2005/8/layout/cycle2"/>
    <dgm:cxn modelId="{12291D46-692B-41C2-B1DA-0824E21569E7}" type="presParOf" srcId="{78C88605-84E6-4948-9F22-861C7E91A808}" destId="{C50C0027-D846-46A9-A732-C6E5CA9F4403}" srcOrd="5" destOrd="0" presId="urn:microsoft.com/office/officeart/2005/8/layout/cycle2"/>
    <dgm:cxn modelId="{B6C38D4E-8314-4129-8A35-58589609F0EC}" type="presParOf" srcId="{C50C0027-D846-46A9-A732-C6E5CA9F4403}" destId="{BB9AE85F-CF0F-48FA-96AB-2ED814AF83E5}" srcOrd="0" destOrd="0" presId="urn:microsoft.com/office/officeart/2005/8/layout/cycle2"/>
    <dgm:cxn modelId="{6FC0CC0D-B0D4-4AF6-BC39-E3CDE5708DDF}" type="presParOf" srcId="{78C88605-84E6-4948-9F22-861C7E91A808}" destId="{753AC339-A53E-4E36-8990-3FC536D468E9}" srcOrd="6" destOrd="0" presId="urn:microsoft.com/office/officeart/2005/8/layout/cycle2"/>
    <dgm:cxn modelId="{765FF4D9-D0DB-4BD1-8BDC-021906853C7A}" type="presParOf" srcId="{78C88605-84E6-4948-9F22-861C7E91A808}" destId="{DC115C57-BE78-461E-9BA9-2B8AA6F56D36}" srcOrd="7" destOrd="0" presId="urn:microsoft.com/office/officeart/2005/8/layout/cycle2"/>
    <dgm:cxn modelId="{46078941-4965-4D7A-9DB2-AAEB91534A0C}" type="presParOf" srcId="{DC115C57-BE78-461E-9BA9-2B8AA6F56D36}" destId="{C23EA503-CFF7-4D5F-8C04-C68BFFF7391B}" srcOrd="0" destOrd="0" presId="urn:microsoft.com/office/officeart/2005/8/layout/cycle2"/>
    <dgm:cxn modelId="{03B38E55-F28C-41E2-BF51-FC7F2A1D5AEE}" type="presParOf" srcId="{78C88605-84E6-4948-9F22-861C7E91A808}" destId="{1F7A1442-283F-4C1F-8503-EE2B06934CD0}" srcOrd="8" destOrd="0" presId="urn:microsoft.com/office/officeart/2005/8/layout/cycle2"/>
    <dgm:cxn modelId="{1A7E494C-B736-4DC4-9307-4494F19C72EC}" type="presParOf" srcId="{78C88605-84E6-4948-9F22-861C7E91A808}" destId="{F3D39BBE-8467-42EF-AF8E-ECBDE200ADCB}" srcOrd="9" destOrd="0" presId="urn:microsoft.com/office/officeart/2005/8/layout/cycle2"/>
    <dgm:cxn modelId="{CE673DB7-1BA5-4375-8C4D-2002ECF9BD6F}" type="presParOf" srcId="{F3D39BBE-8467-42EF-AF8E-ECBDE200ADCB}" destId="{08ED30F3-AA8E-4DEF-A338-BEBAEA751B5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58C0-8605-48FF-B701-DB212D206F7E}">
      <dsp:nvSpPr>
        <dsp:cNvPr id="0" name=""/>
        <dsp:cNvSpPr/>
      </dsp:nvSpPr>
      <dsp:spPr>
        <a:xfrm>
          <a:off x="1800199" y="20622"/>
          <a:ext cx="1739905" cy="709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PLIs of single columns</a:t>
          </a:r>
          <a:endParaRPr lang="en-US" sz="1200" kern="1200" dirty="0"/>
        </a:p>
      </dsp:txBody>
      <dsp:txXfrm>
        <a:off x="2055002" y="124592"/>
        <a:ext cx="1230299" cy="502013"/>
      </dsp:txXfrm>
    </dsp:sp>
    <dsp:sp modelId="{15529414-C512-4496-B87A-D0A671341DB5}">
      <dsp:nvSpPr>
        <dsp:cNvPr id="0" name=""/>
        <dsp:cNvSpPr/>
      </dsp:nvSpPr>
      <dsp:spPr>
        <a:xfrm rot="5367522">
          <a:off x="2584869" y="703321"/>
          <a:ext cx="180393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611672" y="753191"/>
        <a:ext cx="126275" cy="230786"/>
      </dsp:txXfrm>
    </dsp:sp>
    <dsp:sp modelId="{1CED81CD-F1F1-4B1F-9EA1-1740DECA9766}">
      <dsp:nvSpPr>
        <dsp:cNvPr id="0" name=""/>
        <dsp:cNvSpPr/>
      </dsp:nvSpPr>
      <dsp:spPr>
        <a:xfrm>
          <a:off x="1800200" y="1070919"/>
          <a:ext cx="1760123" cy="74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combinations</a:t>
          </a:r>
          <a:endParaRPr lang="en-US" sz="1200" kern="1200" dirty="0"/>
        </a:p>
      </dsp:txBody>
      <dsp:txXfrm>
        <a:off x="2057964" y="1180667"/>
        <a:ext cx="1244595" cy="529912"/>
      </dsp:txXfrm>
    </dsp:sp>
    <dsp:sp modelId="{AE55AEF2-0EBE-4078-A2F0-0DA9AE42853E}">
      <dsp:nvSpPr>
        <dsp:cNvPr id="0" name=""/>
        <dsp:cNvSpPr/>
      </dsp:nvSpPr>
      <dsp:spPr>
        <a:xfrm rot="8533591">
          <a:off x="1789706" y="1795584"/>
          <a:ext cx="381564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92181" y="1837454"/>
        <a:ext cx="267095" cy="230786"/>
      </dsp:txXfrm>
    </dsp:sp>
    <dsp:sp modelId="{C1E3F446-E017-4A67-A885-F7DCAEDA8BF3}">
      <dsp:nvSpPr>
        <dsp:cNvPr id="0" name=""/>
        <dsp:cNvSpPr/>
      </dsp:nvSpPr>
      <dsp:spPr>
        <a:xfrm>
          <a:off x="360053" y="2161660"/>
          <a:ext cx="1768728" cy="793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Intersect PLIs of new combination</a:t>
          </a:r>
          <a:endParaRPr lang="en-US" sz="1200" kern="1200" dirty="0"/>
        </a:p>
      </dsp:txBody>
      <dsp:txXfrm>
        <a:off x="619077" y="2277837"/>
        <a:ext cx="1250680" cy="560955"/>
      </dsp:txXfrm>
    </dsp:sp>
    <dsp:sp modelId="{C50C0027-D846-46A9-A732-C6E5CA9F4403}">
      <dsp:nvSpPr>
        <dsp:cNvPr id="0" name=""/>
        <dsp:cNvSpPr/>
      </dsp:nvSpPr>
      <dsp:spPr>
        <a:xfrm rot="1654285">
          <a:off x="1903715" y="2858399"/>
          <a:ext cx="264700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08224" y="2916949"/>
        <a:ext cx="185290" cy="230786"/>
      </dsp:txXfrm>
    </dsp:sp>
    <dsp:sp modelId="{753AC339-A53E-4E36-8990-3FC536D468E9}">
      <dsp:nvSpPr>
        <dsp:cNvPr id="0" name=""/>
        <dsp:cNvSpPr/>
      </dsp:nvSpPr>
      <dsp:spPr>
        <a:xfrm>
          <a:off x="2016224" y="2980345"/>
          <a:ext cx="1596625" cy="7956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and save </a:t>
          </a:r>
          <a:r>
            <a:rPr lang="en-US" sz="1200" kern="1200" dirty="0" err="1" smtClean="0"/>
            <a:t>minUCCs</a:t>
          </a:r>
          <a:endParaRPr lang="en-US" sz="1200" kern="1200" dirty="0"/>
        </a:p>
      </dsp:txBody>
      <dsp:txXfrm>
        <a:off x="2250044" y="3096861"/>
        <a:ext cx="1128985" cy="562590"/>
      </dsp:txXfrm>
    </dsp:sp>
    <dsp:sp modelId="{DC115C57-BE78-461E-9BA9-2B8AA6F56D36}">
      <dsp:nvSpPr>
        <dsp:cNvPr id="0" name=""/>
        <dsp:cNvSpPr/>
      </dsp:nvSpPr>
      <dsp:spPr>
        <a:xfrm>
          <a:off x="2481722" y="2308866"/>
          <a:ext cx="636379" cy="436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481722" y="2396170"/>
        <a:ext cx="505423" cy="261911"/>
      </dsp:txXfrm>
    </dsp:sp>
    <dsp:sp modelId="{1F7A1442-283F-4C1F-8503-EE2B06934CD0}">
      <dsp:nvSpPr>
        <dsp:cNvPr id="0" name=""/>
        <dsp:cNvSpPr/>
      </dsp:nvSpPr>
      <dsp:spPr>
        <a:xfrm>
          <a:off x="3384393" y="2180761"/>
          <a:ext cx="1589536" cy="767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</a:t>
          </a:r>
          <a:r>
            <a:rPr lang="en-US" sz="1200" kern="1200" dirty="0" err="1" smtClean="0"/>
            <a:t>Uniques</a:t>
          </a:r>
          <a:endParaRPr lang="en-US" sz="1200" kern="1200" dirty="0"/>
        </a:p>
      </dsp:txBody>
      <dsp:txXfrm>
        <a:off x="3617175" y="2293158"/>
        <a:ext cx="1123972" cy="542701"/>
      </dsp:txXfrm>
    </dsp:sp>
    <dsp:sp modelId="{F3D39BBE-8467-42EF-AF8E-ECBDE200ADCB}">
      <dsp:nvSpPr>
        <dsp:cNvPr id="0" name=""/>
        <dsp:cNvSpPr/>
      </dsp:nvSpPr>
      <dsp:spPr>
        <a:xfrm rot="2084497" flipH="1" flipV="1">
          <a:off x="3513560" y="1711609"/>
          <a:ext cx="438274" cy="352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609901" y="1812260"/>
        <a:ext cx="332505" cy="211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Unterpunkte</a:t>
            </a:r>
            <a:r>
              <a:rPr lang="en-US" dirty="0" smtClean="0"/>
              <a:t>? </a:t>
            </a:r>
            <a:r>
              <a:rPr lang="en-US" dirty="0" err="1" smtClean="0"/>
              <a:t>zb</a:t>
            </a:r>
            <a:r>
              <a:rPr lang="en-US" dirty="0" smtClean="0"/>
              <a:t> subset check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smtClean="0"/>
              <a:t>Cell includes </a:t>
            </a:r>
            <a:r>
              <a:rPr lang="en-US" dirty="0" err="1" smtClean="0"/>
              <a:t>rowIndex</a:t>
            </a:r>
            <a:r>
              <a:rPr lang="en-US" dirty="0" smtClean="0"/>
              <a:t>, </a:t>
            </a:r>
            <a:r>
              <a:rPr lang="en-US" dirty="0" err="1" smtClean="0"/>
              <a:t>colIndex</a:t>
            </a:r>
            <a:r>
              <a:rPr lang="en-US" dirty="0" smtClean="0"/>
              <a:t>, value</a:t>
            </a:r>
          </a:p>
          <a:p>
            <a:r>
              <a:rPr lang="en-US" dirty="0" smtClean="0"/>
              <a:t>TODO: don’t show types,</a:t>
            </a:r>
            <a:r>
              <a:rPr lang="en-US" baseline="0" dirty="0" smtClean="0"/>
              <a:t> only example data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smtClean="0"/>
              <a:t>Flat map includes magic (ask)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smtClean="0"/>
              <a:t>TODO-Baum </a:t>
            </a:r>
            <a:r>
              <a:rPr lang="en-US" dirty="0" err="1" smtClean="0"/>
              <a:t>Bild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Distributed Big Data Analytics</a:t>
            </a:r>
            <a:br>
              <a:rPr lang="de-DE" dirty="0" smtClean="0"/>
            </a:br>
            <a:r>
              <a:rPr lang="de-DE" dirty="0" smtClean="0"/>
              <a:t>Data </a:t>
            </a:r>
            <a:r>
              <a:rPr lang="de-DE" dirty="0" err="1" smtClean="0"/>
              <a:t>Profiling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9209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73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21216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zip_code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28546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27215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27983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27983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27215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28133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5440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middle_name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adrienne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christine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franks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squire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hoggard</a:t>
                      </a:r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parrish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albert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squire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threadgill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87166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middle_name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race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christine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hoggard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threadgill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/>
              <a:t>Definition &amp; Motivation</a:t>
            </a:r>
          </a:p>
          <a:p>
            <a:r>
              <a:rPr lang="en-US" sz="1200" b="1" dirty="0" smtClean="0"/>
              <a:t>Solution</a:t>
            </a:r>
          </a:p>
          <a:p>
            <a:pPr lvl="1"/>
            <a:r>
              <a:rPr lang="en-US" sz="1200" dirty="0" smtClean="0"/>
              <a:t>Spark-Plan</a:t>
            </a:r>
            <a:endParaRPr lang="en-US" sz="1200" dirty="0"/>
          </a:p>
          <a:p>
            <a:pPr lvl="1"/>
            <a:r>
              <a:rPr lang="en-US" sz="1200" dirty="0" smtClean="0"/>
              <a:t>Parallel parts</a:t>
            </a:r>
            <a:endParaRPr lang="en-US" sz="1200" dirty="0"/>
          </a:p>
          <a:p>
            <a:pPr lvl="1"/>
            <a:r>
              <a:rPr lang="en-US" sz="1200" dirty="0" smtClean="0"/>
              <a:t>Position List Index</a:t>
            </a:r>
          </a:p>
          <a:p>
            <a:r>
              <a:rPr lang="en-US" sz="1200" dirty="0" smtClean="0"/>
              <a:t>Evaluation</a:t>
            </a:r>
          </a:p>
          <a:p>
            <a:pPr lvl="1"/>
            <a:r>
              <a:rPr lang="en-US" sz="1200" dirty="0" smtClean="0"/>
              <a:t>Scaling through parallelism</a:t>
            </a:r>
          </a:p>
          <a:p>
            <a:pPr lvl="1"/>
            <a:r>
              <a:rPr lang="en-US" sz="1200" dirty="0" smtClean="0"/>
              <a:t>Performance improvement through different </a:t>
            </a:r>
            <a:r>
              <a:rPr lang="en-US" sz="1200" dirty="0" err="1" smtClean="0"/>
              <a:t>prunneings</a:t>
            </a:r>
            <a:endParaRPr lang="en-US" sz="1200" dirty="0" smtClean="0"/>
          </a:p>
          <a:p>
            <a:pPr lvl="1"/>
            <a:r>
              <a:rPr lang="en-US" sz="1200" dirty="0" smtClean="0"/>
              <a:t>Performance with different data sizes</a:t>
            </a:r>
          </a:p>
          <a:p>
            <a:pPr lvl="1"/>
            <a:r>
              <a:rPr lang="en-US" sz="1200" dirty="0" smtClean="0"/>
              <a:t>Quality of results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217534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Implementation </a:t>
            </a:r>
            <a:r>
              <a:rPr lang="de-DE" dirty="0" err="1" smtClean="0"/>
              <a:t>based</a:t>
            </a:r>
            <a:r>
              <a:rPr lang="de-DE" dirty="0" smtClean="0"/>
              <a:t> on Position List Indices (PLI)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Bottom-Up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Apriori </a:t>
            </a:r>
            <a:r>
              <a:rPr lang="de-DE" dirty="0" err="1" smtClean="0"/>
              <a:t>candidate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(</a:t>
            </a:r>
            <a:r>
              <a:rPr lang="de-DE" dirty="0" err="1" smtClean="0"/>
              <a:t>prefix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encoded</a:t>
            </a:r>
            <a:r>
              <a:rPr lang="de-DE" dirty="0" smtClean="0"/>
              <a:t> in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Row </a:t>
            </a:r>
            <a:r>
              <a:rPr lang="en-US" dirty="0"/>
              <a:t>pruning through position list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pruning through searching for minimal unique column </a:t>
            </a:r>
            <a:r>
              <a:rPr lang="en-US" dirty="0" smtClean="0"/>
              <a:t>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Limitations</a:t>
            </a:r>
            <a:r>
              <a:rPr lang="de-DE" dirty="0" smtClean="0"/>
              <a:t>:</a:t>
            </a:r>
          </a:p>
          <a:p>
            <a:pPr marL="556975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71225" lvl="1" indent="0">
              <a:buNone/>
            </a:pPr>
            <a:r>
              <a:rPr lang="de-DE" dirty="0" smtClean="0"/>
              <a:t>Broadcast</a:t>
            </a:r>
          </a:p>
          <a:p>
            <a:pPr marL="271225" lvl="1" indent="0">
              <a:buNone/>
            </a:pPr>
            <a:r>
              <a:rPr lang="de-DE" dirty="0" err="1" smtClean="0"/>
              <a:t>Collect</a:t>
            </a:r>
            <a:r>
              <a:rPr lang="de-DE" dirty="0" smtClean="0"/>
              <a:t> min </a:t>
            </a:r>
            <a:r>
              <a:rPr lang="de-DE" dirty="0" err="1" smtClean="0"/>
              <a:t>uccs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455905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Spark plan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645312785"/>
              </p:ext>
            </p:extLst>
          </p:nvPr>
        </p:nvGraphicFramePr>
        <p:xfrm>
          <a:off x="1078856" y="1079664"/>
          <a:ext cx="5472608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1424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Create Position 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47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/>
              <a:t>Create Position List Index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179512" y="1107507"/>
            <a:ext cx="6336704" cy="3912425"/>
          </a:xfrm>
        </p:spPr>
        <p:txBody>
          <a:bodyPr>
            <a:normAutofit fontScale="85000" lnSpcReduction="20000"/>
          </a:bodyPr>
          <a:lstStyle/>
          <a:p>
            <a:pPr marL="645750" lvl="2" indent="-285750"/>
            <a:r>
              <a:rPr lang="en-US" dirty="0" err="1" smtClean="0"/>
              <a:t>file.zipWithIndex</a:t>
            </a:r>
            <a:r>
              <a:rPr lang="en-US" dirty="0"/>
              <a:t>().</a:t>
            </a:r>
            <a:r>
              <a:rPr lang="en-US" dirty="0" err="1" smtClean="0"/>
              <a:t>flatMap</a:t>
            </a:r>
            <a:r>
              <a:rPr lang="en-US" dirty="0" smtClean="0"/>
              <a:t>( ...)</a:t>
            </a:r>
          </a:p>
          <a:p>
            <a:pPr lvl="3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e.g. (0,0,7), (</a:t>
            </a:r>
            <a:r>
              <a:rPr lang="en-US" dirty="0" smtClean="0">
                <a:solidFill>
                  <a:srgbClr val="00B050"/>
                </a:solidFill>
              </a:rPr>
              <a:t>3</a:t>
            </a:r>
            <a:r>
              <a:rPr lang="en-US" dirty="0" smtClean="0"/>
              <a:t>, 1, squire) 	</a:t>
            </a:r>
          </a:p>
          <a:p>
            <a:pPr lvl="3" indent="0">
              <a:buNone/>
            </a:pPr>
            <a:r>
              <a:rPr lang="en-US" dirty="0" smtClean="0"/>
              <a:t>			=&gt; (row, column, value)</a:t>
            </a:r>
          </a:p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 … )</a:t>
            </a:r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 </a:t>
            </a:r>
            <a:r>
              <a:rPr lang="en-US" dirty="0" smtClean="0"/>
              <a:t>e.g</a:t>
            </a:r>
            <a:r>
              <a:rPr lang="en-US" dirty="0"/>
              <a:t>. [</a:t>
            </a:r>
            <a:r>
              <a:rPr lang="en-US" dirty="0" smtClean="0"/>
              <a:t>(</a:t>
            </a:r>
            <a:r>
              <a:rPr lang="en-US" dirty="0"/>
              <a:t>0,0,7</a:t>
            </a:r>
            <a:r>
              <a:rPr lang="en-US" dirty="0" smtClean="0"/>
              <a:t>),0], [(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, </a:t>
            </a:r>
            <a:r>
              <a:rPr lang="en-US" dirty="0" smtClean="0"/>
              <a:t>1, </a:t>
            </a:r>
            <a:r>
              <a:rPr lang="en-US" dirty="0"/>
              <a:t>squire</a:t>
            </a:r>
            <a:r>
              <a:rPr lang="en-US" dirty="0" smtClean="0"/>
              <a:t>), </a:t>
            </a:r>
            <a:r>
              <a:rPr lang="en-US" dirty="0"/>
              <a:t>1</a:t>
            </a:r>
            <a:r>
              <a:rPr lang="en-US" dirty="0" smtClean="0"/>
              <a:t>]</a:t>
            </a:r>
          </a:p>
          <a:p>
            <a:pPr lvl="2" indent="0">
              <a:buNone/>
            </a:pPr>
            <a:r>
              <a:rPr lang="en-US" dirty="0"/>
              <a:t>	</a:t>
            </a:r>
            <a:r>
              <a:rPr lang="en-US" dirty="0" smtClean="0"/>
              <a:t>		=&gt;[(</a:t>
            </a:r>
            <a:r>
              <a:rPr lang="en-US" dirty="0"/>
              <a:t>row, column, value</a:t>
            </a:r>
            <a:r>
              <a:rPr lang="en-US" dirty="0" smtClean="0"/>
              <a:t>), row]</a:t>
            </a:r>
          </a:p>
          <a:p>
            <a:pPr marL="645750" lvl="2" indent="-285750"/>
            <a:r>
              <a:rPr lang="en-US" dirty="0" err="1" smtClean="0"/>
              <a:t>reduceByKey</a:t>
            </a:r>
            <a:r>
              <a:rPr lang="en-US" dirty="0"/>
              <a:t>( </a:t>
            </a:r>
            <a:r>
              <a:rPr lang="en-US" dirty="0" smtClean="0"/>
              <a:t>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smtClean="0"/>
              <a:t>e.g</a:t>
            </a:r>
            <a:r>
              <a:rPr lang="en-US" dirty="0"/>
              <a:t>. [(0,0,7</a:t>
            </a:r>
            <a:r>
              <a:rPr lang="en-US" dirty="0" smtClean="0"/>
              <a:t>),{0}], [(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, </a:t>
            </a:r>
            <a:r>
              <a:rPr lang="en-US" dirty="0" smtClean="0"/>
              <a:t>1, </a:t>
            </a:r>
            <a:r>
              <a:rPr lang="en-US" dirty="0"/>
              <a:t>squire</a:t>
            </a:r>
            <a:r>
              <a:rPr lang="en-US" dirty="0" smtClean="0"/>
              <a:t>), {1,3}]</a:t>
            </a:r>
          </a:p>
          <a:p>
            <a:pPr lvl="2" indent="0">
              <a:buNone/>
            </a:pPr>
            <a:r>
              <a:rPr lang="en-US" dirty="0"/>
              <a:t>	</a:t>
            </a:r>
            <a:r>
              <a:rPr lang="en-US" dirty="0" smtClean="0"/>
              <a:t>		=&gt; [row, column, value), list row]</a:t>
            </a:r>
            <a:endParaRPr lang="en-US" dirty="0"/>
          </a:p>
          <a:p>
            <a:pPr marL="645750" lvl="2" indent="-285750"/>
            <a:r>
              <a:rPr lang="en-US" dirty="0" smtClean="0"/>
              <a:t>filter(…)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[(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, 1, squire), {1,3}]</a:t>
            </a:r>
          </a:p>
          <a:p>
            <a:pPr lvl="2" indent="0">
              <a:buNone/>
            </a:pPr>
            <a:r>
              <a:rPr lang="en-US" dirty="0"/>
              <a:t>			=&gt; </a:t>
            </a:r>
            <a:r>
              <a:rPr lang="en-US" dirty="0" smtClean="0"/>
              <a:t>[(row</a:t>
            </a:r>
            <a:r>
              <a:rPr lang="en-US" dirty="0"/>
              <a:t>, column, value), list </a:t>
            </a:r>
            <a:r>
              <a:rPr lang="en-US" dirty="0" smtClean="0"/>
              <a:t>row</a:t>
            </a:r>
            <a:r>
              <a:rPr lang="en-US" dirty="0"/>
              <a:t>]</a:t>
            </a:r>
          </a:p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smtClean="0"/>
              <a:t>e.g</a:t>
            </a:r>
            <a:r>
              <a:rPr lang="en-US" dirty="0"/>
              <a:t>. [(</a:t>
            </a:r>
            <a:r>
              <a:rPr lang="en-US" dirty="0" smtClean="0">
                <a:solidFill>
                  <a:srgbClr val="00B05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/>
              <a:t>{1,3}]</a:t>
            </a:r>
          </a:p>
          <a:p>
            <a:pPr lvl="2" indent="0">
              <a:buNone/>
            </a:pPr>
            <a:r>
              <a:rPr lang="en-US" dirty="0"/>
              <a:t>			=&gt; </a:t>
            </a:r>
            <a:r>
              <a:rPr lang="en-US" dirty="0" smtClean="0"/>
              <a:t>[(row</a:t>
            </a:r>
            <a:r>
              <a:rPr lang="en-US" dirty="0"/>
              <a:t>, column, value), list </a:t>
            </a:r>
            <a:r>
              <a:rPr lang="en-US" dirty="0" smtClean="0"/>
              <a:t>row]</a:t>
            </a:r>
            <a:endParaRPr lang="en-US" dirty="0"/>
          </a:p>
          <a:p>
            <a:pPr marL="645750" lvl="2" indent="-285750"/>
            <a:r>
              <a:rPr lang="en-US" dirty="0" err="1" smtClean="0"/>
              <a:t>reduceByKey</a:t>
            </a:r>
            <a:r>
              <a:rPr lang="en-US" dirty="0" smtClean="0"/>
              <a:t>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smtClean="0"/>
              <a:t>e.g</a:t>
            </a:r>
            <a:r>
              <a:rPr lang="en-US" dirty="0"/>
              <a:t>. [(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, </a:t>
            </a:r>
            <a:r>
              <a:rPr lang="en-US" dirty="0" smtClean="0"/>
              <a:t>{{</a:t>
            </a:r>
            <a:r>
              <a:rPr lang="en-US" dirty="0"/>
              <a:t>1,3</a:t>
            </a:r>
            <a:r>
              <a:rPr lang="en-US" dirty="0" smtClean="0"/>
              <a:t>},{4,5}]	=&gt; [column, list row]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35418"/>
              </p:ext>
            </p:extLst>
          </p:nvPr>
        </p:nvGraphicFramePr>
        <p:xfrm>
          <a:off x="6300318" y="1152210"/>
          <a:ext cx="2664296" cy="2076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  <a:gridCol w="646480"/>
                <a:gridCol w="646856"/>
                <a:gridCol w="603063"/>
                <a:gridCol w="335849"/>
              </a:tblGrid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first</a:t>
                      </a:r>
                      <a:r>
                        <a:rPr lang="en-US" sz="1100" u="none" strike="noStrike" dirty="0" smtClean="0">
                          <a:effectLst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last</a:t>
                      </a:r>
                      <a:r>
                        <a:rPr lang="en-US" sz="1100" u="none" strike="noStrike" dirty="0" smtClean="0">
                          <a:effectLst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franks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691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691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threadgil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72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Combine Position 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572001" y="1248036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38986"/>
              </p:ext>
            </p:extLst>
          </p:nvPr>
        </p:nvGraphicFramePr>
        <p:xfrm>
          <a:off x="395536" y="1231785"/>
          <a:ext cx="4176465" cy="2924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39"/>
                <a:gridCol w="820377"/>
                <a:gridCol w="894957"/>
                <a:gridCol w="1044116"/>
                <a:gridCol w="820377"/>
                <a:gridCol w="372899"/>
              </a:tblGrid>
              <a:tr h="45242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42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christine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7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7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7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7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5242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5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b="1" dirty="0" smtClean="0"/>
              <a:t>Definition &amp; Motivation</a:t>
            </a:r>
          </a:p>
          <a:p>
            <a:r>
              <a:rPr lang="en-US" sz="1200" dirty="0" smtClean="0"/>
              <a:t>Solution</a:t>
            </a:r>
          </a:p>
          <a:p>
            <a:pPr lvl="1"/>
            <a:r>
              <a:rPr lang="de-DE" sz="1200" dirty="0" err="1" smtClean="0"/>
              <a:t>Algorithm</a:t>
            </a:r>
            <a:endParaRPr lang="en-US" sz="1200" dirty="0" smtClean="0"/>
          </a:p>
          <a:p>
            <a:pPr lvl="1"/>
            <a:r>
              <a:rPr lang="en-US" sz="1200" dirty="0" smtClean="0"/>
              <a:t>Parallel parts</a:t>
            </a:r>
            <a:endParaRPr lang="en-US" sz="1200" dirty="0"/>
          </a:p>
          <a:p>
            <a:pPr lvl="1"/>
            <a:r>
              <a:rPr lang="en-US" sz="1200" dirty="0" smtClean="0"/>
              <a:t>Implementation example: Position List Index</a:t>
            </a:r>
          </a:p>
          <a:p>
            <a:r>
              <a:rPr lang="en-US" sz="1200" dirty="0" smtClean="0"/>
              <a:t>Evaluation</a:t>
            </a:r>
          </a:p>
          <a:p>
            <a:pPr lvl="1"/>
            <a:r>
              <a:rPr lang="en-US" sz="1200" dirty="0" smtClean="0"/>
              <a:t>Limitations</a:t>
            </a:r>
          </a:p>
          <a:p>
            <a:pPr lvl="1"/>
            <a:r>
              <a:rPr lang="en-US" sz="1200" dirty="0" smtClean="0"/>
              <a:t>Problem Reflection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</a:t>
            </a:r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Combine Position List Index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562586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  <a:p>
            <a:pPr lvl="2" indent="0">
              <a:buNone/>
            </a:pPr>
            <a:endParaRPr lang="en-US" dirty="0" smtClean="0"/>
          </a:p>
          <a:p>
            <a:pPr lvl="2" indent="0">
              <a:buNone/>
            </a:pPr>
            <a:r>
              <a:rPr lang="en-US" dirty="0" smtClean="0"/>
              <a:t>({1,2}[[1,4]]), </a:t>
            </a:r>
          </a:p>
          <a:p>
            <a:pPr lvl="2" indent="0">
              <a:buNone/>
            </a:pPr>
            <a:r>
              <a:rPr lang="en-US" dirty="0" smtClean="0"/>
              <a:t>({1,3},[[4,5]]),</a:t>
            </a:r>
          </a:p>
          <a:p>
            <a:pPr lvl="2" indent="0">
              <a:buNone/>
            </a:pPr>
            <a:r>
              <a:rPr lang="en-US" dirty="0" smtClean="0"/>
              <a:t>({1,4},[[1,4]]),</a:t>
            </a:r>
          </a:p>
          <a:p>
            <a:pPr lvl="2" indent="0">
              <a:buNone/>
            </a:pPr>
            <a:r>
              <a:rPr lang="en-US" dirty="0" smtClean="0"/>
              <a:t>({2,3},[[1,3]]),</a:t>
            </a:r>
          </a:p>
          <a:p>
            <a:pPr lvl="2" indent="0"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 bwMode="gray">
          <a:xfrm>
            <a:off x="5292080" y="271576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88294"/>
              </p:ext>
            </p:extLst>
          </p:nvPr>
        </p:nvGraphicFramePr>
        <p:xfrm>
          <a:off x="395536" y="1231785"/>
          <a:ext cx="4176465" cy="2924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39"/>
                <a:gridCol w="820377"/>
                <a:gridCol w="894957"/>
                <a:gridCol w="1044116"/>
                <a:gridCol w="820377"/>
                <a:gridCol w="372899"/>
              </a:tblGrid>
              <a:tr h="45242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42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christine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7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7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7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7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5242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92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</a:t>
            </a:r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Combine Position List Index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572001" y="1231785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({1,2}[[1,4]]), </a:t>
            </a:r>
          </a:p>
          <a:p>
            <a:pPr lvl="2" indent="0">
              <a:buNone/>
            </a:pPr>
            <a:r>
              <a:rPr lang="en-US" dirty="0" smtClean="0"/>
              <a:t>({1,3},[[4,5]]),</a:t>
            </a:r>
          </a:p>
          <a:p>
            <a:pPr lvl="2" indent="0">
              <a:buNone/>
            </a:pPr>
            <a:r>
              <a:rPr lang="en-US" dirty="0" smtClean="0"/>
              <a:t>({1,4},[[1,4]]),</a:t>
            </a:r>
          </a:p>
          <a:p>
            <a:pPr lvl="2" indent="0">
              <a:buNone/>
            </a:pPr>
            <a:r>
              <a:rPr lang="en-US" dirty="0" smtClean="0"/>
              <a:t>({2,3},[[1,3]]),</a:t>
            </a:r>
          </a:p>
          <a:p>
            <a:pPr lvl="2" indent="0"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r>
              <a:rPr lang="en-US" dirty="0" smtClean="0"/>
              <a:t>({1,2,3},[[]]),</a:t>
            </a:r>
          </a:p>
          <a:p>
            <a:pPr lvl="2" indent="0">
              <a:buNone/>
            </a:pPr>
            <a:r>
              <a:rPr lang="en-US" dirty="0" smtClean="0"/>
              <a:t>({1,2,4},[[1,4</a:t>
            </a:r>
            <a:r>
              <a:rPr lang="en-US" dirty="0" smtClean="0"/>
              <a:t>]])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 bwMode="gray">
          <a:xfrm>
            <a:off x="5292080" y="2974591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88294"/>
              </p:ext>
            </p:extLst>
          </p:nvPr>
        </p:nvGraphicFramePr>
        <p:xfrm>
          <a:off x="395536" y="1231785"/>
          <a:ext cx="4176465" cy="2924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39"/>
                <a:gridCol w="820377"/>
                <a:gridCol w="894957"/>
                <a:gridCol w="1044116"/>
                <a:gridCol w="820377"/>
                <a:gridCol w="372899"/>
              </a:tblGrid>
              <a:tr h="45242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42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christine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7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7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7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7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5242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738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/>
              <a:t>Combine Position List Index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 bwMode="gray">
          <a:xfrm>
            <a:off x="6588224" y="2391730"/>
            <a:ext cx="0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157"/>
          <p:cNvSpPr txBox="1">
            <a:spLocks/>
          </p:cNvSpPr>
          <p:nvPr/>
        </p:nvSpPr>
        <p:spPr bwMode="gray">
          <a:xfrm>
            <a:off x="5409978" y="1107506"/>
            <a:ext cx="3167883" cy="3854073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({0},[[]]),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({1},[[1, 4, 5]]),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({2},[[1, 3, 4]]),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({3},[[4, 5], [1, 3]]),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({4},[[2, 3], [1, 4]])</a:t>
            </a:r>
          </a:p>
          <a:p>
            <a:pPr lvl="2" indent="0">
              <a:buFont typeface="Arial" panose="020B0604020202020204" pitchFamily="34" charset="0"/>
              <a:buNone/>
            </a:pPr>
            <a:endParaRPr lang="en-US" sz="100" dirty="0" smtClean="0"/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</a:t>
            </a:r>
            <a:r>
              <a:rPr lang="en-US" dirty="0" smtClean="0"/>
              <a:t>1,2},[[1,4]]), 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({1,3},[[4,5]]),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({1,4},[[1,4]]),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({2,3},[[1,3]]),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</a:t>
            </a:r>
            <a:r>
              <a:rPr lang="en-US" dirty="0" smtClean="0"/>
              <a:t>},[[]])</a:t>
            </a:r>
            <a:endParaRPr lang="en-US" dirty="0"/>
          </a:p>
          <a:p>
            <a:pPr lvl="2" indent="0">
              <a:buNone/>
            </a:pPr>
            <a:endParaRPr lang="en-US" sz="100" dirty="0"/>
          </a:p>
          <a:p>
            <a:pPr lvl="2" indent="0">
              <a:buNone/>
            </a:pPr>
            <a:r>
              <a:rPr lang="en-US" dirty="0"/>
              <a:t>({1,2,3},[[]]),</a:t>
            </a:r>
          </a:p>
          <a:p>
            <a:pPr lvl="2" indent="0">
              <a:buNone/>
            </a:pPr>
            <a:r>
              <a:rPr lang="en-US" dirty="0"/>
              <a:t>({1,2,4},[[1,4</a:t>
            </a:r>
            <a:r>
              <a:rPr lang="en-US" dirty="0" smtClean="0"/>
              <a:t>]])</a:t>
            </a:r>
            <a:endParaRPr lang="en-US" dirty="0" smtClean="0"/>
          </a:p>
        </p:txBody>
      </p:sp>
      <p:cxnSp>
        <p:nvCxnSpPr>
          <p:cNvPr id="16" name="Gerade Verbindung mit Pfeil 15"/>
          <p:cNvCxnSpPr/>
          <p:nvPr/>
        </p:nvCxnSpPr>
        <p:spPr bwMode="gray">
          <a:xfrm>
            <a:off x="6588224" y="4083918"/>
            <a:ext cx="0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157"/>
          <p:cNvSpPr txBox="1">
            <a:spLocks/>
          </p:cNvSpPr>
          <p:nvPr/>
        </p:nvSpPr>
        <p:spPr bwMode="gray">
          <a:xfrm>
            <a:off x="179512" y="1107506"/>
            <a:ext cx="6264696" cy="39124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()</a:t>
            </a:r>
          </a:p>
          <a:p>
            <a:pPr marL="823913" lvl="3" indent="-285750"/>
            <a:r>
              <a:rPr lang="de-DE" dirty="0" err="1" smtClean="0"/>
              <a:t>tuples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prefix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endParaRPr lang="en-US" dirty="0" smtClean="0"/>
          </a:p>
          <a:p>
            <a:pPr lvl="2" indent="0">
              <a:buNone/>
            </a:pPr>
            <a:r>
              <a:rPr lang="en-US" dirty="0" smtClean="0"/>
              <a:t>e.g. ({}, </a:t>
            </a:r>
            <a:r>
              <a:rPr lang="en-US" dirty="0" smtClean="0"/>
              <a:t>({</a:t>
            </a:r>
            <a:r>
              <a:rPr lang="en-US" dirty="0"/>
              <a:t>1},[[1, 4, 5</a:t>
            </a:r>
            <a:r>
              <a:rPr lang="en-US" dirty="0" smtClean="0"/>
              <a:t>]])), ({}, </a:t>
            </a:r>
            <a:r>
              <a:rPr lang="en-US" dirty="0" smtClean="0"/>
              <a:t>({2},[[</a:t>
            </a:r>
            <a:r>
              <a:rPr lang="en-US" dirty="0"/>
              <a:t>1, </a:t>
            </a:r>
            <a:r>
              <a:rPr lang="en-US" dirty="0" smtClean="0"/>
              <a:t>3, 4</a:t>
            </a:r>
            <a:r>
              <a:rPr lang="en-US" dirty="0" smtClean="0"/>
              <a:t>]])),…)</a:t>
            </a:r>
            <a:endParaRPr lang="en-US" dirty="0"/>
          </a:p>
          <a:p>
            <a:pPr marL="645750" lvl="2" indent="-285750"/>
            <a:endParaRPr lang="en-US" dirty="0" smtClean="0"/>
          </a:p>
          <a:p>
            <a:pPr marL="645750" lvl="2" indent="-285750"/>
            <a:r>
              <a:rPr lang="en-US" dirty="0" err="1" smtClean="0"/>
              <a:t>groupByKey</a:t>
            </a:r>
            <a:r>
              <a:rPr lang="en-US" dirty="0" smtClean="0"/>
              <a:t>()</a:t>
            </a:r>
          </a:p>
          <a:p>
            <a:pPr marL="823913" lvl="3" indent="-285750"/>
            <a:r>
              <a:rPr lang="de-DE" dirty="0" err="1" smtClean="0"/>
              <a:t>put</a:t>
            </a:r>
            <a:r>
              <a:rPr lang="de-DE" dirty="0" smtClean="0"/>
              <a:t> all </a:t>
            </a:r>
            <a:r>
              <a:rPr lang="de-DE" dirty="0" err="1" smtClean="0"/>
              <a:t>tuples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prefix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endParaRPr lang="en-US" dirty="0" smtClean="0"/>
          </a:p>
          <a:p>
            <a:pPr lvl="2" indent="0">
              <a:buNone/>
            </a:pPr>
            <a:r>
              <a:rPr lang="en-US" dirty="0" smtClean="0"/>
              <a:t>e.g. ({}, </a:t>
            </a:r>
            <a:r>
              <a:rPr lang="en-US" dirty="0"/>
              <a:t>[</a:t>
            </a:r>
            <a:r>
              <a:rPr lang="en-US" dirty="0" smtClean="0"/>
              <a:t>({</a:t>
            </a:r>
            <a:r>
              <a:rPr lang="en-US" dirty="0"/>
              <a:t>1},[[1, 4, 5</a:t>
            </a:r>
            <a:r>
              <a:rPr lang="en-US" dirty="0" smtClean="0"/>
              <a:t>]]), ({</a:t>
            </a:r>
            <a:r>
              <a:rPr lang="en-US" dirty="0"/>
              <a:t>2},[[1, 3, 4</a:t>
            </a:r>
            <a:r>
              <a:rPr lang="en-US" dirty="0" smtClean="0"/>
              <a:t>]]), </a:t>
            </a:r>
            <a:r>
              <a:rPr lang="en-US" dirty="0" smtClean="0"/>
              <a:t>…])</a:t>
            </a:r>
            <a:endParaRPr lang="en-US" dirty="0"/>
          </a:p>
          <a:p>
            <a:pPr marL="645750" lvl="2" indent="-285750"/>
            <a:endParaRPr lang="en-US" dirty="0" smtClean="0"/>
          </a:p>
          <a:p>
            <a:pPr marL="645750" lvl="2" indent="-285750"/>
            <a:r>
              <a:rPr lang="en-US" dirty="0" err="1" smtClean="0"/>
              <a:t>flatMap</a:t>
            </a:r>
            <a:r>
              <a:rPr lang="en-US" dirty="0" smtClean="0"/>
              <a:t>()</a:t>
            </a:r>
          </a:p>
          <a:p>
            <a:pPr marL="823913" lvl="3" indent="-285750"/>
            <a:r>
              <a:rPr lang="de-DE" dirty="0" err="1" smtClean="0"/>
              <a:t>provides</a:t>
            </a:r>
            <a:r>
              <a:rPr lang="de-DE" dirty="0" smtClean="0"/>
              <a:t> all </a:t>
            </a:r>
            <a:r>
              <a:rPr lang="de-DE" dirty="0" err="1" smtClean="0"/>
              <a:t>tuples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prefix</a:t>
            </a:r>
            <a:endParaRPr lang="en-US" dirty="0" smtClean="0"/>
          </a:p>
          <a:p>
            <a:pPr marL="823913" lvl="3" indent="-285750"/>
            <a:r>
              <a:rPr lang="de-DE" dirty="0" err="1" smtClean="0"/>
              <a:t>candidate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+ </a:t>
            </a:r>
            <a:r>
              <a:rPr lang="de-DE" dirty="0" err="1" smtClean="0"/>
              <a:t>subset</a:t>
            </a:r>
            <a:r>
              <a:rPr lang="de-DE" dirty="0" smtClean="0"/>
              <a:t> </a:t>
            </a:r>
            <a:r>
              <a:rPr lang="de-DE" dirty="0" err="1" smtClean="0"/>
              <a:t>uniqueness</a:t>
            </a:r>
            <a:r>
              <a:rPr lang="de-DE" dirty="0" smtClean="0"/>
              <a:t> check </a:t>
            </a:r>
          </a:p>
          <a:p>
            <a:pPr marL="823913" lvl="3" indent="-285750"/>
            <a:r>
              <a:rPr lang="de-DE" dirty="0" err="1" smtClean="0"/>
              <a:t>intersection</a:t>
            </a:r>
            <a:endParaRPr lang="en-US" dirty="0" smtClean="0"/>
          </a:p>
          <a:p>
            <a:pPr lvl="2" indent="0">
              <a:buNone/>
            </a:pPr>
            <a:r>
              <a:rPr lang="en-US" dirty="0" smtClean="0"/>
              <a:t>e.g</a:t>
            </a:r>
            <a:r>
              <a:rPr lang="en-US" dirty="0" smtClean="0"/>
              <a:t>. </a:t>
            </a:r>
            <a:r>
              <a:rPr lang="en-US" dirty="0"/>
              <a:t>({1,2},[[1,4</a:t>
            </a:r>
            <a:r>
              <a:rPr lang="en-US" dirty="0" smtClean="0"/>
              <a:t>]])</a:t>
            </a:r>
            <a:endParaRPr lang="en-US" dirty="0"/>
          </a:p>
          <a:p>
            <a:pPr marL="645750" lvl="2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602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/>
              <a:t>Definition &amp; Motivation</a:t>
            </a:r>
          </a:p>
          <a:p>
            <a:r>
              <a:rPr lang="en-US" sz="1200" dirty="0" smtClean="0"/>
              <a:t>Solution</a:t>
            </a:r>
          </a:p>
          <a:p>
            <a:r>
              <a:rPr lang="en-US" sz="1200" b="1" dirty="0" smtClean="0"/>
              <a:t>Evaluation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350020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Datasets</a:t>
            </a:r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46007"/>
              </p:ext>
            </p:extLst>
          </p:nvPr>
        </p:nvGraphicFramePr>
        <p:xfrm>
          <a:off x="503507" y="1635646"/>
          <a:ext cx="6732320" cy="195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85"/>
                <a:gridCol w="1368152"/>
                <a:gridCol w="1752693"/>
                <a:gridCol w="1415190"/>
              </a:tblGrid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WDC_planets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1KB</a:t>
                      </a:r>
                      <a:endParaRPr lang="en-US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Ncvoter-1k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108KB</a:t>
                      </a:r>
                      <a:endParaRPr lang="en-US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Fd_reduced_15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35MB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454893"/>
      </p:ext>
    </p:extLst>
  </p:cSld>
  <p:clrMapOvr>
    <a:masterClrMapping/>
  </p:clrMapOvr>
  <p:transition spd="slow">
    <p:wipe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Position List Index</a:t>
            </a:r>
            <a:endParaRPr lang="en-US" dirty="0"/>
          </a:p>
        </p:txBody>
      </p:sp>
      <p:graphicFrame>
        <p:nvGraphicFramePr>
          <p:cNvPr id="7" name="Diagramm 6" title="aa"/>
          <p:cNvGraphicFramePr/>
          <p:nvPr>
            <p:extLst>
              <p:ext uri="{D42A27DB-BD31-4B8C-83A1-F6EECF244321}">
                <p14:modId xmlns:p14="http://schemas.microsoft.com/office/powerpoint/2010/main" val="1412356058"/>
              </p:ext>
            </p:extLst>
          </p:nvPr>
        </p:nvGraphicFramePr>
        <p:xfrm>
          <a:off x="539552" y="1419622"/>
          <a:ext cx="6768752" cy="3384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04806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Scaling</a:t>
            </a:r>
            <a:endParaRPr lang="en-US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211618118"/>
              </p:ext>
            </p:extLst>
          </p:nvPr>
        </p:nvGraphicFramePr>
        <p:xfrm>
          <a:off x="539552" y="1409527"/>
          <a:ext cx="6408712" cy="339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341138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Global </a:t>
            </a:r>
            <a:r>
              <a:rPr lang="de-DE" dirty="0" err="1" smtClean="0"/>
              <a:t>row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endParaRPr lang="de-DE" dirty="0" smtClean="0"/>
          </a:p>
          <a:p>
            <a:r>
              <a:rPr lang="de-DE" dirty="0" err="1"/>
              <a:t>zipWithIndex</a:t>
            </a:r>
            <a:r>
              <a:rPr lang="de-DE" dirty="0"/>
              <a:t>()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scale</a:t>
            </a:r>
            <a:endParaRPr lang="de-DE" dirty="0"/>
          </a:p>
          <a:p>
            <a:pPr lvl="1"/>
            <a:r>
              <a:rPr lang="de-DE" dirty="0"/>
              <a:t>1 </a:t>
            </a:r>
            <a:r>
              <a:rPr lang="de-DE" dirty="0" err="1"/>
              <a:t>node</a:t>
            </a:r>
            <a:r>
              <a:rPr lang="de-DE" dirty="0"/>
              <a:t>: 700ms, 10 </a:t>
            </a:r>
            <a:r>
              <a:rPr lang="de-DE" dirty="0" err="1"/>
              <a:t>nodes</a:t>
            </a:r>
            <a:r>
              <a:rPr lang="de-DE" dirty="0"/>
              <a:t>: </a:t>
            </a:r>
            <a:r>
              <a:rPr lang="de-DE" dirty="0" smtClean="0"/>
              <a:t>2300ms</a:t>
            </a:r>
            <a:endParaRPr lang="de-DE" dirty="0" smtClean="0"/>
          </a:p>
          <a:p>
            <a:r>
              <a:rPr lang="de-DE" dirty="0" smtClean="0"/>
              <a:t>Minimal </a:t>
            </a:r>
            <a:r>
              <a:rPr lang="de-DE" dirty="0" err="1" smtClean="0"/>
              <a:t>Uniques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/>
              <a:t> </a:t>
            </a:r>
            <a:r>
              <a:rPr lang="de-DE" dirty="0" err="1" smtClean="0"/>
              <a:t>collected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communicated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round</a:t>
            </a:r>
            <a:endParaRPr lang="de-DE" dirty="0"/>
          </a:p>
          <a:p>
            <a:r>
              <a:rPr lang="de-DE" dirty="0" smtClean="0"/>
              <a:t>Size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big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hashed</a:t>
            </a:r>
            <a:r>
              <a:rPr lang="de-DE" dirty="0" smtClean="0"/>
              <a:t> PLI </a:t>
            </a:r>
            <a:r>
              <a:rPr lang="de-DE" dirty="0"/>
              <a:t>must </a:t>
            </a:r>
            <a:r>
              <a:rPr lang="de-DE" dirty="0" smtClean="0"/>
              <a:t>fit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/>
          </a:p>
          <a:p>
            <a:pPr lvl="1">
              <a:buFont typeface="Arial" pitchFamily="34" charset="0"/>
              <a:buChar char="•"/>
            </a:pPr>
            <a:r>
              <a:rPr lang="de-DE" dirty="0" err="1">
                <a:sym typeface="Wingdings" pitchFamily="2" charset="2"/>
              </a:rPr>
              <a:t>need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parallelize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intersection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more</a:t>
            </a:r>
            <a:r>
              <a:rPr lang="de-DE" dirty="0" smtClean="0">
                <a:sym typeface="Wingdings" pitchFamily="2" charset="2"/>
              </a:rPr>
              <a:t>?</a:t>
            </a:r>
            <a:endParaRPr lang="de-DE" dirty="0"/>
          </a:p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RDDs</a:t>
            </a:r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all RDDs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same </a:t>
            </a:r>
            <a:r>
              <a:rPr lang="de-DE" dirty="0" err="1" smtClean="0"/>
              <a:t>prefix</a:t>
            </a:r>
            <a:endParaRPr lang="de-DE" dirty="0" smtClean="0"/>
          </a:p>
          <a:p>
            <a:pPr lvl="1"/>
            <a:r>
              <a:rPr lang="de-DE" dirty="0" err="1"/>
              <a:t>n</a:t>
            </a:r>
            <a:r>
              <a:rPr lang="de-DE" dirty="0" err="1" smtClean="0"/>
              <a:t>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pair</a:t>
            </a:r>
          </a:p>
          <a:p>
            <a:r>
              <a:rPr lang="de-DE" dirty="0" err="1" smtClean="0"/>
              <a:t>GroupByKey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aggregation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reduceByKey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</a:t>
            </a:r>
            <a:r>
              <a:rPr lang="de-DE" dirty="0" err="1" smtClean="0"/>
              <a:t>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2693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Positive aspects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645750" lvl="2" indent="-285750"/>
            <a:r>
              <a:rPr lang="de-DE" dirty="0" err="1" smtClean="0"/>
              <a:t>Minimality</a:t>
            </a:r>
            <a:r>
              <a:rPr lang="de-DE" dirty="0" smtClean="0"/>
              <a:t> check </a:t>
            </a:r>
            <a:r>
              <a:rPr lang="de-DE" dirty="0" err="1" smtClean="0"/>
              <a:t>leads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pruning</a:t>
            </a:r>
            <a:endParaRPr lang="de-DE" dirty="0" smtClean="0"/>
          </a:p>
          <a:p>
            <a:pPr marL="823913" lvl="3" indent="-285750"/>
            <a:r>
              <a:rPr lang="de-DE" dirty="0" err="1" smtClean="0"/>
              <a:t>Lattice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pruned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non-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candidates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endParaRPr lang="en-US" dirty="0" smtClean="0"/>
          </a:p>
          <a:p>
            <a:pPr marL="645750" lvl="2" indent="-285750"/>
            <a:r>
              <a:rPr lang="en-US" dirty="0" smtClean="0"/>
              <a:t>PLI lead to efficient row pruning</a:t>
            </a:r>
          </a:p>
          <a:p>
            <a:pPr marL="645750" lvl="2" indent="-285750"/>
            <a:r>
              <a:rPr lang="en-US" dirty="0" err="1" smtClean="0"/>
              <a:t>Apriori</a:t>
            </a:r>
            <a:r>
              <a:rPr lang="en-US" dirty="0" smtClean="0"/>
              <a:t> candidate generation</a:t>
            </a:r>
          </a:p>
          <a:p>
            <a:pPr marL="823913" lvl="3" indent="-285750"/>
            <a:r>
              <a:rPr lang="en-US" dirty="0" smtClean="0">
                <a:sym typeface="Wingdings" panose="05000000000000000000" pitchFamily="2" charset="2"/>
              </a:rPr>
              <a:t>reuse of PLI RDD</a:t>
            </a:r>
          </a:p>
          <a:p>
            <a:pPr marL="823913" lvl="3" indent="-285750"/>
            <a:r>
              <a:rPr lang="en-US" dirty="0" smtClean="0">
                <a:sym typeface="Wingdings" panose="05000000000000000000" pitchFamily="2" charset="2"/>
              </a:rPr>
              <a:t>level by level the PLI size should decrease</a:t>
            </a:r>
          </a:p>
          <a:p>
            <a:pPr marL="645750" lvl="2" indent="-285750"/>
            <a:r>
              <a:rPr lang="en-US" dirty="0" err="1" smtClean="0">
                <a:sym typeface="Wingdings" panose="05000000000000000000" pitchFamily="2" charset="2"/>
              </a:rPr>
              <a:t>BitSets</a:t>
            </a:r>
            <a:r>
              <a:rPr lang="en-US" dirty="0" smtClean="0">
                <a:sym typeface="Wingdings" panose="05000000000000000000" pitchFamily="2" charset="2"/>
              </a:rPr>
              <a:t> to encode column combinations</a:t>
            </a:r>
          </a:p>
          <a:p>
            <a:pPr marL="823913" lvl="3" indent="-285750"/>
            <a:r>
              <a:rPr lang="de-DE" dirty="0">
                <a:sym typeface="Wingdings" panose="05000000000000000000" pitchFamily="2" charset="2"/>
              </a:rPr>
              <a:t>f</a:t>
            </a:r>
            <a:r>
              <a:rPr lang="de-DE" dirty="0" smtClean="0">
                <a:sym typeface="Wingdings" panose="05000000000000000000" pitchFamily="2" charset="2"/>
              </a:rPr>
              <a:t>ast </a:t>
            </a:r>
            <a:r>
              <a:rPr lang="de-DE" dirty="0" err="1" smtClean="0">
                <a:sym typeface="Wingdings" panose="05000000000000000000" pitchFamily="2" charset="2"/>
              </a:rPr>
              <a:t>operations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candidate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generation</a:t>
            </a:r>
            <a:endParaRPr lang="de-DE" dirty="0">
              <a:sym typeface="Wingdings" panose="05000000000000000000" pitchFamily="2" charset="2"/>
            </a:endParaRPr>
          </a:p>
          <a:p>
            <a:pPr marL="645750" lvl="2" indent="-285750"/>
            <a:r>
              <a:rPr lang="de-DE" dirty="0" err="1" smtClean="0">
                <a:sym typeface="Wingdings" panose="05000000000000000000" pitchFamily="2" charset="2"/>
              </a:rPr>
              <a:t>Only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existing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broadcast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sharing</a:t>
            </a:r>
            <a:r>
              <a:rPr lang="de-DE" dirty="0" smtClean="0">
                <a:sym typeface="Wingdings" panose="05000000000000000000" pitchFamily="2" charset="2"/>
              </a:rPr>
              <a:t> minimal </a:t>
            </a:r>
            <a:r>
              <a:rPr lang="de-DE" dirty="0" err="1" smtClean="0">
                <a:sym typeface="Wingdings" panose="05000000000000000000" pitchFamily="2" charset="2"/>
              </a:rPr>
              <a:t>uniques</a:t>
            </a:r>
            <a:endParaRPr lang="en-US" dirty="0" smtClean="0">
              <a:sym typeface="Wingdings" panose="05000000000000000000" pitchFamily="2" charset="2"/>
            </a:endParaRPr>
          </a:p>
          <a:p>
            <a:pPr marL="645750" lvl="2" indent="-285750"/>
            <a:r>
              <a:rPr lang="en-US" dirty="0" err="1" smtClean="0">
                <a:sym typeface="Wingdings" panose="05000000000000000000" pitchFamily="2" charset="2"/>
              </a:rPr>
              <a:t>Fastutils</a:t>
            </a:r>
            <a:r>
              <a:rPr lang="en-US" dirty="0" smtClean="0">
                <a:sym typeface="Wingdings" panose="05000000000000000000" pitchFamily="2" charset="2"/>
              </a:rPr>
              <a:t> library for faster operations on PLI</a:t>
            </a:r>
          </a:p>
          <a:p>
            <a:pPr marL="823913" lvl="3" indent="-285750"/>
            <a:r>
              <a:rPr lang="de-DE" dirty="0" smtClean="0">
                <a:sym typeface="Wingdings" panose="05000000000000000000" pitchFamily="2" charset="2"/>
              </a:rPr>
              <a:t>(</a:t>
            </a:r>
            <a:r>
              <a:rPr lang="de-DE" dirty="0" err="1" smtClean="0">
                <a:sym typeface="Wingdings" panose="05000000000000000000" pitchFamily="2" charset="2"/>
              </a:rPr>
              <a:t>un</a:t>
            </a:r>
            <a:r>
              <a:rPr lang="de-DE" dirty="0" smtClean="0">
                <a:sym typeface="Wingdings" panose="05000000000000000000" pitchFamily="2" charset="2"/>
              </a:rPr>
              <a:t>-)</a:t>
            </a:r>
            <a:r>
              <a:rPr lang="de-DE" dirty="0" err="1" smtClean="0">
                <a:sym typeface="Wingdings" panose="05000000000000000000" pitchFamily="2" charset="2"/>
              </a:rPr>
              <a:t>boxing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avoided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7003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4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Column Combination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Candidates in database table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/>
              <a:t>Find attribute sets X, so that any pair of </a:t>
            </a:r>
            <a:r>
              <a:rPr lang="en-US" dirty="0" smtClean="0"/>
              <a:t>tuples differ </a:t>
            </a:r>
            <a:r>
              <a:rPr lang="en-US" dirty="0"/>
              <a:t>in at least one attribute value from </a:t>
            </a:r>
            <a:r>
              <a:rPr lang="en-US" dirty="0" smtClean="0"/>
              <a:t>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73468" y="2728937"/>
            <a:ext cx="6862359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“A unique refers to a column or a </a:t>
            </a:r>
            <a:r>
              <a:rPr lang="en-US" b="1" dirty="0"/>
              <a:t>column combination </a:t>
            </a:r>
            <a:r>
              <a:rPr lang="en-US" dirty="0"/>
              <a:t>whose </a:t>
            </a:r>
            <a:r>
              <a:rPr lang="en-US" dirty="0" smtClean="0"/>
              <a:t>values </a:t>
            </a:r>
            <a:r>
              <a:rPr lang="en-US" b="1" dirty="0"/>
              <a:t>uniquely identify a tuple</a:t>
            </a:r>
            <a:r>
              <a:rPr lang="en-US" dirty="0"/>
              <a:t> in the collection. In other words, </a:t>
            </a:r>
            <a:r>
              <a:rPr lang="en-US" dirty="0" smtClean="0"/>
              <a:t>no </a:t>
            </a:r>
            <a:r>
              <a:rPr lang="en-US" dirty="0"/>
              <a:t>two rows in a unique have identical values.”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task of data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number of areas in data management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anomaly detection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integration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duplicate detection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 optimization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sp>
        <p:nvSpPr>
          <p:cNvPr id="8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56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Why parallelize?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NP-hard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Exponential</a:t>
            </a:r>
            <a:r>
              <a:rPr lang="de-DE" dirty="0" smtClean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candidates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smtClean="0"/>
              <a:t>2</a:t>
            </a:r>
            <a:r>
              <a:rPr lang="de-DE" baseline="30000" dirty="0" smtClean="0"/>
              <a:t>n</a:t>
            </a:r>
            <a:r>
              <a:rPr lang="de-DE" dirty="0" smtClean="0"/>
              <a:t>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so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far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most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algorithms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focus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on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small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rather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than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large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datasets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92260141"/>
              </p:ext>
            </p:extLst>
          </p:nvPr>
        </p:nvGraphicFramePr>
        <p:xfrm>
          <a:off x="1259632" y="2123703"/>
          <a:ext cx="4776192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596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Why parallelize?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with 100 columns </a:t>
            </a:r>
            <a:r>
              <a:rPr lang="en-US" dirty="0" smtClean="0">
                <a:sym typeface="Wingdings" panose="05000000000000000000" pitchFamily="2" charset="2"/>
              </a:rPr>
              <a:t> 2^100 – 1 candidates = </a:t>
            </a:r>
            <a:r>
              <a:rPr lang="en-US" dirty="0"/>
              <a:t>1.2676506e+30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2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246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68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16101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464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8227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street_address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111 king richard ct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250 hopkins rd #a-10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437 hoggard mill rd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6466 nc hwy 46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3949 s nc hwy 62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110 lowery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2121</Words>
  <Application>Microsoft Office PowerPoint</Application>
  <PresentationFormat>Bildschirmpräsentation (16:9)</PresentationFormat>
  <Paragraphs>949</Paragraphs>
  <Slides>29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TEMPLATE_HPI_09_EXP_01</vt:lpstr>
      <vt:lpstr>Distributed Big Data Analytics Data Profiling</vt:lpstr>
      <vt:lpstr>Agenda</vt:lpstr>
      <vt:lpstr>Definition</vt:lpstr>
      <vt:lpstr>Motivation</vt:lpstr>
      <vt:lpstr>Why parallelize?</vt:lpstr>
      <vt:lpstr>Why parallelize?</vt:lpstr>
      <vt:lpstr>Example nc_voter.csv</vt:lpstr>
      <vt:lpstr>Example nc_voter.csv</vt:lpstr>
      <vt:lpstr>Example nc_voter.csv</vt:lpstr>
      <vt:lpstr>Example nc_voter.csv</vt:lpstr>
      <vt:lpstr>Example nc_voter.csv</vt:lpstr>
      <vt:lpstr>Example nc_voter.csv</vt:lpstr>
      <vt:lpstr>Example nc_voter.csv</vt:lpstr>
      <vt:lpstr>Agenda</vt:lpstr>
      <vt:lpstr>Algorithm</vt:lpstr>
      <vt:lpstr>Spark plan</vt:lpstr>
      <vt:lpstr>Highlights of implementation Create Position List Index</vt:lpstr>
      <vt:lpstr>Highlights of implementation Create Position List Index</vt:lpstr>
      <vt:lpstr>Highlights of implementation Combine Position List Index</vt:lpstr>
      <vt:lpstr>Highlights of implementation Combine Position List Index</vt:lpstr>
      <vt:lpstr>Highlights of implementation Combine Position List Index</vt:lpstr>
      <vt:lpstr>Highlights of implementation Combine Position List Index</vt:lpstr>
      <vt:lpstr>Agenda</vt:lpstr>
      <vt:lpstr>Datasets</vt:lpstr>
      <vt:lpstr>Initial creation of Position List Index</vt:lpstr>
      <vt:lpstr>Scaling</vt:lpstr>
      <vt:lpstr>Problem Reflection</vt:lpstr>
      <vt:lpstr>Positive aspects</vt:lpstr>
      <vt:lpstr>Thank you 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Big Data Analytics Data Profiling</dc:title>
  <dc:creator>Jaqueline .</dc:creator>
  <cp:lastModifiedBy>Pascal Jung</cp:lastModifiedBy>
  <cp:revision>54</cp:revision>
  <cp:lastPrinted>2014-05-07T12:19:03Z</cp:lastPrinted>
  <dcterms:created xsi:type="dcterms:W3CDTF">2015-05-19T15:36:32Z</dcterms:created>
  <dcterms:modified xsi:type="dcterms:W3CDTF">2015-06-01T06:29:47Z</dcterms:modified>
</cp:coreProperties>
</file>