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2" r:id="rId3"/>
    <p:sldId id="260" r:id="rId4"/>
    <p:sldId id="276" r:id="rId5"/>
    <p:sldId id="277" r:id="rId6"/>
    <p:sldId id="279" r:id="rId7"/>
    <p:sldId id="278" r:id="rId8"/>
    <p:sldId id="274" r:id="rId9"/>
    <p:sldId id="275" r:id="rId10"/>
    <p:sldId id="273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3" d="100"/>
          <a:sy n="103" d="100"/>
        </p:scale>
        <p:origin x="-1854" y="-81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Distributed Big Data Analytics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Profiling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4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smtClean="0"/>
              <a:t>Problemstellung</a:t>
            </a:r>
          </a:p>
          <a:p>
            <a:pPr lvl="1"/>
            <a:r>
              <a:rPr lang="de-DE" sz="1200" dirty="0" smtClean="0"/>
              <a:t>Motivation/</a:t>
            </a:r>
            <a:r>
              <a:rPr lang="de-DE" sz="1200" dirty="0" err="1" smtClean="0"/>
              <a:t>Use</a:t>
            </a:r>
            <a:r>
              <a:rPr lang="de-DE" sz="1200" dirty="0" smtClean="0"/>
              <a:t>-Case/Beispiel</a:t>
            </a:r>
          </a:p>
          <a:p>
            <a:pPr lvl="1"/>
            <a:r>
              <a:rPr lang="de-DE" sz="1200" dirty="0" smtClean="0"/>
              <a:t>Definition UCC</a:t>
            </a:r>
          </a:p>
          <a:p>
            <a:pPr lvl="1"/>
            <a:r>
              <a:rPr lang="de-DE" sz="1200" dirty="0" smtClean="0"/>
              <a:t>Problematisch</a:t>
            </a:r>
          </a:p>
          <a:p>
            <a:pPr lvl="1"/>
            <a:r>
              <a:rPr lang="de-DE" sz="1200" dirty="0" err="1" smtClean="0"/>
              <a:t>Parallelisierbar</a:t>
            </a:r>
            <a:r>
              <a:rPr lang="de-DE" sz="1200" dirty="0" smtClean="0"/>
              <a:t>?</a:t>
            </a:r>
          </a:p>
          <a:p>
            <a:r>
              <a:rPr lang="de-DE" sz="1200" dirty="0" smtClean="0"/>
              <a:t>Lösungsbeschreibung</a:t>
            </a:r>
          </a:p>
          <a:p>
            <a:pPr lvl="1"/>
            <a:r>
              <a:rPr lang="de-DE" sz="1200" dirty="0" smtClean="0"/>
              <a:t>Spark-Plan</a:t>
            </a:r>
          </a:p>
          <a:p>
            <a:pPr lvl="1"/>
            <a:r>
              <a:rPr lang="de-DE" sz="1200" dirty="0" smtClean="0"/>
              <a:t>Design-Entscheidungen</a:t>
            </a:r>
          </a:p>
          <a:p>
            <a:pPr lvl="1"/>
            <a:r>
              <a:rPr lang="de-DE" sz="1200" dirty="0" smtClean="0"/>
              <a:t>Anpassung des Algorithmus zur verteilten Ausführung</a:t>
            </a:r>
          </a:p>
          <a:p>
            <a:pPr lvl="1"/>
            <a:r>
              <a:rPr lang="de-DE" sz="1200" dirty="0" smtClean="0"/>
              <a:t>Implementierungshighlights</a:t>
            </a:r>
          </a:p>
          <a:p>
            <a:r>
              <a:rPr lang="de-DE" sz="1200" dirty="0" smtClean="0"/>
              <a:t>Evaluation</a:t>
            </a:r>
          </a:p>
          <a:p>
            <a:pPr lvl="1"/>
            <a:r>
              <a:rPr lang="de-DE" sz="1200" dirty="0" smtClean="0"/>
              <a:t>Performancesteigerung durch Verteilung</a:t>
            </a:r>
          </a:p>
          <a:p>
            <a:pPr lvl="1"/>
            <a:r>
              <a:rPr lang="de-DE" sz="1200" dirty="0" smtClean="0"/>
              <a:t>Performance mit </a:t>
            </a:r>
            <a:r>
              <a:rPr lang="de-DE" sz="1200" dirty="0" err="1" smtClean="0"/>
              <a:t>unterscheidlichen</a:t>
            </a:r>
            <a:r>
              <a:rPr lang="de-DE" sz="1200" dirty="0" smtClean="0"/>
              <a:t> Datenmengen (in O(?))</a:t>
            </a:r>
          </a:p>
          <a:p>
            <a:pPr lvl="1"/>
            <a:r>
              <a:rPr lang="de-DE" sz="1200" dirty="0" smtClean="0"/>
              <a:t>Abstriche in Ergebnisqualität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Column Combination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Candidates in database table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Find attribute sets X, so that any pair of </a:t>
            </a:r>
            <a:r>
              <a:rPr lang="en-US" dirty="0" smtClean="0"/>
              <a:t>tuples differ </a:t>
            </a:r>
            <a:r>
              <a:rPr lang="en-US" dirty="0"/>
              <a:t>in at least one attribute value from </a:t>
            </a:r>
            <a:r>
              <a:rPr lang="en-US" dirty="0" smtClean="0"/>
              <a:t>X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NP-</a:t>
            </a:r>
            <a:r>
              <a:rPr lang="en-US" dirty="0" err="1" smtClean="0"/>
              <a:t>vollständiges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Vortragsinhalt: skalierbaren Implementierung bekannter </a:t>
            </a:r>
            <a:r>
              <a:rPr lang="de-DE" dirty="0" err="1" smtClean="0"/>
              <a:t>Datenanalyseverf</a:t>
            </a:r>
            <a:r>
              <a:rPr lang="de-DE" dirty="0" smtClean="0"/>
              <a:t>.</a:t>
            </a:r>
          </a:p>
          <a:p>
            <a:r>
              <a:rPr lang="de-DE" dirty="0" smtClean="0"/>
              <a:t>Motivation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Why</a:t>
            </a:r>
            <a:r>
              <a:rPr lang="de-DE" dirty="0" smtClean="0"/>
              <a:t> UCC Discovery?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problematic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 </a:t>
            </a:r>
            <a:r>
              <a:rPr lang="de-DE" dirty="0" err="1" smtClean="0"/>
              <a:t>Reserach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.</a:t>
            </a:r>
          </a:p>
          <a:p>
            <a:r>
              <a:rPr lang="de-DE" dirty="0"/>
              <a:t>	</a:t>
            </a:r>
            <a:r>
              <a:rPr lang="de-DE" dirty="0" smtClean="0"/>
              <a:t>NP-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sz="1200" dirty="0" smtClean="0"/>
              <a:t>(</a:t>
            </a:r>
            <a:r>
              <a:rPr lang="de-DE" sz="1200" dirty="0" err="1" smtClean="0"/>
              <a:t>Exponential</a:t>
            </a:r>
            <a:r>
              <a:rPr lang="de-DE" sz="1200" dirty="0" smtClean="0"/>
              <a:t> </a:t>
            </a:r>
            <a:r>
              <a:rPr lang="de-DE" sz="1200" dirty="0" err="1" smtClean="0"/>
              <a:t>growth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candidates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check 2</a:t>
            </a:r>
            <a:r>
              <a:rPr lang="de-DE" sz="1200" baseline="30000" dirty="0" smtClean="0"/>
              <a:t>n</a:t>
            </a:r>
            <a:r>
              <a:rPr lang="de-DE" sz="1200" dirty="0" smtClean="0"/>
              <a:t>-1)</a:t>
            </a:r>
          </a:p>
          <a:p>
            <a:r>
              <a:rPr lang="de-DE" dirty="0"/>
              <a:t>	</a:t>
            </a:r>
            <a:r>
              <a:rPr lang="de-DE" dirty="0" smtClean="0"/>
              <a:t>UCC </a:t>
            </a:r>
            <a:r>
              <a:rPr lang="de-DE" dirty="0" err="1" smtClean="0"/>
              <a:t>definition</a:t>
            </a:r>
            <a:r>
              <a:rPr lang="de-DE" dirty="0" smtClean="0"/>
              <a:t> (formal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?)</a:t>
            </a:r>
          </a:p>
          <a:p>
            <a:r>
              <a:rPr lang="en-US" dirty="0" smtClean="0"/>
              <a:t>	“A </a:t>
            </a:r>
            <a:r>
              <a:rPr lang="en-US" dirty="0"/>
              <a:t>unique refers to a column or a column combination whose </a:t>
            </a:r>
            <a:r>
              <a:rPr lang="en-US" dirty="0" smtClean="0"/>
              <a:t>	values uniquely </a:t>
            </a:r>
            <a:r>
              <a:rPr lang="en-US" dirty="0"/>
              <a:t>identify a tuple in the collection. In other words, </a:t>
            </a:r>
            <a:r>
              <a:rPr lang="en-US" dirty="0" smtClean="0"/>
              <a:t>	no </a:t>
            </a:r>
            <a:r>
              <a:rPr lang="en-US" dirty="0"/>
              <a:t>two rows in a </a:t>
            </a:r>
            <a:r>
              <a:rPr lang="en-US" dirty="0" smtClean="0"/>
              <a:t>unique have </a:t>
            </a:r>
            <a:r>
              <a:rPr lang="en-US" dirty="0"/>
              <a:t>identical </a:t>
            </a:r>
            <a:r>
              <a:rPr lang="en-US" dirty="0" smtClean="0"/>
              <a:t>values.”</a:t>
            </a:r>
            <a:endParaRPr lang="de-DE" dirty="0"/>
          </a:p>
          <a:p>
            <a:pPr marL="285750" lvl="0" indent="-285750">
              <a:buFontTx/>
              <a:buChar char="-"/>
            </a:pPr>
            <a:r>
              <a:rPr lang="de-DE" dirty="0" err="1" smtClean="0">
                <a:solidFill>
                  <a:srgbClr val="323232"/>
                </a:solidFill>
              </a:rPr>
              <a:t>Why</a:t>
            </a:r>
            <a:r>
              <a:rPr lang="de-DE" dirty="0" smtClean="0">
                <a:solidFill>
                  <a:srgbClr val="323232"/>
                </a:solidFill>
              </a:rPr>
              <a:t> </a:t>
            </a:r>
            <a:r>
              <a:rPr lang="de-DE" dirty="0" err="1" smtClean="0">
                <a:solidFill>
                  <a:srgbClr val="323232"/>
                </a:solidFill>
              </a:rPr>
              <a:t>go</a:t>
            </a:r>
            <a:r>
              <a:rPr lang="de-DE" dirty="0" smtClean="0">
                <a:solidFill>
                  <a:srgbClr val="323232"/>
                </a:solidFill>
              </a:rPr>
              <a:t> parallel?</a:t>
            </a:r>
            <a:br>
              <a:rPr lang="de-DE" dirty="0" smtClean="0">
                <a:solidFill>
                  <a:srgbClr val="323232"/>
                </a:solidFill>
              </a:rPr>
            </a:b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 so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far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most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algorithms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focus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on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small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rather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than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large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datasets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ym typeface="Wingdings" pitchFamily="2" charset="2"/>
              </a:rPr>
              <a:t> advantages</a:t>
            </a:r>
            <a:br>
              <a:rPr lang="en-US" dirty="0" smtClean="0">
                <a:sym typeface="Wingdings" pitchFamily="2" charset="2"/>
              </a:rPr>
            </a:b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 (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problems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/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limitations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)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maybe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in a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later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chapter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/>
            </a:r>
            <a:br>
              <a:rPr lang="de-DE" dirty="0">
                <a:solidFill>
                  <a:srgbClr val="323232"/>
                </a:solidFill>
                <a:sym typeface="Wingdings" pitchFamily="2" charset="2"/>
              </a:rPr>
            </a:b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	(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where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and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which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messages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need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to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be</a:t>
            </a:r>
            <a:r>
              <a:rPr lang="de-DE" dirty="0" smtClean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exchanged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)</a:t>
            </a:r>
            <a:endParaRPr lang="de-DE" dirty="0" smtClean="0">
              <a:solidFill>
                <a:srgbClr val="323232"/>
              </a:solidFill>
              <a:sym typeface="Wingdings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7127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58776" y="1275606"/>
            <a:ext cx="6877051" cy="3563938"/>
          </a:xfrm>
        </p:spPr>
        <p:txBody>
          <a:bodyPr/>
          <a:lstStyle/>
          <a:p>
            <a:r>
              <a:rPr lang="de-DE" dirty="0" err="1" smtClean="0"/>
              <a:t>Algorithmic</a:t>
            </a:r>
            <a:r>
              <a:rPr lang="de-DE" dirty="0" smtClean="0"/>
              <a:t> Features (</a:t>
            </a:r>
            <a:r>
              <a:rPr lang="de-DE" dirty="0" err="1" smtClean="0"/>
              <a:t>column-based</a:t>
            </a:r>
            <a:r>
              <a:rPr lang="de-DE" dirty="0" smtClean="0"/>
              <a:t>, </a:t>
            </a:r>
            <a:r>
              <a:rPr lang="de-DE" dirty="0" err="1" smtClean="0"/>
              <a:t>bottom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Encoding </a:t>
            </a:r>
            <a:r>
              <a:rPr lang="de-DE" dirty="0"/>
              <a:t>in </a:t>
            </a:r>
            <a:r>
              <a:rPr lang="de-DE" dirty="0" err="1" smtClean="0"/>
              <a:t>bitsets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en-US" dirty="0"/>
              <a:t> light-weight data structure: position list index (PLI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Trie</a:t>
            </a:r>
            <a:r>
              <a:rPr lang="en-US" dirty="0" smtClean="0"/>
              <a:t>? Non-</a:t>
            </a:r>
            <a:r>
              <a:rPr lang="en-US" dirty="0" err="1" smtClean="0"/>
              <a:t>uniques</a:t>
            </a:r>
            <a:r>
              <a:rPr lang="en-US" dirty="0" smtClean="0"/>
              <a:t> graph?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hashed</a:t>
            </a:r>
            <a:r>
              <a:rPr lang="de-DE" dirty="0" smtClean="0"/>
              <a:t> </a:t>
            </a:r>
            <a:r>
              <a:rPr lang="de-DE" dirty="0" err="1" smtClean="0"/>
              <a:t>pli</a:t>
            </a:r>
            <a:r>
              <a:rPr lang="de-DE" dirty="0" smtClean="0"/>
              <a:t>/</a:t>
            </a:r>
            <a:r>
              <a:rPr lang="de-DE" dirty="0" err="1" smtClean="0"/>
              <a:t>pli</a:t>
            </a:r>
            <a:r>
              <a:rPr lang="de-DE" dirty="0" smtClean="0"/>
              <a:t> +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fastutils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 smtClean="0"/>
              <a:t>pruning</a:t>
            </a:r>
            <a:r>
              <a:rPr lang="de-DE" dirty="0" smtClean="0"/>
              <a:t> (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briefly</a:t>
            </a:r>
            <a:r>
              <a:rPr lang="de-DE" dirty="0" smtClean="0"/>
              <a:t>?)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All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Prune</a:t>
            </a:r>
            <a:r>
              <a:rPr lang="de-DE" dirty="0" smtClean="0"/>
              <a:t> on-</a:t>
            </a:r>
            <a:r>
              <a:rPr lang="de-DE" dirty="0" err="1" smtClean="0"/>
              <a:t>the</a:t>
            </a:r>
            <a:r>
              <a:rPr lang="de-DE" dirty="0"/>
              <a:t>-</a:t>
            </a:r>
            <a:r>
              <a:rPr lang="de-DE" dirty="0" err="1" smtClean="0"/>
              <a:t>fly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r>
              <a:rPr lang="de-DE" dirty="0" smtClean="0"/>
              <a:t>High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(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different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rest</a:t>
            </a:r>
            <a:r>
              <a:rPr lang="de-DE" dirty="0" smtClean="0"/>
              <a:t>, ASK </a:t>
            </a:r>
            <a:r>
              <a:rPr lang="de-DE" dirty="0" err="1" smtClean="0"/>
              <a:t>sebastian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Emphasize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/>
          </a:p>
          <a:p>
            <a:r>
              <a:rPr lang="de-DE" dirty="0"/>
              <a:t>Performance Evaluation 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MRUCC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err="1" smtClean="0"/>
              <a:t>use</a:t>
            </a:r>
            <a:r>
              <a:rPr lang="de-DE" dirty="0" smtClean="0"/>
              <a:t> different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vary</a:t>
            </a:r>
            <a:r>
              <a:rPr lang="de-DE" dirty="0" smtClean="0"/>
              <a:t> #</a:t>
            </a:r>
            <a:r>
              <a:rPr lang="de-DE" dirty="0" err="1" smtClean="0"/>
              <a:t>columns</a:t>
            </a:r>
            <a:r>
              <a:rPr lang="de-DE" dirty="0" smtClean="0"/>
              <a:t> &amp; #</a:t>
            </a:r>
            <a:r>
              <a:rPr lang="de-DE" dirty="0" err="1" smtClean="0"/>
              <a:t>rows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extent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out?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(2)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0759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Bottom</a:t>
            </a:r>
            <a:r>
              <a:rPr lang="de-DE" dirty="0" err="1"/>
              <a:t>-</a:t>
            </a:r>
            <a:r>
              <a:rPr lang="de-DE" dirty="0" err="1" smtClean="0"/>
              <a:t>Up</a:t>
            </a:r>
            <a:r>
              <a:rPr lang="de-DE" dirty="0" smtClean="0"/>
              <a:t>):</a:t>
            </a:r>
          </a:p>
          <a:p>
            <a:r>
              <a:rPr lang="en-US" dirty="0"/>
              <a:t>Best case: all columns are unique</a:t>
            </a:r>
          </a:p>
          <a:p>
            <a:r>
              <a:rPr lang="en-US" dirty="0"/>
              <a:t>  n checks</a:t>
            </a:r>
          </a:p>
          <a:p>
            <a:r>
              <a:rPr lang="en-US" dirty="0" smtClean="0"/>
              <a:t>Worst </a:t>
            </a:r>
            <a:r>
              <a:rPr lang="en-US" dirty="0"/>
              <a:t>case: no </a:t>
            </a:r>
            <a:r>
              <a:rPr lang="en-US" dirty="0" err="1"/>
              <a:t>uniques</a:t>
            </a:r>
            <a:r>
              <a:rPr lang="en-US" dirty="0"/>
              <a:t> = one duplicate row</a:t>
            </a:r>
          </a:p>
          <a:p>
            <a:r>
              <a:rPr lang="en-US" dirty="0"/>
              <a:t>  2n </a:t>
            </a:r>
            <a:r>
              <a:rPr lang="en-US" dirty="0" smtClean="0"/>
              <a:t>checks</a:t>
            </a:r>
          </a:p>
          <a:p>
            <a:endParaRPr lang="de-DE" dirty="0"/>
          </a:p>
          <a:p>
            <a:r>
              <a:rPr lang="de-DE" dirty="0" smtClean="0"/>
              <a:t>Wie macht MRUCC das? </a:t>
            </a:r>
            <a:r>
              <a:rPr lang="de-DE" dirty="0" err="1" smtClean="0"/>
              <a:t>Bottom-Up</a:t>
            </a:r>
            <a:r>
              <a:rPr lang="de-DE" dirty="0" smtClean="0"/>
              <a:t> Nachteile bei uns nicht zu verhindern, außer </a:t>
            </a:r>
            <a:r>
              <a:rPr lang="de-DE" dirty="0" err="1" smtClean="0"/>
              <a:t>Candidate</a:t>
            </a:r>
            <a:r>
              <a:rPr lang="de-DE" dirty="0" smtClean="0"/>
              <a:t> Generation wird </a:t>
            </a:r>
            <a:r>
              <a:rPr lang="de-DE" dirty="0" err="1" smtClean="0"/>
              <a:t>random</a:t>
            </a:r>
            <a:r>
              <a:rPr lang="de-DE" dirty="0" smtClean="0"/>
              <a:t>…)</a:t>
            </a:r>
          </a:p>
          <a:p>
            <a:r>
              <a:rPr lang="de-DE" dirty="0" smtClean="0">
                <a:sym typeface="Wingdings" pitchFamily="2" charset="2"/>
              </a:rPr>
              <a:t> MRUCC auch </a:t>
            </a:r>
            <a:r>
              <a:rPr lang="de-DE" dirty="0" err="1" smtClean="0">
                <a:sym typeface="Wingdings" pitchFamily="2" charset="2"/>
              </a:rPr>
              <a:t>Bottom-up</a:t>
            </a:r>
            <a:r>
              <a:rPr lang="de-DE" smtClean="0">
                <a:sym typeface="Wingdings" pitchFamily="2" charset="2"/>
              </a:rPr>
              <a:t>!?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06000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cool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illustrate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 PLI </a:t>
            </a:r>
            <a:r>
              <a:rPr lang="de-DE" dirty="0" err="1" smtClean="0"/>
              <a:t>computation</a:t>
            </a:r>
            <a:r>
              <a:rPr lang="de-DE" dirty="0" smtClean="0"/>
              <a:t> in </a:t>
            </a:r>
            <a:r>
              <a:rPr lang="de-DE" dirty="0" err="1" smtClean="0"/>
              <a:t>detail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88578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5076056" y="3039803"/>
            <a:ext cx="2159771" cy="1763972"/>
          </a:xfrm>
        </p:spPr>
        <p:txBody>
          <a:bodyPr/>
          <a:lstStyle/>
          <a:p>
            <a:r>
              <a:rPr lang="de-DE" dirty="0" smtClean="0"/>
              <a:t>Beispiel: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Buttom-up</a:t>
            </a:r>
            <a:r>
              <a:rPr lang="de-DE" dirty="0" smtClean="0"/>
              <a:t> Ansatz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14439" y="1563638"/>
            <a:ext cx="4165345" cy="2916324"/>
            <a:chOff x="1115616" y="1563638"/>
            <a:chExt cx="4165345" cy="2916324"/>
          </a:xfrm>
        </p:grpSpPr>
        <p:sp>
          <p:nvSpPr>
            <p:cNvPr id="7" name="Ellipse 6"/>
            <p:cNvSpPr/>
            <p:nvPr/>
          </p:nvSpPr>
          <p:spPr bwMode="gray">
            <a:xfrm>
              <a:off x="2483768" y="1563638"/>
              <a:ext cx="1152128" cy="792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1. …</a:t>
              </a:r>
            </a:p>
          </p:txBody>
        </p:sp>
        <p:sp>
          <p:nvSpPr>
            <p:cNvPr id="8" name="Ellipse 7"/>
            <p:cNvSpPr/>
            <p:nvPr/>
          </p:nvSpPr>
          <p:spPr bwMode="gray">
            <a:xfrm>
              <a:off x="4128833" y="2643758"/>
              <a:ext cx="1152128" cy="792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1. …</a:t>
              </a:r>
            </a:p>
          </p:txBody>
        </p:sp>
        <p:sp>
          <p:nvSpPr>
            <p:cNvPr id="9" name="Ellipse 8"/>
            <p:cNvSpPr/>
            <p:nvPr/>
          </p:nvSpPr>
          <p:spPr bwMode="gray">
            <a:xfrm>
              <a:off x="2483768" y="3687874"/>
              <a:ext cx="1152128" cy="792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1. …</a:t>
              </a:r>
            </a:p>
          </p:txBody>
        </p:sp>
        <p:sp>
          <p:nvSpPr>
            <p:cNvPr id="11" name="Ellipse 10"/>
            <p:cNvSpPr/>
            <p:nvPr/>
          </p:nvSpPr>
          <p:spPr bwMode="gray">
            <a:xfrm>
              <a:off x="1115616" y="2643758"/>
              <a:ext cx="1152128" cy="792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 smtClean="0">
                  <a:solidFill>
                    <a:schemeClr val="bg1"/>
                  </a:solidFill>
                </a:rPr>
                <a:t>1. …</a:t>
              </a:r>
            </a:p>
          </p:txBody>
        </p:sp>
      </p:grp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1407"/>
              </p:ext>
            </p:extLst>
          </p:nvPr>
        </p:nvGraphicFramePr>
        <p:xfrm>
          <a:off x="4679783" y="1308562"/>
          <a:ext cx="3240000" cy="142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/>
                <a:gridCol w="1044000"/>
                <a:gridCol w="1044000"/>
              </a:tblGrid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Vorname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Geburts-tag</a:t>
                      </a:r>
                      <a:endParaRPr lang="de-DE" sz="1200" dirty="0"/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Mustermann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Max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01.06.90</a:t>
                      </a:r>
                      <a:endParaRPr lang="de-DE" sz="1200" dirty="0"/>
                    </a:p>
                  </a:txBody>
                  <a:tcPr/>
                </a:tc>
              </a:tr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Schmidt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Max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23.02.88</a:t>
                      </a:r>
                      <a:endParaRPr lang="de-DE" sz="1200" dirty="0"/>
                    </a:p>
                  </a:txBody>
                  <a:tcPr/>
                </a:tc>
              </a:tr>
              <a:tr h="34889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Schmidt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Max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16.12.88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781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394355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284</Words>
  <Application>Microsoft Office PowerPoint</Application>
  <PresentationFormat>Bildschirmpräsentation (16:9)</PresentationFormat>
  <Paragraphs>104</Paragraphs>
  <Slides>10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TEMPLATE_HPI_09_EXP_01</vt:lpstr>
      <vt:lpstr>Distributed Big Data Analytics Data Profiling</vt:lpstr>
      <vt:lpstr>Agenda</vt:lpstr>
      <vt:lpstr>Aufgabenstellung</vt:lpstr>
      <vt:lpstr>Ideen</vt:lpstr>
      <vt:lpstr>Ideen (2)</vt:lpstr>
      <vt:lpstr>PowerPoint-Präsentation</vt:lpstr>
      <vt:lpstr>Parallel PLI computation in detail</vt:lpstr>
      <vt:lpstr>Buttom-up Ansatz</vt:lpstr>
      <vt:lpstr>PowerPoint-Präsentation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Big Data Analytics Data Profiling</dc:title>
  <dc:creator>Jaqueline .</dc:creator>
  <cp:lastModifiedBy>Pascal Jung</cp:lastModifiedBy>
  <cp:revision>23</cp:revision>
  <cp:lastPrinted>2014-05-07T12:19:03Z</cp:lastPrinted>
  <dcterms:created xsi:type="dcterms:W3CDTF">2015-05-19T15:36:32Z</dcterms:created>
  <dcterms:modified xsi:type="dcterms:W3CDTF">2015-05-27T13:06:35Z</dcterms:modified>
</cp:coreProperties>
</file>