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649" r:id="rId6"/>
    <p:sldId id="654" r:id="rId7"/>
    <p:sldId id="652" r:id="rId8"/>
    <p:sldId id="653" r:id="rId9"/>
    <p:sldId id="543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0E497-7215-4DF6-BE00-EBA757746FEF}" v="7" dt="2025-06-25T15:48:0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BF491AF9-274A-462D-9BD6-C463B6D8D262}"/>
    <pc:docChg chg="modSld">
      <pc:chgData name="Dieter Beaven" userId="9bbdb69f-69d0-4759-aa9b-5c090a2da237" providerId="ADAL" clId="{BF491AF9-274A-462D-9BD6-C463B6D8D262}" dt="2025-04-28T12:57:54.247" v="24" actId="20577"/>
      <pc:docMkLst>
        <pc:docMk/>
      </pc:docMkLst>
      <pc:sldChg chg="modSp mod">
        <pc:chgData name="Dieter Beaven" userId="9bbdb69f-69d0-4759-aa9b-5c090a2da237" providerId="ADAL" clId="{BF491AF9-274A-462D-9BD6-C463B6D8D262}" dt="2025-04-28T12:57:54.247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F491AF9-274A-462D-9BD6-C463B6D8D262}" dt="2025-04-28T12:57:54.247" v="2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65EA5E57-0661-4AA2-AF04-87863EAB14DB}"/>
    <pc:docChg chg="modSld">
      <pc:chgData name="Dieter Beaven" userId="9bbdb69f-69d0-4759-aa9b-5c090a2da237" providerId="ADAL" clId="{65EA5E57-0661-4AA2-AF04-87863EAB14DB}" dt="2025-04-25T15:28:52.134" v="5" actId="20577"/>
      <pc:docMkLst>
        <pc:docMk/>
      </pc:docMkLst>
      <pc:sldChg chg="modSp mod">
        <pc:chgData name="Dieter Beaven" userId="9bbdb69f-69d0-4759-aa9b-5c090a2da237" providerId="ADAL" clId="{65EA5E57-0661-4AA2-AF04-87863EAB14DB}" dt="2025-04-25T15:28:52.13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5EA5E57-0661-4AA2-AF04-87863EAB14DB}" dt="2025-04-25T15:28:52.13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5EA5E57-0661-4AA2-AF04-87863EAB14DB}" dt="2025-04-25T15:26:25.124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1430E497-7215-4DF6-BE00-EBA757746FEF}"/>
    <pc:docChg chg="undo custSel addSld delSld modSld">
      <pc:chgData name="Dieter Beaven" userId="9bbdb69f-69d0-4759-aa9b-5c090a2da237" providerId="ADAL" clId="{1430E497-7215-4DF6-BE00-EBA757746FEF}" dt="2025-06-25T15:48:21.437" v="44" actId="20577"/>
      <pc:docMkLst>
        <pc:docMk/>
      </pc:docMkLst>
      <pc:sldChg chg="addSp modSp mod">
        <pc:chgData name="Dieter Beaven" userId="9bbdb69f-69d0-4759-aa9b-5c090a2da237" providerId="ADAL" clId="{1430E497-7215-4DF6-BE00-EBA757746FEF}" dt="2025-06-06T16:05:28.674" v="2" actId="14100"/>
        <pc:sldMkLst>
          <pc:docMk/>
          <pc:sldMk cId="3896053727" sldId="543"/>
        </pc:sldMkLst>
        <pc:picChg chg="add mod">
          <ac:chgData name="Dieter Beaven" userId="9bbdb69f-69d0-4759-aa9b-5c090a2da237" providerId="ADAL" clId="{1430E497-7215-4DF6-BE00-EBA757746FEF}" dt="2025-06-06T16:05:28.674" v="2" actId="14100"/>
          <ac:picMkLst>
            <pc:docMk/>
            <pc:sldMk cId="3896053727" sldId="543"/>
            <ac:picMk id="6" creationId="{DF0067FF-A57C-7E6A-4701-BE2D26A276DC}"/>
          </ac:picMkLst>
        </pc:picChg>
      </pc:sldChg>
      <pc:sldChg chg="addSp modSp add del mod">
        <pc:chgData name="Dieter Beaven" userId="9bbdb69f-69d0-4759-aa9b-5c090a2da237" providerId="ADAL" clId="{1430E497-7215-4DF6-BE00-EBA757746FEF}" dt="2025-06-19T13:03:30.314" v="14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1430E497-7215-4DF6-BE00-EBA757746FEF}" dt="2025-06-19T13:03:30.314" v="14" actId="1035"/>
          <ac:picMkLst>
            <pc:docMk/>
            <pc:sldMk cId="3458699803" sldId="545"/>
            <ac:picMk id="6" creationId="{0FC7085D-5721-4BC1-6FDC-60C349623D21}"/>
          </ac:picMkLst>
        </pc:picChg>
      </pc:sldChg>
      <pc:sldChg chg="del">
        <pc:chgData name="Dieter Beaven" userId="9bbdb69f-69d0-4759-aa9b-5c090a2da237" providerId="ADAL" clId="{1430E497-7215-4DF6-BE00-EBA757746FEF}" dt="2025-06-19T13:01:03.304" v="3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1430E497-7215-4DF6-BE00-EBA757746FEF}" dt="2025-06-19T13:01:04.116" v="4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1430E497-7215-4DF6-BE00-EBA757746FEF}" dt="2025-06-19T13:03:22.658" v="13" actId="47"/>
        <pc:sldMkLst>
          <pc:docMk/>
          <pc:sldMk cId="2531956736" sldId="552"/>
        </pc:sldMkLst>
      </pc:sldChg>
      <pc:sldChg chg="delSp del mod delAnim">
        <pc:chgData name="Dieter Beaven" userId="9bbdb69f-69d0-4759-aa9b-5c090a2da237" providerId="ADAL" clId="{1430E497-7215-4DF6-BE00-EBA757746FEF}" dt="2025-06-25T15:47:59.817" v="17" actId="47"/>
        <pc:sldMkLst>
          <pc:docMk/>
          <pc:sldMk cId="3599628280" sldId="651"/>
        </pc:sldMkLst>
        <pc:spChg chg="del">
          <ac:chgData name="Dieter Beaven" userId="9bbdb69f-69d0-4759-aa9b-5c090a2da237" providerId="ADAL" clId="{1430E497-7215-4DF6-BE00-EBA757746FEF}" dt="2025-06-25T15:47:54.802" v="16" actId="478"/>
          <ac:spMkLst>
            <pc:docMk/>
            <pc:sldMk cId="3599628280" sldId="651"/>
            <ac:spMk id="17" creationId="{00000000-0000-0000-0000-000000000000}"/>
          </ac:spMkLst>
        </pc:spChg>
      </pc:sldChg>
      <pc:sldChg chg="addSp delSp modSp mod delAnim modAnim">
        <pc:chgData name="Dieter Beaven" userId="9bbdb69f-69d0-4759-aa9b-5c090a2da237" providerId="ADAL" clId="{1430E497-7215-4DF6-BE00-EBA757746FEF}" dt="2025-06-25T15:48:08.865" v="24"/>
        <pc:sldMkLst>
          <pc:docMk/>
          <pc:sldMk cId="3067590553" sldId="652"/>
        </pc:sldMkLst>
        <pc:spChg chg="mod">
          <ac:chgData name="Dieter Beaven" userId="9bbdb69f-69d0-4759-aa9b-5c090a2da237" providerId="ADAL" clId="{1430E497-7215-4DF6-BE00-EBA757746FEF}" dt="2025-06-25T15:48:05.464" v="23" actId="20577"/>
          <ac:spMkLst>
            <pc:docMk/>
            <pc:sldMk cId="3067590553" sldId="652"/>
            <ac:spMk id="7" creationId="{00000000-0000-0000-0000-000000000000}"/>
          </ac:spMkLst>
        </pc:spChg>
        <pc:spChg chg="add mod">
          <ac:chgData name="Dieter Beaven" userId="9bbdb69f-69d0-4759-aa9b-5c090a2da237" providerId="ADAL" clId="{1430E497-7215-4DF6-BE00-EBA757746FEF}" dt="2025-06-25T15:48:08.865" v="24"/>
          <ac:spMkLst>
            <pc:docMk/>
            <pc:sldMk cId="3067590553" sldId="652"/>
            <ac:spMk id="8" creationId="{EC9378AF-5B7B-F6B4-CB00-032E2C384449}"/>
          </ac:spMkLst>
        </pc:spChg>
        <pc:spChg chg="del">
          <ac:chgData name="Dieter Beaven" userId="9bbdb69f-69d0-4759-aa9b-5c090a2da237" providerId="ADAL" clId="{1430E497-7215-4DF6-BE00-EBA757746FEF}" dt="2025-06-25T15:48:03.308" v="19" actId="478"/>
          <ac:spMkLst>
            <pc:docMk/>
            <pc:sldMk cId="3067590553" sldId="652"/>
            <ac:spMk id="10" creationId="{00000000-0000-0000-0000-000000000000}"/>
          </ac:spMkLst>
        </pc:spChg>
      </pc:sldChg>
      <pc:sldChg chg="modSp mod">
        <pc:chgData name="Dieter Beaven" userId="9bbdb69f-69d0-4759-aa9b-5c090a2da237" providerId="ADAL" clId="{1430E497-7215-4DF6-BE00-EBA757746FEF}" dt="2025-06-25T15:48:21.437" v="44" actId="20577"/>
        <pc:sldMkLst>
          <pc:docMk/>
          <pc:sldMk cId="3992993279" sldId="653"/>
        </pc:sldMkLst>
        <pc:spChg chg="mod">
          <ac:chgData name="Dieter Beaven" userId="9bbdb69f-69d0-4759-aa9b-5c090a2da237" providerId="ADAL" clId="{1430E497-7215-4DF6-BE00-EBA757746FEF}" dt="2025-06-25T15:48:21.437" v="44" actId="20577"/>
          <ac:spMkLst>
            <pc:docMk/>
            <pc:sldMk cId="3992993279" sldId="653"/>
            <ac:spMk id="11" creationId="{00000000-0000-0000-0000-000000000000}"/>
          </ac:spMkLst>
        </pc:spChg>
      </pc:sldChg>
      <pc:sldChg chg="add">
        <pc:chgData name="Dieter Beaven" userId="9bbdb69f-69d0-4759-aa9b-5c090a2da237" providerId="ADAL" clId="{1430E497-7215-4DF6-BE00-EBA757746FEF}" dt="2025-06-25T15:47:52.610" v="15"/>
        <pc:sldMkLst>
          <pc:docMk/>
          <pc:sldMk cId="1301660473" sldId="654"/>
        </pc:sldMkLst>
      </pc:sldChg>
      <pc:sldChg chg="add del">
        <pc:chgData name="Dieter Beaven" userId="9bbdb69f-69d0-4759-aa9b-5c090a2da237" providerId="ADAL" clId="{1430E497-7215-4DF6-BE00-EBA757746FEF}" dt="2025-06-25T15:48:10.599" v="25" actId="47"/>
        <pc:sldMkLst>
          <pc:docMk/>
          <pc:sldMk cId="300858979" sldId="655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EB9C0F3-02B2-47C6-A8A9-B4B1E04B2C50}"/>
    <pc:docChg chg="addSld delSld modSld">
      <pc:chgData name="Dieter Beaven" userId="9bbdb69f-69d0-4759-aa9b-5c090a2da237" providerId="ADAL" clId="{3EB9C0F3-02B2-47C6-A8A9-B4B1E04B2C50}" dt="2025-05-02T10:00:39.351" v="76" actId="20577"/>
      <pc:docMkLst>
        <pc:docMk/>
      </pc:docMkLst>
      <pc:sldChg chg="modSp mod">
        <pc:chgData name="Dieter Beaven" userId="9bbdb69f-69d0-4759-aa9b-5c090a2da237" providerId="ADAL" clId="{3EB9C0F3-02B2-47C6-A8A9-B4B1E04B2C50}" dt="2025-05-02T10:00:39.351" v="7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EB9C0F3-02B2-47C6-A8A9-B4B1E04B2C50}" dt="2025-05-02T10:00:39.351" v="76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3EB9C0F3-02B2-47C6-A8A9-B4B1E04B2C50}" dt="2025-05-02T09:59:55.242" v="25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3EB9C0F3-02B2-47C6-A8A9-B4B1E04B2C50}" dt="2025-05-02T09:59:48.762" v="24"/>
        <pc:sldMkLst>
          <pc:docMk/>
          <pc:sldMk cId="940799293" sldId="649"/>
        </pc:sldMkLst>
      </pc:sldChg>
      <pc:sldChg chg="add">
        <pc:chgData name="Dieter Beaven" userId="9bbdb69f-69d0-4759-aa9b-5c090a2da237" providerId="ADAL" clId="{3EB9C0F3-02B2-47C6-A8A9-B4B1E04B2C50}" dt="2025-05-02T09:59:48.762" v="24"/>
        <pc:sldMkLst>
          <pc:docMk/>
          <pc:sldMk cId="3599628280" sldId="651"/>
        </pc:sldMkLst>
      </pc:sldChg>
      <pc:sldChg chg="add">
        <pc:chgData name="Dieter Beaven" userId="9bbdb69f-69d0-4759-aa9b-5c090a2da237" providerId="ADAL" clId="{3EB9C0F3-02B2-47C6-A8A9-B4B1E04B2C50}" dt="2025-05-02T09:59:48.762" v="24"/>
        <pc:sldMkLst>
          <pc:docMk/>
          <pc:sldMk cId="3067590553" sldId="652"/>
        </pc:sldMkLst>
      </pc:sldChg>
      <pc:sldChg chg="modSp add mod">
        <pc:chgData name="Dieter Beaven" userId="9bbdb69f-69d0-4759-aa9b-5c090a2da237" providerId="ADAL" clId="{3EB9C0F3-02B2-47C6-A8A9-B4B1E04B2C50}" dt="2025-05-02T10:00:07.188" v="31" actId="20577"/>
        <pc:sldMkLst>
          <pc:docMk/>
          <pc:sldMk cId="3992993279" sldId="653"/>
        </pc:sldMkLst>
        <pc:spChg chg="mod">
          <ac:chgData name="Dieter Beaven" userId="9bbdb69f-69d0-4759-aa9b-5c090a2da237" providerId="ADAL" clId="{3EB9C0F3-02B2-47C6-A8A9-B4B1E04B2C50}" dt="2025-05-02T10:00:01.114" v="28" actId="6549"/>
          <ac:spMkLst>
            <pc:docMk/>
            <pc:sldMk cId="3992993279" sldId="653"/>
            <ac:spMk id="3" creationId="{00000000-0000-0000-0000-000000000000}"/>
          </ac:spMkLst>
        </pc:spChg>
        <pc:spChg chg="mod">
          <ac:chgData name="Dieter Beaven" userId="9bbdb69f-69d0-4759-aa9b-5c090a2da237" providerId="ADAL" clId="{3EB9C0F3-02B2-47C6-A8A9-B4B1E04B2C50}" dt="2025-05-02T10:00:07.188" v="31" actId="20577"/>
          <ac:spMkLst>
            <pc:docMk/>
            <pc:sldMk cId="3992993279" sldId="653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8: </a:t>
            </a:r>
            <a:r>
              <a:rPr lang="en-GB" dirty="0">
                <a:solidFill>
                  <a:schemeClr val="accent5"/>
                </a:solidFill>
              </a:rPr>
              <a:t>Binomial Expansion</a:t>
            </a:r>
            <a:br>
              <a:rPr lang="en-GB" dirty="0"/>
            </a:br>
            <a:br>
              <a:rPr lang="en-GB" dirty="0"/>
            </a:br>
            <a:r>
              <a:rPr lang="en-GB"/>
              <a:t>Binomial Coefficients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Using Binomial Coefficients to Expand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the previous section we learnt about the ‘choose’ function and how this related to Pascal’s Triangle.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9652" y="1544598"/>
                <a:ext cx="5832648" cy="168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1      5      10     10      5      1</a:t>
                </a:r>
              </a:p>
              <a:p>
                <a:pPr algn="ctr"/>
                <a:br>
                  <a:rPr lang="en-GB" sz="28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1544598"/>
                <a:ext cx="5832648" cy="1681358"/>
              </a:xfrm>
              <a:prstGeom prst="rect">
                <a:avLst/>
              </a:prstGeom>
              <a:blipFill>
                <a:blip r:embed="rId2"/>
                <a:stretch>
                  <a:fillRect t="-3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/>
          <p:cNvSpPr/>
          <p:nvPr/>
        </p:nvSpPr>
        <p:spPr>
          <a:xfrm>
            <a:off x="3923928" y="2060848"/>
            <a:ext cx="1080120" cy="324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18350" y="3489314"/>
            <a:ext cx="8621306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Why do rows of Pascal’s Triangle give us the coefficients in a Binomial Expansion?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929" y="4653136"/>
                <a:ext cx="8236148" cy="1853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Consider: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r>
                  <a:rPr lang="en-GB" sz="2000" dirty="0"/>
                  <a:t>Each term of the expansion involves picking one term from each bracket.</a:t>
                </a:r>
              </a:p>
              <a:p>
                <a:r>
                  <a:rPr lang="en-GB" sz="2000" dirty="0"/>
                  <a:t>How many times will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appear in the expansion?</a:t>
                </a:r>
              </a:p>
              <a:p>
                <a:r>
                  <a:rPr lang="en-GB" sz="2000" b="1" dirty="0"/>
                  <a:t>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2000" b="1" dirty="0"/>
                  <a:t> we must have chosen 3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b="1" dirty="0"/>
                  <a:t>’s from the 5 brackets (the rest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b="1" dirty="0"/>
                  <a:t>’s). That’s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b="1" dirty="0"/>
                  <a:t> ways, giving us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2000" b="1" dirty="0"/>
                  <a:t>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GB" sz="20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" y="4653136"/>
                <a:ext cx="8236148" cy="1853456"/>
              </a:xfrm>
              <a:prstGeom prst="rect">
                <a:avLst/>
              </a:prstGeom>
              <a:blipFill>
                <a:blip r:embed="rId3"/>
                <a:stretch>
                  <a:fillRect l="-814"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>
            <a:off x="3048000" y="4362409"/>
            <a:ext cx="809625" cy="371516"/>
          </a:xfrm>
          <a:custGeom>
            <a:avLst/>
            <a:gdLst>
              <a:gd name="connsiteX0" fmla="*/ 0 w 809625"/>
              <a:gd name="connsiteY0" fmla="*/ 371516 h 371516"/>
              <a:gd name="connsiteX1" fmla="*/ 447675 w 809625"/>
              <a:gd name="connsiteY1" fmla="*/ 41 h 371516"/>
              <a:gd name="connsiteX2" fmla="*/ 809625 w 809625"/>
              <a:gd name="connsiteY2" fmla="*/ 352466 h 3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71516">
                <a:moveTo>
                  <a:pt x="0" y="371516"/>
                </a:moveTo>
                <a:cubicBezTo>
                  <a:pt x="156369" y="187366"/>
                  <a:pt x="312738" y="3216"/>
                  <a:pt x="447675" y="41"/>
                </a:cubicBezTo>
                <a:cubicBezTo>
                  <a:pt x="582612" y="-3134"/>
                  <a:pt x="696118" y="174666"/>
                  <a:pt x="809625" y="35246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>
            <a:off x="3857625" y="4429111"/>
            <a:ext cx="1219200" cy="266714"/>
          </a:xfrm>
          <a:custGeom>
            <a:avLst/>
            <a:gdLst>
              <a:gd name="connsiteX0" fmla="*/ 0 w 1219200"/>
              <a:gd name="connsiteY0" fmla="*/ 266714 h 266714"/>
              <a:gd name="connsiteX1" fmla="*/ 590550 w 1219200"/>
              <a:gd name="connsiteY1" fmla="*/ 14 h 266714"/>
              <a:gd name="connsiteX2" fmla="*/ 1219200 w 1219200"/>
              <a:gd name="connsiteY2" fmla="*/ 257189 h 26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66714">
                <a:moveTo>
                  <a:pt x="0" y="266714"/>
                </a:moveTo>
                <a:cubicBezTo>
                  <a:pt x="193675" y="134157"/>
                  <a:pt x="387350" y="1601"/>
                  <a:pt x="590550" y="14"/>
                </a:cubicBezTo>
                <a:cubicBezTo>
                  <a:pt x="793750" y="-1573"/>
                  <a:pt x="1006475" y="127808"/>
                  <a:pt x="1219200" y="25718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5095875" y="4467159"/>
            <a:ext cx="809625" cy="238191"/>
          </a:xfrm>
          <a:custGeom>
            <a:avLst/>
            <a:gdLst>
              <a:gd name="connsiteX0" fmla="*/ 0 w 809625"/>
              <a:gd name="connsiteY0" fmla="*/ 238191 h 238191"/>
              <a:gd name="connsiteX1" fmla="*/ 447675 w 809625"/>
              <a:gd name="connsiteY1" fmla="*/ 66 h 238191"/>
              <a:gd name="connsiteX2" fmla="*/ 809625 w 809625"/>
              <a:gd name="connsiteY2" fmla="*/ 219141 h 23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238191">
                <a:moveTo>
                  <a:pt x="0" y="238191"/>
                </a:moveTo>
                <a:cubicBezTo>
                  <a:pt x="156369" y="120716"/>
                  <a:pt x="312738" y="3241"/>
                  <a:pt x="447675" y="66"/>
                </a:cubicBezTo>
                <a:cubicBezTo>
                  <a:pt x="582612" y="-3109"/>
                  <a:pt x="696118" y="108016"/>
                  <a:pt x="809625" y="21914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>
            <a:off x="5905500" y="4495647"/>
            <a:ext cx="390525" cy="238278"/>
          </a:xfrm>
          <a:custGeom>
            <a:avLst/>
            <a:gdLst>
              <a:gd name="connsiteX0" fmla="*/ 0 w 390525"/>
              <a:gd name="connsiteY0" fmla="*/ 209703 h 238278"/>
              <a:gd name="connsiteX1" fmla="*/ 238125 w 390525"/>
              <a:gd name="connsiteY1" fmla="*/ 153 h 238278"/>
              <a:gd name="connsiteX2" fmla="*/ 390525 w 390525"/>
              <a:gd name="connsiteY2" fmla="*/ 238278 h 23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238278">
                <a:moveTo>
                  <a:pt x="0" y="209703"/>
                </a:moveTo>
                <a:cubicBezTo>
                  <a:pt x="86519" y="102547"/>
                  <a:pt x="173038" y="-4609"/>
                  <a:pt x="238125" y="153"/>
                </a:cubicBezTo>
                <a:cubicBezTo>
                  <a:pt x="303212" y="4915"/>
                  <a:pt x="346868" y="121596"/>
                  <a:pt x="390525" y="2382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296025" y="4124589"/>
            <a:ext cx="230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One possible selection of terms from each bracket.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886" y="5665982"/>
            <a:ext cx="7840713" cy="88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0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07427-90F6-602D-D1DC-8676528F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3074F7-4DB7-CBCC-5927-0B493F5DFB9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5E64FE8-F472-3F7B-AF56-48F834F9A38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Using Binomial Coefficients to Expand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82B1F6-073E-5899-6752-AA3549D6D36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5D23C8-D938-3B05-3E60-72195301E06D}"/>
                  </a:ext>
                </a:extLst>
              </p:cNvPr>
              <p:cNvSpPr txBox="1"/>
              <p:nvPr/>
            </p:nvSpPr>
            <p:spPr>
              <a:xfrm>
                <a:off x="395536" y="1268760"/>
                <a:ext cx="7848872" cy="7834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binomial expansion,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7848872" cy="783420"/>
              </a:xfrm>
              <a:prstGeom prst="rect">
                <a:avLst/>
              </a:prstGeom>
              <a:blipFill>
                <a:blip r:embed="rId2"/>
                <a:stretch>
                  <a:fillRect l="-542" t="-3008"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54FB67-F062-4747-D2D0-B31A32245C12}"/>
                  </a:ext>
                </a:extLst>
              </p:cNvPr>
              <p:cNvSpPr txBox="1"/>
              <p:nvPr/>
            </p:nvSpPr>
            <p:spPr>
              <a:xfrm>
                <a:off x="3850268" y="693115"/>
                <a:ext cx="5292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1200" dirty="0"/>
                  <a:t> is the set of natural numbers, i.e. positive integers. This formula is only valid for positive integers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. In Year 2 you will see how to deal with fractional/negative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68" y="693115"/>
                <a:ext cx="5292588" cy="461665"/>
              </a:xfrm>
              <a:prstGeom prst="rect">
                <a:avLst/>
              </a:prstGeom>
              <a:blipFill>
                <a:blip r:embed="rId3"/>
                <a:stretch>
                  <a:fillRect l="-115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9C11E-7804-A389-814B-D1158E9B9F03}"/>
              </a:ext>
            </a:extLst>
          </p:cNvPr>
          <p:cNvCxnSpPr/>
          <p:nvPr/>
        </p:nvCxnSpPr>
        <p:spPr>
          <a:xfrm flipH="1">
            <a:off x="3779912" y="939800"/>
            <a:ext cx="68188" cy="23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9B2119-983E-CE78-5137-0BEB9D46F35C}"/>
                  </a:ext>
                </a:extLst>
              </p:cNvPr>
              <p:cNvSpPr txBox="1"/>
              <p:nvPr/>
            </p:nvSpPr>
            <p:spPr>
              <a:xfrm>
                <a:off x="207082" y="3041730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2" y="3041730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937C3-6D92-112D-1226-A97CB92AD0EA}"/>
                  </a:ext>
                </a:extLst>
              </p:cNvPr>
              <p:cNvSpPr txBox="1"/>
              <p:nvPr/>
            </p:nvSpPr>
            <p:spPr>
              <a:xfrm>
                <a:off x="2350864" y="2888858"/>
                <a:ext cx="1691866" cy="214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64" y="2888858"/>
                <a:ext cx="1691866" cy="2141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2BB14A-9423-DF41-B955-CE557C5F4FCB}"/>
                  </a:ext>
                </a:extLst>
              </p:cNvPr>
              <p:cNvSpPr txBox="1"/>
              <p:nvPr/>
            </p:nvSpPr>
            <p:spPr>
              <a:xfrm>
                <a:off x="3498118" y="2937979"/>
                <a:ext cx="876548" cy="206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118" y="2937979"/>
                <a:ext cx="876548" cy="2062168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CA5BB-7A2B-16B1-05FC-47F7B7EFE09F}"/>
                  </a:ext>
                </a:extLst>
              </p:cNvPr>
              <p:cNvSpPr txBox="1"/>
              <p:nvPr/>
            </p:nvSpPr>
            <p:spPr>
              <a:xfrm>
                <a:off x="4141502" y="3422967"/>
                <a:ext cx="2310098" cy="1569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2" y="3422967"/>
                <a:ext cx="2310098" cy="1569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A9D69E-B367-1919-EE8B-3970A30CB2E2}"/>
                  </a:ext>
                </a:extLst>
              </p:cNvPr>
              <p:cNvSpPr txBox="1"/>
              <p:nvPr/>
            </p:nvSpPr>
            <p:spPr>
              <a:xfrm>
                <a:off x="2326432" y="5117130"/>
                <a:ext cx="66247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=1+30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+405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+3240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432" y="5117130"/>
                <a:ext cx="662473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6900C8-493E-5EA0-9BE8-9B99ABBA8F02}"/>
                  </a:ext>
                </a:extLst>
              </p:cNvPr>
              <p:cNvSpPr txBox="1"/>
              <p:nvPr/>
            </p:nvSpPr>
            <p:spPr>
              <a:xfrm>
                <a:off x="356450" y="2193914"/>
                <a:ext cx="8621306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first 4 terms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sz="2000" dirty="0"/>
                  <a:t>, in ascending powers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0" y="2193914"/>
                <a:ext cx="8621306" cy="400110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AC29A50-3FB3-11AE-82F3-DAB1213273CC}"/>
              </a:ext>
            </a:extLst>
          </p:cNvPr>
          <p:cNvSpPr txBox="1"/>
          <p:nvPr/>
        </p:nvSpPr>
        <p:spPr>
          <a:xfrm>
            <a:off x="6397600" y="2823468"/>
            <a:ext cx="260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exactly the same method as before, except we’ve just had to calculate the Binomial coefficients ourselves rather than read them off Pascal’s Triangle.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E18A1-FEEA-E6BB-0EFF-9C6056CD8B37}"/>
              </a:ext>
            </a:extLst>
          </p:cNvPr>
          <p:cNvSpPr/>
          <p:nvPr/>
        </p:nvSpPr>
        <p:spPr>
          <a:xfrm>
            <a:off x="363486" y="2617982"/>
            <a:ext cx="8614270" cy="3403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6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950" y="796914"/>
                <a:ext cx="8621306" cy="61202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first 3 terms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sz="2000" dirty="0"/>
                  <a:t>, in ascending powers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0" y="796914"/>
                <a:ext cx="8621306" cy="612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772816"/>
                <a:ext cx="4392488" cy="258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    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    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=128−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448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4392488" cy="2587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48064" y="2132856"/>
                <a:ext cx="355016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Note</a:t>
                </a:r>
                <a:r>
                  <a:rPr lang="en-GB" sz="1600" dirty="0"/>
                  <a:t>: The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+…“</m:t>
                    </m:r>
                  </m:oMath>
                </a14:m>
                <a:r>
                  <a:rPr lang="en-GB" sz="1600" dirty="0"/>
                  <a:t> indicates that there would have been other terms in the expansion.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32856"/>
                <a:ext cx="3550168" cy="830997"/>
              </a:xfrm>
              <a:prstGeom prst="rect">
                <a:avLst/>
              </a:prstGeom>
              <a:blipFill>
                <a:blip r:embed="rId4"/>
                <a:stretch>
                  <a:fillRect l="-511" t="-714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716016" y="2548355"/>
            <a:ext cx="432048" cy="66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9378AF-5B7B-F6B4-CB00-032E2C384449}"/>
              </a:ext>
            </a:extLst>
          </p:cNvPr>
          <p:cNvSpPr/>
          <p:nvPr/>
        </p:nvSpPr>
        <p:spPr>
          <a:xfrm>
            <a:off x="292950" y="1408941"/>
            <a:ext cx="8621306" cy="3403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5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63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268" y="2348756"/>
                <a:ext cx="5760640" cy="109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[AEA 2013 Q1a] In the binomial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the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are equal and non-zero.</a:t>
                </a:r>
              </a:p>
              <a:p>
                <a:r>
                  <a:rPr lang="en-GB" dirty="0"/>
                  <a:t>Find the possible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8" y="2348756"/>
                <a:ext cx="5760640" cy="1092992"/>
              </a:xfrm>
              <a:prstGeom prst="rect">
                <a:avLst/>
              </a:prstGeom>
              <a:blipFill>
                <a:blip r:embed="rId2"/>
                <a:stretch>
                  <a:fillRect l="-952" b="-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3760" y="19634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79108" y="2361456"/>
                <a:ext cx="2737892" cy="15728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GB" sz="1600" b="1" dirty="0"/>
                  <a:t>Hint</a:t>
                </a:r>
                <a:r>
                  <a:rPr lang="en-GB" sz="1600" dirty="0"/>
                  <a:t>: Remember that 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Can you similarly simplify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1600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08" y="2361456"/>
                <a:ext cx="2737892" cy="1572866"/>
              </a:xfrm>
              <a:prstGeom prst="rect">
                <a:avLst/>
              </a:prstGeom>
              <a:blipFill>
                <a:blip r:embed="rId3"/>
                <a:stretch>
                  <a:fillRect l="-662" t="-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0936" y="4727558"/>
                <a:ext cx="5760640" cy="221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[STEP I 2010 Q5a] By considering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a positive integer, or otherwise, show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Letting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 gives the desired result.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6" y="4727558"/>
                <a:ext cx="5760640" cy="2216761"/>
              </a:xfrm>
              <a:prstGeom prst="rect">
                <a:avLst/>
              </a:prstGeom>
              <a:blipFill>
                <a:blip r:embed="rId4"/>
                <a:stretch>
                  <a:fillRect l="-847" t="-1653" b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91808" y="4557249"/>
            <a:ext cx="273789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Note</a:t>
            </a:r>
            <a:r>
              <a:rPr lang="en-GB" sz="1600" dirty="0"/>
              <a:t>: This means that the sum of each row in Pascal’s Triangle gives successive powers of 2. </a:t>
            </a:r>
            <a:r>
              <a:rPr lang="en-GB" sz="1600"/>
              <a:t>S</a:t>
            </a:r>
            <a:endParaRPr lang="en-GB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624" y="3421062"/>
            <a:ext cx="3029257" cy="13541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5867400" y="4775200"/>
            <a:ext cx="411708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504" y="2556494"/>
            <a:ext cx="288032" cy="255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956300" y="3111500"/>
            <a:ext cx="3175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6950" y="3390141"/>
            <a:ext cx="5231550" cy="1334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216" y="6109133"/>
            <a:ext cx="5564584" cy="7234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4823444"/>
            <a:ext cx="288032" cy="255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29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0067FF-A57C-7E6A-4701-BE2D26A2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11742"/>
            <a:ext cx="7530031" cy="62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FC7085D-5721-4BC1-6FDC-60C34962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20688"/>
            <a:ext cx="89725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511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Theme</vt:lpstr>
      <vt:lpstr>P1 Chapter 8: Binomial Expansion  Binomial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