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481" r:id="rId5"/>
    <p:sldId id="729" r:id="rId6"/>
    <p:sldId id="730" r:id="rId7"/>
    <p:sldId id="731" r:id="rId8"/>
    <p:sldId id="732" r:id="rId9"/>
    <p:sldId id="733" r:id="rId10"/>
    <p:sldId id="734" r:id="rId11"/>
    <p:sldId id="533" r:id="rId12"/>
    <p:sldId id="700" r:id="rId13"/>
    <p:sldId id="7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7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39.png"/><Relationship Id="rId10" Type="http://schemas.openxmlformats.org/officeDocument/2006/relationships/image" Target="../media/image73.png"/><Relationship Id="rId9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4.png"/><Relationship Id="rId5" Type="http://schemas.openxmlformats.org/officeDocument/2006/relationships/image" Target="../media/image77.png"/><Relationship Id="rId10" Type="http://schemas.openxmlformats.org/officeDocument/2006/relationships/image" Target="../media/image83.png"/><Relationship Id="rId4" Type="http://schemas.openxmlformats.org/officeDocument/2006/relationships/image" Target="../media/image76.png"/><Relationship Id="rId9" Type="http://schemas.openxmlformats.org/officeDocument/2006/relationships/image" Target="../media/image8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3" Type="http://schemas.openxmlformats.org/officeDocument/2006/relationships/image" Target="../media/image86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2" Type="http://schemas.openxmlformats.org/officeDocument/2006/relationships/image" Target="../media/image8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png"/><Relationship Id="rId11" Type="http://schemas.openxmlformats.org/officeDocument/2006/relationships/image" Target="../media/image95.png"/><Relationship Id="rId5" Type="http://schemas.openxmlformats.org/officeDocument/2006/relationships/image" Target="../media/image88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4" Type="http://schemas.openxmlformats.org/officeDocument/2006/relationships/image" Target="../media/image87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3: </a:t>
            </a:r>
            <a:r>
              <a:rPr lang="en-GB" dirty="0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Standard Normal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37625A3-9082-F2B4-0B09-2EAB42EF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128" y="980728"/>
            <a:ext cx="480060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72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Standard Normal Distribution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488" y="809660"/>
                <a:ext cx="6912768" cy="36933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Wingdings" panose="05000000000000000000" pitchFamily="2" charset="2"/>
                  </a:rPr>
                  <a:t>!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dirty="0"/>
                  <a:t> is the number of standard deviations above the mean.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8" y="809660"/>
                <a:ext cx="6912768" cy="369332"/>
              </a:xfrm>
              <a:prstGeom prst="rect">
                <a:avLst/>
              </a:prstGeom>
              <a:blipFill>
                <a:blip r:embed="rId2"/>
                <a:stretch>
                  <a:fillRect l="-527" t="-7813" b="-218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0296" y="1479829"/>
                <a:ext cx="37444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again we use IQ distributed as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𝑋</m:t>
                    </m:r>
                    <m:r>
                      <a:rPr lang="en-GB" b="0" i="1" smtClean="0">
                        <a:latin typeface="Cambria Math"/>
                      </a:rPr>
                      <m:t>~</m:t>
                    </m:r>
                    <m:r>
                      <a:rPr lang="en-GB" b="0" i="1" smtClean="0">
                        <a:latin typeface="Cambria Math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 then: (in your head!)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6" y="1479829"/>
                <a:ext cx="3744416" cy="646331"/>
              </a:xfrm>
              <a:prstGeom prst="rect">
                <a:avLst/>
              </a:prstGeom>
              <a:blipFill>
                <a:blip r:embed="rId3"/>
                <a:stretch>
                  <a:fillRect l="-1301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49443"/>
              </p:ext>
            </p:extLst>
          </p:nvPr>
        </p:nvGraphicFramePr>
        <p:xfrm>
          <a:off x="539552" y="2327937"/>
          <a:ext cx="2016224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4.333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62.5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-2.5</a:t>
                      </a:r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403648" y="2687977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1403648" y="3048017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03648" y="3408057"/>
            <a:ext cx="1152128" cy="43204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403749" y="3840152"/>
            <a:ext cx="1152128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03647" y="4200192"/>
            <a:ext cx="1152128" cy="3534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ight Arrow 12"/>
          <p:cNvSpPr/>
          <p:nvPr/>
        </p:nvSpPr>
        <p:spPr>
          <a:xfrm>
            <a:off x="2915816" y="3140968"/>
            <a:ext cx="576064" cy="267089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07904" y="2663099"/>
                <a:ext cx="5369594" cy="104579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!"/>
                </a:pP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1600" dirty="0"/>
                  <a:t> represents the coding: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br>
                  <a:rPr lang="en-GB" sz="1600" dirty="0"/>
                </a:br>
                <a:r>
                  <a:rPr lang="en-GB" sz="1600" dirty="0"/>
                  <a:t>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  <m:sup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600" dirty="0"/>
                  <a:t>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1600" dirty="0"/>
                  <a:t> is known as a </a:t>
                </a:r>
                <a:r>
                  <a:rPr lang="en-GB" sz="1600" b="1" dirty="0"/>
                  <a:t>standard</a:t>
                </a:r>
                <a:r>
                  <a:rPr lang="en-GB" sz="1600" dirty="0"/>
                  <a:t> normal distribution. </a:t>
                </a:r>
                <a:endParaRPr lang="en-GB" sz="12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2663099"/>
                <a:ext cx="5369594" cy="1045799"/>
              </a:xfrm>
              <a:prstGeom prst="rect">
                <a:avLst/>
              </a:prstGeom>
              <a:blipFill>
                <a:blip r:embed="rId4"/>
                <a:stretch>
                  <a:fillRect l="-339" t="-571" r="-678" b="-57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763099" y="1673063"/>
                <a:ext cx="2682632" cy="644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This formula makes sense if you think about the definition above. For an IQ of 130:</a:t>
                </a:r>
              </a:p>
              <a:p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130−100</m:t>
                        </m:r>
                      </m:num>
                      <m:den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15</m:t>
                        </m:r>
                      </m:den>
                    </m:f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GB" sz="1050" dirty="0"/>
                  <a:t> as expected.</a:t>
                </a: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3099" y="1673063"/>
                <a:ext cx="2682632" cy="64498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 flipH="1">
            <a:off x="6660232" y="2318048"/>
            <a:ext cx="72008" cy="246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163847" y="4612852"/>
                <a:ext cx="5301984" cy="6306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The 0 and 1 of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05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  <m:sup>
                            <m:r>
                              <a:rPr lang="en-GB" sz="105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050" dirty="0"/>
                  <a:t> are the result of the coding. If we’ve subtracted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050" dirty="0"/>
                  <a:t> from each value the mean of the normal distribution is now 0. If we’ve divided all the values by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GB" sz="1050" dirty="0"/>
                  <a:t> the standard deviation is now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105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en-GB" sz="105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105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3847" y="4612852"/>
                <a:ext cx="5301984" cy="6306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 flipV="1">
            <a:off x="5245332" y="4247804"/>
            <a:ext cx="199504" cy="290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2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Standard Normal Distribution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23528" y="836712"/>
                <a:ext cx="842493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point of coding in this context is that all different possible normal distributions become a single unified distribution where we no longer have to worry about the mean and standard deviation.</a:t>
                </a:r>
              </a:p>
              <a:p>
                <a:r>
                  <a:rPr lang="en-GB" sz="1600" dirty="0"/>
                  <a:t>It means for example when we calculate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&lt;3</m:t>
                        </m:r>
                      </m:e>
                    </m:d>
                  </m:oMath>
                </a14:m>
                <a:r>
                  <a:rPr lang="en-GB" sz="1600" dirty="0"/>
                  <a:t>, this will always give the same probability regardless of the original distribution.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It also means we can look up probabilities in a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𝒛</m:t>
                    </m:r>
                  </m:oMath>
                </a14:m>
                <a:r>
                  <a:rPr lang="en-GB" sz="1600" b="1" dirty="0"/>
                  <a:t>-table</a:t>
                </a:r>
                <a:r>
                  <a:rPr lang="en-GB" sz="1600" dirty="0"/>
                  <a:t>: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836712"/>
                <a:ext cx="8424936" cy="1569660"/>
              </a:xfrm>
              <a:prstGeom prst="rect">
                <a:avLst/>
              </a:prstGeom>
              <a:blipFill>
                <a:blip r:embed="rId2"/>
                <a:stretch>
                  <a:fillRect l="-362" t="-1163" b="-3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971600" y="3140968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911449" y="2954428"/>
            <a:ext cx="1699086" cy="1360038"/>
            <a:chOff x="5139864" y="4548503"/>
            <a:chExt cx="2653556" cy="20470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207833" y="6178616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3466835" y="2803610"/>
                <a:ext cx="4572000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>
                <a:spAutoFit/>
              </a:bodyPr>
              <a:lstStyle/>
              <a:p>
                <a:r>
                  <a:rPr lang="en-GB" sz="1600" dirty="0">
                    <a:latin typeface="Wingdings" panose="05000000000000000000" pitchFamily="2" charset="2"/>
                  </a:rPr>
                  <a:t>!</a:t>
                </a: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sz="1600" dirty="0"/>
                  <a:t> is the cumulative distribution for the standard normal distribution. The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1600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dirty="0"/>
                  <a:t> can be found in 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600" dirty="0"/>
                  <a:t>-table.</a:t>
                </a:r>
                <a:endParaRPr lang="en-GB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6835" y="2803610"/>
                <a:ext cx="4572000" cy="830997"/>
              </a:xfrm>
              <a:prstGeom prst="rect">
                <a:avLst/>
              </a:prstGeom>
              <a:blipFill>
                <a:blip r:embed="rId6"/>
                <a:stretch>
                  <a:fillRect l="-531" t="-1429" b="-71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98836" y="2778672"/>
                <a:ext cx="152027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36" y="2778672"/>
                <a:ext cx="1520275" cy="276999"/>
              </a:xfrm>
              <a:prstGeom prst="rect">
                <a:avLst/>
              </a:prstGeom>
              <a:blipFill>
                <a:blip r:embed="rId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>
            <a:stCxn id="15" idx="2"/>
          </p:cNvCxnSpPr>
          <p:nvPr/>
        </p:nvCxnSpPr>
        <p:spPr>
          <a:xfrm>
            <a:off x="958974" y="3055671"/>
            <a:ext cx="588690" cy="73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9941" y="4530436"/>
            <a:ext cx="4328385" cy="19050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709" y="4516965"/>
            <a:ext cx="4445172" cy="210382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0" name="TextBox 19"/>
          <p:cNvSpPr txBox="1"/>
          <p:nvPr/>
        </p:nvSpPr>
        <p:spPr>
          <a:xfrm>
            <a:off x="2819446" y="3732193"/>
            <a:ext cx="2371679" cy="738664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050" dirty="0"/>
              <a:t>This is a traditional z-table in the old A Level syllabus (but also found elsewhere). You no longer get given this and are expected to use your calculator.</a:t>
            </a:r>
          </a:p>
        </p:txBody>
      </p:sp>
      <p:cxnSp>
        <p:nvCxnSpPr>
          <p:cNvPr id="22" name="Straight Arrow Connector 21"/>
          <p:cNvCxnSpPr>
            <a:stCxn id="20" idx="2"/>
          </p:cNvCxnSpPr>
          <p:nvPr/>
        </p:nvCxnSpPr>
        <p:spPr>
          <a:xfrm flipH="1">
            <a:off x="3923930" y="4470857"/>
            <a:ext cx="81356" cy="326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343525" y="3723643"/>
                <a:ext cx="3548955" cy="738664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This is from the new formula booklet.  This is sometimes known as a ‘reverse z-table’, because you’re looking up the z-value for a probability. Beware: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sz="1050" dirty="0"/>
                  <a:t> here it the probability of </a:t>
                </a:r>
                <a:r>
                  <a:rPr lang="en-GB" sz="1050" b="1" u="sng" dirty="0"/>
                  <a:t>exceeding</a:t>
                </a:r>
                <a:r>
                  <a:rPr lang="en-GB" sz="1050" dirty="0"/>
                  <a:t>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050" dirty="0"/>
                  <a:t> rather than being up to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050" dirty="0"/>
                  <a:t>. Let’s use it…</a:t>
                </a: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525" y="3723643"/>
                <a:ext cx="3548955" cy="73866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 flipH="1">
            <a:off x="8287746" y="4462307"/>
            <a:ext cx="81356" cy="32629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4903" y="834292"/>
                <a:ext cx="6768752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random variable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50,4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. Write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GB" dirty="0"/>
                  <a:t> for some value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(a)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&lt;53</m:t>
                        </m:r>
                      </m:e>
                    </m:d>
                  </m:oMath>
                </a14:m>
                <a:r>
                  <a:rPr lang="en-GB" dirty="0"/>
                  <a:t>        (b)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≥55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3" y="834292"/>
                <a:ext cx="6768752" cy="923330"/>
              </a:xfrm>
              <a:prstGeom prst="rect">
                <a:avLst/>
              </a:prstGeom>
              <a:blipFill>
                <a:blip r:embed="rId2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C8AE3-2C6A-4B37-9519-88751050E501}"/>
                  </a:ext>
                </a:extLst>
              </p:cNvPr>
              <p:cNvSpPr txBox="1"/>
              <p:nvPr/>
            </p:nvSpPr>
            <p:spPr>
              <a:xfrm>
                <a:off x="757043" y="1889774"/>
                <a:ext cx="3495981" cy="13842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&lt;53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53−50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&lt;0.75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76C8AE3-2C6A-4B37-9519-88751050E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43" y="1889774"/>
                <a:ext cx="3495981" cy="13842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08449-64C1-453F-980D-A2379443F621}"/>
                  </a:ext>
                </a:extLst>
              </p:cNvPr>
              <p:cNvSpPr txBox="1"/>
              <p:nvPr/>
            </p:nvSpPr>
            <p:spPr>
              <a:xfrm>
                <a:off x="2495717" y="2768389"/>
                <a:ext cx="2469687" cy="30777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‘Standardise’ to turn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 into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108449-64C1-453F-980D-A2379443F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717" y="2768389"/>
                <a:ext cx="2469687" cy="307777"/>
              </a:xfrm>
              <a:prstGeom prst="rect">
                <a:avLst/>
              </a:prstGeom>
              <a:blipFill>
                <a:blip r:embed="rId4"/>
                <a:stretch>
                  <a:fillRect l="-244" b="-145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75FFDBE-4688-412B-BFC5-C542AE1D3441}"/>
              </a:ext>
            </a:extLst>
          </p:cNvPr>
          <p:cNvCxnSpPr>
            <a:cxnSpLocks/>
          </p:cNvCxnSpPr>
          <p:nvPr/>
        </p:nvCxnSpPr>
        <p:spPr>
          <a:xfrm flipH="1" flipV="1">
            <a:off x="3391786" y="2615609"/>
            <a:ext cx="60862" cy="147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DDD32-7814-4E49-B439-F3FF378802C6}"/>
                  </a:ext>
                </a:extLst>
              </p:cNvPr>
              <p:cNvSpPr txBox="1"/>
              <p:nvPr/>
            </p:nvSpPr>
            <p:spPr>
              <a:xfrm>
                <a:off x="397223" y="3408155"/>
                <a:ext cx="8392085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[Textbook] The systolic blood pressure of an adult population,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dirty="0"/>
                  <a:t> mmHg, is modelled as a normal distribution with mean 127 and standard deviation 16. A medical research wants to study adults with blood pressures higher than the 95</a:t>
                </a:r>
                <a:r>
                  <a:rPr lang="en-GB" baseline="30000" dirty="0"/>
                  <a:t>th</a:t>
                </a:r>
                <a:r>
                  <a:rPr lang="en-GB" dirty="0"/>
                  <a:t> percentile. Find the minimum blood pressure for an adult included in her study.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5DDD32-7814-4E49-B439-F3FF37880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23" y="3408155"/>
                <a:ext cx="8392085" cy="1200329"/>
              </a:xfrm>
              <a:prstGeom prst="rect">
                <a:avLst/>
              </a:prstGeom>
              <a:blipFill>
                <a:blip r:embed="rId5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002297-1AF9-4626-9F61-249296C3A31B}"/>
                  </a:ext>
                </a:extLst>
              </p:cNvPr>
              <p:cNvSpPr/>
              <p:nvPr/>
            </p:nvSpPr>
            <p:spPr>
              <a:xfrm>
                <a:off x="5380075" y="1837454"/>
                <a:ext cx="3310387" cy="1384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≥55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GB" sz="1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55−50</m:t>
                              </m:r>
                            </m:num>
                            <m:den>
                              <m:r>
                                <a:rPr lang="en-GB" sz="16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r>
                        <a:rPr lang="en-GB" sz="1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≥1.25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&lt;1.25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1.25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7002297-1AF9-4626-9F61-249296C3A3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75" y="1837454"/>
                <a:ext cx="3310387" cy="13842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3444E3F-9494-4CC0-9279-F0CD8E55C6EF}"/>
              </a:ext>
            </a:extLst>
          </p:cNvPr>
          <p:cNvSpPr/>
          <p:nvPr/>
        </p:nvSpPr>
        <p:spPr>
          <a:xfrm>
            <a:off x="422594" y="1946310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AA4AC9-EB43-43A7-B8F4-A28F3BC91E3C}"/>
              </a:ext>
            </a:extLst>
          </p:cNvPr>
          <p:cNvSpPr/>
          <p:nvPr/>
        </p:nvSpPr>
        <p:spPr>
          <a:xfrm>
            <a:off x="5105571" y="189540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A1EC32A-4187-472A-920B-C654792712D7}"/>
              </a:ext>
            </a:extLst>
          </p:cNvPr>
          <p:cNvGrpSpPr/>
          <p:nvPr/>
        </p:nvGrpSpPr>
        <p:grpSpPr>
          <a:xfrm>
            <a:off x="1329778" y="5524339"/>
            <a:ext cx="1699086" cy="1360038"/>
            <a:chOff x="5139864" y="4548503"/>
            <a:chExt cx="2653556" cy="2047032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D65375B-3822-4910-81AF-DBCC47E137C8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Freeform: Shape 32">
              <a:extLst>
                <a:ext uri="{FF2B5EF4-FFF2-40B4-BE49-F238E27FC236}">
                  <a16:creationId xmlns:a16="http://schemas.microsoft.com/office/drawing/2014/main" id="{E1F2F101-269A-476A-B073-E1259A1903E0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5FD0797-A88F-4194-ABE7-260365971B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CB9746-D4EA-45A0-8159-79D9E47BBC79}"/>
                </a:ext>
              </a:extLst>
            </p:cNvPr>
            <p:cNvSpPr txBox="1"/>
            <p:nvPr/>
          </p:nvSpPr>
          <p:spPr>
            <a:xfrm>
              <a:off x="6207833" y="6178616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7FEE3E-E842-42E0-AF70-37ECFCF82E14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E7FEE3E-E842-42E0-AF70-37ECFCF82E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2A32D49-F800-4672-986B-A3BD8451F1D5}"/>
              </a:ext>
            </a:extLst>
          </p:cNvPr>
          <p:cNvSpPr/>
          <p:nvPr/>
        </p:nvSpPr>
        <p:spPr>
          <a:xfrm>
            <a:off x="2524286" y="6345834"/>
            <a:ext cx="358140" cy="251460"/>
          </a:xfrm>
          <a:custGeom>
            <a:avLst/>
            <a:gdLst>
              <a:gd name="connsiteX0" fmla="*/ 0 w 358140"/>
              <a:gd name="connsiteY0" fmla="*/ 236220 h 251460"/>
              <a:gd name="connsiteX1" fmla="*/ 358140 w 358140"/>
              <a:gd name="connsiteY1" fmla="*/ 251460 h 251460"/>
              <a:gd name="connsiteX2" fmla="*/ 350520 w 358140"/>
              <a:gd name="connsiteY2" fmla="*/ 160020 h 251460"/>
              <a:gd name="connsiteX3" fmla="*/ 129540 w 358140"/>
              <a:gd name="connsiteY3" fmla="*/ 83820 h 251460"/>
              <a:gd name="connsiteX4" fmla="*/ 30480 w 358140"/>
              <a:gd name="connsiteY4" fmla="*/ 15240 h 251460"/>
              <a:gd name="connsiteX5" fmla="*/ 0 w 358140"/>
              <a:gd name="connsiteY5" fmla="*/ 0 h 251460"/>
              <a:gd name="connsiteX6" fmla="*/ 0 w 358140"/>
              <a:gd name="connsiteY6" fmla="*/ 236220 h 251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8140" h="251460">
                <a:moveTo>
                  <a:pt x="0" y="236220"/>
                </a:moveTo>
                <a:lnTo>
                  <a:pt x="358140" y="251460"/>
                </a:lnTo>
                <a:lnTo>
                  <a:pt x="350520" y="160020"/>
                </a:lnTo>
                <a:lnTo>
                  <a:pt x="129540" y="83820"/>
                </a:lnTo>
                <a:lnTo>
                  <a:pt x="30480" y="15240"/>
                </a:lnTo>
                <a:lnTo>
                  <a:pt x="0" y="0"/>
                </a:lnTo>
                <a:lnTo>
                  <a:pt x="0" y="23622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609E81-02A9-4E38-A654-AB7AD23DBE42}"/>
              </a:ext>
            </a:extLst>
          </p:cNvPr>
          <p:cNvSpPr txBox="1"/>
          <p:nvPr/>
        </p:nvSpPr>
        <p:spPr>
          <a:xfrm>
            <a:off x="2486187" y="6386186"/>
            <a:ext cx="3962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5%</a:t>
            </a: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BCADA65-2EF1-4476-9301-6A06A6CD5F3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264" y="4665052"/>
            <a:ext cx="2124075" cy="1343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0BB21-171C-41AA-AD6A-13E97D444E9C}"/>
                  </a:ext>
                </a:extLst>
              </p:cNvPr>
              <p:cNvSpPr txBox="1"/>
              <p:nvPr/>
            </p:nvSpPr>
            <p:spPr>
              <a:xfrm>
                <a:off x="2627784" y="4719773"/>
                <a:ext cx="3672408" cy="15742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127,16</m:t>
                              </m:r>
                            </m:e>
                            <m:sup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1400" dirty="0"/>
              </a:p>
              <a:p>
                <a:r>
                  <a:rPr lang="en-GB" sz="1400" dirty="0"/>
                  <a:t>Looking at the table, we see that the top 5% corresponds to a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400" dirty="0"/>
                  <a:t>-value of 1.6449.</a:t>
                </a:r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−127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=1.6449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=153 (3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𝑠𝑓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940BB21-171C-41AA-AD6A-13E97D444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719773"/>
                <a:ext cx="3672408" cy="1574277"/>
              </a:xfrm>
              <a:prstGeom prst="rect">
                <a:avLst/>
              </a:prstGeom>
              <a:blipFill>
                <a:blip r:embed="rId9"/>
                <a:stretch>
                  <a:fillRect l="-498" b="-7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6A643B-D058-428D-A55A-BD7516BC0D8C}"/>
                  </a:ext>
                </a:extLst>
              </p:cNvPr>
              <p:cNvSpPr txBox="1"/>
              <p:nvPr/>
            </p:nvSpPr>
            <p:spPr>
              <a:xfrm>
                <a:off x="4743369" y="5577574"/>
                <a:ext cx="2137763" cy="61369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Use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GB" sz="1400" dirty="0"/>
                  <a:t> formula as soon as you determine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F6A643B-D058-428D-A55A-BD7516BC0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369" y="5577574"/>
                <a:ext cx="2137763" cy="613694"/>
              </a:xfrm>
              <a:prstGeom prst="rect">
                <a:avLst/>
              </a:prstGeom>
              <a:blipFill>
                <a:blip r:embed="rId10"/>
                <a:stretch>
                  <a:fillRect l="-282"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37FD76C-2DEF-44CA-B4E8-C66542FC04F0}"/>
              </a:ext>
            </a:extLst>
          </p:cNvPr>
          <p:cNvCxnSpPr>
            <a:cxnSpLocks/>
          </p:cNvCxnSpPr>
          <p:nvPr/>
        </p:nvCxnSpPr>
        <p:spPr>
          <a:xfrm flipH="1">
            <a:off x="4222750" y="5799990"/>
            <a:ext cx="517814" cy="25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C509E-1244-4E07-B304-A5BE5A9ADAD8}"/>
                  </a:ext>
                </a:extLst>
              </p:cNvPr>
              <p:cNvSpPr txBox="1"/>
              <p:nvPr/>
            </p:nvSpPr>
            <p:spPr>
              <a:xfrm>
                <a:off x="183692" y="4757901"/>
                <a:ext cx="1547166" cy="830997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A sketch will help you visualise whether you expect a positive or negative value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dirty="0"/>
                  <a:t>.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76C509E-1244-4E07-B304-A5BE5A9A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92" y="4757901"/>
                <a:ext cx="1547166" cy="830997"/>
              </a:xfrm>
              <a:prstGeom prst="rect">
                <a:avLst/>
              </a:prstGeom>
              <a:blipFill>
                <a:blip r:embed="rId11"/>
                <a:stretch>
                  <a:fillRect r="-388" b="-28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D3516CB-5B48-41F7-97A3-B14B1E768B64}"/>
              </a:ext>
            </a:extLst>
          </p:cNvPr>
          <p:cNvCxnSpPr>
            <a:cxnSpLocks/>
          </p:cNvCxnSpPr>
          <p:nvPr/>
        </p:nvCxnSpPr>
        <p:spPr>
          <a:xfrm>
            <a:off x="1729007" y="5030272"/>
            <a:ext cx="288479" cy="34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1A51B2A0-C06B-4C0A-9399-26659E2A1023}"/>
              </a:ext>
            </a:extLst>
          </p:cNvPr>
          <p:cNvSpPr/>
          <p:nvPr/>
        </p:nvSpPr>
        <p:spPr>
          <a:xfrm>
            <a:off x="169933" y="4632890"/>
            <a:ext cx="6767895" cy="21888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04E42E5-5892-4C47-8E90-588D1EBCE0BB}"/>
              </a:ext>
            </a:extLst>
          </p:cNvPr>
          <p:cNvSpPr/>
          <p:nvPr/>
        </p:nvSpPr>
        <p:spPr>
          <a:xfrm>
            <a:off x="653893" y="1948566"/>
            <a:ext cx="4339021" cy="12300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6832137-9C11-4865-94BC-B7E46C84E5A1}"/>
              </a:ext>
            </a:extLst>
          </p:cNvPr>
          <p:cNvSpPr/>
          <p:nvPr/>
        </p:nvSpPr>
        <p:spPr>
          <a:xfrm>
            <a:off x="5321595" y="1903404"/>
            <a:ext cx="3314405" cy="12897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05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FDCE62B-66AE-44BD-BA7A-C670D79C714C}"/>
              </a:ext>
            </a:extLst>
          </p:cNvPr>
          <p:cNvSpPr/>
          <p:nvPr/>
        </p:nvSpPr>
        <p:spPr>
          <a:xfrm>
            <a:off x="1064496" y="2309746"/>
            <a:ext cx="1127760" cy="891540"/>
          </a:xfrm>
          <a:custGeom>
            <a:avLst/>
            <a:gdLst>
              <a:gd name="connsiteX0" fmla="*/ 0 w 1127760"/>
              <a:gd name="connsiteY0" fmla="*/ 883920 h 891540"/>
              <a:gd name="connsiteX1" fmla="*/ 0 w 1127760"/>
              <a:gd name="connsiteY1" fmla="*/ 518160 h 891540"/>
              <a:gd name="connsiteX2" fmla="*/ 137160 w 1127760"/>
              <a:gd name="connsiteY2" fmla="*/ 297180 h 891540"/>
              <a:gd name="connsiteX3" fmla="*/ 205740 w 1127760"/>
              <a:gd name="connsiteY3" fmla="*/ 160020 h 891540"/>
              <a:gd name="connsiteX4" fmla="*/ 259080 w 1127760"/>
              <a:gd name="connsiteY4" fmla="*/ 60960 h 891540"/>
              <a:gd name="connsiteX5" fmla="*/ 335280 w 1127760"/>
              <a:gd name="connsiteY5" fmla="*/ 0 h 891540"/>
              <a:gd name="connsiteX6" fmla="*/ 335280 w 1127760"/>
              <a:gd name="connsiteY6" fmla="*/ 0 h 891540"/>
              <a:gd name="connsiteX7" fmla="*/ 457200 w 1127760"/>
              <a:gd name="connsiteY7" fmla="*/ 83820 h 891540"/>
              <a:gd name="connsiteX8" fmla="*/ 495300 w 1127760"/>
              <a:gd name="connsiteY8" fmla="*/ 220980 h 891540"/>
              <a:gd name="connsiteX9" fmla="*/ 556260 w 1127760"/>
              <a:gd name="connsiteY9" fmla="*/ 381000 h 891540"/>
              <a:gd name="connsiteX10" fmla="*/ 624840 w 1127760"/>
              <a:gd name="connsiteY10" fmla="*/ 541020 h 891540"/>
              <a:gd name="connsiteX11" fmla="*/ 731520 w 1127760"/>
              <a:gd name="connsiteY11" fmla="*/ 632460 h 891540"/>
              <a:gd name="connsiteX12" fmla="*/ 899160 w 1127760"/>
              <a:gd name="connsiteY12" fmla="*/ 739140 h 891540"/>
              <a:gd name="connsiteX13" fmla="*/ 1074420 w 1127760"/>
              <a:gd name="connsiteY13" fmla="*/ 807720 h 891540"/>
              <a:gd name="connsiteX14" fmla="*/ 1127760 w 1127760"/>
              <a:gd name="connsiteY14" fmla="*/ 822960 h 891540"/>
              <a:gd name="connsiteX15" fmla="*/ 1120140 w 1127760"/>
              <a:gd name="connsiteY15" fmla="*/ 891540 h 891540"/>
              <a:gd name="connsiteX16" fmla="*/ 0 w 1127760"/>
              <a:gd name="connsiteY16" fmla="*/ 883920 h 891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27760" h="891540">
                <a:moveTo>
                  <a:pt x="0" y="883920"/>
                </a:moveTo>
                <a:lnTo>
                  <a:pt x="0" y="518160"/>
                </a:lnTo>
                <a:lnTo>
                  <a:pt x="137160" y="297180"/>
                </a:lnTo>
                <a:lnTo>
                  <a:pt x="205740" y="160020"/>
                </a:lnTo>
                <a:lnTo>
                  <a:pt x="259080" y="60960"/>
                </a:lnTo>
                <a:lnTo>
                  <a:pt x="335280" y="0"/>
                </a:lnTo>
                <a:lnTo>
                  <a:pt x="335280" y="0"/>
                </a:lnTo>
                <a:lnTo>
                  <a:pt x="457200" y="83820"/>
                </a:lnTo>
                <a:lnTo>
                  <a:pt x="495300" y="220980"/>
                </a:lnTo>
                <a:lnTo>
                  <a:pt x="556260" y="381000"/>
                </a:lnTo>
                <a:lnTo>
                  <a:pt x="624840" y="541020"/>
                </a:lnTo>
                <a:lnTo>
                  <a:pt x="731520" y="632460"/>
                </a:lnTo>
                <a:lnTo>
                  <a:pt x="899160" y="739140"/>
                </a:lnTo>
                <a:lnTo>
                  <a:pt x="1074420" y="807720"/>
                </a:lnTo>
                <a:lnTo>
                  <a:pt x="1127760" y="822960"/>
                </a:lnTo>
                <a:lnTo>
                  <a:pt x="1120140" y="891540"/>
                </a:lnTo>
                <a:lnTo>
                  <a:pt x="0" y="88392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5841750-573B-431A-B2C6-3DAB0004819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EFDE17E-5676-4FD4-90DB-4F11B04DC490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9DD5CC5-4E5F-408D-A64F-C9DAE03A266C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29D8C-CAE1-4E73-8725-0CFCA5C7F9D7}"/>
                  </a:ext>
                </a:extLst>
              </p:cNvPr>
              <p:cNvSpPr txBox="1"/>
              <p:nvPr/>
            </p:nvSpPr>
            <p:spPr>
              <a:xfrm>
                <a:off x="384903" y="834292"/>
                <a:ext cx="6768752" cy="120032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lphaLcParenBoth"/>
                </a:pPr>
                <a:r>
                  <a:rPr lang="en-GB" dirty="0"/>
                  <a:t>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&gt;−1.3)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Determine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Determine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=0.7</m:t>
                    </m:r>
                  </m:oMath>
                </a14:m>
                <a:endParaRPr lang="en-GB" b="0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Determine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such that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129D8C-CAE1-4E73-8725-0CFCA5C7F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03" y="834292"/>
                <a:ext cx="6768752" cy="1200329"/>
              </a:xfrm>
              <a:prstGeom prst="rect">
                <a:avLst/>
              </a:prstGeom>
              <a:blipFill>
                <a:blip r:embed="rId2"/>
                <a:stretch>
                  <a:fillRect b="-44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F14B6-418F-4993-B9D6-FBE2437D4B66}"/>
                  </a:ext>
                </a:extLst>
              </p:cNvPr>
              <p:cNvSpPr txBox="1"/>
              <p:nvPr/>
            </p:nvSpPr>
            <p:spPr>
              <a:xfrm>
                <a:off x="2143423" y="2309251"/>
                <a:ext cx="32136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&gt;−1.3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&lt;1.3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=0.9032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DF14B6-418F-4993-B9D6-FBE2437D4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423" y="2309251"/>
                <a:ext cx="321365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D2E156F-2713-4CBA-A7B7-2ED7070B8EED}"/>
              </a:ext>
            </a:extLst>
          </p:cNvPr>
          <p:cNvGrpSpPr/>
          <p:nvPr/>
        </p:nvGrpSpPr>
        <p:grpSpPr>
          <a:xfrm>
            <a:off x="601079" y="2122557"/>
            <a:ext cx="1699086" cy="1360038"/>
            <a:chOff x="5139864" y="4548503"/>
            <a:chExt cx="2653556" cy="20470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329DFA-AF1A-43CF-B1DE-3ACFBE92C773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: Shape 32">
              <a:extLst>
                <a:ext uri="{FF2B5EF4-FFF2-40B4-BE49-F238E27FC236}">
                  <a16:creationId xmlns:a16="http://schemas.microsoft.com/office/drawing/2014/main" id="{9537E631-27A6-4FE4-89FF-AD238737362C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0F0409C-B1AE-4AED-81B8-362FEBD827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CACED6-6140-4CBF-BE82-CD702BD7F506}"/>
                </a:ext>
              </a:extLst>
            </p:cNvPr>
            <p:cNvSpPr txBox="1"/>
            <p:nvPr/>
          </p:nvSpPr>
          <p:spPr>
            <a:xfrm>
              <a:off x="6207833" y="6178616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B44D2C-F82B-46F2-B9FC-44306FE213F6}"/>
                    </a:ext>
                  </a:extLst>
                </p:cNvPr>
                <p:cNvSpPr txBox="1"/>
                <p:nvPr/>
              </p:nvSpPr>
              <p:spPr>
                <a:xfrm>
                  <a:off x="5346412" y="6172132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−1.3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DB44D2C-F82B-46F2-B9FC-44306FE213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412" y="6172132"/>
                  <a:ext cx="834363" cy="41691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7F8E9E-354F-4DC1-99E0-7951A40CF724}"/>
                    </a:ext>
                  </a:extLst>
                </p:cNvPr>
                <p:cNvSpPr txBox="1"/>
                <p:nvPr/>
              </p:nvSpPr>
              <p:spPr>
                <a:xfrm>
                  <a:off x="6585385" y="6171634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1.3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97F8E9E-354F-4DC1-99E0-7951A40CF7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5385" y="6171634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1250E9-1A94-44DB-B5C4-F4399889B15D}"/>
                  </a:ext>
                </a:extLst>
              </p:cNvPr>
              <p:cNvSpPr/>
              <p:nvPr/>
            </p:nvSpPr>
            <p:spPr>
              <a:xfrm>
                <a:off x="6307536" y="2294993"/>
                <a:ext cx="2386715" cy="116955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sz="1400" b="1" dirty="0"/>
                  <a:t>Fro Tip</a:t>
                </a:r>
                <a:r>
                  <a:rPr lang="en-GB" sz="1400" dirty="0"/>
                  <a:t>: Either changing &lt; to/from &gt; or changing the sign (+ to/from -) has the effect of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GB" sz="1400" dirty="0"/>
                  <a:t>”. However, if you change both, the “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1−</m:t>
                    </m:r>
                  </m:oMath>
                </a14:m>
                <a:r>
                  <a:rPr lang="en-GB" sz="1400" dirty="0"/>
                  <a:t>”s cancel out!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41250E9-1A94-44DB-B5C4-F4399889B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36" y="2294993"/>
                <a:ext cx="2386715" cy="1169551"/>
              </a:xfrm>
              <a:prstGeom prst="rect">
                <a:avLst/>
              </a:prstGeom>
              <a:blipFill>
                <a:blip r:embed="rId6"/>
                <a:stretch>
                  <a:fillRect l="-253" r="-1519" b="-3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B69D80-4101-4A24-BBE2-0C542A1D3297}"/>
              </a:ext>
            </a:extLst>
          </p:cNvPr>
          <p:cNvCxnSpPr>
            <a:cxnSpLocks/>
            <a:stCxn id="18" idx="1"/>
            <a:endCxn id="6" idx="3"/>
          </p:cNvCxnSpPr>
          <p:nvPr/>
        </p:nvCxnSpPr>
        <p:spPr>
          <a:xfrm flipH="1" flipV="1">
            <a:off x="5357073" y="2601639"/>
            <a:ext cx="950463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2C36DF-5BCA-446A-A4E0-C2A6293DF0F8}"/>
                  </a:ext>
                </a:extLst>
              </p:cNvPr>
              <p:cNvSpPr txBox="1"/>
              <p:nvPr/>
            </p:nvSpPr>
            <p:spPr>
              <a:xfrm>
                <a:off x="2111525" y="3017580"/>
                <a:ext cx="3528392" cy="1349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−2&lt;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&lt;2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=0.8413−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1−0.9772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=0.8185 (4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72C36DF-5BCA-446A-A4E0-C2A6293DF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25" y="3017580"/>
                <a:ext cx="3528392" cy="1349537"/>
              </a:xfrm>
              <a:prstGeom prst="rect">
                <a:avLst/>
              </a:prstGeom>
              <a:blipFill>
                <a:blip r:embed="rId7"/>
                <a:stretch>
                  <a:fillRect b="-22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FA8AB3-DA33-4AEC-B13C-1587B0AA3500}"/>
                  </a:ext>
                </a:extLst>
              </p:cNvPr>
              <p:cNvSpPr/>
              <p:nvPr/>
            </p:nvSpPr>
            <p:spPr>
              <a:xfrm>
                <a:off x="6307536" y="3719479"/>
                <a:ext cx="2386715" cy="518283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09FA8AB3-DA33-4AEC-B13C-1587B0AA35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536" y="3719479"/>
                <a:ext cx="2386715" cy="5182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ECE7E580-F367-4B4F-9484-691240DC934E}"/>
              </a:ext>
            </a:extLst>
          </p:cNvPr>
          <p:cNvGrpSpPr/>
          <p:nvPr/>
        </p:nvGrpSpPr>
        <p:grpSpPr>
          <a:xfrm>
            <a:off x="269207" y="5589240"/>
            <a:ext cx="1590577" cy="1184299"/>
            <a:chOff x="259226" y="4692875"/>
            <a:chExt cx="1913360" cy="140555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DEA16CD-0238-4F31-9F61-6823F1FCE285}"/>
                </a:ext>
              </a:extLst>
            </p:cNvPr>
            <p:cNvSpPr/>
            <p:nvPr/>
          </p:nvSpPr>
          <p:spPr>
            <a:xfrm>
              <a:off x="936916" y="4880066"/>
              <a:ext cx="1127760" cy="891540"/>
            </a:xfrm>
            <a:custGeom>
              <a:avLst/>
              <a:gdLst>
                <a:gd name="connsiteX0" fmla="*/ 0 w 1127760"/>
                <a:gd name="connsiteY0" fmla="*/ 883920 h 891540"/>
                <a:gd name="connsiteX1" fmla="*/ 0 w 1127760"/>
                <a:gd name="connsiteY1" fmla="*/ 518160 h 891540"/>
                <a:gd name="connsiteX2" fmla="*/ 137160 w 1127760"/>
                <a:gd name="connsiteY2" fmla="*/ 297180 h 891540"/>
                <a:gd name="connsiteX3" fmla="*/ 205740 w 1127760"/>
                <a:gd name="connsiteY3" fmla="*/ 160020 h 891540"/>
                <a:gd name="connsiteX4" fmla="*/ 259080 w 1127760"/>
                <a:gd name="connsiteY4" fmla="*/ 60960 h 891540"/>
                <a:gd name="connsiteX5" fmla="*/ 335280 w 1127760"/>
                <a:gd name="connsiteY5" fmla="*/ 0 h 891540"/>
                <a:gd name="connsiteX6" fmla="*/ 335280 w 1127760"/>
                <a:gd name="connsiteY6" fmla="*/ 0 h 891540"/>
                <a:gd name="connsiteX7" fmla="*/ 457200 w 1127760"/>
                <a:gd name="connsiteY7" fmla="*/ 83820 h 891540"/>
                <a:gd name="connsiteX8" fmla="*/ 495300 w 1127760"/>
                <a:gd name="connsiteY8" fmla="*/ 220980 h 891540"/>
                <a:gd name="connsiteX9" fmla="*/ 556260 w 1127760"/>
                <a:gd name="connsiteY9" fmla="*/ 381000 h 891540"/>
                <a:gd name="connsiteX10" fmla="*/ 624840 w 1127760"/>
                <a:gd name="connsiteY10" fmla="*/ 541020 h 891540"/>
                <a:gd name="connsiteX11" fmla="*/ 731520 w 1127760"/>
                <a:gd name="connsiteY11" fmla="*/ 632460 h 891540"/>
                <a:gd name="connsiteX12" fmla="*/ 899160 w 1127760"/>
                <a:gd name="connsiteY12" fmla="*/ 739140 h 891540"/>
                <a:gd name="connsiteX13" fmla="*/ 1074420 w 1127760"/>
                <a:gd name="connsiteY13" fmla="*/ 807720 h 891540"/>
                <a:gd name="connsiteX14" fmla="*/ 1127760 w 1127760"/>
                <a:gd name="connsiteY14" fmla="*/ 822960 h 891540"/>
                <a:gd name="connsiteX15" fmla="*/ 1120140 w 1127760"/>
                <a:gd name="connsiteY15" fmla="*/ 891540 h 891540"/>
                <a:gd name="connsiteX16" fmla="*/ 0 w 1127760"/>
                <a:gd name="connsiteY16" fmla="*/ 88392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7760" h="891540">
                  <a:moveTo>
                    <a:pt x="0" y="883920"/>
                  </a:moveTo>
                  <a:lnTo>
                    <a:pt x="0" y="518160"/>
                  </a:lnTo>
                  <a:lnTo>
                    <a:pt x="137160" y="297180"/>
                  </a:lnTo>
                  <a:lnTo>
                    <a:pt x="205740" y="160020"/>
                  </a:lnTo>
                  <a:lnTo>
                    <a:pt x="259080" y="60960"/>
                  </a:lnTo>
                  <a:lnTo>
                    <a:pt x="335280" y="0"/>
                  </a:lnTo>
                  <a:lnTo>
                    <a:pt x="335280" y="0"/>
                  </a:lnTo>
                  <a:lnTo>
                    <a:pt x="457200" y="83820"/>
                  </a:lnTo>
                  <a:lnTo>
                    <a:pt x="495300" y="220980"/>
                  </a:lnTo>
                  <a:lnTo>
                    <a:pt x="556260" y="381000"/>
                  </a:lnTo>
                  <a:lnTo>
                    <a:pt x="624840" y="541020"/>
                  </a:lnTo>
                  <a:lnTo>
                    <a:pt x="731520" y="632460"/>
                  </a:lnTo>
                  <a:lnTo>
                    <a:pt x="899160" y="739140"/>
                  </a:lnTo>
                  <a:lnTo>
                    <a:pt x="1074420" y="807720"/>
                  </a:lnTo>
                  <a:lnTo>
                    <a:pt x="1127760" y="822960"/>
                  </a:lnTo>
                  <a:lnTo>
                    <a:pt x="1120140" y="891540"/>
                  </a:lnTo>
                  <a:lnTo>
                    <a:pt x="0" y="8839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3AC171-AA0F-45D3-A52B-BE7BC6294FCE}"/>
                </a:ext>
              </a:extLst>
            </p:cNvPr>
            <p:cNvGrpSpPr/>
            <p:nvPr/>
          </p:nvGrpSpPr>
          <p:grpSpPr>
            <a:xfrm>
              <a:off x="259226" y="4692875"/>
              <a:ext cx="1913360" cy="1405553"/>
              <a:chOff x="4805221" y="4548503"/>
              <a:chExt cx="2988199" cy="2115539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7E57B67D-88B8-45CC-B5F0-635FC7479B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132" y="6149943"/>
                <a:ext cx="25922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4448BA28-985E-4475-B9F5-42A40C5A4B5F}"/>
                  </a:ext>
                </a:extLst>
              </p:cNvPr>
              <p:cNvSpPr/>
              <p:nvPr/>
            </p:nvSpPr>
            <p:spPr>
              <a:xfrm>
                <a:off x="5139864" y="4827903"/>
                <a:ext cx="2578100" cy="1270000"/>
              </a:xfrm>
              <a:custGeom>
                <a:avLst/>
                <a:gdLst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1778139">
                    <a:moveTo>
                      <a:pt x="0" y="1778139"/>
                    </a:moveTo>
                    <a:cubicBezTo>
                      <a:pt x="518583" y="1685005"/>
                      <a:pt x="808567" y="1439472"/>
                      <a:pt x="1181100" y="1143139"/>
                    </a:cubicBezTo>
                    <a:cubicBezTo>
                      <a:pt x="1553633" y="846806"/>
                      <a:pt x="1913467" y="-12561"/>
                      <a:pt x="2235200" y="139"/>
                    </a:cubicBezTo>
                    <a:cubicBezTo>
                      <a:pt x="2556933" y="12839"/>
                      <a:pt x="2730500" y="931472"/>
                      <a:pt x="3111500" y="1219339"/>
                    </a:cubicBezTo>
                    <a:cubicBezTo>
                      <a:pt x="3492500" y="1507206"/>
                      <a:pt x="3994150" y="1680772"/>
                      <a:pt x="4521200" y="17273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877AA57C-ADDC-4581-A648-DD8F7A8A37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268" y="4548503"/>
                <a:ext cx="0" cy="160144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5ED08B91-D4ED-4701-8178-B1D6DBC55B82}"/>
                  </a:ext>
                </a:extLst>
              </p:cNvPr>
              <p:cNvSpPr txBox="1"/>
              <p:nvPr/>
            </p:nvSpPr>
            <p:spPr>
              <a:xfrm>
                <a:off x="6207833" y="6178616"/>
                <a:ext cx="834363" cy="41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E4A755D-C59E-476B-92D6-7DBD919FB250}"/>
                      </a:ext>
                    </a:extLst>
                  </p:cNvPr>
                  <p:cNvSpPr txBox="1"/>
                  <p:nvPr/>
                </p:nvSpPr>
                <p:spPr>
                  <a:xfrm>
                    <a:off x="4805221" y="6169233"/>
                    <a:ext cx="834363" cy="494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−0.5244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E4A755D-C59E-476B-92D6-7DBD919FB2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05221" y="6169233"/>
                    <a:ext cx="834363" cy="49480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63014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D9D0A66-088C-4619-B1D2-987C28790788}"/>
                </a:ext>
              </a:extLst>
            </p:cNvPr>
            <p:cNvSpPr txBox="1"/>
            <p:nvPr/>
          </p:nvSpPr>
          <p:spPr>
            <a:xfrm>
              <a:off x="1064496" y="5301208"/>
              <a:ext cx="62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0.7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065098-A1D3-41E5-8595-0CF414B0D291}"/>
                  </a:ext>
                </a:extLst>
              </p:cNvPr>
              <p:cNvSpPr txBox="1"/>
              <p:nvPr/>
            </p:nvSpPr>
            <p:spPr>
              <a:xfrm>
                <a:off x="2132924" y="4523648"/>
                <a:ext cx="2727108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From the second sketch we can see that our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dirty="0"/>
                  <a:t> value is in the bottom half, so it is negative. However, our table only gives positive values of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r>
                  <a:rPr lang="en-GB" sz="1200" dirty="0"/>
                  <a:t>From the graphs on the left, we can see by symmetry that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dirty="0"/>
                  <a:t> value for the top 30% must be the negation of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sz="1200" dirty="0"/>
                  <a:t>-value for the bottom 30% (i.e. top 70%).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D065098-A1D3-41E5-8595-0CF414B0D2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2924" y="4523648"/>
                <a:ext cx="2727108" cy="1569660"/>
              </a:xfrm>
              <a:prstGeom prst="rect">
                <a:avLst/>
              </a:prstGeom>
              <a:blipFill>
                <a:blip r:embed="rId10"/>
                <a:stretch>
                  <a:fillRect b="-11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D1D1A5AD-7EF3-45AB-92A9-11E3DFAA0CFD}"/>
              </a:ext>
            </a:extLst>
          </p:cNvPr>
          <p:cNvGrpSpPr/>
          <p:nvPr/>
        </p:nvGrpSpPr>
        <p:grpSpPr>
          <a:xfrm>
            <a:off x="412714" y="4392787"/>
            <a:ext cx="1412451" cy="1161439"/>
            <a:chOff x="473499" y="4692875"/>
            <a:chExt cx="1699086" cy="1378422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C16F520-79A8-48AB-AB55-446C421A138F}"/>
                </a:ext>
              </a:extLst>
            </p:cNvPr>
            <p:cNvSpPr/>
            <p:nvPr/>
          </p:nvSpPr>
          <p:spPr>
            <a:xfrm flipH="1">
              <a:off x="524430" y="4871022"/>
              <a:ext cx="1127760" cy="891540"/>
            </a:xfrm>
            <a:custGeom>
              <a:avLst/>
              <a:gdLst>
                <a:gd name="connsiteX0" fmla="*/ 0 w 1127760"/>
                <a:gd name="connsiteY0" fmla="*/ 883920 h 891540"/>
                <a:gd name="connsiteX1" fmla="*/ 0 w 1127760"/>
                <a:gd name="connsiteY1" fmla="*/ 518160 h 891540"/>
                <a:gd name="connsiteX2" fmla="*/ 137160 w 1127760"/>
                <a:gd name="connsiteY2" fmla="*/ 297180 h 891540"/>
                <a:gd name="connsiteX3" fmla="*/ 205740 w 1127760"/>
                <a:gd name="connsiteY3" fmla="*/ 160020 h 891540"/>
                <a:gd name="connsiteX4" fmla="*/ 259080 w 1127760"/>
                <a:gd name="connsiteY4" fmla="*/ 60960 h 891540"/>
                <a:gd name="connsiteX5" fmla="*/ 335280 w 1127760"/>
                <a:gd name="connsiteY5" fmla="*/ 0 h 891540"/>
                <a:gd name="connsiteX6" fmla="*/ 335280 w 1127760"/>
                <a:gd name="connsiteY6" fmla="*/ 0 h 891540"/>
                <a:gd name="connsiteX7" fmla="*/ 457200 w 1127760"/>
                <a:gd name="connsiteY7" fmla="*/ 83820 h 891540"/>
                <a:gd name="connsiteX8" fmla="*/ 495300 w 1127760"/>
                <a:gd name="connsiteY8" fmla="*/ 220980 h 891540"/>
                <a:gd name="connsiteX9" fmla="*/ 556260 w 1127760"/>
                <a:gd name="connsiteY9" fmla="*/ 381000 h 891540"/>
                <a:gd name="connsiteX10" fmla="*/ 624840 w 1127760"/>
                <a:gd name="connsiteY10" fmla="*/ 541020 h 891540"/>
                <a:gd name="connsiteX11" fmla="*/ 731520 w 1127760"/>
                <a:gd name="connsiteY11" fmla="*/ 632460 h 891540"/>
                <a:gd name="connsiteX12" fmla="*/ 899160 w 1127760"/>
                <a:gd name="connsiteY12" fmla="*/ 739140 h 891540"/>
                <a:gd name="connsiteX13" fmla="*/ 1074420 w 1127760"/>
                <a:gd name="connsiteY13" fmla="*/ 807720 h 891540"/>
                <a:gd name="connsiteX14" fmla="*/ 1127760 w 1127760"/>
                <a:gd name="connsiteY14" fmla="*/ 822960 h 891540"/>
                <a:gd name="connsiteX15" fmla="*/ 1120140 w 1127760"/>
                <a:gd name="connsiteY15" fmla="*/ 891540 h 891540"/>
                <a:gd name="connsiteX16" fmla="*/ 0 w 1127760"/>
                <a:gd name="connsiteY16" fmla="*/ 883920 h 891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127760" h="891540">
                  <a:moveTo>
                    <a:pt x="0" y="883920"/>
                  </a:moveTo>
                  <a:lnTo>
                    <a:pt x="0" y="518160"/>
                  </a:lnTo>
                  <a:lnTo>
                    <a:pt x="137160" y="297180"/>
                  </a:lnTo>
                  <a:lnTo>
                    <a:pt x="205740" y="160020"/>
                  </a:lnTo>
                  <a:lnTo>
                    <a:pt x="259080" y="60960"/>
                  </a:lnTo>
                  <a:lnTo>
                    <a:pt x="335280" y="0"/>
                  </a:lnTo>
                  <a:lnTo>
                    <a:pt x="335280" y="0"/>
                  </a:lnTo>
                  <a:lnTo>
                    <a:pt x="457200" y="83820"/>
                  </a:lnTo>
                  <a:lnTo>
                    <a:pt x="495300" y="220980"/>
                  </a:lnTo>
                  <a:lnTo>
                    <a:pt x="556260" y="381000"/>
                  </a:lnTo>
                  <a:lnTo>
                    <a:pt x="624840" y="541020"/>
                  </a:lnTo>
                  <a:lnTo>
                    <a:pt x="731520" y="632460"/>
                  </a:lnTo>
                  <a:lnTo>
                    <a:pt x="899160" y="739140"/>
                  </a:lnTo>
                  <a:lnTo>
                    <a:pt x="1074420" y="807720"/>
                  </a:lnTo>
                  <a:lnTo>
                    <a:pt x="1127760" y="822960"/>
                  </a:lnTo>
                  <a:lnTo>
                    <a:pt x="1120140" y="891540"/>
                  </a:lnTo>
                  <a:lnTo>
                    <a:pt x="0" y="8839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0CA10AE4-F636-44F7-A5E8-9C9F3E42F3FD}"/>
                </a:ext>
              </a:extLst>
            </p:cNvPr>
            <p:cNvGrpSpPr/>
            <p:nvPr/>
          </p:nvGrpSpPr>
          <p:grpSpPr>
            <a:xfrm>
              <a:off x="473499" y="4692875"/>
              <a:ext cx="1699086" cy="1378422"/>
              <a:chOff x="5139864" y="4548503"/>
              <a:chExt cx="2653556" cy="2074703"/>
            </a:xfrm>
          </p:grpSpPr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1232EE19-414C-4BDD-96B5-51F7AE58A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132" y="6149943"/>
                <a:ext cx="25922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8E25C523-D506-4885-A89D-73EC65BD9E54}"/>
                  </a:ext>
                </a:extLst>
              </p:cNvPr>
              <p:cNvSpPr/>
              <p:nvPr/>
            </p:nvSpPr>
            <p:spPr>
              <a:xfrm flipH="1">
                <a:off x="5139864" y="4827903"/>
                <a:ext cx="2578100" cy="1270000"/>
              </a:xfrm>
              <a:custGeom>
                <a:avLst/>
                <a:gdLst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1778139">
                    <a:moveTo>
                      <a:pt x="0" y="1778139"/>
                    </a:moveTo>
                    <a:cubicBezTo>
                      <a:pt x="518583" y="1685005"/>
                      <a:pt x="808567" y="1439472"/>
                      <a:pt x="1181100" y="1143139"/>
                    </a:cubicBezTo>
                    <a:cubicBezTo>
                      <a:pt x="1553633" y="846806"/>
                      <a:pt x="1913467" y="-12561"/>
                      <a:pt x="2235200" y="139"/>
                    </a:cubicBezTo>
                    <a:cubicBezTo>
                      <a:pt x="2556933" y="12839"/>
                      <a:pt x="2730500" y="931472"/>
                      <a:pt x="3111500" y="1219339"/>
                    </a:cubicBezTo>
                    <a:cubicBezTo>
                      <a:pt x="3492500" y="1507206"/>
                      <a:pt x="3994150" y="1680772"/>
                      <a:pt x="4521200" y="17273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3BADBE60-8062-4F00-B73E-A5AFC0C140D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268" y="4548503"/>
                <a:ext cx="0" cy="160144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25434EF-D288-4CA1-8652-90ACBB3CF9FD}"/>
                  </a:ext>
                </a:extLst>
              </p:cNvPr>
              <p:cNvSpPr txBox="1"/>
              <p:nvPr/>
            </p:nvSpPr>
            <p:spPr>
              <a:xfrm>
                <a:off x="6207833" y="6178616"/>
                <a:ext cx="834363" cy="41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7668C42-A0AD-4163-A57D-227D6F9EB954}"/>
                      </a:ext>
                    </a:extLst>
                  </p:cNvPr>
                  <p:cNvSpPr txBox="1"/>
                  <p:nvPr/>
                </p:nvSpPr>
                <p:spPr>
                  <a:xfrm>
                    <a:off x="6580356" y="6128397"/>
                    <a:ext cx="834363" cy="494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0.5244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B7668C42-A0AD-4163-A57D-227D6F9EB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0356" y="6128397"/>
                    <a:ext cx="834363" cy="49480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6986"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E82F3BA-98DC-451C-9FB1-1EF33C6E5B55}"/>
                </a:ext>
              </a:extLst>
            </p:cNvPr>
            <p:cNvSpPr txBox="1"/>
            <p:nvPr/>
          </p:nvSpPr>
          <p:spPr>
            <a:xfrm>
              <a:off x="1064496" y="5301208"/>
              <a:ext cx="627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0.7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EE6BF59-B239-42BB-89CB-DDF9E54611DA}"/>
              </a:ext>
            </a:extLst>
          </p:cNvPr>
          <p:cNvCxnSpPr>
            <a:cxnSpLocks/>
          </p:cNvCxnSpPr>
          <p:nvPr/>
        </p:nvCxnSpPr>
        <p:spPr>
          <a:xfrm flipH="1" flipV="1">
            <a:off x="1669312" y="5911702"/>
            <a:ext cx="480424" cy="2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D05EDD-9957-4525-95FB-D6FC3D3FB2D2}"/>
                  </a:ext>
                </a:extLst>
              </p:cNvPr>
              <p:cNvSpPr txBox="1"/>
              <p:nvPr/>
            </p:nvSpPr>
            <p:spPr>
              <a:xfrm>
                <a:off x="2047244" y="6139033"/>
                <a:ext cx="25958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−0.5244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D05EDD-9957-4525-95FB-D6FC3D3FB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244" y="6139033"/>
                <a:ext cx="259581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DE193CF-BCA5-4AD4-9C6A-381EFB81060B}"/>
              </a:ext>
            </a:extLst>
          </p:cNvPr>
          <p:cNvCxnSpPr>
            <a:cxnSpLocks/>
          </p:cNvCxnSpPr>
          <p:nvPr/>
        </p:nvCxnSpPr>
        <p:spPr>
          <a:xfrm flipH="1" flipV="1">
            <a:off x="5357072" y="3617867"/>
            <a:ext cx="950463" cy="27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481B24-540A-462B-83DB-58BC86FEEE39}"/>
                  </a:ext>
                </a:extLst>
              </p:cNvPr>
              <p:cNvSpPr txBox="1"/>
              <p:nvPr/>
            </p:nvSpPr>
            <p:spPr>
              <a:xfrm>
                <a:off x="6520052" y="4864002"/>
                <a:ext cx="2174200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By symmetry, if 0.6 at the centre, must be 0.2 at each tail.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=0.8416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92481B24-540A-462B-83DB-58BC86FEE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052" y="4864002"/>
                <a:ext cx="2174200" cy="1323439"/>
              </a:xfrm>
              <a:prstGeom prst="rect">
                <a:avLst/>
              </a:prstGeom>
              <a:blipFill>
                <a:blip r:embed="rId13"/>
                <a:stretch>
                  <a:fillRect l="-1685" t="-1382" r="-5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EAF1D9D2-92BC-48D9-8E82-9E24CF6C4320}"/>
              </a:ext>
            </a:extLst>
          </p:cNvPr>
          <p:cNvGrpSpPr/>
          <p:nvPr/>
        </p:nvGrpSpPr>
        <p:grpSpPr>
          <a:xfrm>
            <a:off x="5383419" y="5415726"/>
            <a:ext cx="1417293" cy="1165249"/>
            <a:chOff x="473499" y="4692876"/>
            <a:chExt cx="1704911" cy="1382944"/>
          </a:xfrm>
        </p:grpSpPr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9D287271-1D02-471F-A00A-39BD092AAB47}"/>
                </a:ext>
              </a:extLst>
            </p:cNvPr>
            <p:cNvSpPr/>
            <p:nvPr/>
          </p:nvSpPr>
          <p:spPr>
            <a:xfrm>
              <a:off x="936915" y="4880065"/>
              <a:ext cx="731520" cy="883921"/>
            </a:xfrm>
            <a:custGeom>
              <a:avLst/>
              <a:gdLst>
                <a:gd name="connsiteX0" fmla="*/ 0 w 1127760"/>
                <a:gd name="connsiteY0" fmla="*/ 883920 h 891540"/>
                <a:gd name="connsiteX1" fmla="*/ 0 w 1127760"/>
                <a:gd name="connsiteY1" fmla="*/ 518160 h 891540"/>
                <a:gd name="connsiteX2" fmla="*/ 137160 w 1127760"/>
                <a:gd name="connsiteY2" fmla="*/ 297180 h 891540"/>
                <a:gd name="connsiteX3" fmla="*/ 205740 w 1127760"/>
                <a:gd name="connsiteY3" fmla="*/ 160020 h 891540"/>
                <a:gd name="connsiteX4" fmla="*/ 259080 w 1127760"/>
                <a:gd name="connsiteY4" fmla="*/ 60960 h 891540"/>
                <a:gd name="connsiteX5" fmla="*/ 335280 w 1127760"/>
                <a:gd name="connsiteY5" fmla="*/ 0 h 891540"/>
                <a:gd name="connsiteX6" fmla="*/ 335280 w 1127760"/>
                <a:gd name="connsiteY6" fmla="*/ 0 h 891540"/>
                <a:gd name="connsiteX7" fmla="*/ 457200 w 1127760"/>
                <a:gd name="connsiteY7" fmla="*/ 83820 h 891540"/>
                <a:gd name="connsiteX8" fmla="*/ 495300 w 1127760"/>
                <a:gd name="connsiteY8" fmla="*/ 220980 h 891540"/>
                <a:gd name="connsiteX9" fmla="*/ 556260 w 1127760"/>
                <a:gd name="connsiteY9" fmla="*/ 381000 h 891540"/>
                <a:gd name="connsiteX10" fmla="*/ 624840 w 1127760"/>
                <a:gd name="connsiteY10" fmla="*/ 541020 h 891540"/>
                <a:gd name="connsiteX11" fmla="*/ 731520 w 1127760"/>
                <a:gd name="connsiteY11" fmla="*/ 632460 h 891540"/>
                <a:gd name="connsiteX12" fmla="*/ 899160 w 1127760"/>
                <a:gd name="connsiteY12" fmla="*/ 739140 h 891540"/>
                <a:gd name="connsiteX13" fmla="*/ 1074420 w 1127760"/>
                <a:gd name="connsiteY13" fmla="*/ 807720 h 891540"/>
                <a:gd name="connsiteX14" fmla="*/ 1127760 w 1127760"/>
                <a:gd name="connsiteY14" fmla="*/ 822960 h 891540"/>
                <a:gd name="connsiteX15" fmla="*/ 1120140 w 1127760"/>
                <a:gd name="connsiteY15" fmla="*/ 891540 h 891540"/>
                <a:gd name="connsiteX16" fmla="*/ 0 w 1127760"/>
                <a:gd name="connsiteY16" fmla="*/ 883920 h 891540"/>
                <a:gd name="connsiteX0" fmla="*/ 0 w 1127760"/>
                <a:gd name="connsiteY0" fmla="*/ 883920 h 891540"/>
                <a:gd name="connsiteX1" fmla="*/ 0 w 1127760"/>
                <a:gd name="connsiteY1" fmla="*/ 518160 h 891540"/>
                <a:gd name="connsiteX2" fmla="*/ 137160 w 1127760"/>
                <a:gd name="connsiteY2" fmla="*/ 297180 h 891540"/>
                <a:gd name="connsiteX3" fmla="*/ 205740 w 1127760"/>
                <a:gd name="connsiteY3" fmla="*/ 160020 h 891540"/>
                <a:gd name="connsiteX4" fmla="*/ 259080 w 1127760"/>
                <a:gd name="connsiteY4" fmla="*/ 60960 h 891540"/>
                <a:gd name="connsiteX5" fmla="*/ 335280 w 1127760"/>
                <a:gd name="connsiteY5" fmla="*/ 0 h 891540"/>
                <a:gd name="connsiteX6" fmla="*/ 335280 w 1127760"/>
                <a:gd name="connsiteY6" fmla="*/ 0 h 891540"/>
                <a:gd name="connsiteX7" fmla="*/ 457200 w 1127760"/>
                <a:gd name="connsiteY7" fmla="*/ 83820 h 891540"/>
                <a:gd name="connsiteX8" fmla="*/ 495300 w 1127760"/>
                <a:gd name="connsiteY8" fmla="*/ 220980 h 891540"/>
                <a:gd name="connsiteX9" fmla="*/ 556260 w 1127760"/>
                <a:gd name="connsiteY9" fmla="*/ 381000 h 891540"/>
                <a:gd name="connsiteX10" fmla="*/ 624840 w 1127760"/>
                <a:gd name="connsiteY10" fmla="*/ 541020 h 891540"/>
                <a:gd name="connsiteX11" fmla="*/ 731520 w 1127760"/>
                <a:gd name="connsiteY11" fmla="*/ 632460 h 891540"/>
                <a:gd name="connsiteX12" fmla="*/ 899160 w 1127760"/>
                <a:gd name="connsiteY12" fmla="*/ 739140 h 891540"/>
                <a:gd name="connsiteX13" fmla="*/ 1127760 w 1127760"/>
                <a:gd name="connsiteY13" fmla="*/ 822960 h 891540"/>
                <a:gd name="connsiteX14" fmla="*/ 1120140 w 1127760"/>
                <a:gd name="connsiteY14" fmla="*/ 891540 h 891540"/>
                <a:gd name="connsiteX15" fmla="*/ 0 w 1127760"/>
                <a:gd name="connsiteY15" fmla="*/ 883920 h 891540"/>
                <a:gd name="connsiteX0" fmla="*/ 0 w 1120139"/>
                <a:gd name="connsiteY0" fmla="*/ 883920 h 891540"/>
                <a:gd name="connsiteX1" fmla="*/ 0 w 1120139"/>
                <a:gd name="connsiteY1" fmla="*/ 518160 h 891540"/>
                <a:gd name="connsiteX2" fmla="*/ 137160 w 1120139"/>
                <a:gd name="connsiteY2" fmla="*/ 297180 h 891540"/>
                <a:gd name="connsiteX3" fmla="*/ 205740 w 1120139"/>
                <a:gd name="connsiteY3" fmla="*/ 160020 h 891540"/>
                <a:gd name="connsiteX4" fmla="*/ 259080 w 1120139"/>
                <a:gd name="connsiteY4" fmla="*/ 60960 h 891540"/>
                <a:gd name="connsiteX5" fmla="*/ 335280 w 1120139"/>
                <a:gd name="connsiteY5" fmla="*/ 0 h 891540"/>
                <a:gd name="connsiteX6" fmla="*/ 335280 w 1120139"/>
                <a:gd name="connsiteY6" fmla="*/ 0 h 891540"/>
                <a:gd name="connsiteX7" fmla="*/ 457200 w 1120139"/>
                <a:gd name="connsiteY7" fmla="*/ 83820 h 891540"/>
                <a:gd name="connsiteX8" fmla="*/ 495300 w 1120139"/>
                <a:gd name="connsiteY8" fmla="*/ 220980 h 891540"/>
                <a:gd name="connsiteX9" fmla="*/ 556260 w 1120139"/>
                <a:gd name="connsiteY9" fmla="*/ 381000 h 891540"/>
                <a:gd name="connsiteX10" fmla="*/ 624840 w 1120139"/>
                <a:gd name="connsiteY10" fmla="*/ 541020 h 891540"/>
                <a:gd name="connsiteX11" fmla="*/ 731520 w 1120139"/>
                <a:gd name="connsiteY11" fmla="*/ 632460 h 891540"/>
                <a:gd name="connsiteX12" fmla="*/ 899160 w 1120139"/>
                <a:gd name="connsiteY12" fmla="*/ 739140 h 891540"/>
                <a:gd name="connsiteX13" fmla="*/ 1120140 w 1120139"/>
                <a:gd name="connsiteY13" fmla="*/ 891540 h 891540"/>
                <a:gd name="connsiteX14" fmla="*/ 0 w 1120139"/>
                <a:gd name="connsiteY14" fmla="*/ 883920 h 891540"/>
                <a:gd name="connsiteX0" fmla="*/ 0 w 899160"/>
                <a:gd name="connsiteY0" fmla="*/ 883920 h 883919"/>
                <a:gd name="connsiteX1" fmla="*/ 0 w 899160"/>
                <a:gd name="connsiteY1" fmla="*/ 518160 h 883919"/>
                <a:gd name="connsiteX2" fmla="*/ 137160 w 899160"/>
                <a:gd name="connsiteY2" fmla="*/ 297180 h 883919"/>
                <a:gd name="connsiteX3" fmla="*/ 205740 w 899160"/>
                <a:gd name="connsiteY3" fmla="*/ 160020 h 883919"/>
                <a:gd name="connsiteX4" fmla="*/ 259080 w 899160"/>
                <a:gd name="connsiteY4" fmla="*/ 60960 h 883919"/>
                <a:gd name="connsiteX5" fmla="*/ 335280 w 899160"/>
                <a:gd name="connsiteY5" fmla="*/ 0 h 883919"/>
                <a:gd name="connsiteX6" fmla="*/ 335280 w 899160"/>
                <a:gd name="connsiteY6" fmla="*/ 0 h 883919"/>
                <a:gd name="connsiteX7" fmla="*/ 457200 w 899160"/>
                <a:gd name="connsiteY7" fmla="*/ 83820 h 883919"/>
                <a:gd name="connsiteX8" fmla="*/ 495300 w 899160"/>
                <a:gd name="connsiteY8" fmla="*/ 220980 h 883919"/>
                <a:gd name="connsiteX9" fmla="*/ 556260 w 899160"/>
                <a:gd name="connsiteY9" fmla="*/ 381000 h 883919"/>
                <a:gd name="connsiteX10" fmla="*/ 624840 w 899160"/>
                <a:gd name="connsiteY10" fmla="*/ 541020 h 883919"/>
                <a:gd name="connsiteX11" fmla="*/ 731520 w 899160"/>
                <a:gd name="connsiteY11" fmla="*/ 632460 h 883919"/>
                <a:gd name="connsiteX12" fmla="*/ 899160 w 899160"/>
                <a:gd name="connsiteY12" fmla="*/ 739140 h 883919"/>
                <a:gd name="connsiteX13" fmla="*/ 719112 w 899160"/>
                <a:gd name="connsiteY13" fmla="*/ 880236 h 883919"/>
                <a:gd name="connsiteX14" fmla="*/ 0 w 899160"/>
                <a:gd name="connsiteY14" fmla="*/ 883920 h 883919"/>
                <a:gd name="connsiteX0" fmla="*/ 0 w 731520"/>
                <a:gd name="connsiteY0" fmla="*/ 883920 h 883920"/>
                <a:gd name="connsiteX1" fmla="*/ 0 w 731520"/>
                <a:gd name="connsiteY1" fmla="*/ 518160 h 883920"/>
                <a:gd name="connsiteX2" fmla="*/ 137160 w 731520"/>
                <a:gd name="connsiteY2" fmla="*/ 297180 h 883920"/>
                <a:gd name="connsiteX3" fmla="*/ 205740 w 731520"/>
                <a:gd name="connsiteY3" fmla="*/ 160020 h 883920"/>
                <a:gd name="connsiteX4" fmla="*/ 259080 w 731520"/>
                <a:gd name="connsiteY4" fmla="*/ 60960 h 883920"/>
                <a:gd name="connsiteX5" fmla="*/ 335280 w 731520"/>
                <a:gd name="connsiteY5" fmla="*/ 0 h 883920"/>
                <a:gd name="connsiteX6" fmla="*/ 335280 w 731520"/>
                <a:gd name="connsiteY6" fmla="*/ 0 h 883920"/>
                <a:gd name="connsiteX7" fmla="*/ 457200 w 731520"/>
                <a:gd name="connsiteY7" fmla="*/ 83820 h 883920"/>
                <a:gd name="connsiteX8" fmla="*/ 495300 w 731520"/>
                <a:gd name="connsiteY8" fmla="*/ 220980 h 883920"/>
                <a:gd name="connsiteX9" fmla="*/ 556260 w 731520"/>
                <a:gd name="connsiteY9" fmla="*/ 381000 h 883920"/>
                <a:gd name="connsiteX10" fmla="*/ 624840 w 731520"/>
                <a:gd name="connsiteY10" fmla="*/ 541020 h 883920"/>
                <a:gd name="connsiteX11" fmla="*/ 731520 w 731520"/>
                <a:gd name="connsiteY11" fmla="*/ 632460 h 883920"/>
                <a:gd name="connsiteX12" fmla="*/ 719112 w 731520"/>
                <a:gd name="connsiteY12" fmla="*/ 880236 h 883920"/>
                <a:gd name="connsiteX13" fmla="*/ 0 w 731520"/>
                <a:gd name="connsiteY13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1520" h="883920">
                  <a:moveTo>
                    <a:pt x="0" y="883920"/>
                  </a:moveTo>
                  <a:lnTo>
                    <a:pt x="0" y="518160"/>
                  </a:lnTo>
                  <a:lnTo>
                    <a:pt x="137160" y="297180"/>
                  </a:lnTo>
                  <a:lnTo>
                    <a:pt x="205740" y="160020"/>
                  </a:lnTo>
                  <a:lnTo>
                    <a:pt x="259080" y="60960"/>
                  </a:lnTo>
                  <a:lnTo>
                    <a:pt x="335280" y="0"/>
                  </a:lnTo>
                  <a:lnTo>
                    <a:pt x="335280" y="0"/>
                  </a:lnTo>
                  <a:lnTo>
                    <a:pt x="457200" y="83820"/>
                  </a:lnTo>
                  <a:lnTo>
                    <a:pt x="495300" y="220980"/>
                  </a:lnTo>
                  <a:lnTo>
                    <a:pt x="556260" y="381000"/>
                  </a:lnTo>
                  <a:lnTo>
                    <a:pt x="624840" y="541020"/>
                  </a:lnTo>
                  <a:lnTo>
                    <a:pt x="731520" y="632460"/>
                  </a:lnTo>
                  <a:lnTo>
                    <a:pt x="719112" y="880236"/>
                  </a:lnTo>
                  <a:lnTo>
                    <a:pt x="0" y="88392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B2544CD-2895-4AD7-B5EF-B891E6F3FD3C}"/>
                </a:ext>
              </a:extLst>
            </p:cNvPr>
            <p:cNvGrpSpPr/>
            <p:nvPr/>
          </p:nvGrpSpPr>
          <p:grpSpPr>
            <a:xfrm>
              <a:off x="473499" y="4692876"/>
              <a:ext cx="1699086" cy="1382944"/>
              <a:chOff x="5139864" y="4548503"/>
              <a:chExt cx="2653556" cy="2081509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BCB8417B-9E8D-4BD4-999C-6DB001D8D1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1132" y="6149943"/>
                <a:ext cx="2592288" cy="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50647D33-3FF6-4B74-A36D-250110011D12}"/>
                  </a:ext>
                </a:extLst>
              </p:cNvPr>
              <p:cNvSpPr/>
              <p:nvPr/>
            </p:nvSpPr>
            <p:spPr>
              <a:xfrm>
                <a:off x="5139864" y="4827903"/>
                <a:ext cx="2578100" cy="1270000"/>
              </a:xfrm>
              <a:custGeom>
                <a:avLst/>
                <a:gdLst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  <a:gd name="connsiteX0" fmla="*/ 0 w 4521200"/>
                  <a:gd name="connsiteY0" fmla="*/ 1778139 h 1778139"/>
                  <a:gd name="connsiteX1" fmla="*/ 1181100 w 4521200"/>
                  <a:gd name="connsiteY1" fmla="*/ 1143139 h 1778139"/>
                  <a:gd name="connsiteX2" fmla="*/ 2235200 w 4521200"/>
                  <a:gd name="connsiteY2" fmla="*/ 139 h 1778139"/>
                  <a:gd name="connsiteX3" fmla="*/ 3111500 w 4521200"/>
                  <a:gd name="connsiteY3" fmla="*/ 1219339 h 1778139"/>
                  <a:gd name="connsiteX4" fmla="*/ 4521200 w 4521200"/>
                  <a:gd name="connsiteY4" fmla="*/ 1727339 h 1778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1200" h="1778139">
                    <a:moveTo>
                      <a:pt x="0" y="1778139"/>
                    </a:moveTo>
                    <a:cubicBezTo>
                      <a:pt x="518583" y="1685005"/>
                      <a:pt x="808567" y="1439472"/>
                      <a:pt x="1181100" y="1143139"/>
                    </a:cubicBezTo>
                    <a:cubicBezTo>
                      <a:pt x="1553633" y="846806"/>
                      <a:pt x="1913467" y="-12561"/>
                      <a:pt x="2235200" y="139"/>
                    </a:cubicBezTo>
                    <a:cubicBezTo>
                      <a:pt x="2556933" y="12839"/>
                      <a:pt x="2730500" y="931472"/>
                      <a:pt x="3111500" y="1219339"/>
                    </a:cubicBezTo>
                    <a:cubicBezTo>
                      <a:pt x="3492500" y="1507206"/>
                      <a:pt x="3994150" y="1680772"/>
                      <a:pt x="4521200" y="1727339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3427B9AD-2105-4A3A-8C3A-466CA2ECAA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425268" y="4548503"/>
                <a:ext cx="0" cy="1601440"/>
              </a:xfrm>
              <a:prstGeom prst="straightConnector1">
                <a:avLst/>
              </a:prstGeom>
              <a:ln>
                <a:tailEnd type="arrow"/>
              </a:ln>
              <a:effectLst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C5E8AE23-C3D0-4A2C-8FFB-B219B6B0DC1A}"/>
                  </a:ext>
                </a:extLst>
              </p:cNvPr>
              <p:cNvSpPr txBox="1"/>
              <p:nvPr/>
            </p:nvSpPr>
            <p:spPr>
              <a:xfrm>
                <a:off x="6207833" y="6178616"/>
                <a:ext cx="834363" cy="4169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0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B95BD62-1E0A-4968-A620-4FB68E1A51AC}"/>
                      </a:ext>
                    </a:extLst>
                  </p:cNvPr>
                  <p:cNvSpPr txBox="1"/>
                  <p:nvPr/>
                </p:nvSpPr>
                <p:spPr>
                  <a:xfrm>
                    <a:off x="5395740" y="6135203"/>
                    <a:ext cx="834363" cy="494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FB95BD62-1E0A-4968-A620-4FB68E1A51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95740" y="6135203"/>
                    <a:ext cx="834363" cy="49480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9558791-6E8F-41EC-8250-5E7075B8DE71}"/>
                      </a:ext>
                    </a:extLst>
                  </p:cNvPr>
                  <p:cNvSpPr txBox="1"/>
                  <p:nvPr/>
                </p:nvSpPr>
                <p:spPr>
                  <a:xfrm>
                    <a:off x="6608856" y="6134188"/>
                    <a:ext cx="834363" cy="49480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GB" sz="1200" dirty="0"/>
                  </a:p>
                </p:txBody>
              </p:sp>
            </mc:Choice>
            <mc:Fallback xmlns="">
              <p:sp>
                <p:nvSpPr>
                  <p:cNvPr id="75" name="TextBox 74">
                    <a:extLst>
                      <a:ext uri="{FF2B5EF4-FFF2-40B4-BE49-F238E27FC236}">
                        <a16:creationId xmlns:a16="http://schemas.microsoft.com/office/drawing/2014/main" id="{99558791-6E8F-41EC-8250-5E7075B8DE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08856" y="6134188"/>
                    <a:ext cx="834363" cy="49480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73B9F86-5331-4E4F-950B-29AB86003B6D}"/>
                </a:ext>
              </a:extLst>
            </p:cNvPr>
            <p:cNvSpPr txBox="1"/>
            <p:nvPr/>
          </p:nvSpPr>
          <p:spPr>
            <a:xfrm>
              <a:off x="995748" y="5289904"/>
              <a:ext cx="627078" cy="438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0.6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6C67599-88F1-4EF8-9F93-99841F18A4EC}"/>
                </a:ext>
              </a:extLst>
            </p:cNvPr>
            <p:cNvSpPr txBox="1"/>
            <p:nvPr/>
          </p:nvSpPr>
          <p:spPr>
            <a:xfrm>
              <a:off x="1551332" y="5480345"/>
              <a:ext cx="627078" cy="36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0.2</a:t>
              </a:r>
              <a:endParaRPr lang="en-GB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2D7AEBB8-0F32-4582-BE03-7BF08CC5C7E2}"/>
                </a:ext>
              </a:extLst>
            </p:cNvPr>
            <p:cNvSpPr txBox="1"/>
            <p:nvPr/>
          </p:nvSpPr>
          <p:spPr>
            <a:xfrm>
              <a:off x="514507" y="5473856"/>
              <a:ext cx="627078" cy="365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0.2</a:t>
              </a:r>
              <a:endParaRPr lang="en-GB" dirty="0"/>
            </a:p>
          </p:txBody>
        </p:sp>
      </p:grpSp>
      <p:pic>
        <p:nvPicPr>
          <p:cNvPr id="80" name="Picture 79">
            <a:extLst>
              <a:ext uri="{FF2B5EF4-FFF2-40B4-BE49-F238E27FC236}">
                <a16:creationId xmlns:a16="http://schemas.microsoft.com/office/drawing/2014/main" id="{AF77D6EB-E41C-4D73-B7C3-8AE1210E34A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616674" y="700739"/>
            <a:ext cx="2124075" cy="1343025"/>
          </a:xfrm>
          <a:prstGeom prst="rect">
            <a:avLst/>
          </a:prstGeom>
        </p:spPr>
      </p:pic>
      <p:sp>
        <p:nvSpPr>
          <p:cNvPr id="81" name="Rectangle 80">
            <a:extLst>
              <a:ext uri="{FF2B5EF4-FFF2-40B4-BE49-F238E27FC236}">
                <a16:creationId xmlns:a16="http://schemas.microsoft.com/office/drawing/2014/main" id="{03E4A3E0-1490-4AF8-B187-3CAF6EFAFE5D}"/>
              </a:ext>
            </a:extLst>
          </p:cNvPr>
          <p:cNvSpPr/>
          <p:nvPr/>
        </p:nvSpPr>
        <p:spPr>
          <a:xfrm>
            <a:off x="5258192" y="4939684"/>
            <a:ext cx="3482557" cy="165716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401B0CBB-766B-40C4-8783-5A21C3FDB1E8}"/>
              </a:ext>
            </a:extLst>
          </p:cNvPr>
          <p:cNvSpPr/>
          <p:nvPr/>
        </p:nvSpPr>
        <p:spPr>
          <a:xfrm>
            <a:off x="209943" y="218022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EEF0CFB-31CF-49D1-87B4-8952BCF145B7}"/>
              </a:ext>
            </a:extLst>
          </p:cNvPr>
          <p:cNvSpPr/>
          <p:nvPr/>
        </p:nvSpPr>
        <p:spPr>
          <a:xfrm>
            <a:off x="2325993" y="310198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4F66F6-C409-4A42-87E2-BCF63F45474E}"/>
              </a:ext>
            </a:extLst>
          </p:cNvPr>
          <p:cNvSpPr/>
          <p:nvPr/>
        </p:nvSpPr>
        <p:spPr>
          <a:xfrm>
            <a:off x="125950" y="4392787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4488B0B-5536-4894-9BCA-B5089AEC971A}"/>
              </a:ext>
            </a:extLst>
          </p:cNvPr>
          <p:cNvSpPr/>
          <p:nvPr/>
        </p:nvSpPr>
        <p:spPr>
          <a:xfrm>
            <a:off x="5032679" y="4948239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BF78704-23CC-47C6-AA48-074C48DA7ED6}"/>
              </a:ext>
            </a:extLst>
          </p:cNvPr>
          <p:cNvSpPr/>
          <p:nvPr/>
        </p:nvSpPr>
        <p:spPr>
          <a:xfrm>
            <a:off x="345586" y="4386158"/>
            <a:ext cx="4533670" cy="24718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D67BD65-011B-4D30-AA7A-708F2E9158C3}"/>
              </a:ext>
            </a:extLst>
          </p:cNvPr>
          <p:cNvSpPr/>
          <p:nvPr/>
        </p:nvSpPr>
        <p:spPr>
          <a:xfrm>
            <a:off x="2422294" y="2186105"/>
            <a:ext cx="2456962" cy="7079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73B5464-3FD2-4E34-888F-7E54A9AB671F}"/>
              </a:ext>
            </a:extLst>
          </p:cNvPr>
          <p:cNvSpPr/>
          <p:nvPr/>
        </p:nvSpPr>
        <p:spPr>
          <a:xfrm>
            <a:off x="2540798" y="3101537"/>
            <a:ext cx="2796746" cy="121528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502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8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8"/>
                  </p:tgtEl>
                </p:cond>
              </p:nextCondLst>
            </p:seq>
          </p:childTnLst>
        </p:cTn>
      </p:par>
    </p:tnLst>
    <p:bldLst>
      <p:bldP spid="81" grpId="0" animBg="1"/>
      <p:bldP spid="86" grpId="0" animBg="1"/>
      <p:bldP spid="87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84EB398-FD94-41A3-B9D3-BF891C2DA38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33D2775-1CAF-4672-A1E9-1C89B28CDE9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1A19330-C8A6-412A-9FBC-0800E84B07C0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0DDCB50-F928-4C13-AB32-2532D82F3327}"/>
              </a:ext>
            </a:extLst>
          </p:cNvPr>
          <p:cNvSpPr txBox="1"/>
          <p:nvPr/>
        </p:nvSpPr>
        <p:spPr>
          <a:xfrm>
            <a:off x="407856" y="845709"/>
            <a:ext cx="6817808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IQ is distributed with mean 100 and standard deviation 15. Using an appropriate table, determine the IQ corresponding to the </a:t>
            </a:r>
          </a:p>
          <a:p>
            <a:pPr marL="342900" indent="-342900">
              <a:buAutoNum type="alphaLcParenBoth"/>
            </a:pPr>
            <a:r>
              <a:rPr lang="en-GB" dirty="0"/>
              <a:t>top 10% of people.</a:t>
            </a:r>
          </a:p>
          <a:p>
            <a:pPr marL="342900" indent="-342900">
              <a:buAutoNum type="alphaLcParenBoth"/>
            </a:pPr>
            <a:r>
              <a:rPr lang="en-GB" dirty="0"/>
              <a:t>bottom 20% of people.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C7985E-D38E-490B-B1A7-F8B472B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512" y="1044888"/>
            <a:ext cx="2337787" cy="14781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04EDF-2F0D-48F0-9EDC-77CD02BA00F9}"/>
                  </a:ext>
                </a:extLst>
              </p:cNvPr>
              <p:cNvSpPr txBox="1"/>
              <p:nvPr/>
            </p:nvSpPr>
            <p:spPr>
              <a:xfrm>
                <a:off x="813579" y="2229502"/>
                <a:ext cx="2664296" cy="22412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100,15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1.2816=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=119.24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−0.8416=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−100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=87.376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204EDF-2F0D-48F0-9EDC-77CD02BA0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579" y="2229502"/>
                <a:ext cx="2664296" cy="224125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C4EDDB-341D-471F-9959-DD6CD05139E7}"/>
                  </a:ext>
                </a:extLst>
              </p:cNvPr>
              <p:cNvSpPr txBox="1"/>
              <p:nvPr/>
            </p:nvSpPr>
            <p:spPr>
              <a:xfrm>
                <a:off x="357222" y="4857065"/>
                <a:ext cx="3024336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Find the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dirty="0"/>
                  <a:t> such that:</a:t>
                </a:r>
              </a:p>
              <a:p>
                <a:pPr marL="342900" indent="-342900">
                  <a:buAutoNum type="alphaL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=0.35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5C4EDDB-341D-471F-9959-DD6CD0513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222" y="4857065"/>
                <a:ext cx="3024336" cy="923330"/>
              </a:xfrm>
              <a:prstGeom prst="rect">
                <a:avLst/>
              </a:prstGeom>
              <a:blipFill>
                <a:blip r:embed="rId4"/>
                <a:stretch>
                  <a:fillRect b="-1714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1EBDE-DC8A-4B8A-8CE5-6951E44AD28B}"/>
                  </a:ext>
                </a:extLst>
              </p:cNvPr>
              <p:cNvSpPr txBox="1"/>
              <p:nvPr/>
            </p:nvSpPr>
            <p:spPr>
              <a:xfrm>
                <a:off x="698939" y="5902094"/>
                <a:ext cx="294169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0" dirty="0">
                    <a:latin typeface="+mj-lt"/>
                  </a:rPr>
                  <a:t>Using appropriate sketch: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=0.2533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61EBDE-DC8A-4B8A-8CE5-6951E44AD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39" y="5902094"/>
                <a:ext cx="2941696" cy="923330"/>
              </a:xfrm>
              <a:prstGeom prst="rect">
                <a:avLst/>
              </a:prstGeom>
              <a:blipFill>
                <a:blip r:embed="rId5"/>
                <a:stretch>
                  <a:fillRect l="-1867" t="-32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B87E8059-3E83-4A0E-9276-F0479F133079}"/>
              </a:ext>
            </a:extLst>
          </p:cNvPr>
          <p:cNvSpPr/>
          <p:nvPr/>
        </p:nvSpPr>
        <p:spPr>
          <a:xfrm>
            <a:off x="711741" y="2316086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A092799-D6AA-47C3-B807-D33ECA5A6AF5}"/>
              </a:ext>
            </a:extLst>
          </p:cNvPr>
          <p:cNvSpPr/>
          <p:nvPr/>
        </p:nvSpPr>
        <p:spPr>
          <a:xfrm>
            <a:off x="708913" y="3592217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2491C2-F7F3-4E6A-86B3-E6D41B2CAC9F}"/>
              </a:ext>
            </a:extLst>
          </p:cNvPr>
          <p:cNvSpPr/>
          <p:nvPr/>
        </p:nvSpPr>
        <p:spPr>
          <a:xfrm>
            <a:off x="425422" y="6018251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B86CD7-E8C6-437A-A592-61A8EB2F9FF2}"/>
              </a:ext>
            </a:extLst>
          </p:cNvPr>
          <p:cNvSpPr/>
          <p:nvPr/>
        </p:nvSpPr>
        <p:spPr>
          <a:xfrm>
            <a:off x="3386336" y="602128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F493C-F719-4B2F-8099-C6FDBE7B978E}"/>
                  </a:ext>
                </a:extLst>
              </p:cNvPr>
              <p:cNvSpPr txBox="1"/>
              <p:nvPr/>
            </p:nvSpPr>
            <p:spPr>
              <a:xfrm>
                <a:off x="4136704" y="2556718"/>
                <a:ext cx="4540877" cy="923330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dirty="0"/>
                  <a:t>, determine, in terms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342900" indent="-342900">
                  <a:buAutoNum type="alphaLcParenBoth"/>
                </a:pPr>
                <a:r>
                  <a:rPr lang="en-GB" b="0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&gt;115)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Both"/>
                </a:pPr>
                <a:r>
                  <a:rPr lang="en-GB" dirty="0"/>
                  <a:t>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77.5&lt;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&lt;112</m:t>
                        </m:r>
                      </m:e>
                    </m:d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40F493C-F719-4B2F-8099-C6FDBE7B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704" y="2556718"/>
                <a:ext cx="4540877" cy="923330"/>
              </a:xfrm>
              <a:prstGeom prst="rect">
                <a:avLst/>
              </a:prstGeom>
              <a:blipFill>
                <a:blip r:embed="rId6"/>
                <a:stretch>
                  <a:fillRect b="-1136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AA127-A1B0-4ACB-9C58-AA7162CEAF6A}"/>
                  </a:ext>
                </a:extLst>
              </p:cNvPr>
              <p:cNvSpPr txBox="1"/>
              <p:nvPr/>
            </p:nvSpPr>
            <p:spPr>
              <a:xfrm>
                <a:off x="4088269" y="3502695"/>
                <a:ext cx="3965316" cy="239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&gt;115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f>
                            <m:f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115−100</m:t>
                              </m:r>
                            </m:num>
                            <m:den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&gt;1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=1−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7.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5&lt;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i="1">
                              <a:latin typeface="Cambria Math" panose="02040503050406030204" pitchFamily="18" charset="0"/>
                            </a:rPr>
                            <m:t>&lt;112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&lt;112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&lt;77.5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&lt;0.8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&lt;−1.5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GB" sz="16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1.5</m:t>
                              </m:r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0.8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GB" sz="1600" b="0" i="0" smtClean="0">
                          <a:latin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1.5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BAA127-A1B0-4ACB-9C58-AA7162CEAF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269" y="3502695"/>
                <a:ext cx="3965316" cy="23952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F473C4-66A8-41FC-A7C0-249F88DD5BD4}"/>
                  </a:ext>
                </a:extLst>
              </p:cNvPr>
              <p:cNvSpPr/>
              <p:nvPr/>
            </p:nvSpPr>
            <p:spPr>
              <a:xfrm>
                <a:off x="3643220" y="5931123"/>
                <a:ext cx="195929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=0.15</m:t>
                      </m:r>
                    </m:oMath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=1.0364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BF473C4-66A8-41FC-A7C0-249F88DD5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3220" y="5931123"/>
                <a:ext cx="1959294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5859D9-D010-4DCB-B7DF-49817F9D8329}"/>
              </a:ext>
            </a:extLst>
          </p:cNvPr>
          <p:cNvCxnSpPr/>
          <p:nvPr/>
        </p:nvCxnSpPr>
        <p:spPr>
          <a:xfrm>
            <a:off x="3515613" y="5876088"/>
            <a:ext cx="53261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DA2E720-3DA3-4F0F-B017-8ED624617F87}"/>
              </a:ext>
            </a:extLst>
          </p:cNvPr>
          <p:cNvCxnSpPr>
            <a:cxnSpLocks/>
          </p:cNvCxnSpPr>
          <p:nvPr/>
        </p:nvCxnSpPr>
        <p:spPr>
          <a:xfrm flipV="1">
            <a:off x="3515613" y="2287483"/>
            <a:ext cx="0" cy="35891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538D21C-E68C-42F8-AC06-E3EFA9198AB6}"/>
              </a:ext>
            </a:extLst>
          </p:cNvPr>
          <p:cNvSpPr/>
          <p:nvPr/>
        </p:nvSpPr>
        <p:spPr>
          <a:xfrm>
            <a:off x="923103" y="2292430"/>
            <a:ext cx="2394255" cy="1088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F5EEC3-9523-453C-AADE-8F84E684F09A}"/>
              </a:ext>
            </a:extLst>
          </p:cNvPr>
          <p:cNvSpPr/>
          <p:nvPr/>
        </p:nvSpPr>
        <p:spPr>
          <a:xfrm>
            <a:off x="923103" y="3592217"/>
            <a:ext cx="2394255" cy="10887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29ABA3A-7947-4706-BFBF-26200B6DBF35}"/>
              </a:ext>
            </a:extLst>
          </p:cNvPr>
          <p:cNvSpPr/>
          <p:nvPr/>
        </p:nvSpPr>
        <p:spPr>
          <a:xfrm>
            <a:off x="641446" y="6007655"/>
            <a:ext cx="2571654" cy="7741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066A-9503-4EC7-A234-67C133DFD8FD}"/>
              </a:ext>
            </a:extLst>
          </p:cNvPr>
          <p:cNvSpPr/>
          <p:nvPr/>
        </p:nvSpPr>
        <p:spPr>
          <a:xfrm>
            <a:off x="3626768" y="6007655"/>
            <a:ext cx="2037432" cy="6979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771058-9FF3-4467-88FF-5D872549B79C}"/>
              </a:ext>
            </a:extLst>
          </p:cNvPr>
          <p:cNvSpPr/>
          <p:nvPr/>
        </p:nvSpPr>
        <p:spPr>
          <a:xfrm>
            <a:off x="4008824" y="3584432"/>
            <a:ext cx="3979475" cy="83516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3E9A96-908F-4708-B9D1-B2E851CF1FB0}"/>
              </a:ext>
            </a:extLst>
          </p:cNvPr>
          <p:cNvSpPr/>
          <p:nvPr/>
        </p:nvSpPr>
        <p:spPr>
          <a:xfrm>
            <a:off x="3795097" y="357809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0B999A2-79C1-4393-ADED-63DA8291F72A}"/>
              </a:ext>
            </a:extLst>
          </p:cNvPr>
          <p:cNvSpPr/>
          <p:nvPr/>
        </p:nvSpPr>
        <p:spPr>
          <a:xfrm>
            <a:off x="3781505" y="4539441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F77BFD-B6C6-4D8B-8282-4D6AE6A6FA7B}"/>
              </a:ext>
            </a:extLst>
          </p:cNvPr>
          <p:cNvSpPr/>
          <p:nvPr/>
        </p:nvSpPr>
        <p:spPr>
          <a:xfrm>
            <a:off x="4008824" y="4538976"/>
            <a:ext cx="3979475" cy="126492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99C154C-4E55-4D82-AEF1-1D29776366B8}"/>
              </a:ext>
            </a:extLst>
          </p:cNvPr>
          <p:cNvSpPr/>
          <p:nvPr/>
        </p:nvSpPr>
        <p:spPr>
          <a:xfrm>
            <a:off x="191832" y="845709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7347F7-D01C-42A1-BF95-864601EE51C6}"/>
              </a:ext>
            </a:extLst>
          </p:cNvPr>
          <p:cNvSpPr/>
          <p:nvPr/>
        </p:nvSpPr>
        <p:spPr>
          <a:xfrm>
            <a:off x="3909961" y="2553263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A87A17-CC59-45B2-8C2A-38CFBB440E36}"/>
              </a:ext>
            </a:extLst>
          </p:cNvPr>
          <p:cNvSpPr/>
          <p:nvPr/>
        </p:nvSpPr>
        <p:spPr>
          <a:xfrm>
            <a:off x="122329" y="485442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95269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 animBg="1"/>
      <p:bldP spid="27" grpId="0" animBg="1"/>
      <p:bldP spid="28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25-26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0715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39B38EF-D40B-E2C3-1234-B14ED875A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353" y="1052736"/>
            <a:ext cx="65341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DB2A2DE-4302-6E19-BD36-39C723F33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740" y="1123181"/>
            <a:ext cx="6429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30444</TotalTime>
  <Words>1009</Words>
  <Application>Microsoft Office PowerPoint</Application>
  <PresentationFormat>On-screen Show (4:3)</PresentationFormat>
  <Paragraphs>135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Stats Yr2 Chapter 3: Distribution-N  The Standard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1207</cp:revision>
  <dcterms:created xsi:type="dcterms:W3CDTF">2013-02-28T07:36:55Z</dcterms:created>
  <dcterms:modified xsi:type="dcterms:W3CDTF">2024-05-22T14:57:08Z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