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547" r:id="rId5"/>
    <p:sldId id="517" r:id="rId6"/>
    <p:sldId id="518" r:id="rId7"/>
    <p:sldId id="519" r:id="rId8"/>
    <p:sldId id="520" r:id="rId9"/>
    <p:sldId id="555" r:id="rId10"/>
    <p:sldId id="527" r:id="rId11"/>
    <p:sldId id="553" r:id="rId12"/>
    <p:sldId id="522" r:id="rId13"/>
    <p:sldId id="525" r:id="rId14"/>
    <p:sldId id="543" r:id="rId15"/>
    <p:sldId id="550" r:id="rId16"/>
    <p:sldId id="545" r:id="rId17"/>
    <p:sldId id="552" r:id="rId18"/>
    <p:sldId id="55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383A9-281B-4966-A365-373BCF63CD0A}" v="13" dt="2025-06-25T08:03:09.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2" autoAdjust="0"/>
    <p:restoredTop sz="88534" autoAdjust="0"/>
  </p:normalViewPr>
  <p:slideViewPr>
    <p:cSldViewPr>
      <p:cViewPr varScale="1">
        <p:scale>
          <a:sx n="125" d="100"/>
          <a:sy n="125" d="100"/>
        </p:scale>
        <p:origin x="1128" y="114"/>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ter Beaven" userId="9bbdb69f-69d0-4759-aa9b-5c090a2da237" providerId="ADAL" clId="{3736D5E5-739F-49F8-8648-95658EB5771D}"/>
    <pc:docChg chg="undo custSel delSld modSld">
      <pc:chgData name="Dieter Beaven" userId="9bbdb69f-69d0-4759-aa9b-5c090a2da237" providerId="ADAL" clId="{3736D5E5-739F-49F8-8648-95658EB5771D}" dt="2024-09-20T16:27:38.428" v="45" actId="20577"/>
      <pc:docMkLst>
        <pc:docMk/>
      </pc:docMkLst>
      <pc:sldChg chg="modSp">
        <pc:chgData name="Dieter Beaven" userId="9bbdb69f-69d0-4759-aa9b-5c090a2da237" providerId="ADAL" clId="{3736D5E5-739F-49F8-8648-95658EB5771D}" dt="2024-09-20T16:27:38.428" v="45" actId="20577"/>
        <pc:sldMkLst>
          <pc:docMk/>
          <pc:sldMk cId="1020239277" sldId="484"/>
        </pc:sldMkLst>
      </pc:sldChg>
      <pc:sldChg chg="del">
        <pc:chgData name="Dieter Beaven" userId="9bbdb69f-69d0-4759-aa9b-5c090a2da237" providerId="ADAL" clId="{3736D5E5-739F-49F8-8648-95658EB5771D}" dt="2024-09-17T16:12:19.708" v="5" actId="47"/>
        <pc:sldMkLst>
          <pc:docMk/>
          <pc:sldMk cId="2097919484" sldId="503"/>
        </pc:sldMkLst>
      </pc:sldChg>
      <pc:sldChg chg="addSp delSp modSp mod addAnim delAnim">
        <pc:chgData name="Dieter Beaven" userId="9bbdb69f-69d0-4759-aa9b-5c090a2da237" providerId="ADAL" clId="{3736D5E5-739F-49F8-8648-95658EB5771D}" dt="2024-09-20T16:26:58.661" v="27" actId="1076"/>
        <pc:sldMkLst>
          <pc:docMk/>
          <pc:sldMk cId="2811694845" sldId="513"/>
        </pc:sldMkLst>
      </pc:sldChg>
      <pc:sldChg chg="del">
        <pc:chgData name="Dieter Beaven" userId="9bbdb69f-69d0-4759-aa9b-5c090a2da237" providerId="ADAL" clId="{3736D5E5-739F-49F8-8648-95658EB5771D}" dt="2024-09-17T16:12:18.145" v="1" actId="47"/>
        <pc:sldMkLst>
          <pc:docMk/>
          <pc:sldMk cId="3587264838" sldId="515"/>
        </pc:sldMkLst>
      </pc:sldChg>
      <pc:sldChg chg="del">
        <pc:chgData name="Dieter Beaven" userId="9bbdb69f-69d0-4759-aa9b-5c090a2da237" providerId="ADAL" clId="{3736D5E5-739F-49F8-8648-95658EB5771D}" dt="2024-09-17T16:12:18.486" v="2" actId="47"/>
        <pc:sldMkLst>
          <pc:docMk/>
          <pc:sldMk cId="1162890895" sldId="516"/>
        </pc:sldMkLst>
      </pc:sldChg>
      <pc:sldChg chg="del">
        <pc:chgData name="Dieter Beaven" userId="9bbdb69f-69d0-4759-aa9b-5c090a2da237" providerId="ADAL" clId="{3736D5E5-739F-49F8-8648-95658EB5771D}" dt="2024-09-17T16:12:19.107" v="3" actId="47"/>
        <pc:sldMkLst>
          <pc:docMk/>
          <pc:sldMk cId="2008796709" sldId="517"/>
        </pc:sldMkLst>
      </pc:sldChg>
      <pc:sldChg chg="del">
        <pc:chgData name="Dieter Beaven" userId="9bbdb69f-69d0-4759-aa9b-5c090a2da237" providerId="ADAL" clId="{3736D5E5-739F-49F8-8648-95658EB5771D}" dt="2024-09-17T16:12:19.696" v="4" actId="47"/>
        <pc:sldMkLst>
          <pc:docMk/>
          <pc:sldMk cId="3124780132" sldId="518"/>
        </pc:sldMkLst>
      </pc:sldChg>
      <pc:sldChg chg="del">
        <pc:chgData name="Dieter Beaven" userId="9bbdb69f-69d0-4759-aa9b-5c090a2da237" providerId="ADAL" clId="{3736D5E5-739F-49F8-8648-95658EB5771D}" dt="2024-09-17T16:12:20.787" v="7" actId="47"/>
        <pc:sldMkLst>
          <pc:docMk/>
          <pc:sldMk cId="3312647161" sldId="519"/>
        </pc:sldMkLst>
      </pc:sldChg>
      <pc:sldChg chg="del">
        <pc:chgData name="Dieter Beaven" userId="9bbdb69f-69d0-4759-aa9b-5c090a2da237" providerId="ADAL" clId="{3736D5E5-739F-49F8-8648-95658EB5771D}" dt="2024-09-17T16:12:21.247" v="8" actId="47"/>
        <pc:sldMkLst>
          <pc:docMk/>
          <pc:sldMk cId="3196817432" sldId="520"/>
        </pc:sldMkLst>
      </pc:sldChg>
      <pc:sldChg chg="del">
        <pc:chgData name="Dieter Beaven" userId="9bbdb69f-69d0-4759-aa9b-5c090a2da237" providerId="ADAL" clId="{3736D5E5-739F-49F8-8648-95658EB5771D}" dt="2024-09-17T16:12:21.260" v="9" actId="47"/>
        <pc:sldMkLst>
          <pc:docMk/>
          <pc:sldMk cId="216391128" sldId="521"/>
        </pc:sldMkLst>
      </pc:sldChg>
      <pc:sldChg chg="del">
        <pc:chgData name="Dieter Beaven" userId="9bbdb69f-69d0-4759-aa9b-5c090a2da237" providerId="ADAL" clId="{3736D5E5-739F-49F8-8648-95658EB5771D}" dt="2024-09-17T16:12:23.138" v="11" actId="47"/>
        <pc:sldMkLst>
          <pc:docMk/>
          <pc:sldMk cId="3052028698" sldId="522"/>
        </pc:sldMkLst>
      </pc:sldChg>
      <pc:sldChg chg="del">
        <pc:chgData name="Dieter Beaven" userId="9bbdb69f-69d0-4759-aa9b-5c090a2da237" providerId="ADAL" clId="{3736D5E5-739F-49F8-8648-95658EB5771D}" dt="2024-09-17T16:12:24.348" v="12" actId="47"/>
        <pc:sldMkLst>
          <pc:docMk/>
          <pc:sldMk cId="623853206" sldId="523"/>
        </pc:sldMkLst>
      </pc:sldChg>
      <pc:sldChg chg="del">
        <pc:chgData name="Dieter Beaven" userId="9bbdb69f-69d0-4759-aa9b-5c090a2da237" providerId="ADAL" clId="{3736D5E5-739F-49F8-8648-95658EB5771D}" dt="2024-09-17T16:12:25.073" v="13" actId="47"/>
        <pc:sldMkLst>
          <pc:docMk/>
          <pc:sldMk cId="280797512" sldId="524"/>
        </pc:sldMkLst>
      </pc:sldChg>
      <pc:sldChg chg="addSp modSp mod">
        <pc:chgData name="Dieter Beaven" userId="9bbdb69f-69d0-4759-aa9b-5c090a2da237" providerId="ADAL" clId="{3736D5E5-739F-49F8-8648-95658EB5771D}" dt="2024-09-20T16:25:21.649" v="17" actId="1035"/>
        <pc:sldMkLst>
          <pc:docMk/>
          <pc:sldMk cId="3896053727" sldId="543"/>
        </pc:sldMkLst>
      </pc:sldChg>
      <pc:sldChg chg="del">
        <pc:chgData name="Dieter Beaven" userId="9bbdb69f-69d0-4759-aa9b-5c090a2da237" providerId="ADAL" clId="{3736D5E5-739F-49F8-8648-95658EB5771D}" dt="2024-09-20T16:25:25.114" v="18" actId="47"/>
        <pc:sldMkLst>
          <pc:docMk/>
          <pc:sldMk cId="446446822" sldId="544"/>
        </pc:sldMkLst>
      </pc:sldChg>
      <pc:sldChg chg="addSp modSp mod">
        <pc:chgData name="Dieter Beaven" userId="9bbdb69f-69d0-4759-aa9b-5c090a2da237" providerId="ADAL" clId="{3736D5E5-739F-49F8-8648-95658EB5771D}" dt="2024-09-20T16:26:14.209" v="20" actId="1076"/>
        <pc:sldMkLst>
          <pc:docMk/>
          <pc:sldMk cId="3458699803" sldId="545"/>
        </pc:sldMkLst>
      </pc:sldChg>
      <pc:sldChg chg="del">
        <pc:chgData name="Dieter Beaven" userId="9bbdb69f-69d0-4759-aa9b-5c090a2da237" providerId="ADAL" clId="{3736D5E5-739F-49F8-8648-95658EB5771D}" dt="2024-09-17T16:12:17.231" v="0" actId="47"/>
        <pc:sldMkLst>
          <pc:docMk/>
          <pc:sldMk cId="4071243651" sldId="548"/>
        </pc:sldMkLst>
      </pc:sldChg>
      <pc:sldChg chg="del">
        <pc:chgData name="Dieter Beaven" userId="9bbdb69f-69d0-4759-aa9b-5c090a2da237" providerId="ADAL" clId="{3736D5E5-739F-49F8-8648-95658EB5771D}" dt="2024-09-17T16:12:20.028" v="6" actId="47"/>
        <pc:sldMkLst>
          <pc:docMk/>
          <pc:sldMk cId="4190994049" sldId="550"/>
        </pc:sldMkLst>
      </pc:sldChg>
      <pc:sldChg chg="del">
        <pc:chgData name="Dieter Beaven" userId="9bbdb69f-69d0-4759-aa9b-5c090a2da237" providerId="ADAL" clId="{3736D5E5-739F-49F8-8648-95658EB5771D}" dt="2024-09-17T16:12:21.650" v="10" actId="47"/>
        <pc:sldMkLst>
          <pc:docMk/>
          <pc:sldMk cId="2915845008" sldId="551"/>
        </pc:sldMkLst>
      </pc:sldChg>
    </pc:docChg>
  </pc:docChgLst>
  <pc:docChgLst>
    <pc:chgData name="Dieter Beaven" userId="9bbdb69f-69d0-4759-aa9b-5c090a2da237" providerId="ADAL" clId="{438EF111-08C8-4905-B82A-8A39A72E3A7E}"/>
    <pc:docChg chg="custSel addSld delSld modSld">
      <pc:chgData name="Dieter Beaven" userId="9bbdb69f-69d0-4759-aa9b-5c090a2da237" providerId="ADAL" clId="{438EF111-08C8-4905-B82A-8A39A72E3A7E}" dt="2025-04-28T15:16:40.640" v="30" actId="47"/>
      <pc:docMkLst>
        <pc:docMk/>
      </pc:docMkLst>
      <pc:sldChg chg="add">
        <pc:chgData name="Dieter Beaven" userId="9bbdb69f-69d0-4759-aa9b-5c090a2da237" providerId="ADAL" clId="{438EF111-08C8-4905-B82A-8A39A72E3A7E}" dt="2025-04-28T15:15:42.761" v="19"/>
        <pc:sldMkLst>
          <pc:docMk/>
          <pc:sldMk cId="1569801064" sldId="517"/>
        </pc:sldMkLst>
      </pc:sldChg>
      <pc:sldChg chg="add">
        <pc:chgData name="Dieter Beaven" userId="9bbdb69f-69d0-4759-aa9b-5c090a2da237" providerId="ADAL" clId="{438EF111-08C8-4905-B82A-8A39A72E3A7E}" dt="2025-04-28T15:15:42.761" v="19"/>
        <pc:sldMkLst>
          <pc:docMk/>
          <pc:sldMk cId="831857479" sldId="518"/>
        </pc:sldMkLst>
      </pc:sldChg>
      <pc:sldChg chg="add">
        <pc:chgData name="Dieter Beaven" userId="9bbdb69f-69d0-4759-aa9b-5c090a2da237" providerId="ADAL" clId="{438EF111-08C8-4905-B82A-8A39A72E3A7E}" dt="2025-04-28T15:15:42.761" v="19"/>
        <pc:sldMkLst>
          <pc:docMk/>
          <pc:sldMk cId="1658660834" sldId="519"/>
        </pc:sldMkLst>
      </pc:sldChg>
      <pc:sldChg chg="add">
        <pc:chgData name="Dieter Beaven" userId="9bbdb69f-69d0-4759-aa9b-5c090a2da237" providerId="ADAL" clId="{438EF111-08C8-4905-B82A-8A39A72E3A7E}" dt="2025-04-28T15:15:42.761" v="19"/>
        <pc:sldMkLst>
          <pc:docMk/>
          <pc:sldMk cId="1923483755" sldId="520"/>
        </pc:sldMkLst>
      </pc:sldChg>
      <pc:sldChg chg="add">
        <pc:chgData name="Dieter Beaven" userId="9bbdb69f-69d0-4759-aa9b-5c090a2da237" providerId="ADAL" clId="{438EF111-08C8-4905-B82A-8A39A72E3A7E}" dt="2025-04-28T15:15:42.761" v="19"/>
        <pc:sldMkLst>
          <pc:docMk/>
          <pc:sldMk cId="2847779210" sldId="521"/>
        </pc:sldMkLst>
      </pc:sldChg>
      <pc:sldChg chg="delSp add mod">
        <pc:chgData name="Dieter Beaven" userId="9bbdb69f-69d0-4759-aa9b-5c090a2da237" providerId="ADAL" clId="{438EF111-08C8-4905-B82A-8A39A72E3A7E}" dt="2025-04-28T15:16:12.695" v="20" actId="478"/>
        <pc:sldMkLst>
          <pc:docMk/>
          <pc:sldMk cId="2158368142" sldId="522"/>
        </pc:sldMkLst>
      </pc:sldChg>
      <pc:sldChg chg="modSp add mod">
        <pc:chgData name="Dieter Beaven" userId="9bbdb69f-69d0-4759-aa9b-5c090a2da237" providerId="ADAL" clId="{438EF111-08C8-4905-B82A-8A39A72E3A7E}" dt="2025-04-28T15:16:31.060" v="29" actId="6549"/>
        <pc:sldMkLst>
          <pc:docMk/>
          <pc:sldMk cId="2553695061" sldId="525"/>
        </pc:sldMkLst>
        <pc:spChg chg="mod">
          <ac:chgData name="Dieter Beaven" userId="9bbdb69f-69d0-4759-aa9b-5c090a2da237" providerId="ADAL" clId="{438EF111-08C8-4905-B82A-8A39A72E3A7E}" dt="2025-04-28T15:16:21.327" v="23" actId="6549"/>
          <ac:spMkLst>
            <pc:docMk/>
            <pc:sldMk cId="2553695061" sldId="525"/>
            <ac:spMk id="3" creationId="{00000000-0000-0000-0000-000000000000}"/>
          </ac:spMkLst>
        </pc:spChg>
        <pc:spChg chg="mod">
          <ac:chgData name="Dieter Beaven" userId="9bbdb69f-69d0-4759-aa9b-5c090a2da237" providerId="ADAL" clId="{438EF111-08C8-4905-B82A-8A39A72E3A7E}" dt="2025-04-28T15:16:31.060" v="29" actId="6549"/>
          <ac:spMkLst>
            <pc:docMk/>
            <pc:sldMk cId="2553695061" sldId="525"/>
            <ac:spMk id="5" creationId="{00000000-0000-0000-0000-000000000000}"/>
          </ac:spMkLst>
        </pc:spChg>
      </pc:sldChg>
      <pc:sldChg chg="add">
        <pc:chgData name="Dieter Beaven" userId="9bbdb69f-69d0-4759-aa9b-5c090a2da237" providerId="ADAL" clId="{438EF111-08C8-4905-B82A-8A39A72E3A7E}" dt="2025-04-28T15:15:42.761" v="19"/>
        <pc:sldMkLst>
          <pc:docMk/>
          <pc:sldMk cId="211575047" sldId="527"/>
        </pc:sldMkLst>
      </pc:sldChg>
      <pc:sldChg chg="modSp mod">
        <pc:chgData name="Dieter Beaven" userId="9bbdb69f-69d0-4759-aa9b-5c090a2da237" providerId="ADAL" clId="{438EF111-08C8-4905-B82A-8A39A72E3A7E}" dt="2025-04-28T15:13:08.631" v="18" actId="20577"/>
        <pc:sldMkLst>
          <pc:docMk/>
          <pc:sldMk cId="3991975165" sldId="547"/>
        </pc:sldMkLst>
        <pc:spChg chg="mod">
          <ac:chgData name="Dieter Beaven" userId="9bbdb69f-69d0-4759-aa9b-5c090a2da237" providerId="ADAL" clId="{438EF111-08C8-4905-B82A-8A39A72E3A7E}" dt="2025-04-28T15:13:08.631" v="18" actId="20577"/>
          <ac:spMkLst>
            <pc:docMk/>
            <pc:sldMk cId="3991975165" sldId="547"/>
            <ac:spMk id="2" creationId="{00000000-0000-0000-0000-000000000000}"/>
          </ac:spMkLst>
        </pc:spChg>
      </pc:sldChg>
      <pc:sldChg chg="modSp del mod">
        <pc:chgData name="Dieter Beaven" userId="9bbdb69f-69d0-4759-aa9b-5c090a2da237" providerId="ADAL" clId="{438EF111-08C8-4905-B82A-8A39A72E3A7E}" dt="2025-04-28T15:16:40.640" v="30" actId="47"/>
        <pc:sldMkLst>
          <pc:docMk/>
          <pc:sldMk cId="3055658135" sldId="549"/>
        </pc:sldMkLst>
      </pc:sldChg>
      <pc:sldChg chg="add">
        <pc:chgData name="Dieter Beaven" userId="9bbdb69f-69d0-4759-aa9b-5c090a2da237" providerId="ADAL" clId="{438EF111-08C8-4905-B82A-8A39A72E3A7E}" dt="2025-04-28T15:15:42.761" v="19"/>
        <pc:sldMkLst>
          <pc:docMk/>
          <pc:sldMk cId="2835143270" sldId="553"/>
        </pc:sldMkLst>
      </pc:sldChg>
    </pc:docChg>
  </pc:docChgLst>
  <pc:docChgLst>
    <pc:chgData name="Dieter Beaven" userId="9bbdb69f-69d0-4759-aa9b-5c090a2da237" providerId="ADAL" clId="{73517785-EB4C-4D85-AC28-4F98C203B6D8}"/>
    <pc:docChg chg="modSld">
      <pc:chgData name="Dieter Beaven" userId="9bbdb69f-69d0-4759-aa9b-5c090a2da237" providerId="ADAL" clId="{73517785-EB4C-4D85-AC28-4F98C203B6D8}" dt="2025-04-24T16:05:52.271" v="12" actId="20577"/>
      <pc:docMkLst>
        <pc:docMk/>
      </pc:docMkLst>
      <pc:sldChg chg="modSp mod">
        <pc:chgData name="Dieter Beaven" userId="9bbdb69f-69d0-4759-aa9b-5c090a2da237" providerId="ADAL" clId="{73517785-EB4C-4D85-AC28-4F98C203B6D8}" dt="2025-04-24T16:05:52.271" v="12" actId="20577"/>
        <pc:sldMkLst>
          <pc:docMk/>
          <pc:sldMk cId="3991975165" sldId="547"/>
        </pc:sldMkLst>
        <pc:spChg chg="mod">
          <ac:chgData name="Dieter Beaven" userId="9bbdb69f-69d0-4759-aa9b-5c090a2da237" providerId="ADAL" clId="{73517785-EB4C-4D85-AC28-4F98C203B6D8}" dt="2025-04-24T16:05:52.271" v="12" actId="20577"/>
          <ac:spMkLst>
            <pc:docMk/>
            <pc:sldMk cId="3991975165" sldId="547"/>
            <ac:spMk id="2" creationId="{00000000-0000-0000-0000-000000000000}"/>
          </ac:spMkLst>
        </pc:spChg>
      </pc:sldChg>
    </pc:docChg>
  </pc:docChgLst>
  <pc:docChgLst>
    <pc:chgData name="Dieter Beaven" userId="S::dbeaven@newsteadwood.co.uk::9bbdb69f-69d0-4759-aa9b-5c090a2da237" providerId="AD" clId="Web-{6BD7071B-32F0-A215-B523-DBD5E937F1B5}"/>
    <pc:docChg chg="modSld">
      <pc:chgData name="Dieter Beaven" userId="S::dbeaven@newsteadwood.co.uk::9bbdb69f-69d0-4759-aa9b-5c090a2da237" providerId="AD" clId="Web-{6BD7071B-32F0-A215-B523-DBD5E937F1B5}" dt="2024-09-23T10:28:21.091" v="1" actId="20577"/>
      <pc:docMkLst>
        <pc:docMk/>
      </pc:docMkLst>
      <pc:sldChg chg="modSp">
        <pc:chgData name="Dieter Beaven" userId="S::dbeaven@newsteadwood.co.uk::9bbdb69f-69d0-4759-aa9b-5c090a2da237" providerId="AD" clId="Web-{6BD7071B-32F0-A215-B523-DBD5E937F1B5}" dt="2024-09-23T10:28:21.091" v="1" actId="20577"/>
        <pc:sldMkLst>
          <pc:docMk/>
          <pc:sldMk cId="3991975165" sldId="547"/>
        </pc:sldMkLst>
      </pc:sldChg>
    </pc:docChg>
  </pc:docChgLst>
  <pc:docChgLst>
    <pc:chgData name="Dieter Beaven" userId="9bbdb69f-69d0-4759-aa9b-5c090a2da237" providerId="ADAL" clId="{25F2F459-F76B-4BD9-AD1F-AE04D3AA370F}"/>
    <pc:docChg chg="modSld">
      <pc:chgData name="Dieter Beaven" userId="9bbdb69f-69d0-4759-aa9b-5c090a2da237" providerId="ADAL" clId="{25F2F459-F76B-4BD9-AD1F-AE04D3AA370F}" dt="2025-04-28T09:44:54.870" v="14" actId="20577"/>
      <pc:docMkLst>
        <pc:docMk/>
      </pc:docMkLst>
      <pc:sldChg chg="modSp mod">
        <pc:chgData name="Dieter Beaven" userId="9bbdb69f-69d0-4759-aa9b-5c090a2da237" providerId="ADAL" clId="{25F2F459-F76B-4BD9-AD1F-AE04D3AA370F}" dt="2025-04-28T09:44:54.870" v="14" actId="20577"/>
        <pc:sldMkLst>
          <pc:docMk/>
          <pc:sldMk cId="3991975165" sldId="547"/>
        </pc:sldMkLst>
        <pc:spChg chg="mod">
          <ac:chgData name="Dieter Beaven" userId="9bbdb69f-69d0-4759-aa9b-5c090a2da237" providerId="ADAL" clId="{25F2F459-F76B-4BD9-AD1F-AE04D3AA370F}" dt="2025-04-28T09:44:54.870" v="14" actId="20577"/>
          <ac:spMkLst>
            <pc:docMk/>
            <pc:sldMk cId="3991975165" sldId="547"/>
            <ac:spMk id="2" creationId="{00000000-0000-0000-0000-000000000000}"/>
          </ac:spMkLst>
        </pc:spChg>
      </pc:sldChg>
    </pc:docChg>
  </pc:docChgLst>
  <pc:docChgLst>
    <pc:chgData name="Dieter Beaven" userId="9bbdb69f-69d0-4759-aa9b-5c090a2da237" providerId="ADAL" clId="{6DC89492-FB12-4865-8BD7-A73C277B1892}"/>
    <pc:docChg chg="custSel addSld delSld modSld">
      <pc:chgData name="Dieter Beaven" userId="9bbdb69f-69d0-4759-aa9b-5c090a2da237" providerId="ADAL" clId="{6DC89492-FB12-4865-8BD7-A73C277B1892}" dt="2025-06-05T10:21:05.337" v="30" actId="1076"/>
      <pc:docMkLst>
        <pc:docMk/>
      </pc:docMkLst>
      <pc:sldChg chg="addSp modSp mod">
        <pc:chgData name="Dieter Beaven" userId="9bbdb69f-69d0-4759-aa9b-5c090a2da237" providerId="ADAL" clId="{6DC89492-FB12-4865-8BD7-A73C277B1892}" dt="2025-06-04T11:58:29.717" v="1" actId="1076"/>
        <pc:sldMkLst>
          <pc:docMk/>
          <pc:sldMk cId="3896053727" sldId="543"/>
        </pc:sldMkLst>
        <pc:picChg chg="add mod">
          <ac:chgData name="Dieter Beaven" userId="9bbdb69f-69d0-4759-aa9b-5c090a2da237" providerId="ADAL" clId="{6DC89492-FB12-4865-8BD7-A73C277B1892}" dt="2025-06-04T11:58:29.717" v="1" actId="1076"/>
          <ac:picMkLst>
            <pc:docMk/>
            <pc:sldMk cId="3896053727" sldId="543"/>
            <ac:picMk id="6" creationId="{8B17F403-BB6B-74A0-F048-20D7E4809D57}"/>
          </ac:picMkLst>
        </pc:picChg>
      </pc:sldChg>
      <pc:sldChg chg="addSp delSp modSp mod">
        <pc:chgData name="Dieter Beaven" userId="9bbdb69f-69d0-4759-aa9b-5c090a2da237" providerId="ADAL" clId="{6DC89492-FB12-4865-8BD7-A73C277B1892}" dt="2025-06-05T10:02:09.634" v="16" actId="1035"/>
        <pc:sldMkLst>
          <pc:docMk/>
          <pc:sldMk cId="3458699803" sldId="545"/>
        </pc:sldMkLst>
        <pc:picChg chg="add mod">
          <ac:chgData name="Dieter Beaven" userId="9bbdb69f-69d0-4759-aa9b-5c090a2da237" providerId="ADAL" clId="{6DC89492-FB12-4865-8BD7-A73C277B1892}" dt="2025-06-05T10:02:09.634" v="16" actId="1035"/>
          <ac:picMkLst>
            <pc:docMk/>
            <pc:sldMk cId="3458699803" sldId="545"/>
            <ac:picMk id="8" creationId="{939E2D8E-E2DE-8FF5-99DD-FE9FFA0B09A8}"/>
          </ac:picMkLst>
        </pc:picChg>
      </pc:sldChg>
      <pc:sldChg chg="addSp modSp mod">
        <pc:chgData name="Dieter Beaven" userId="9bbdb69f-69d0-4759-aa9b-5c090a2da237" providerId="ADAL" clId="{6DC89492-FB12-4865-8BD7-A73C277B1892}" dt="2025-06-04T11:58:53.831" v="3" actId="1076"/>
        <pc:sldMkLst>
          <pc:docMk/>
          <pc:sldMk cId="4091202299" sldId="550"/>
        </pc:sldMkLst>
        <pc:picChg chg="add mod">
          <ac:chgData name="Dieter Beaven" userId="9bbdb69f-69d0-4759-aa9b-5c090a2da237" providerId="ADAL" clId="{6DC89492-FB12-4865-8BD7-A73C277B1892}" dt="2025-06-04T11:58:53.831" v="3" actId="1076"/>
          <ac:picMkLst>
            <pc:docMk/>
            <pc:sldMk cId="4091202299" sldId="550"/>
            <ac:picMk id="6" creationId="{8454BB61-D30F-A4F5-9A24-AA820035D4C3}"/>
          </ac:picMkLst>
        </pc:picChg>
      </pc:sldChg>
      <pc:sldChg chg="del">
        <pc:chgData name="Dieter Beaven" userId="9bbdb69f-69d0-4759-aa9b-5c090a2da237" providerId="ADAL" clId="{6DC89492-FB12-4865-8BD7-A73C277B1892}" dt="2025-06-04T11:58:58.424" v="4" actId="47"/>
        <pc:sldMkLst>
          <pc:docMk/>
          <pc:sldMk cId="3826585799" sldId="551"/>
        </pc:sldMkLst>
      </pc:sldChg>
      <pc:sldChg chg="addSp modSp mod">
        <pc:chgData name="Dieter Beaven" userId="9bbdb69f-69d0-4759-aa9b-5c090a2da237" providerId="ADAL" clId="{6DC89492-FB12-4865-8BD7-A73C277B1892}" dt="2025-06-05T10:18:56.126" v="23" actId="1035"/>
        <pc:sldMkLst>
          <pc:docMk/>
          <pc:sldMk cId="2531956736" sldId="552"/>
        </pc:sldMkLst>
        <pc:picChg chg="add mod">
          <ac:chgData name="Dieter Beaven" userId="9bbdb69f-69d0-4759-aa9b-5c090a2da237" providerId="ADAL" clId="{6DC89492-FB12-4865-8BD7-A73C277B1892}" dt="2025-06-05T10:18:56.126" v="23" actId="1035"/>
          <ac:picMkLst>
            <pc:docMk/>
            <pc:sldMk cId="2531956736" sldId="552"/>
            <ac:picMk id="6" creationId="{5079940C-EABD-A6A9-4413-44B8C75FB4EB}"/>
          </ac:picMkLst>
        </pc:picChg>
      </pc:sldChg>
      <pc:sldChg chg="addSp delSp modSp add mod">
        <pc:chgData name="Dieter Beaven" userId="9bbdb69f-69d0-4759-aa9b-5c090a2da237" providerId="ADAL" clId="{6DC89492-FB12-4865-8BD7-A73C277B1892}" dt="2025-06-05T10:21:05.337" v="30" actId="1076"/>
        <pc:sldMkLst>
          <pc:docMk/>
          <pc:sldMk cId="2244201746" sldId="554"/>
        </pc:sldMkLst>
        <pc:picChg chg="add mod">
          <ac:chgData name="Dieter Beaven" userId="9bbdb69f-69d0-4759-aa9b-5c090a2da237" providerId="ADAL" clId="{6DC89492-FB12-4865-8BD7-A73C277B1892}" dt="2025-06-05T10:21:05.337" v="30" actId="1076"/>
          <ac:picMkLst>
            <pc:docMk/>
            <pc:sldMk cId="2244201746" sldId="554"/>
            <ac:picMk id="8" creationId="{FC3D6398-315E-BA1C-392C-C3A182D37C36}"/>
          </ac:picMkLst>
        </pc:picChg>
      </pc:sldChg>
    </pc:docChg>
  </pc:docChgLst>
  <pc:docChgLst>
    <pc:chgData name="Dieter Beaven" userId="9bbdb69f-69d0-4759-aa9b-5c090a2da237" providerId="ADAL" clId="{1C892770-E48D-412B-AA99-7BE3E2823042}"/>
    <pc:docChg chg="custSel addSld delSld modSld">
      <pc:chgData name="Dieter Beaven" userId="9bbdb69f-69d0-4759-aa9b-5c090a2da237" providerId="ADAL" clId="{1C892770-E48D-412B-AA99-7BE3E2823042}" dt="2025-04-24T16:01:51.069" v="48"/>
      <pc:docMkLst>
        <pc:docMk/>
      </pc:docMkLst>
      <pc:sldChg chg="del">
        <pc:chgData name="Dieter Beaven" userId="9bbdb69f-69d0-4759-aa9b-5c090a2da237" providerId="ADAL" clId="{1C892770-E48D-412B-AA99-7BE3E2823042}" dt="2025-04-24T16:01:13.369" v="38" actId="47"/>
        <pc:sldMkLst>
          <pc:docMk/>
          <pc:sldMk cId="1020239277" sldId="484"/>
        </pc:sldMkLst>
      </pc:sldChg>
      <pc:sldChg chg="del">
        <pc:chgData name="Dieter Beaven" userId="9bbdb69f-69d0-4759-aa9b-5c090a2da237" providerId="ADAL" clId="{1C892770-E48D-412B-AA99-7BE3E2823042}" dt="2025-04-24T16:01:14.591" v="39" actId="47"/>
        <pc:sldMkLst>
          <pc:docMk/>
          <pc:sldMk cId="2811694845" sldId="513"/>
        </pc:sldMkLst>
      </pc:sldChg>
      <pc:sldChg chg="del">
        <pc:chgData name="Dieter Beaven" userId="9bbdb69f-69d0-4759-aa9b-5c090a2da237" providerId="ADAL" clId="{1C892770-E48D-412B-AA99-7BE3E2823042}" dt="2025-04-24T16:01:15.393" v="40" actId="47"/>
        <pc:sldMkLst>
          <pc:docMk/>
          <pc:sldMk cId="767054381" sldId="514"/>
        </pc:sldMkLst>
      </pc:sldChg>
      <pc:sldChg chg="delSp mod">
        <pc:chgData name="Dieter Beaven" userId="9bbdb69f-69d0-4759-aa9b-5c090a2da237" providerId="ADAL" clId="{1C892770-E48D-412B-AA99-7BE3E2823042}" dt="2025-04-24T16:01:18.643" v="41" actId="478"/>
        <pc:sldMkLst>
          <pc:docMk/>
          <pc:sldMk cId="3896053727" sldId="543"/>
        </pc:sldMkLst>
      </pc:sldChg>
      <pc:sldChg chg="delSp mod">
        <pc:chgData name="Dieter Beaven" userId="9bbdb69f-69d0-4759-aa9b-5c090a2da237" providerId="ADAL" clId="{1C892770-E48D-412B-AA99-7BE3E2823042}" dt="2025-04-24T16:01:20.187" v="42" actId="478"/>
        <pc:sldMkLst>
          <pc:docMk/>
          <pc:sldMk cId="3458699803" sldId="545"/>
        </pc:sldMkLst>
      </pc:sldChg>
      <pc:sldChg chg="modSp mod">
        <pc:chgData name="Dieter Beaven" userId="9bbdb69f-69d0-4759-aa9b-5c090a2da237" providerId="ADAL" clId="{1C892770-E48D-412B-AA99-7BE3E2823042}" dt="2025-04-24T16:01:06.370" v="37" actId="6549"/>
        <pc:sldMkLst>
          <pc:docMk/>
          <pc:sldMk cId="3991975165" sldId="547"/>
        </pc:sldMkLst>
        <pc:spChg chg="mod">
          <ac:chgData name="Dieter Beaven" userId="9bbdb69f-69d0-4759-aa9b-5c090a2da237" providerId="ADAL" clId="{1C892770-E48D-412B-AA99-7BE3E2823042}" dt="2025-04-24T16:01:06.370" v="37" actId="6549"/>
          <ac:spMkLst>
            <pc:docMk/>
            <pc:sldMk cId="3991975165" sldId="547"/>
            <ac:spMk id="2" creationId="{00000000-0000-0000-0000-000000000000}"/>
          </ac:spMkLst>
        </pc:spChg>
      </pc:sldChg>
      <pc:sldChg chg="modSp mod">
        <pc:chgData name="Dieter Beaven" userId="9bbdb69f-69d0-4759-aa9b-5c090a2da237" providerId="ADAL" clId="{1C892770-E48D-412B-AA99-7BE3E2823042}" dt="2025-04-24T16:01:42.159" v="45" actId="6549"/>
        <pc:sldMkLst>
          <pc:docMk/>
          <pc:sldMk cId="3055658135" sldId="549"/>
        </pc:sldMkLst>
      </pc:sldChg>
      <pc:sldChg chg="add">
        <pc:chgData name="Dieter Beaven" userId="9bbdb69f-69d0-4759-aa9b-5c090a2da237" providerId="ADAL" clId="{1C892770-E48D-412B-AA99-7BE3E2823042}" dt="2025-04-24T16:01:47.507" v="46"/>
        <pc:sldMkLst>
          <pc:docMk/>
          <pc:sldMk cId="4091202299" sldId="550"/>
        </pc:sldMkLst>
      </pc:sldChg>
      <pc:sldChg chg="add">
        <pc:chgData name="Dieter Beaven" userId="9bbdb69f-69d0-4759-aa9b-5c090a2da237" providerId="ADAL" clId="{1C892770-E48D-412B-AA99-7BE3E2823042}" dt="2025-04-24T16:01:48.048" v="47"/>
        <pc:sldMkLst>
          <pc:docMk/>
          <pc:sldMk cId="3826585799" sldId="551"/>
        </pc:sldMkLst>
      </pc:sldChg>
      <pc:sldChg chg="add">
        <pc:chgData name="Dieter Beaven" userId="9bbdb69f-69d0-4759-aa9b-5c090a2da237" providerId="ADAL" clId="{1C892770-E48D-412B-AA99-7BE3E2823042}" dt="2025-04-24T16:01:51.069" v="48"/>
        <pc:sldMkLst>
          <pc:docMk/>
          <pc:sldMk cId="2531956736" sldId="552"/>
        </pc:sldMkLst>
      </pc:sldChg>
    </pc:docChg>
  </pc:docChgLst>
  <pc:docChgLst>
    <pc:chgData name="Dieter Beaven" userId="9bbdb69f-69d0-4759-aa9b-5c090a2da237" providerId="ADAL" clId="{2A5AE0E2-2788-4AA7-8B3C-A04471EF5D14}"/>
    <pc:docChg chg="custSel addSld delSld modSld">
      <pc:chgData name="Dieter Beaven" userId="9bbdb69f-69d0-4759-aa9b-5c090a2da237" providerId="ADAL" clId="{2A5AE0E2-2788-4AA7-8B3C-A04471EF5D14}" dt="2024-09-17T16:09:35.830" v="251" actId="47"/>
      <pc:docMkLst>
        <pc:docMk/>
      </pc:docMkLst>
      <pc:sldChg chg="del">
        <pc:chgData name="Dieter Beaven" userId="9bbdb69f-69d0-4759-aa9b-5c090a2da237" providerId="ADAL" clId="{2A5AE0E2-2788-4AA7-8B3C-A04471EF5D14}" dt="2024-09-17T16:01:05.070" v="1" actId="47"/>
        <pc:sldMkLst>
          <pc:docMk/>
          <pc:sldMk cId="2913017854" sldId="481"/>
        </pc:sldMkLst>
      </pc:sldChg>
      <pc:sldChg chg="del">
        <pc:chgData name="Dieter Beaven" userId="9bbdb69f-69d0-4759-aa9b-5c090a2da237" providerId="ADAL" clId="{2A5AE0E2-2788-4AA7-8B3C-A04471EF5D14}" dt="2024-09-17T16:01:10.136" v="3" actId="47"/>
        <pc:sldMkLst>
          <pc:docMk/>
          <pc:sldMk cId="3808051470" sldId="483"/>
        </pc:sldMkLst>
      </pc:sldChg>
      <pc:sldChg chg="modSp mod">
        <pc:chgData name="Dieter Beaven" userId="9bbdb69f-69d0-4759-aa9b-5c090a2da237" providerId="ADAL" clId="{2A5AE0E2-2788-4AA7-8B3C-A04471EF5D14}" dt="2024-09-17T16:06:58.646" v="119" actId="6549"/>
        <pc:sldMkLst>
          <pc:docMk/>
          <pc:sldMk cId="2097919484" sldId="503"/>
        </pc:sldMkLst>
      </pc:sldChg>
      <pc:sldChg chg="modSp mod">
        <pc:chgData name="Dieter Beaven" userId="9bbdb69f-69d0-4759-aa9b-5c090a2da237" providerId="ADAL" clId="{2A5AE0E2-2788-4AA7-8B3C-A04471EF5D14}" dt="2024-09-17T16:08:22.961" v="181" actId="20577"/>
        <pc:sldMkLst>
          <pc:docMk/>
          <pc:sldMk cId="216391128" sldId="521"/>
        </pc:sldMkLst>
      </pc:sldChg>
      <pc:sldChg chg="modSp mod">
        <pc:chgData name="Dieter Beaven" userId="9bbdb69f-69d0-4759-aa9b-5c090a2da237" providerId="ADAL" clId="{2A5AE0E2-2788-4AA7-8B3C-A04471EF5D14}" dt="2024-09-17T16:09:15.811" v="250" actId="20577"/>
        <pc:sldMkLst>
          <pc:docMk/>
          <pc:sldMk cId="280797512" sldId="524"/>
        </pc:sldMkLst>
      </pc:sldChg>
      <pc:sldChg chg="del">
        <pc:chgData name="Dieter Beaven" userId="9bbdb69f-69d0-4759-aa9b-5c090a2da237" providerId="ADAL" clId="{2A5AE0E2-2788-4AA7-8B3C-A04471EF5D14}" dt="2024-09-17T16:09:35.830" v="251" actId="47"/>
        <pc:sldMkLst>
          <pc:docMk/>
          <pc:sldMk cId="2491822179" sldId="525"/>
        </pc:sldMkLst>
      </pc:sldChg>
      <pc:sldChg chg="del">
        <pc:chgData name="Dieter Beaven" userId="9bbdb69f-69d0-4759-aa9b-5c090a2da237" providerId="ADAL" clId="{2A5AE0E2-2788-4AA7-8B3C-A04471EF5D14}" dt="2024-09-17T16:01:06.407" v="2" actId="47"/>
        <pc:sldMkLst>
          <pc:docMk/>
          <pc:sldMk cId="3958245491" sldId="526"/>
        </pc:sldMkLst>
      </pc:sldChg>
      <pc:sldChg chg="modSp add mod">
        <pc:chgData name="Dieter Beaven" userId="9bbdb69f-69d0-4759-aa9b-5c090a2da237" providerId="ADAL" clId="{2A5AE0E2-2788-4AA7-8B3C-A04471EF5D14}" dt="2024-09-17T16:01:47.892" v="41" actId="20577"/>
        <pc:sldMkLst>
          <pc:docMk/>
          <pc:sldMk cId="3991975165" sldId="547"/>
        </pc:sldMkLst>
      </pc:sldChg>
      <pc:sldChg chg="modSp add mod">
        <pc:chgData name="Dieter Beaven" userId="9bbdb69f-69d0-4759-aa9b-5c090a2da237" providerId="ADAL" clId="{2A5AE0E2-2788-4AA7-8B3C-A04471EF5D14}" dt="2024-09-17T16:04:57.733" v="104" actId="20577"/>
        <pc:sldMkLst>
          <pc:docMk/>
          <pc:sldMk cId="4071243651" sldId="548"/>
        </pc:sldMkLst>
      </pc:sldChg>
      <pc:sldChg chg="modSp add mod">
        <pc:chgData name="Dieter Beaven" userId="9bbdb69f-69d0-4759-aa9b-5c090a2da237" providerId="ADAL" clId="{2A5AE0E2-2788-4AA7-8B3C-A04471EF5D14}" dt="2024-09-17T16:03:59.444" v="54" actId="20577"/>
        <pc:sldMkLst>
          <pc:docMk/>
          <pc:sldMk cId="3055658135" sldId="549"/>
        </pc:sldMkLst>
      </pc:sldChg>
      <pc:sldChg chg="modSp add mod">
        <pc:chgData name="Dieter Beaven" userId="9bbdb69f-69d0-4759-aa9b-5c090a2da237" providerId="ADAL" clId="{2A5AE0E2-2788-4AA7-8B3C-A04471EF5D14}" dt="2024-09-17T16:07:44.310" v="168" actId="20577"/>
        <pc:sldMkLst>
          <pc:docMk/>
          <pc:sldMk cId="4190994049" sldId="550"/>
        </pc:sldMkLst>
      </pc:sldChg>
      <pc:sldChg chg="modSp add mod">
        <pc:chgData name="Dieter Beaven" userId="9bbdb69f-69d0-4759-aa9b-5c090a2da237" providerId="ADAL" clId="{2A5AE0E2-2788-4AA7-8B3C-A04471EF5D14}" dt="2024-09-17T16:08:53.370" v="235" actId="20577"/>
        <pc:sldMkLst>
          <pc:docMk/>
          <pc:sldMk cId="2915845008" sldId="551"/>
        </pc:sldMkLst>
      </pc:sldChg>
    </pc:docChg>
  </pc:docChgLst>
  <pc:docChgLst>
    <pc:chgData name="Dieter Beaven" userId="9bbdb69f-69d0-4759-aa9b-5c090a2da237" providerId="ADAL" clId="{5BC22596-4F92-4FA2-85D4-CE6A6FE2A641}"/>
    <pc:docChg chg="custSel addSld modSld">
      <pc:chgData name="Dieter Beaven" userId="9bbdb69f-69d0-4759-aa9b-5c090a2da237" providerId="ADAL" clId="{5BC22596-4F92-4FA2-85D4-CE6A6FE2A641}" dt="2024-09-17T16:11:36.921" v="3" actId="478"/>
      <pc:docMkLst>
        <pc:docMk/>
      </pc:docMkLst>
      <pc:sldChg chg="delSp add mod">
        <pc:chgData name="Dieter Beaven" userId="9bbdb69f-69d0-4759-aa9b-5c090a2da237" providerId="ADAL" clId="{5BC22596-4F92-4FA2-85D4-CE6A6FE2A641}" dt="2024-09-17T16:11:36.921" v="3" actId="478"/>
        <pc:sldMkLst>
          <pc:docMk/>
          <pc:sldMk cId="3896053727" sldId="543"/>
        </pc:sldMkLst>
      </pc:sldChg>
      <pc:sldChg chg="delSp add mod">
        <pc:chgData name="Dieter Beaven" userId="9bbdb69f-69d0-4759-aa9b-5c090a2da237" providerId="ADAL" clId="{5BC22596-4F92-4FA2-85D4-CE6A6FE2A641}" dt="2024-09-17T16:11:35.672" v="2" actId="478"/>
        <pc:sldMkLst>
          <pc:docMk/>
          <pc:sldMk cId="446446822" sldId="544"/>
        </pc:sldMkLst>
      </pc:sldChg>
      <pc:sldChg chg="delSp add mod">
        <pc:chgData name="Dieter Beaven" userId="9bbdb69f-69d0-4759-aa9b-5c090a2da237" providerId="ADAL" clId="{5BC22596-4F92-4FA2-85D4-CE6A6FE2A641}" dt="2024-09-17T16:11:34.191" v="1" actId="478"/>
        <pc:sldMkLst>
          <pc:docMk/>
          <pc:sldMk cId="3458699803" sldId="545"/>
        </pc:sldMkLst>
      </pc:sldChg>
    </pc:docChg>
  </pc:docChgLst>
  <pc:docChgLst>
    <pc:chgData name="Dieter Beaven" userId="9bbdb69f-69d0-4759-aa9b-5c090a2da237" providerId="ADAL" clId="{0A8383A9-281B-4966-A365-373BCF63CD0A}"/>
    <pc:docChg chg="undo custSel addSld delSld modSld">
      <pc:chgData name="Dieter Beaven" userId="9bbdb69f-69d0-4759-aa9b-5c090a2da237" providerId="ADAL" clId="{0A8383A9-281B-4966-A365-373BCF63CD0A}" dt="2025-06-25T08:03:25.948" v="23" actId="14100"/>
      <pc:docMkLst>
        <pc:docMk/>
      </pc:docMkLst>
      <pc:sldChg chg="addSp delSp modSp del mod delAnim modAnim">
        <pc:chgData name="Dieter Beaven" userId="9bbdb69f-69d0-4759-aa9b-5c090a2da237" providerId="ADAL" clId="{0A8383A9-281B-4966-A365-373BCF63CD0A}" dt="2025-06-25T08:02:54.271" v="15" actId="47"/>
        <pc:sldMkLst>
          <pc:docMk/>
          <pc:sldMk cId="2847779210" sldId="521"/>
        </pc:sldMkLst>
        <pc:spChg chg="add mod">
          <ac:chgData name="Dieter Beaven" userId="9bbdb69f-69d0-4759-aa9b-5c090a2da237" providerId="ADAL" clId="{0A8383A9-281B-4966-A365-373BCF63CD0A}" dt="2025-06-25T08:02:27.815" v="5" actId="571"/>
          <ac:spMkLst>
            <pc:docMk/>
            <pc:sldMk cId="2847779210" sldId="521"/>
            <ac:spMk id="15" creationId="{176C882B-CD9E-06F1-ECFA-CE10CF86D6C8}"/>
          </ac:spMkLst>
        </pc:spChg>
        <pc:spChg chg="add del mod">
          <ac:chgData name="Dieter Beaven" userId="9bbdb69f-69d0-4759-aa9b-5c090a2da237" providerId="ADAL" clId="{0A8383A9-281B-4966-A365-373BCF63CD0A}" dt="2025-06-25T08:02:32.450" v="7" actId="478"/>
          <ac:spMkLst>
            <pc:docMk/>
            <pc:sldMk cId="2847779210" sldId="521"/>
            <ac:spMk id="19" creationId="{32653712-93A4-C953-45E3-9F8060A49684}"/>
          </ac:spMkLst>
        </pc:spChg>
      </pc:sldChg>
      <pc:sldChg chg="addSp delSp modSp add mod delAnim modAnim">
        <pc:chgData name="Dieter Beaven" userId="9bbdb69f-69d0-4759-aa9b-5c090a2da237" providerId="ADAL" clId="{0A8383A9-281B-4966-A365-373BCF63CD0A}" dt="2025-06-25T08:03:25.948" v="23" actId="14100"/>
        <pc:sldMkLst>
          <pc:docMk/>
          <pc:sldMk cId="854609528" sldId="555"/>
        </pc:sldMkLst>
        <pc:spChg chg="add mod">
          <ac:chgData name="Dieter Beaven" userId="9bbdb69f-69d0-4759-aa9b-5c090a2da237" providerId="ADAL" clId="{0A8383A9-281B-4966-A365-373BCF63CD0A}" dt="2025-06-25T08:03:15.272" v="21" actId="1076"/>
          <ac:spMkLst>
            <pc:docMk/>
            <pc:sldMk cId="854609528" sldId="555"/>
            <ac:spMk id="15" creationId="{AF3ABF88-DDA7-19A1-8FF4-6E93BBF4B7D0}"/>
          </ac:spMkLst>
        </pc:spChg>
        <pc:spChg chg="mod">
          <ac:chgData name="Dieter Beaven" userId="9bbdb69f-69d0-4759-aa9b-5c090a2da237" providerId="ADAL" clId="{0A8383A9-281B-4966-A365-373BCF63CD0A}" dt="2025-06-25T08:03:25.948" v="23" actId="14100"/>
          <ac:spMkLst>
            <pc:docMk/>
            <pc:sldMk cId="854609528" sldId="555"/>
            <ac:spMk id="24" creationId="{0B3554F4-36BD-7450-78B8-F3F074DE7742}"/>
          </ac:spMkLst>
        </pc:spChg>
        <pc:spChg chg="mod">
          <ac:chgData name="Dieter Beaven" userId="9bbdb69f-69d0-4759-aa9b-5c090a2da237" providerId="ADAL" clId="{0A8383A9-281B-4966-A365-373BCF63CD0A}" dt="2025-06-25T08:03:19.011" v="22" actId="1035"/>
          <ac:spMkLst>
            <pc:docMk/>
            <pc:sldMk cId="854609528" sldId="555"/>
            <ac:spMk id="35" creationId="{8B04CAC1-9FEA-D466-8BDB-F41376E71822}"/>
          </ac:spMkLst>
        </pc:spChg>
        <pc:spChg chg="del">
          <ac:chgData name="Dieter Beaven" userId="9bbdb69f-69d0-4759-aa9b-5c090a2da237" providerId="ADAL" clId="{0A8383A9-281B-4966-A365-373BCF63CD0A}" dt="2025-06-25T08:02:36.103" v="9" actId="478"/>
          <ac:spMkLst>
            <pc:docMk/>
            <pc:sldMk cId="854609528" sldId="555"/>
            <ac:spMk id="44" creationId="{14D11A58-D69B-20F6-02C1-3E4C78FD524F}"/>
          </ac:spMkLst>
        </pc:spChg>
        <pc:spChg chg="mod">
          <ac:chgData name="Dieter Beaven" userId="9bbdb69f-69d0-4759-aa9b-5c090a2da237" providerId="ADAL" clId="{0A8383A9-281B-4966-A365-373BCF63CD0A}" dt="2025-06-25T08:03:09.288" v="20" actId="20577"/>
          <ac:spMkLst>
            <pc:docMk/>
            <pc:sldMk cId="854609528" sldId="555"/>
            <ac:spMk id="47" creationId="{8DB3EA00-758E-2DCA-2657-43EBE1F52461}"/>
          </ac:spMkLst>
        </pc:spChg>
      </pc:sldChg>
      <pc:sldChg chg="addSp delSp add del mod addAnim delAnim">
        <pc:chgData name="Dieter Beaven" userId="9bbdb69f-69d0-4759-aa9b-5c090a2da237" providerId="ADAL" clId="{0A8383A9-281B-4966-A365-373BCF63CD0A}" dt="2025-06-25T08:02:23.943" v="3"/>
        <pc:sldMkLst>
          <pc:docMk/>
          <pc:sldMk cId="3322344653" sldId="555"/>
        </pc:sldMkLst>
        <pc:spChg chg="add del">
          <ac:chgData name="Dieter Beaven" userId="9bbdb69f-69d0-4759-aa9b-5c090a2da237" providerId="ADAL" clId="{0A8383A9-281B-4966-A365-373BCF63CD0A}" dt="2025-06-25T08:02:23.404" v="2" actId="478"/>
          <ac:spMkLst>
            <pc:docMk/>
            <pc:sldMk cId="3322344653" sldId="555"/>
            <ac:spMk id="48" creationId="{D7DDC70D-BB73-C337-9A34-C66A367E7B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25/06/2025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25/06/2025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1.png"/><Relationship Id="rId5" Type="http://schemas.openxmlformats.org/officeDocument/2006/relationships/image" Target="../media/image41.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3.png"/><Relationship Id="rId7" Type="http://schemas.openxmlformats.org/officeDocument/2006/relationships/image" Target="../media/image41.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53.png"/><Relationship Id="rId4"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9.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4.png"/><Relationship Id="rId3" Type="http://schemas.openxmlformats.org/officeDocument/2006/relationships/image" Target="../media/image53.png"/><Relationship Id="rId7" Type="http://schemas.openxmlformats.org/officeDocument/2006/relationships/image" Target="../media/image60.png"/><Relationship Id="rId12"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41.png"/><Relationship Id="rId5" Type="http://schemas.openxmlformats.org/officeDocument/2006/relationships/image" Target="../media/image58.png"/><Relationship Id="rId10" Type="http://schemas.openxmlformats.org/officeDocument/2006/relationships/image" Target="../media/image62.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130425"/>
            <a:ext cx="8640960" cy="3026767"/>
          </a:xfrm>
        </p:spPr>
        <p:txBody>
          <a:bodyPr>
            <a:normAutofit/>
          </a:bodyPr>
          <a:lstStyle/>
          <a:p>
            <a:r>
              <a:rPr lang="en-GB" b="1" dirty="0">
                <a:solidFill>
                  <a:srgbClr val="92D050"/>
                </a:solidFill>
              </a:rPr>
              <a:t>P1 Chapter 4</a:t>
            </a:r>
            <a:r>
              <a:rPr lang="en-GB" b="1">
                <a:solidFill>
                  <a:srgbClr val="92D050"/>
                </a:solidFill>
              </a:rPr>
              <a:t>: </a:t>
            </a:r>
            <a:r>
              <a:rPr lang="en-GB">
                <a:solidFill>
                  <a:schemeClr val="accent5"/>
                </a:solidFill>
              </a:rPr>
              <a:t>Transforming Graphs</a:t>
            </a:r>
            <a:br>
              <a:rPr lang="en-GB" dirty="0"/>
            </a:br>
            <a:br>
              <a:rPr lang="en-GB"/>
            </a:br>
            <a:r>
              <a:rPr lang="en-GB"/>
              <a:t>Cubic Graphs  </a:t>
            </a:r>
            <a:endParaRPr lang="en-GB" dirty="0"/>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97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4.1</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Pure Mathematics Year 1/AS</a:t>
            </a:r>
          </a:p>
          <a:p>
            <a:r>
              <a:rPr lang="en-GB" sz="2400" dirty="0"/>
              <a:t>Page 26</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193172" y="2314270"/>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7" name="TextBox 6"/>
          <p:cNvSpPr txBox="1"/>
          <p:nvPr/>
        </p:nvSpPr>
        <p:spPr>
          <a:xfrm>
            <a:off x="412162" y="1800347"/>
            <a:ext cx="1224136" cy="369332"/>
          </a:xfrm>
          <a:prstGeom prst="rect">
            <a:avLst/>
          </a:prstGeom>
          <a:noFill/>
        </p:spPr>
        <p:txBody>
          <a:bodyPr wrap="square" rtlCol="0">
            <a:spAutoFit/>
          </a:bodyPr>
          <a:lstStyle/>
          <a:p>
            <a:r>
              <a:rPr lang="en-GB" b="1" dirty="0"/>
              <a:t>Extension</a:t>
            </a:r>
          </a:p>
        </p:txBody>
      </p:sp>
      <p:sp>
        <p:nvSpPr>
          <p:cNvPr id="10" name="TextBox 9"/>
          <p:cNvSpPr txBox="1"/>
          <p:nvPr/>
        </p:nvSpPr>
        <p:spPr>
          <a:xfrm>
            <a:off x="539551" y="2223772"/>
            <a:ext cx="3388414" cy="923330"/>
          </a:xfrm>
          <a:prstGeom prst="rect">
            <a:avLst/>
          </a:prstGeom>
          <a:noFill/>
        </p:spPr>
        <p:txBody>
          <a:bodyPr wrap="square" rtlCol="0">
            <a:spAutoFit/>
          </a:bodyPr>
          <a:lstStyle/>
          <a:p>
            <a:r>
              <a:rPr lang="en-GB" dirty="0"/>
              <a:t>[MAT 2012 1E] Which one of the following equations could possibly have the graph given below?</a:t>
            </a:r>
          </a:p>
        </p:txBody>
      </p:sp>
      <p:pic>
        <p:nvPicPr>
          <p:cNvPr id="11" name="Picture 10"/>
          <p:cNvPicPr>
            <a:picLocks noChangeAspect="1"/>
          </p:cNvPicPr>
          <p:nvPr/>
        </p:nvPicPr>
        <p:blipFill>
          <a:blip r:embed="rId2"/>
          <a:stretch>
            <a:fillRect/>
          </a:stretch>
        </p:blipFill>
        <p:spPr>
          <a:xfrm>
            <a:off x="662581" y="3100947"/>
            <a:ext cx="2762614" cy="1852482"/>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394408" y="4987680"/>
                <a:ext cx="3744417" cy="1754326"/>
              </a:xfrm>
              <a:prstGeom prst="rect">
                <a:avLst/>
              </a:prstGeom>
              <a:noFill/>
            </p:spPr>
            <p:txBody>
              <a:bodyPr wrap="square" rtlCol="0">
                <a:spAutoFit/>
              </a:bodyPr>
              <a:lstStyle/>
              <a:p>
                <a:pPr marL="342900" indent="-342900">
                  <a:buAutoNum type="alphaUcParenR"/>
                </a:pPr>
                <a:r>
                  <a:rPr lang="en-GB" b="0" dirty="0"/>
                  <a:t>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3−</m:t>
                            </m:r>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3+</m:t>
                            </m:r>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𝑥</m:t>
                        </m:r>
                      </m:e>
                    </m:d>
                  </m:oMath>
                </a14:m>
                <a:endParaRPr lang="en-GB" b="0" dirty="0"/>
              </a:p>
              <a:p>
                <a:pPr marL="342900" indent="-342900">
                  <a:buAutoNum type="alphaUcParenR"/>
                </a:pPr>
                <a:r>
                  <a:rPr lang="en-GB" b="0" dirty="0"/>
                  <a:t>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−9</m:t>
                        </m:r>
                      </m:e>
                    </m:d>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−3</m:t>
                        </m:r>
                      </m:e>
                    </m:d>
                  </m:oMath>
                </a14:m>
                <a:endParaRPr lang="en-GB" b="0" dirty="0"/>
              </a:p>
              <a:p>
                <a:pPr marL="342900" indent="-342900">
                  <a:buAutoNum type="alphaUcParenR"/>
                </a:pPr>
                <a:r>
                  <a:rPr lang="en-GB" b="0" dirty="0"/>
                  <a:t>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−6</m:t>
                        </m:r>
                      </m:e>
                    </m:d>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−2</m:t>
                            </m:r>
                          </m:e>
                        </m:d>
                      </m:e>
                      <m:sup>
                        <m:r>
                          <a:rPr lang="en-GB" b="0" i="1" smtClean="0">
                            <a:latin typeface="Cambria Math" panose="02040503050406030204" pitchFamily="18" charset="0"/>
                          </a:rPr>
                          <m:t>2</m:t>
                        </m:r>
                      </m:sup>
                    </m:sSup>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+2</m:t>
                            </m:r>
                          </m:e>
                        </m:d>
                      </m:e>
                      <m:sup>
                        <m:r>
                          <a:rPr lang="en-GB" b="0" i="1" smtClean="0">
                            <a:latin typeface="Cambria Math" panose="02040503050406030204" pitchFamily="18" charset="0"/>
                          </a:rPr>
                          <m:t>2</m:t>
                        </m:r>
                      </m:sup>
                    </m:sSup>
                  </m:oMath>
                </a14:m>
                <a:endParaRPr lang="en-GB" b="0" dirty="0"/>
              </a:p>
              <a:p>
                <a:pPr marL="342900" indent="-342900">
                  <a:buAutoNum type="alphaUcParenR"/>
                </a:pPr>
                <a:r>
                  <a:rPr lang="en-GB" dirty="0"/>
                  <a:t>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−1</m:t>
                            </m:r>
                          </m:e>
                        </m:d>
                      </m:e>
                      <m:sup>
                        <m:r>
                          <a:rPr lang="en-GB" b="0" i="1" smtClean="0">
                            <a:latin typeface="Cambria Math" panose="02040503050406030204" pitchFamily="18" charset="0"/>
                          </a:rPr>
                          <m:t>2</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3−</m:t>
                        </m:r>
                        <m:r>
                          <a:rPr lang="en-GB" b="0" i="1" smtClean="0">
                            <a:latin typeface="Cambria Math" panose="02040503050406030204" pitchFamily="18" charset="0"/>
                          </a:rPr>
                          <m:t>𝑥</m:t>
                        </m:r>
                      </m:e>
                    </m:d>
                  </m:oMath>
                </a14:m>
                <a:endParaRPr lang="en-GB" b="0" dirty="0"/>
              </a:p>
              <a:p>
                <a:pPr marL="342900" indent="-342900">
                  <a:buAutoNum type="alphaUcParenR"/>
                </a:pPr>
                <a:endParaRPr lang="en-GB" dirty="0"/>
              </a:p>
              <a:p>
                <a:r>
                  <a:rPr lang="en-GB" b="1" dirty="0"/>
                  <a:t>Solution: D</a:t>
                </a:r>
              </a:p>
            </p:txBody>
          </p:sp>
        </mc:Choice>
        <mc:Fallback xmlns="">
          <p:sp>
            <p:nvSpPr>
              <p:cNvPr id="20" name="TextBox 19"/>
              <p:cNvSpPr txBox="1">
                <a:spLocks noRot="1" noChangeAspect="1" noMove="1" noResize="1" noEditPoints="1" noAdjustHandles="1" noChangeArrowheads="1" noChangeShapeType="1" noTextEdit="1"/>
              </p:cNvSpPr>
              <p:nvPr/>
            </p:nvSpPr>
            <p:spPr>
              <a:xfrm>
                <a:off x="394408" y="4987680"/>
                <a:ext cx="3744417" cy="1754326"/>
              </a:xfrm>
              <a:prstGeom prst="rect">
                <a:avLst/>
              </a:prstGeom>
              <a:blipFill>
                <a:blip r:embed="rId3"/>
                <a:stretch>
                  <a:fillRect l="-1466" t="-1736" b="-4514"/>
                </a:stretch>
              </a:blipFill>
            </p:spPr>
            <p:txBody>
              <a:bodyPr/>
              <a:lstStyle/>
              <a:p>
                <a:r>
                  <a:rPr lang="en-GB">
                    <a:noFill/>
                  </a:rPr>
                  <a:t> </a:t>
                </a:r>
              </a:p>
            </p:txBody>
          </p:sp>
        </mc:Fallback>
      </mc:AlternateContent>
      <p:sp>
        <p:nvSpPr>
          <p:cNvPr id="21" name="Rectangle 20"/>
          <p:cNvSpPr/>
          <p:nvPr/>
        </p:nvSpPr>
        <p:spPr>
          <a:xfrm>
            <a:off x="4113605" y="1913186"/>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pic>
        <p:nvPicPr>
          <p:cNvPr id="12" name="Picture 11"/>
          <p:cNvPicPr>
            <a:picLocks noChangeAspect="1"/>
          </p:cNvPicPr>
          <p:nvPr/>
        </p:nvPicPr>
        <p:blipFill>
          <a:blip r:embed="rId4"/>
          <a:stretch>
            <a:fillRect/>
          </a:stretch>
        </p:blipFill>
        <p:spPr>
          <a:xfrm>
            <a:off x="4676317" y="2739776"/>
            <a:ext cx="3594304" cy="2668401"/>
          </a:xfrm>
          <a:prstGeom prst="rect">
            <a:avLst/>
          </a:prstGeom>
        </p:spPr>
      </p:pic>
      <mc:AlternateContent xmlns:mc="http://schemas.openxmlformats.org/markup-compatibility/2006" xmlns:a14="http://schemas.microsoft.com/office/drawing/2010/main">
        <mc:Choice Requires="a14">
          <p:sp>
            <p:nvSpPr>
              <p:cNvPr id="22" name="TextBox 21"/>
              <p:cNvSpPr txBox="1"/>
              <p:nvPr/>
            </p:nvSpPr>
            <p:spPr>
              <a:xfrm>
                <a:off x="4480488" y="1841495"/>
                <a:ext cx="3836198" cy="923330"/>
              </a:xfrm>
              <a:prstGeom prst="rect">
                <a:avLst/>
              </a:prstGeom>
              <a:noFill/>
            </p:spPr>
            <p:txBody>
              <a:bodyPr wrap="square" rtlCol="0">
                <a:spAutoFit/>
              </a:bodyPr>
              <a:lstStyle/>
              <a:p>
                <a:r>
                  <a:rPr lang="en-GB" dirty="0"/>
                  <a:t>[MAT 2011 1A] A sketch of the graph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GB" dirty="0"/>
                  <a:t> appears on which of the following axis?</a:t>
                </a:r>
              </a:p>
            </p:txBody>
          </p:sp>
        </mc:Choice>
        <mc:Fallback xmlns="">
          <p:sp>
            <p:nvSpPr>
              <p:cNvPr id="22" name="TextBox 21"/>
              <p:cNvSpPr txBox="1">
                <a:spLocks noRot="1" noChangeAspect="1" noMove="1" noResize="1" noEditPoints="1" noAdjustHandles="1" noChangeArrowheads="1" noChangeShapeType="1" noTextEdit="1"/>
              </p:cNvSpPr>
              <p:nvPr/>
            </p:nvSpPr>
            <p:spPr>
              <a:xfrm>
                <a:off x="4480488" y="1841495"/>
                <a:ext cx="3836198" cy="923330"/>
              </a:xfrm>
              <a:prstGeom prst="rect">
                <a:avLst/>
              </a:prstGeom>
              <a:blipFill>
                <a:blip r:embed="rId5"/>
                <a:stretch>
                  <a:fillRect l="-1431" t="-3289" b="-9211"/>
                </a:stretch>
              </a:blipFill>
            </p:spPr>
            <p:txBody>
              <a:bodyPr/>
              <a:lstStyle/>
              <a:p>
                <a:r>
                  <a:rPr lang="en-GB">
                    <a:noFill/>
                  </a:rPr>
                  <a:t> </a:t>
                </a:r>
              </a:p>
            </p:txBody>
          </p:sp>
        </mc:Fallback>
      </mc:AlternateContent>
      <p:sp>
        <p:nvSpPr>
          <p:cNvPr id="23" name="TextBox 22"/>
          <p:cNvSpPr txBox="1"/>
          <p:nvPr/>
        </p:nvSpPr>
        <p:spPr>
          <a:xfrm>
            <a:off x="4632774" y="3784848"/>
            <a:ext cx="548826" cy="369332"/>
          </a:xfrm>
          <a:prstGeom prst="rect">
            <a:avLst/>
          </a:prstGeom>
          <a:solidFill>
            <a:schemeClr val="bg1"/>
          </a:solidFill>
        </p:spPr>
        <p:txBody>
          <a:bodyPr wrap="square" rtlCol="0">
            <a:spAutoFit/>
          </a:bodyPr>
          <a:lstStyle/>
          <a:p>
            <a:r>
              <a:rPr lang="en-GB" dirty="0"/>
              <a:t>(a)</a:t>
            </a:r>
          </a:p>
        </p:txBody>
      </p:sp>
      <p:sp>
        <p:nvSpPr>
          <p:cNvPr id="24" name="TextBox 23"/>
          <p:cNvSpPr txBox="1"/>
          <p:nvPr/>
        </p:nvSpPr>
        <p:spPr>
          <a:xfrm>
            <a:off x="6389179" y="3774774"/>
            <a:ext cx="548826" cy="369332"/>
          </a:xfrm>
          <a:prstGeom prst="rect">
            <a:avLst/>
          </a:prstGeom>
          <a:solidFill>
            <a:schemeClr val="bg1"/>
          </a:solidFill>
        </p:spPr>
        <p:txBody>
          <a:bodyPr wrap="square" rtlCol="0">
            <a:spAutoFit/>
          </a:bodyPr>
          <a:lstStyle/>
          <a:p>
            <a:r>
              <a:rPr lang="en-GB" dirty="0"/>
              <a:t>(b)</a:t>
            </a:r>
          </a:p>
        </p:txBody>
      </p:sp>
      <p:sp>
        <p:nvSpPr>
          <p:cNvPr id="25" name="TextBox 24"/>
          <p:cNvSpPr txBox="1"/>
          <p:nvPr/>
        </p:nvSpPr>
        <p:spPr>
          <a:xfrm>
            <a:off x="4630252" y="5038845"/>
            <a:ext cx="548826" cy="369332"/>
          </a:xfrm>
          <a:prstGeom prst="rect">
            <a:avLst/>
          </a:prstGeom>
          <a:solidFill>
            <a:schemeClr val="bg1"/>
          </a:solidFill>
        </p:spPr>
        <p:txBody>
          <a:bodyPr wrap="square" rtlCol="0">
            <a:spAutoFit/>
          </a:bodyPr>
          <a:lstStyle/>
          <a:p>
            <a:r>
              <a:rPr lang="en-GB" dirty="0"/>
              <a:t>(c)</a:t>
            </a:r>
          </a:p>
        </p:txBody>
      </p:sp>
      <p:sp>
        <p:nvSpPr>
          <p:cNvPr id="26" name="TextBox 25"/>
          <p:cNvSpPr txBox="1"/>
          <p:nvPr/>
        </p:nvSpPr>
        <p:spPr>
          <a:xfrm>
            <a:off x="6389179" y="5038845"/>
            <a:ext cx="548826" cy="369332"/>
          </a:xfrm>
          <a:prstGeom prst="rect">
            <a:avLst/>
          </a:prstGeom>
          <a:solidFill>
            <a:schemeClr val="bg1"/>
          </a:solidFill>
        </p:spPr>
        <p:txBody>
          <a:bodyPr wrap="square" rtlCol="0">
            <a:spAutoFit/>
          </a:bodyPr>
          <a:lstStyle/>
          <a:p>
            <a:r>
              <a:rPr lang="en-GB" dirty="0"/>
              <a:t>(d)</a:t>
            </a:r>
          </a:p>
        </p:txBody>
      </p:sp>
      <mc:AlternateContent xmlns:mc="http://schemas.openxmlformats.org/markup-compatibility/2006" xmlns:a14="http://schemas.microsoft.com/office/drawing/2010/main">
        <mc:Choice Requires="a14">
          <p:sp>
            <p:nvSpPr>
              <p:cNvPr id="27" name="TextBox 26"/>
              <p:cNvSpPr txBox="1"/>
              <p:nvPr/>
            </p:nvSpPr>
            <p:spPr>
              <a:xfrm>
                <a:off x="4279376" y="5666271"/>
                <a:ext cx="4570812" cy="965201"/>
              </a:xfrm>
              <a:prstGeom prst="rect">
                <a:avLst/>
              </a:prstGeom>
              <a:noFill/>
            </p:spPr>
            <p:txBody>
              <a:bodyPr wrap="square" rtlCol="0">
                <a:spAutoFit/>
              </a:bodyPr>
              <a:lstStyle/>
              <a:p>
                <a:r>
                  <a:rPr lang="en-GB" b="1" dirty="0"/>
                  <a:t>Cubics can sometimes be factorised by pairing the terms: </a:t>
                </a:r>
                <a14:m>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𝟐</m:t>
                        </m:r>
                      </m:sup>
                    </m:sSup>
                    <m:d>
                      <m:dPr>
                        <m:ctrlPr>
                          <a:rPr lang="en-GB" b="1" i="1" smtClean="0">
                            <a:latin typeface="Cambria Math" panose="02040503050406030204" pitchFamily="18" charset="0"/>
                          </a:rPr>
                        </m:ctrlPr>
                      </m:dPr>
                      <m:e>
                        <m:r>
                          <a:rPr lang="en-GB" b="1" i="1" smtClean="0">
                            <a:latin typeface="Cambria Math" panose="02040503050406030204" pitchFamily="18" charset="0"/>
                          </a:rPr>
                          <m:t>𝒙</m:t>
                        </m:r>
                        <m:r>
                          <a:rPr lang="en-GB" b="1" i="1" smtClean="0">
                            <a:latin typeface="Cambria Math" panose="02040503050406030204" pitchFamily="18" charset="0"/>
                          </a:rPr>
                          <m:t>−</m:t>
                        </m:r>
                        <m:r>
                          <a:rPr lang="en-GB" b="1" i="1" smtClean="0">
                            <a:latin typeface="Cambria Math" panose="02040503050406030204" pitchFamily="18" charset="0"/>
                          </a:rPr>
                          <m:t>𝟏</m:t>
                        </m:r>
                      </m:e>
                    </m:d>
                    <m:r>
                      <a:rPr lang="en-GB" b="1" i="1" smtClean="0">
                        <a:latin typeface="Cambria Math" panose="02040503050406030204" pitchFamily="18" charset="0"/>
                      </a:rPr>
                      <m:t>−</m:t>
                    </m:r>
                    <m:r>
                      <a:rPr lang="en-GB" b="1" i="1" smtClean="0">
                        <a:latin typeface="Cambria Math" panose="02040503050406030204" pitchFamily="18" charset="0"/>
                      </a:rPr>
                      <m:t>𝟏</m:t>
                    </m:r>
                    <m:d>
                      <m:dPr>
                        <m:ctrlPr>
                          <a:rPr lang="en-GB" b="1" i="1" smtClean="0">
                            <a:latin typeface="Cambria Math" panose="02040503050406030204" pitchFamily="18" charset="0"/>
                          </a:rPr>
                        </m:ctrlPr>
                      </m:dPr>
                      <m:e>
                        <m:r>
                          <a:rPr lang="en-GB" b="1" i="1" smtClean="0">
                            <a:latin typeface="Cambria Math" panose="02040503050406030204" pitchFamily="18" charset="0"/>
                          </a:rPr>
                          <m:t>𝒙</m:t>
                        </m:r>
                        <m:r>
                          <a:rPr lang="en-GB" b="1" i="1" smtClean="0">
                            <a:latin typeface="Cambria Math" panose="02040503050406030204" pitchFamily="18" charset="0"/>
                          </a:rPr>
                          <m:t>−</m:t>
                        </m:r>
                        <m:r>
                          <a:rPr lang="en-GB" b="1" i="1" smtClean="0">
                            <a:latin typeface="Cambria Math" panose="02040503050406030204" pitchFamily="18" charset="0"/>
                          </a:rPr>
                          <m:t>𝟏</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𝟏</m:t>
                        </m:r>
                      </m:e>
                    </m:d>
                    <m:d>
                      <m:dPr>
                        <m:ctrlPr>
                          <a:rPr lang="en-GB" b="1" i="1" smtClean="0">
                            <a:latin typeface="Cambria Math" panose="02040503050406030204" pitchFamily="18" charset="0"/>
                          </a:rPr>
                        </m:ctrlPr>
                      </m:dPr>
                      <m:e>
                        <m:r>
                          <a:rPr lang="en-GB" b="1" i="1" smtClean="0">
                            <a:latin typeface="Cambria Math" panose="02040503050406030204" pitchFamily="18" charset="0"/>
                          </a:rPr>
                          <m:t>𝒙</m:t>
                        </m:r>
                        <m:r>
                          <a:rPr lang="en-GB" b="1" i="1" smtClean="0">
                            <a:latin typeface="Cambria Math" panose="02040503050406030204" pitchFamily="18" charset="0"/>
                          </a:rPr>
                          <m:t>−</m:t>
                        </m:r>
                        <m:r>
                          <a:rPr lang="en-GB" b="1" i="1" smtClean="0">
                            <a:latin typeface="Cambria Math" panose="02040503050406030204" pitchFamily="18" charset="0"/>
                          </a:rPr>
                          <m:t>𝟏</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𝒙</m:t>
                        </m:r>
                        <m:r>
                          <a:rPr lang="en-GB" b="1" i="1" smtClean="0">
                            <a:latin typeface="Cambria Math" panose="02040503050406030204" pitchFamily="18" charset="0"/>
                          </a:rPr>
                          <m:t>+</m:t>
                        </m:r>
                        <m:r>
                          <a:rPr lang="en-GB" b="1" i="1" smtClean="0">
                            <a:latin typeface="Cambria Math" panose="02040503050406030204" pitchFamily="18" charset="0"/>
                          </a:rPr>
                          <m:t>𝟏</m:t>
                        </m:r>
                      </m:e>
                    </m:d>
                    <m:sSup>
                      <m:sSupPr>
                        <m:ctrlPr>
                          <a:rPr lang="en-GB" b="1" i="1" smtClean="0">
                            <a:latin typeface="Cambria Math" panose="02040503050406030204" pitchFamily="18" charset="0"/>
                          </a:rPr>
                        </m:ctrlPr>
                      </m:sSupPr>
                      <m:e>
                        <m:d>
                          <m:dPr>
                            <m:ctrlPr>
                              <a:rPr lang="en-GB" b="1" i="1" smtClean="0">
                                <a:latin typeface="Cambria Math" panose="02040503050406030204" pitchFamily="18" charset="0"/>
                              </a:rPr>
                            </m:ctrlPr>
                          </m:dPr>
                          <m:e>
                            <m:r>
                              <a:rPr lang="en-GB" b="1" i="1" smtClean="0">
                                <a:latin typeface="Cambria Math" panose="02040503050406030204" pitchFamily="18" charset="0"/>
                              </a:rPr>
                              <m:t>𝒙</m:t>
                            </m:r>
                            <m:r>
                              <a:rPr lang="en-GB" b="1" i="1" smtClean="0">
                                <a:latin typeface="Cambria Math" panose="02040503050406030204" pitchFamily="18" charset="0"/>
                              </a:rPr>
                              <m:t>−</m:t>
                            </m:r>
                            <m:r>
                              <a:rPr lang="en-GB" b="1" i="1" smtClean="0">
                                <a:latin typeface="Cambria Math" panose="02040503050406030204" pitchFamily="18" charset="0"/>
                              </a:rPr>
                              <m:t>𝟏</m:t>
                            </m:r>
                          </m:e>
                        </m:d>
                      </m:e>
                      <m:sup>
                        <m:r>
                          <a:rPr lang="en-GB" b="1" i="1" smtClean="0">
                            <a:latin typeface="Cambria Math" panose="02040503050406030204" pitchFamily="18" charset="0"/>
                          </a:rPr>
                          <m:t>𝟐</m:t>
                        </m:r>
                      </m:sup>
                    </m:sSup>
                  </m:oMath>
                </a14:m>
                <a:r>
                  <a:rPr lang="en-GB" b="1" dirty="0"/>
                  <a:t>   </a:t>
                </a:r>
                <a14:m>
                  <m:oMath xmlns:m="http://schemas.openxmlformats.org/officeDocument/2006/math">
                    <m:r>
                      <a:rPr lang="en-GB" b="1" i="1" dirty="0" smtClean="0">
                        <a:latin typeface="Cambria Math" panose="02040503050406030204" pitchFamily="18" charset="0"/>
                      </a:rPr>
                      <m:t>∴</m:t>
                    </m:r>
                  </m:oMath>
                </a14:m>
                <a:r>
                  <a:rPr lang="en-GB" b="1" dirty="0"/>
                  <a:t> (c)</a:t>
                </a:r>
              </a:p>
            </p:txBody>
          </p:sp>
        </mc:Choice>
        <mc:Fallback xmlns="">
          <p:sp>
            <p:nvSpPr>
              <p:cNvPr id="27" name="TextBox 26"/>
              <p:cNvSpPr txBox="1">
                <a:spLocks noRot="1" noChangeAspect="1" noMove="1" noResize="1" noEditPoints="1" noAdjustHandles="1" noChangeArrowheads="1" noChangeShapeType="1" noTextEdit="1"/>
              </p:cNvSpPr>
              <p:nvPr/>
            </p:nvSpPr>
            <p:spPr>
              <a:xfrm>
                <a:off x="4279376" y="5666271"/>
                <a:ext cx="4570812" cy="965201"/>
              </a:xfrm>
              <a:prstGeom prst="rect">
                <a:avLst/>
              </a:prstGeom>
              <a:blipFill>
                <a:blip r:embed="rId6"/>
                <a:stretch>
                  <a:fillRect l="-1200" t="-3797" r="-1333" b="-8228"/>
                </a:stretch>
              </a:blipFill>
            </p:spPr>
            <p:txBody>
              <a:bodyPr/>
              <a:lstStyle/>
              <a:p>
                <a:r>
                  <a:rPr lang="en-GB">
                    <a:noFill/>
                  </a:rPr>
                  <a:t> </a:t>
                </a:r>
              </a:p>
            </p:txBody>
          </p:sp>
        </mc:Fallback>
      </mc:AlternateContent>
      <p:sp>
        <p:nvSpPr>
          <p:cNvPr id="16" name="Rectangle 15"/>
          <p:cNvSpPr/>
          <p:nvPr/>
        </p:nvSpPr>
        <p:spPr>
          <a:xfrm>
            <a:off x="4371402" y="5666270"/>
            <a:ext cx="4478785" cy="9652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465655" y="6261100"/>
            <a:ext cx="2264846" cy="4302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5536950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8" restart="whenNotActive" fill="hold" evtFilter="cancelBubble" nodeType="interactiveSeq">
                <p:stCondLst>
                  <p:cond evt="onClick" delay="0">
                    <p:tgtEl>
                      <p:spTgt spid="2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childTnLst>
        </p:cTn>
      </p:par>
    </p:tnLst>
    <p:bldLst>
      <p:bldP spid="16"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8B17F403-BB6B-74A0-F048-20D7E4809D57}"/>
              </a:ext>
            </a:extLst>
          </p:cNvPr>
          <p:cNvPicPr>
            <a:picLocks noChangeAspect="1"/>
          </p:cNvPicPr>
          <p:nvPr/>
        </p:nvPicPr>
        <p:blipFill>
          <a:blip r:embed="rId2"/>
          <a:stretch>
            <a:fillRect/>
          </a:stretch>
        </p:blipFill>
        <p:spPr>
          <a:xfrm>
            <a:off x="994790" y="692696"/>
            <a:ext cx="7153275" cy="6086475"/>
          </a:xfrm>
          <a:prstGeom prst="rect">
            <a:avLst/>
          </a:prstGeom>
        </p:spPr>
      </p:pic>
    </p:spTree>
    <p:extLst>
      <p:ext uri="{BB962C8B-B14F-4D97-AF65-F5344CB8AC3E}">
        <p14:creationId xmlns:p14="http://schemas.microsoft.com/office/powerpoint/2010/main" val="389605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033AC-846C-1B51-B0D6-66FCEF5199D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A33E61B-5971-C1CA-63B6-84D4E8CD15B9}"/>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91569A6F-F775-6BAD-E18A-F451C7CF95D5}"/>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a:extLst>
                <a:ext uri="{FF2B5EF4-FFF2-40B4-BE49-F238E27FC236}">
                  <a16:creationId xmlns:a16="http://schemas.microsoft.com/office/drawing/2014/main" id="{24CF18F9-8040-27F2-298F-E639F1017697}"/>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8454BB61-D30F-A4F5-9A24-AA820035D4C3}"/>
              </a:ext>
            </a:extLst>
          </p:cNvPr>
          <p:cNvPicPr>
            <a:picLocks noChangeAspect="1"/>
          </p:cNvPicPr>
          <p:nvPr/>
        </p:nvPicPr>
        <p:blipFill>
          <a:blip r:embed="rId2"/>
          <a:stretch>
            <a:fillRect/>
          </a:stretch>
        </p:blipFill>
        <p:spPr>
          <a:xfrm>
            <a:off x="847153" y="932818"/>
            <a:ext cx="7448550" cy="5314950"/>
          </a:xfrm>
          <a:prstGeom prst="rect">
            <a:avLst/>
          </a:prstGeom>
        </p:spPr>
      </p:pic>
    </p:spTree>
    <p:extLst>
      <p:ext uri="{BB962C8B-B14F-4D97-AF65-F5344CB8AC3E}">
        <p14:creationId xmlns:p14="http://schemas.microsoft.com/office/powerpoint/2010/main" val="409120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a:t>Homework</a:t>
              </a:r>
              <a:r>
                <a:rPr lang="en-GB" sz="3200">
                  <a:latin typeface="+mj-lt"/>
                </a:rPr>
                <a:t> </a:t>
              </a:r>
              <a:r>
                <a:rPr lang="en-GB" sz="3200" dirty="0">
                  <a:latin typeface="+mj-lt"/>
                </a:rPr>
                <a:t>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939E2D8E-E2DE-8FF5-99DD-FE9FFA0B09A8}"/>
              </a:ext>
            </a:extLst>
          </p:cNvPr>
          <p:cNvPicPr>
            <a:picLocks noChangeAspect="1"/>
          </p:cNvPicPr>
          <p:nvPr/>
        </p:nvPicPr>
        <p:blipFill>
          <a:blip r:embed="rId2"/>
          <a:stretch>
            <a:fillRect/>
          </a:stretch>
        </p:blipFill>
        <p:spPr>
          <a:xfrm>
            <a:off x="889802" y="620688"/>
            <a:ext cx="7364396" cy="6232067"/>
          </a:xfrm>
          <a:prstGeom prst="rect">
            <a:avLst/>
          </a:prstGeom>
        </p:spPr>
      </p:pic>
    </p:spTree>
    <p:extLst>
      <p:ext uri="{BB962C8B-B14F-4D97-AF65-F5344CB8AC3E}">
        <p14:creationId xmlns:p14="http://schemas.microsoft.com/office/powerpoint/2010/main" val="3458699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0CC18-388A-D791-BD8C-B4F964CF1C3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E7F01EA-0633-F206-2359-D81F0A434E3E}"/>
              </a:ext>
            </a:extLst>
          </p:cNvPr>
          <p:cNvGrpSpPr/>
          <p:nvPr/>
        </p:nvGrpSpPr>
        <p:grpSpPr>
          <a:xfrm>
            <a:off x="0" y="0"/>
            <a:ext cx="9143074" cy="587744"/>
            <a:chOff x="0" y="13335"/>
            <a:chExt cx="9144218" cy="587744"/>
          </a:xfrm>
        </p:grpSpPr>
        <p:sp>
          <p:nvSpPr>
            <p:cNvPr id="3" name="TextBox 32">
              <a:extLst>
                <a:ext uri="{FF2B5EF4-FFF2-40B4-BE49-F238E27FC236}">
                  <a16:creationId xmlns:a16="http://schemas.microsoft.com/office/drawing/2014/main" id="{60A9E226-99AD-F974-6305-7281F3EE1D40}"/>
                </a:ext>
              </a:extLst>
            </p:cNvPr>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a:t>Homework</a:t>
              </a:r>
              <a:r>
                <a:rPr lang="en-GB" sz="3200">
                  <a:latin typeface="+mj-lt"/>
                </a:rPr>
                <a:t> </a:t>
              </a:r>
              <a:r>
                <a:rPr lang="en-GB" sz="3200" dirty="0">
                  <a:latin typeface="+mj-lt"/>
                </a:rPr>
                <a:t>Answers</a:t>
              </a:r>
              <a:endParaRPr lang="en-GB" sz="3200" dirty="0"/>
            </a:p>
          </p:txBody>
        </p:sp>
        <p:cxnSp>
          <p:nvCxnSpPr>
            <p:cNvPr id="4" name="Straight Connector 3">
              <a:extLst>
                <a:ext uri="{FF2B5EF4-FFF2-40B4-BE49-F238E27FC236}">
                  <a16:creationId xmlns:a16="http://schemas.microsoft.com/office/drawing/2014/main" id="{C27722CE-8429-DC51-558C-3C088CC9A7C2}"/>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5079940C-EABD-A6A9-4413-44B8C75FB4EB}"/>
              </a:ext>
            </a:extLst>
          </p:cNvPr>
          <p:cNvPicPr>
            <a:picLocks noChangeAspect="1"/>
          </p:cNvPicPr>
          <p:nvPr/>
        </p:nvPicPr>
        <p:blipFill>
          <a:blip r:embed="rId2"/>
          <a:stretch>
            <a:fillRect/>
          </a:stretch>
        </p:blipFill>
        <p:spPr>
          <a:xfrm>
            <a:off x="990001" y="620688"/>
            <a:ext cx="7163998" cy="6237311"/>
          </a:xfrm>
          <a:prstGeom prst="rect">
            <a:avLst/>
          </a:prstGeom>
        </p:spPr>
      </p:pic>
    </p:spTree>
    <p:extLst>
      <p:ext uri="{BB962C8B-B14F-4D97-AF65-F5344CB8AC3E}">
        <p14:creationId xmlns:p14="http://schemas.microsoft.com/office/powerpoint/2010/main" val="253195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45F86-0E06-E9B9-2E04-B19F958D2A82}"/>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0F95E24-FB08-02F9-FDED-170D425A20A2}"/>
              </a:ext>
            </a:extLst>
          </p:cNvPr>
          <p:cNvGrpSpPr/>
          <p:nvPr/>
        </p:nvGrpSpPr>
        <p:grpSpPr>
          <a:xfrm>
            <a:off x="0" y="0"/>
            <a:ext cx="9143074" cy="587744"/>
            <a:chOff x="0" y="13335"/>
            <a:chExt cx="9144218" cy="587744"/>
          </a:xfrm>
        </p:grpSpPr>
        <p:sp>
          <p:nvSpPr>
            <p:cNvPr id="3" name="TextBox 32">
              <a:extLst>
                <a:ext uri="{FF2B5EF4-FFF2-40B4-BE49-F238E27FC236}">
                  <a16:creationId xmlns:a16="http://schemas.microsoft.com/office/drawing/2014/main" id="{083F3A77-4896-6F69-7BAF-AE248CB5B14F}"/>
                </a:ext>
              </a:extLst>
            </p:cNvPr>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a:t>Homework</a:t>
              </a:r>
              <a:r>
                <a:rPr lang="en-GB" sz="3200">
                  <a:latin typeface="+mj-lt"/>
                </a:rPr>
                <a:t> </a:t>
              </a:r>
              <a:r>
                <a:rPr lang="en-GB" sz="3200" dirty="0">
                  <a:latin typeface="+mj-lt"/>
                </a:rPr>
                <a:t>Answers</a:t>
              </a:r>
              <a:endParaRPr lang="en-GB" sz="3200" dirty="0"/>
            </a:p>
          </p:txBody>
        </p:sp>
        <p:cxnSp>
          <p:nvCxnSpPr>
            <p:cNvPr id="4" name="Straight Connector 3">
              <a:extLst>
                <a:ext uri="{FF2B5EF4-FFF2-40B4-BE49-F238E27FC236}">
                  <a16:creationId xmlns:a16="http://schemas.microsoft.com/office/drawing/2014/main" id="{B116EC04-DEAA-3FD2-40EF-44A1EAEF5EDB}"/>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FC3D6398-315E-BA1C-392C-C3A182D37C36}"/>
              </a:ext>
            </a:extLst>
          </p:cNvPr>
          <p:cNvPicPr>
            <a:picLocks noChangeAspect="1"/>
          </p:cNvPicPr>
          <p:nvPr/>
        </p:nvPicPr>
        <p:blipFill>
          <a:blip r:embed="rId2"/>
          <a:stretch>
            <a:fillRect/>
          </a:stretch>
        </p:blipFill>
        <p:spPr>
          <a:xfrm>
            <a:off x="899592" y="1124744"/>
            <a:ext cx="2952750" cy="3181350"/>
          </a:xfrm>
          <a:prstGeom prst="rect">
            <a:avLst/>
          </a:prstGeom>
        </p:spPr>
      </p:pic>
    </p:spTree>
    <p:extLst>
      <p:ext uri="{BB962C8B-B14F-4D97-AF65-F5344CB8AC3E}">
        <p14:creationId xmlns:p14="http://schemas.microsoft.com/office/powerpoint/2010/main" val="224420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Polynomial Graphs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467544" y="836712"/>
                <a:ext cx="6912768" cy="1569660"/>
              </a:xfrm>
              <a:prstGeom prst="rect">
                <a:avLst/>
              </a:prstGeom>
              <a:noFill/>
            </p:spPr>
            <p:txBody>
              <a:bodyPr wrap="square" rtlCol="0">
                <a:spAutoFit/>
              </a:bodyPr>
              <a:lstStyle/>
              <a:p>
                <a:r>
                  <a:rPr lang="en-GB" dirty="0"/>
                  <a:t>In Chapter 2 we briefly saw that a </a:t>
                </a:r>
                <a:r>
                  <a:rPr lang="en-GB" b="1" dirty="0"/>
                  <a:t>polynomial</a:t>
                </a:r>
                <a:r>
                  <a:rPr lang="en-GB" dirty="0"/>
                  <a:t> expression is of the form:</a:t>
                </a: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𝑎</m:t>
                      </m:r>
                      <m:r>
                        <a:rPr lang="en-GB" sz="2400" b="0" i="1" smtClean="0">
                          <a:latin typeface="Cambria Math" panose="02040503050406030204" pitchFamily="18" charset="0"/>
                        </a:rPr>
                        <m:t>+</m:t>
                      </m:r>
                      <m:r>
                        <a:rPr lang="en-GB" sz="2400" b="0" i="1" smtClean="0">
                          <a:latin typeface="Cambria Math" panose="02040503050406030204" pitchFamily="18" charset="0"/>
                        </a:rPr>
                        <m:t>𝑏𝑥</m:t>
                      </m:r>
                      <m:r>
                        <a:rPr lang="en-GB" sz="2400" b="0" i="1" smtClean="0">
                          <a:latin typeface="Cambria Math" panose="02040503050406030204" pitchFamily="18" charset="0"/>
                        </a:rPr>
                        <m:t>+</m:t>
                      </m:r>
                      <m:r>
                        <a:rPr lang="en-GB" sz="2400" b="0" i="1" smtClean="0">
                          <a:latin typeface="Cambria Math" panose="02040503050406030204" pitchFamily="18" charset="0"/>
                        </a:rPr>
                        <m:t>𝑐</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r>
                        <a:rPr lang="en-GB" sz="2400" b="0" i="1" smtClean="0">
                          <a:latin typeface="Cambria Math" panose="02040503050406030204" pitchFamily="18" charset="0"/>
                        </a:rPr>
                        <m:t>𝑑</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3</m:t>
                          </m:r>
                        </m:sup>
                      </m:sSup>
                      <m:r>
                        <a:rPr lang="en-GB" sz="2400" b="0" i="1" smtClean="0">
                          <a:latin typeface="Cambria Math" panose="02040503050406030204" pitchFamily="18" charset="0"/>
                        </a:rPr>
                        <m:t>+</m:t>
                      </m:r>
                      <m:r>
                        <a:rPr lang="en-GB" sz="2400" b="0" i="1" smtClean="0">
                          <a:latin typeface="Cambria Math" panose="02040503050406030204" pitchFamily="18" charset="0"/>
                        </a:rPr>
                        <m:t>𝑒</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3</m:t>
                          </m:r>
                        </m:sup>
                      </m:sSup>
                      <m:r>
                        <a:rPr lang="en-GB" sz="2400" b="0" i="1" smtClean="0">
                          <a:latin typeface="Cambria Math" panose="02040503050406030204" pitchFamily="18" charset="0"/>
                        </a:rPr>
                        <m:t>+…</m:t>
                      </m:r>
                    </m:oMath>
                  </m:oMathPara>
                </a14:m>
                <a:endParaRPr lang="en-GB" sz="2400" dirty="0"/>
              </a:p>
              <a:p>
                <a:r>
                  <a:rPr lang="en-GB" dirty="0"/>
                  <a:t>where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𝑑</m:t>
                    </m:r>
                    <m:r>
                      <a:rPr lang="en-GB" b="0" i="1" smtClean="0">
                        <a:latin typeface="Cambria Math" panose="02040503050406030204" pitchFamily="18" charset="0"/>
                      </a:rPr>
                      <m:t>,</m:t>
                    </m:r>
                    <m:r>
                      <a:rPr lang="en-GB" b="0" i="1" smtClean="0">
                        <a:latin typeface="Cambria Math" panose="02040503050406030204" pitchFamily="18" charset="0"/>
                      </a:rPr>
                      <m:t>𝑒</m:t>
                    </m:r>
                    <m:r>
                      <a:rPr lang="en-GB" b="0" i="1" smtClean="0">
                        <a:latin typeface="Cambria Math" panose="02040503050406030204" pitchFamily="18" charset="0"/>
                      </a:rPr>
                      <m:t>,…</m:t>
                    </m:r>
                  </m:oMath>
                </a14:m>
                <a:r>
                  <a:rPr lang="en-GB" dirty="0"/>
                  <a:t> are constants (which could be 0).</a:t>
                </a:r>
              </a:p>
              <a:p>
                <a:endParaRPr lang="en-GB" dirty="0"/>
              </a:p>
              <a:p>
                <a:r>
                  <a:rPr lang="en-GB" dirty="0"/>
                  <a:t>The </a:t>
                </a:r>
                <a:r>
                  <a:rPr lang="en-GB" b="1" dirty="0"/>
                  <a:t>order</a:t>
                </a:r>
                <a:r>
                  <a:rPr lang="en-GB" dirty="0"/>
                  <a:t> of a polynomial is its highest power.</a:t>
                </a:r>
              </a:p>
            </p:txBody>
          </p:sp>
        </mc:Choice>
        <mc:Fallback xmlns="">
          <p:sp>
            <p:nvSpPr>
              <p:cNvPr id="5" name="TextBox 4"/>
              <p:cNvSpPr txBox="1">
                <a:spLocks noRot="1" noChangeAspect="1" noMove="1" noResize="1" noEditPoints="1" noAdjustHandles="1" noChangeArrowheads="1" noChangeShapeType="1" noTextEdit="1"/>
              </p:cNvSpPr>
              <p:nvPr/>
            </p:nvSpPr>
            <p:spPr>
              <a:xfrm>
                <a:off x="467544" y="836712"/>
                <a:ext cx="6912768" cy="1569660"/>
              </a:xfrm>
              <a:prstGeom prst="rect">
                <a:avLst/>
              </a:prstGeom>
              <a:blipFill>
                <a:blip r:embed="rId2"/>
                <a:stretch>
                  <a:fillRect l="-794" t="-1938" b="-503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nvGraphicFramePr>
            <p:xfrm>
              <a:off x="2555776" y="3140968"/>
              <a:ext cx="3696644" cy="2595880"/>
            </p:xfrm>
            <a:graphic>
              <a:graphicData uri="http://schemas.openxmlformats.org/drawingml/2006/table">
                <a:tbl>
                  <a:tblPr firstRow="1" bandRow="1">
                    <a:tableStyleId>{073A0DAA-6AF3-43AB-8588-CEC1D06C72B9}</a:tableStyleId>
                  </a:tblPr>
                  <a:tblGrid>
                    <a:gridCol w="1032348">
                      <a:extLst>
                        <a:ext uri="{9D8B030D-6E8A-4147-A177-3AD203B41FA5}">
                          <a16:colId xmlns:a16="http://schemas.microsoft.com/office/drawing/2014/main" val="1324943514"/>
                        </a:ext>
                      </a:extLst>
                    </a:gridCol>
                    <a:gridCol w="2664296">
                      <a:extLst>
                        <a:ext uri="{9D8B030D-6E8A-4147-A177-3AD203B41FA5}">
                          <a16:colId xmlns:a16="http://schemas.microsoft.com/office/drawing/2014/main" val="4096485173"/>
                        </a:ext>
                      </a:extLst>
                    </a:gridCol>
                  </a:tblGrid>
                  <a:tr h="370840">
                    <a:tc>
                      <a:txBody>
                        <a:bodyPr/>
                        <a:lstStyle/>
                        <a:p>
                          <a:r>
                            <a:rPr lang="en-GB" dirty="0"/>
                            <a:t>Order</a:t>
                          </a:r>
                        </a:p>
                      </a:txBody>
                      <a:tcPr/>
                    </a:tc>
                    <a:tc>
                      <a:txBody>
                        <a:bodyPr/>
                        <a:lstStyle/>
                        <a:p>
                          <a:r>
                            <a:rPr lang="en-GB" dirty="0"/>
                            <a:t>Name</a:t>
                          </a:r>
                        </a:p>
                      </a:txBody>
                      <a:tcPr/>
                    </a:tc>
                    <a:extLst>
                      <a:ext uri="{0D108BD9-81ED-4DB2-BD59-A6C34878D82A}">
                        <a16:rowId xmlns:a16="http://schemas.microsoft.com/office/drawing/2014/main" val="3183811607"/>
                      </a:ext>
                    </a:extLst>
                  </a:tr>
                  <a:tr h="370840">
                    <a:tc>
                      <a:txBody>
                        <a:bodyPr/>
                        <a:lstStyle/>
                        <a:p>
                          <a:r>
                            <a:rPr lang="en-GB" dirty="0"/>
                            <a:t>0</a:t>
                          </a:r>
                        </a:p>
                      </a:txBody>
                      <a:tcPr/>
                    </a:tc>
                    <a:tc>
                      <a:txBody>
                        <a:bodyPr/>
                        <a:lstStyle/>
                        <a:p>
                          <a:r>
                            <a:rPr lang="en-GB" dirty="0"/>
                            <a:t>Constant (e.g. “4”)</a:t>
                          </a:r>
                        </a:p>
                      </a:txBody>
                      <a:tcPr/>
                    </a:tc>
                    <a:extLst>
                      <a:ext uri="{0D108BD9-81ED-4DB2-BD59-A6C34878D82A}">
                        <a16:rowId xmlns:a16="http://schemas.microsoft.com/office/drawing/2014/main" val="3816454109"/>
                      </a:ext>
                    </a:extLst>
                  </a:tr>
                  <a:tr h="370840">
                    <a:tc>
                      <a:txBody>
                        <a:bodyPr/>
                        <a:lstStyle/>
                        <a:p>
                          <a:r>
                            <a:rPr lang="en-GB" dirty="0"/>
                            <a:t>1</a:t>
                          </a:r>
                        </a:p>
                      </a:txBody>
                      <a:tcPr/>
                    </a:tc>
                    <a:tc>
                      <a:txBody>
                        <a:bodyPr/>
                        <a:lstStyle/>
                        <a:p>
                          <a:r>
                            <a:rPr lang="en-GB" dirty="0"/>
                            <a:t>Linear (e.g.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GB" dirty="0"/>
                            <a:t>”)</a:t>
                          </a:r>
                        </a:p>
                      </a:txBody>
                      <a:tcPr/>
                    </a:tc>
                    <a:extLst>
                      <a:ext uri="{0D108BD9-81ED-4DB2-BD59-A6C34878D82A}">
                        <a16:rowId xmlns:a16="http://schemas.microsoft.com/office/drawing/2014/main" val="1034427958"/>
                      </a:ext>
                    </a:extLst>
                  </a:tr>
                  <a:tr h="370840">
                    <a:tc>
                      <a:txBody>
                        <a:bodyPr/>
                        <a:lstStyle/>
                        <a:p>
                          <a:r>
                            <a:rPr lang="en-GB" dirty="0"/>
                            <a:t>2</a:t>
                          </a:r>
                        </a:p>
                      </a:txBody>
                      <a:tcPr/>
                    </a:tc>
                    <a:tc>
                      <a:txBody>
                        <a:bodyPr/>
                        <a:lstStyle/>
                        <a:p>
                          <a:r>
                            <a:rPr lang="en-GB" dirty="0"/>
                            <a:t>Quadratic (e.g.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+3</m:t>
                              </m:r>
                            </m:oMath>
                          </a14:m>
                          <a:r>
                            <a:rPr lang="en-GB" dirty="0"/>
                            <a:t>”)</a:t>
                          </a:r>
                        </a:p>
                      </a:txBody>
                      <a:tcPr/>
                    </a:tc>
                    <a:extLst>
                      <a:ext uri="{0D108BD9-81ED-4DB2-BD59-A6C34878D82A}">
                        <a16:rowId xmlns:a16="http://schemas.microsoft.com/office/drawing/2014/main" val="4022585721"/>
                      </a:ext>
                    </a:extLst>
                  </a:tr>
                  <a:tr h="370840">
                    <a:tc>
                      <a:txBody>
                        <a:bodyPr/>
                        <a:lstStyle/>
                        <a:p>
                          <a:r>
                            <a:rPr lang="en-GB" dirty="0"/>
                            <a:t>3</a:t>
                          </a:r>
                        </a:p>
                      </a:txBody>
                      <a:tcPr/>
                    </a:tc>
                    <a:tc>
                      <a:txBody>
                        <a:bodyPr/>
                        <a:lstStyle/>
                        <a:p>
                          <a:r>
                            <a:rPr lang="en-GB" dirty="0"/>
                            <a:t>Cubic</a:t>
                          </a:r>
                        </a:p>
                      </a:txBody>
                      <a:tcPr/>
                    </a:tc>
                    <a:extLst>
                      <a:ext uri="{0D108BD9-81ED-4DB2-BD59-A6C34878D82A}">
                        <a16:rowId xmlns:a16="http://schemas.microsoft.com/office/drawing/2014/main" val="1578202632"/>
                      </a:ext>
                    </a:extLst>
                  </a:tr>
                  <a:tr h="370840">
                    <a:tc>
                      <a:txBody>
                        <a:bodyPr/>
                        <a:lstStyle/>
                        <a:p>
                          <a:r>
                            <a:rPr lang="en-GB" dirty="0"/>
                            <a:t>4</a:t>
                          </a:r>
                        </a:p>
                      </a:txBody>
                      <a:tcPr/>
                    </a:tc>
                    <a:tc>
                      <a:txBody>
                        <a:bodyPr/>
                        <a:lstStyle/>
                        <a:p>
                          <a:r>
                            <a:rPr lang="en-GB" dirty="0"/>
                            <a:t>Quartic</a:t>
                          </a:r>
                        </a:p>
                      </a:txBody>
                      <a:tcPr/>
                    </a:tc>
                    <a:extLst>
                      <a:ext uri="{0D108BD9-81ED-4DB2-BD59-A6C34878D82A}">
                        <a16:rowId xmlns:a16="http://schemas.microsoft.com/office/drawing/2014/main" val="1657921537"/>
                      </a:ext>
                    </a:extLst>
                  </a:tr>
                  <a:tr h="370840">
                    <a:tc>
                      <a:txBody>
                        <a:bodyPr/>
                        <a:lstStyle/>
                        <a:p>
                          <a:r>
                            <a:rPr lang="en-GB" dirty="0"/>
                            <a:t>5</a:t>
                          </a:r>
                        </a:p>
                      </a:txBody>
                      <a:tcPr/>
                    </a:tc>
                    <a:tc>
                      <a:txBody>
                        <a:bodyPr/>
                        <a:lstStyle/>
                        <a:p>
                          <a:r>
                            <a:rPr lang="en-GB" dirty="0" err="1"/>
                            <a:t>Quintic</a:t>
                          </a:r>
                          <a:endParaRPr lang="en-GB" dirty="0"/>
                        </a:p>
                      </a:txBody>
                      <a:tcPr/>
                    </a:tc>
                    <a:extLst>
                      <a:ext uri="{0D108BD9-81ED-4DB2-BD59-A6C34878D82A}">
                        <a16:rowId xmlns:a16="http://schemas.microsoft.com/office/drawing/2014/main" val="188008347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921244356"/>
                  </p:ext>
                </p:extLst>
              </p:nvPr>
            </p:nvGraphicFramePr>
            <p:xfrm>
              <a:off x="2555776" y="3140968"/>
              <a:ext cx="3696644" cy="2595880"/>
            </p:xfrm>
            <a:graphic>
              <a:graphicData uri="http://schemas.openxmlformats.org/drawingml/2006/table">
                <a:tbl>
                  <a:tblPr firstRow="1" bandRow="1">
                    <a:tableStyleId>{073A0DAA-6AF3-43AB-8588-CEC1D06C72B9}</a:tableStyleId>
                  </a:tblPr>
                  <a:tblGrid>
                    <a:gridCol w="1032348">
                      <a:extLst>
                        <a:ext uri="{9D8B030D-6E8A-4147-A177-3AD203B41FA5}">
                          <a16:colId xmlns:a16="http://schemas.microsoft.com/office/drawing/2014/main" val="1324943514"/>
                        </a:ext>
                      </a:extLst>
                    </a:gridCol>
                    <a:gridCol w="2664296">
                      <a:extLst>
                        <a:ext uri="{9D8B030D-6E8A-4147-A177-3AD203B41FA5}">
                          <a16:colId xmlns:a16="http://schemas.microsoft.com/office/drawing/2014/main" val="4096485173"/>
                        </a:ext>
                      </a:extLst>
                    </a:gridCol>
                  </a:tblGrid>
                  <a:tr h="370840">
                    <a:tc>
                      <a:txBody>
                        <a:bodyPr/>
                        <a:lstStyle/>
                        <a:p>
                          <a:r>
                            <a:rPr lang="en-GB" dirty="0"/>
                            <a:t>Order</a:t>
                          </a:r>
                        </a:p>
                      </a:txBody>
                      <a:tcPr/>
                    </a:tc>
                    <a:tc>
                      <a:txBody>
                        <a:bodyPr/>
                        <a:lstStyle/>
                        <a:p>
                          <a:r>
                            <a:rPr lang="en-GB" dirty="0"/>
                            <a:t>Name</a:t>
                          </a:r>
                        </a:p>
                      </a:txBody>
                      <a:tcPr/>
                    </a:tc>
                    <a:extLst>
                      <a:ext uri="{0D108BD9-81ED-4DB2-BD59-A6C34878D82A}">
                        <a16:rowId xmlns:a16="http://schemas.microsoft.com/office/drawing/2014/main" val="3183811607"/>
                      </a:ext>
                    </a:extLst>
                  </a:tr>
                  <a:tr h="370840">
                    <a:tc>
                      <a:txBody>
                        <a:bodyPr/>
                        <a:lstStyle/>
                        <a:p>
                          <a:r>
                            <a:rPr lang="en-GB" dirty="0"/>
                            <a:t>0</a:t>
                          </a:r>
                        </a:p>
                      </a:txBody>
                      <a:tcPr/>
                    </a:tc>
                    <a:tc>
                      <a:txBody>
                        <a:bodyPr/>
                        <a:lstStyle/>
                        <a:p>
                          <a:r>
                            <a:rPr lang="en-GB" dirty="0"/>
                            <a:t>Constant (e.g. “4”)</a:t>
                          </a:r>
                        </a:p>
                      </a:txBody>
                      <a:tcPr/>
                    </a:tc>
                    <a:extLst>
                      <a:ext uri="{0D108BD9-81ED-4DB2-BD59-A6C34878D82A}">
                        <a16:rowId xmlns:a16="http://schemas.microsoft.com/office/drawing/2014/main" val="3816454109"/>
                      </a:ext>
                    </a:extLst>
                  </a:tr>
                  <a:tr h="370840">
                    <a:tc>
                      <a:txBody>
                        <a:bodyPr/>
                        <a:lstStyle/>
                        <a:p>
                          <a:r>
                            <a:rPr lang="en-GB" dirty="0"/>
                            <a:t>1</a:t>
                          </a:r>
                        </a:p>
                      </a:txBody>
                      <a:tcPr/>
                    </a:tc>
                    <a:tc>
                      <a:txBody>
                        <a:bodyPr/>
                        <a:lstStyle/>
                        <a:p>
                          <a:endParaRPr lang="en-US"/>
                        </a:p>
                      </a:txBody>
                      <a:tcPr>
                        <a:blipFill>
                          <a:blip r:embed="rId3"/>
                          <a:stretch>
                            <a:fillRect l="-39130" t="-208197" r="-915" b="-422951"/>
                          </a:stretch>
                        </a:blipFill>
                      </a:tcPr>
                    </a:tc>
                    <a:extLst>
                      <a:ext uri="{0D108BD9-81ED-4DB2-BD59-A6C34878D82A}">
                        <a16:rowId xmlns:a16="http://schemas.microsoft.com/office/drawing/2014/main" val="1034427958"/>
                      </a:ext>
                    </a:extLst>
                  </a:tr>
                  <a:tr h="370840">
                    <a:tc>
                      <a:txBody>
                        <a:bodyPr/>
                        <a:lstStyle/>
                        <a:p>
                          <a:r>
                            <a:rPr lang="en-GB" dirty="0"/>
                            <a:t>2</a:t>
                          </a:r>
                        </a:p>
                      </a:txBody>
                      <a:tcPr/>
                    </a:tc>
                    <a:tc>
                      <a:txBody>
                        <a:bodyPr/>
                        <a:lstStyle/>
                        <a:p>
                          <a:endParaRPr lang="en-US"/>
                        </a:p>
                      </a:txBody>
                      <a:tcPr>
                        <a:blipFill>
                          <a:blip r:embed="rId3"/>
                          <a:stretch>
                            <a:fillRect l="-39130" t="-308197" r="-915" b="-322951"/>
                          </a:stretch>
                        </a:blipFill>
                      </a:tcPr>
                    </a:tc>
                    <a:extLst>
                      <a:ext uri="{0D108BD9-81ED-4DB2-BD59-A6C34878D82A}">
                        <a16:rowId xmlns:a16="http://schemas.microsoft.com/office/drawing/2014/main" val="4022585721"/>
                      </a:ext>
                    </a:extLst>
                  </a:tr>
                  <a:tr h="370840">
                    <a:tc>
                      <a:txBody>
                        <a:bodyPr/>
                        <a:lstStyle/>
                        <a:p>
                          <a:r>
                            <a:rPr lang="en-GB" dirty="0"/>
                            <a:t>3</a:t>
                          </a:r>
                        </a:p>
                      </a:txBody>
                      <a:tcPr/>
                    </a:tc>
                    <a:tc>
                      <a:txBody>
                        <a:bodyPr/>
                        <a:lstStyle/>
                        <a:p>
                          <a:r>
                            <a:rPr lang="en-GB" dirty="0"/>
                            <a:t>Cubic</a:t>
                          </a:r>
                        </a:p>
                      </a:txBody>
                      <a:tcPr/>
                    </a:tc>
                    <a:extLst>
                      <a:ext uri="{0D108BD9-81ED-4DB2-BD59-A6C34878D82A}">
                        <a16:rowId xmlns:a16="http://schemas.microsoft.com/office/drawing/2014/main" val="1578202632"/>
                      </a:ext>
                    </a:extLst>
                  </a:tr>
                  <a:tr h="370840">
                    <a:tc>
                      <a:txBody>
                        <a:bodyPr/>
                        <a:lstStyle/>
                        <a:p>
                          <a:r>
                            <a:rPr lang="en-GB" dirty="0"/>
                            <a:t>4</a:t>
                          </a:r>
                        </a:p>
                      </a:txBody>
                      <a:tcPr/>
                    </a:tc>
                    <a:tc>
                      <a:txBody>
                        <a:bodyPr/>
                        <a:lstStyle/>
                        <a:p>
                          <a:r>
                            <a:rPr lang="en-GB" dirty="0"/>
                            <a:t>Quartic</a:t>
                          </a:r>
                        </a:p>
                      </a:txBody>
                      <a:tcPr/>
                    </a:tc>
                    <a:extLst>
                      <a:ext uri="{0D108BD9-81ED-4DB2-BD59-A6C34878D82A}">
                        <a16:rowId xmlns:a16="http://schemas.microsoft.com/office/drawing/2014/main" val="1657921537"/>
                      </a:ext>
                    </a:extLst>
                  </a:tr>
                  <a:tr h="370840">
                    <a:tc>
                      <a:txBody>
                        <a:bodyPr/>
                        <a:lstStyle/>
                        <a:p>
                          <a:r>
                            <a:rPr lang="en-GB" dirty="0"/>
                            <a:t>5</a:t>
                          </a:r>
                        </a:p>
                      </a:txBody>
                      <a:tcPr/>
                    </a:tc>
                    <a:tc>
                      <a:txBody>
                        <a:bodyPr/>
                        <a:lstStyle/>
                        <a:p>
                          <a:r>
                            <a:rPr lang="en-GB" dirty="0" err="1"/>
                            <a:t>Quintic</a:t>
                          </a:r>
                          <a:endParaRPr lang="en-GB" dirty="0"/>
                        </a:p>
                      </a:txBody>
                      <a:tcPr/>
                    </a:tc>
                    <a:extLst>
                      <a:ext uri="{0D108BD9-81ED-4DB2-BD59-A6C34878D82A}">
                        <a16:rowId xmlns:a16="http://schemas.microsoft.com/office/drawing/2014/main" val="1880083474"/>
                      </a:ext>
                    </a:extLst>
                  </a:tr>
                </a:tbl>
              </a:graphicData>
            </a:graphic>
          </p:graphicFrame>
        </mc:Fallback>
      </mc:AlternateContent>
      <p:sp>
        <p:nvSpPr>
          <p:cNvPr id="8" name="Rectangle 7"/>
          <p:cNvSpPr/>
          <p:nvPr/>
        </p:nvSpPr>
        <p:spPr>
          <a:xfrm>
            <a:off x="3588190" y="3868915"/>
            <a:ext cx="2642489" cy="3708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3588190" y="4239718"/>
            <a:ext cx="2642489" cy="3708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3588190" y="4610521"/>
            <a:ext cx="2642489" cy="3708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3588189" y="4981324"/>
            <a:ext cx="2642489" cy="3708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3588188" y="5359086"/>
            <a:ext cx="2642489" cy="3708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TextBox 12"/>
          <p:cNvSpPr txBox="1"/>
          <p:nvPr/>
        </p:nvSpPr>
        <p:spPr>
          <a:xfrm>
            <a:off x="7092280" y="3780995"/>
            <a:ext cx="1728192" cy="523220"/>
          </a:xfrm>
          <a:prstGeom prst="rect">
            <a:avLst/>
          </a:prstGeom>
          <a:noFill/>
        </p:spPr>
        <p:txBody>
          <a:bodyPr wrap="square" rtlCol="0">
            <a:spAutoFit/>
          </a:bodyPr>
          <a:lstStyle/>
          <a:p>
            <a:r>
              <a:rPr lang="en-GB" sz="1400" dirty="0"/>
              <a:t>Chapter 2 explored the graphs for these.</a:t>
            </a:r>
          </a:p>
        </p:txBody>
      </p:sp>
      <p:cxnSp>
        <p:nvCxnSpPr>
          <p:cNvPr id="15" name="Straight Arrow Connector 14"/>
          <p:cNvCxnSpPr>
            <a:stCxn id="13" idx="1"/>
          </p:cNvCxnSpPr>
          <p:nvPr/>
        </p:nvCxnSpPr>
        <p:spPr>
          <a:xfrm flipH="1">
            <a:off x="6368902" y="4042605"/>
            <a:ext cx="723378" cy="380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7075191" y="3006790"/>
            <a:ext cx="1728192" cy="523220"/>
          </a:xfrm>
          <a:prstGeom prst="rect">
            <a:avLst/>
          </a:prstGeom>
          <a:noFill/>
        </p:spPr>
        <p:txBody>
          <a:bodyPr wrap="square" rtlCol="0">
            <a:spAutoFit/>
          </a:bodyPr>
          <a:lstStyle/>
          <a:p>
            <a:r>
              <a:rPr lang="en-GB" sz="1400" dirty="0"/>
              <a:t>These are covered in Chapter 5.</a:t>
            </a:r>
          </a:p>
        </p:txBody>
      </p:sp>
      <p:cxnSp>
        <p:nvCxnSpPr>
          <p:cNvPr id="17" name="Straight Arrow Connector 16"/>
          <p:cNvCxnSpPr/>
          <p:nvPr/>
        </p:nvCxnSpPr>
        <p:spPr>
          <a:xfrm flipH="1">
            <a:off x="6347161" y="3327991"/>
            <a:ext cx="712858" cy="698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7315564" y="4830205"/>
            <a:ext cx="1296144" cy="523220"/>
          </a:xfrm>
          <a:prstGeom prst="rect">
            <a:avLst/>
          </a:prstGeom>
          <a:noFill/>
        </p:spPr>
        <p:txBody>
          <a:bodyPr wrap="square" rtlCol="0">
            <a:spAutoFit/>
          </a:bodyPr>
          <a:lstStyle/>
          <a:p>
            <a:r>
              <a:rPr lang="en-GB" sz="1400" dirty="0"/>
              <a:t>We will cover these now.</a:t>
            </a:r>
          </a:p>
        </p:txBody>
      </p:sp>
      <p:cxnSp>
        <p:nvCxnSpPr>
          <p:cNvPr id="20" name="Straight Arrow Connector 19"/>
          <p:cNvCxnSpPr/>
          <p:nvPr/>
        </p:nvCxnSpPr>
        <p:spPr>
          <a:xfrm flipH="1" flipV="1">
            <a:off x="6390167" y="4795284"/>
            <a:ext cx="864598" cy="296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6400800" y="5103628"/>
            <a:ext cx="829340" cy="127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6678989" y="5634196"/>
            <a:ext cx="2316154" cy="954107"/>
          </a:xfrm>
          <a:prstGeom prst="rect">
            <a:avLst/>
          </a:prstGeom>
          <a:noFill/>
        </p:spPr>
        <p:txBody>
          <a:bodyPr wrap="square" rtlCol="0">
            <a:spAutoFit/>
          </a:bodyPr>
          <a:lstStyle/>
          <a:p>
            <a:r>
              <a:rPr lang="en-GB" sz="1400" dirty="0"/>
              <a:t>While these are technically beyond the A Level syllabus, we will look at how to sketch polynomials in general.</a:t>
            </a:r>
          </a:p>
        </p:txBody>
      </p:sp>
      <p:cxnSp>
        <p:nvCxnSpPr>
          <p:cNvPr id="26" name="Straight Arrow Connector 25"/>
          <p:cNvCxnSpPr/>
          <p:nvPr/>
        </p:nvCxnSpPr>
        <p:spPr>
          <a:xfrm flipH="1" flipV="1">
            <a:off x="6368902" y="5592726"/>
            <a:ext cx="298188" cy="482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98010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20" restart="whenNotActive" fill="hold" evtFilter="cancelBubble" nodeType="interactiveSeq">
                <p:stCondLst>
                  <p:cond evt="onClick" delay="0">
                    <p:tgtEl>
                      <p:spTgt spid="11"/>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26" restart="whenNotActive" fill="hold" evtFilter="cancelBubble" nodeType="interactiveSeq">
                <p:stCondLst>
                  <p:cond evt="onClick" delay="0">
                    <p:tgtEl>
                      <p:spTgt spid="12"/>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Polynomial Graphs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Freeform: Shape 4"/>
          <p:cNvSpPr/>
          <p:nvPr/>
        </p:nvSpPr>
        <p:spPr>
          <a:xfrm>
            <a:off x="755501" y="1855457"/>
            <a:ext cx="1733107" cy="1201542"/>
          </a:xfrm>
          <a:custGeom>
            <a:avLst/>
            <a:gdLst>
              <a:gd name="connsiteX0" fmla="*/ 0 w 1733107"/>
              <a:gd name="connsiteY0" fmla="*/ 1201542 h 1201542"/>
              <a:gd name="connsiteX1" fmla="*/ 914400 w 1733107"/>
              <a:gd name="connsiteY1" fmla="*/ 63 h 1201542"/>
              <a:gd name="connsiteX2" fmla="*/ 1733107 w 1733107"/>
              <a:gd name="connsiteY2" fmla="*/ 1159012 h 1201542"/>
            </a:gdLst>
            <a:ahLst/>
            <a:cxnLst>
              <a:cxn ang="0">
                <a:pos x="connsiteX0" y="connsiteY0"/>
              </a:cxn>
              <a:cxn ang="0">
                <a:pos x="connsiteX1" y="connsiteY1"/>
              </a:cxn>
              <a:cxn ang="0">
                <a:pos x="connsiteX2" y="connsiteY2"/>
              </a:cxn>
            </a:cxnLst>
            <a:rect l="l" t="t" r="r" b="b"/>
            <a:pathLst>
              <a:path w="1733107" h="1201542">
                <a:moveTo>
                  <a:pt x="0" y="1201542"/>
                </a:moveTo>
                <a:cubicBezTo>
                  <a:pt x="312774" y="604346"/>
                  <a:pt x="625549" y="7151"/>
                  <a:pt x="914400" y="63"/>
                </a:cubicBezTo>
                <a:cubicBezTo>
                  <a:pt x="1203251" y="-7025"/>
                  <a:pt x="1468179" y="575993"/>
                  <a:pt x="1733107" y="11590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reeform: Shape 5"/>
          <p:cNvSpPr/>
          <p:nvPr/>
        </p:nvSpPr>
        <p:spPr>
          <a:xfrm rot="10800000">
            <a:off x="2339752" y="1844824"/>
            <a:ext cx="1733107" cy="1201542"/>
          </a:xfrm>
          <a:custGeom>
            <a:avLst/>
            <a:gdLst>
              <a:gd name="connsiteX0" fmla="*/ 0 w 1733107"/>
              <a:gd name="connsiteY0" fmla="*/ 1201542 h 1201542"/>
              <a:gd name="connsiteX1" fmla="*/ 914400 w 1733107"/>
              <a:gd name="connsiteY1" fmla="*/ 63 h 1201542"/>
              <a:gd name="connsiteX2" fmla="*/ 1733107 w 1733107"/>
              <a:gd name="connsiteY2" fmla="*/ 1159012 h 1201542"/>
            </a:gdLst>
            <a:ahLst/>
            <a:cxnLst>
              <a:cxn ang="0">
                <a:pos x="connsiteX0" y="connsiteY0"/>
              </a:cxn>
              <a:cxn ang="0">
                <a:pos x="connsiteX1" y="connsiteY1"/>
              </a:cxn>
              <a:cxn ang="0">
                <a:pos x="connsiteX2" y="connsiteY2"/>
              </a:cxn>
            </a:cxnLst>
            <a:rect l="l" t="t" r="r" b="b"/>
            <a:pathLst>
              <a:path w="1733107" h="1201542">
                <a:moveTo>
                  <a:pt x="0" y="1201542"/>
                </a:moveTo>
                <a:cubicBezTo>
                  <a:pt x="312774" y="604346"/>
                  <a:pt x="625549" y="7151"/>
                  <a:pt x="914400" y="63"/>
                </a:cubicBezTo>
                <a:cubicBezTo>
                  <a:pt x="1203251" y="-7025"/>
                  <a:pt x="1468179" y="575993"/>
                  <a:pt x="1733107" y="11590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Shape 6"/>
          <p:cNvSpPr/>
          <p:nvPr/>
        </p:nvSpPr>
        <p:spPr>
          <a:xfrm>
            <a:off x="532218" y="3514199"/>
            <a:ext cx="1839432" cy="1350335"/>
          </a:xfrm>
          <a:custGeom>
            <a:avLst/>
            <a:gdLst>
              <a:gd name="connsiteX0" fmla="*/ 0 w 1839432"/>
              <a:gd name="connsiteY0" fmla="*/ 1350335 h 1350335"/>
              <a:gd name="connsiteX1" fmla="*/ 733646 w 1839432"/>
              <a:gd name="connsiteY1" fmla="*/ 318977 h 1350335"/>
              <a:gd name="connsiteX2" fmla="*/ 1265274 w 1839432"/>
              <a:gd name="connsiteY2" fmla="*/ 829339 h 1350335"/>
              <a:gd name="connsiteX3" fmla="*/ 1839432 w 1839432"/>
              <a:gd name="connsiteY3" fmla="*/ 0 h 1350335"/>
            </a:gdLst>
            <a:ahLst/>
            <a:cxnLst>
              <a:cxn ang="0">
                <a:pos x="connsiteX0" y="connsiteY0"/>
              </a:cxn>
              <a:cxn ang="0">
                <a:pos x="connsiteX1" y="connsiteY1"/>
              </a:cxn>
              <a:cxn ang="0">
                <a:pos x="connsiteX2" y="connsiteY2"/>
              </a:cxn>
              <a:cxn ang="0">
                <a:pos x="connsiteX3" y="connsiteY3"/>
              </a:cxn>
            </a:cxnLst>
            <a:rect l="l" t="t" r="r" b="b"/>
            <a:pathLst>
              <a:path w="1839432" h="1350335">
                <a:moveTo>
                  <a:pt x="0" y="1350335"/>
                </a:moveTo>
                <a:cubicBezTo>
                  <a:pt x="261383" y="878072"/>
                  <a:pt x="522767" y="405810"/>
                  <a:pt x="733646" y="318977"/>
                </a:cubicBezTo>
                <a:cubicBezTo>
                  <a:pt x="944525" y="232144"/>
                  <a:pt x="1080976" y="882502"/>
                  <a:pt x="1265274" y="829339"/>
                </a:cubicBezTo>
                <a:cubicBezTo>
                  <a:pt x="1449572" y="776176"/>
                  <a:pt x="1644502" y="388088"/>
                  <a:pt x="183943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Shape 7"/>
          <p:cNvSpPr/>
          <p:nvPr/>
        </p:nvSpPr>
        <p:spPr>
          <a:xfrm>
            <a:off x="2679994" y="3492934"/>
            <a:ext cx="1392865" cy="1286540"/>
          </a:xfrm>
          <a:custGeom>
            <a:avLst/>
            <a:gdLst>
              <a:gd name="connsiteX0" fmla="*/ 0 w 1392865"/>
              <a:gd name="connsiteY0" fmla="*/ 0 h 1286540"/>
              <a:gd name="connsiteX1" fmla="*/ 467833 w 1392865"/>
              <a:gd name="connsiteY1" fmla="*/ 808074 h 1286540"/>
              <a:gd name="connsiteX2" fmla="*/ 1031358 w 1392865"/>
              <a:gd name="connsiteY2" fmla="*/ 956930 h 1286540"/>
              <a:gd name="connsiteX3" fmla="*/ 1392865 w 1392865"/>
              <a:gd name="connsiteY3" fmla="*/ 1286540 h 1286540"/>
              <a:gd name="connsiteX0" fmla="*/ 0 w 1392865"/>
              <a:gd name="connsiteY0" fmla="*/ 0 h 1286540"/>
              <a:gd name="connsiteX1" fmla="*/ 425302 w 1392865"/>
              <a:gd name="connsiteY1" fmla="*/ 744279 h 1286540"/>
              <a:gd name="connsiteX2" fmla="*/ 1031358 w 1392865"/>
              <a:gd name="connsiteY2" fmla="*/ 956930 h 1286540"/>
              <a:gd name="connsiteX3" fmla="*/ 1392865 w 1392865"/>
              <a:gd name="connsiteY3" fmla="*/ 1286540 h 1286540"/>
            </a:gdLst>
            <a:ahLst/>
            <a:cxnLst>
              <a:cxn ang="0">
                <a:pos x="connsiteX0" y="connsiteY0"/>
              </a:cxn>
              <a:cxn ang="0">
                <a:pos x="connsiteX1" y="connsiteY1"/>
              </a:cxn>
              <a:cxn ang="0">
                <a:pos x="connsiteX2" y="connsiteY2"/>
              </a:cxn>
              <a:cxn ang="0">
                <a:pos x="connsiteX3" y="connsiteY3"/>
              </a:cxn>
            </a:cxnLst>
            <a:rect l="l" t="t" r="r" b="b"/>
            <a:pathLst>
              <a:path w="1392865" h="1286540">
                <a:moveTo>
                  <a:pt x="0" y="0"/>
                </a:moveTo>
                <a:cubicBezTo>
                  <a:pt x="147970" y="324293"/>
                  <a:pt x="253409" y="584791"/>
                  <a:pt x="425302" y="744279"/>
                </a:cubicBezTo>
                <a:cubicBezTo>
                  <a:pt x="597195" y="903767"/>
                  <a:pt x="870097" y="866553"/>
                  <a:pt x="1031358" y="956930"/>
                </a:cubicBezTo>
                <a:cubicBezTo>
                  <a:pt x="1192619" y="1047307"/>
                  <a:pt x="1289197" y="1161607"/>
                  <a:pt x="1392865" y="12865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8"/>
          <p:cNvSpPr/>
          <p:nvPr/>
        </p:nvSpPr>
        <p:spPr>
          <a:xfrm>
            <a:off x="968152" y="5226041"/>
            <a:ext cx="1765005" cy="1296265"/>
          </a:xfrm>
          <a:custGeom>
            <a:avLst/>
            <a:gdLst>
              <a:gd name="connsiteX0" fmla="*/ 0 w 1765005"/>
              <a:gd name="connsiteY0" fmla="*/ 0 h 1296265"/>
              <a:gd name="connsiteX1" fmla="*/ 595424 w 1765005"/>
              <a:gd name="connsiteY1" fmla="*/ 1031358 h 1296265"/>
              <a:gd name="connsiteX2" fmla="*/ 988828 w 1765005"/>
              <a:gd name="connsiteY2" fmla="*/ 744279 h 1296265"/>
              <a:gd name="connsiteX3" fmla="*/ 1339703 w 1765005"/>
              <a:gd name="connsiteY3" fmla="*/ 1286539 h 1296265"/>
              <a:gd name="connsiteX4" fmla="*/ 1765005 w 1765005"/>
              <a:gd name="connsiteY4" fmla="*/ 191386 h 1296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5005" h="1296265">
                <a:moveTo>
                  <a:pt x="0" y="0"/>
                </a:moveTo>
                <a:cubicBezTo>
                  <a:pt x="215309" y="453656"/>
                  <a:pt x="430619" y="907312"/>
                  <a:pt x="595424" y="1031358"/>
                </a:cubicBezTo>
                <a:cubicBezTo>
                  <a:pt x="760229" y="1155404"/>
                  <a:pt x="864782" y="701749"/>
                  <a:pt x="988828" y="744279"/>
                </a:cubicBezTo>
                <a:cubicBezTo>
                  <a:pt x="1112874" y="786809"/>
                  <a:pt x="1210340" y="1378688"/>
                  <a:pt x="1339703" y="1286539"/>
                </a:cubicBezTo>
                <a:cubicBezTo>
                  <a:pt x="1469066" y="1194390"/>
                  <a:pt x="1617035" y="692888"/>
                  <a:pt x="1765005" y="1913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571428" y="728919"/>
            <a:ext cx="3912689" cy="1477328"/>
          </a:xfrm>
          <a:prstGeom prst="rect">
            <a:avLst/>
          </a:prstGeom>
          <a:noFill/>
        </p:spPr>
        <p:txBody>
          <a:bodyPr wrap="square" rtlCol="0">
            <a:spAutoFit/>
          </a:bodyPr>
          <a:lstStyle/>
          <a:p>
            <a:r>
              <a:rPr lang="en-GB" dirty="0"/>
              <a:t>What property connects the order of the polynomial and the shape?</a:t>
            </a:r>
            <a:endParaRPr lang="en-GB" b="1" dirty="0"/>
          </a:p>
          <a:p>
            <a:r>
              <a:rPr lang="en-GB" b="1" dirty="0"/>
              <a:t>The number of ‘turns’ is one less than the order, e.g. a cubic has 2 ‘turns’, a quartic 3 ‘turns’.</a:t>
            </a:r>
          </a:p>
        </p:txBody>
      </p:sp>
      <p:sp>
        <p:nvSpPr>
          <p:cNvPr id="11" name="TextBox 10"/>
          <p:cNvSpPr txBox="1"/>
          <p:nvPr/>
        </p:nvSpPr>
        <p:spPr>
          <a:xfrm>
            <a:off x="107504" y="1196752"/>
            <a:ext cx="860648" cy="369332"/>
          </a:xfrm>
          <a:prstGeom prst="rect">
            <a:avLst/>
          </a:prstGeom>
          <a:noFill/>
        </p:spPr>
        <p:txBody>
          <a:bodyPr wrap="square" rtlCol="0">
            <a:spAutoFit/>
          </a:bodyPr>
          <a:lstStyle/>
          <a:p>
            <a:r>
              <a:rPr lang="en-GB" dirty="0"/>
              <a:t>Order:</a:t>
            </a:r>
          </a:p>
        </p:txBody>
      </p:sp>
      <p:sp>
        <p:nvSpPr>
          <p:cNvPr id="12" name="TextBox 11"/>
          <p:cNvSpPr txBox="1"/>
          <p:nvPr/>
        </p:nvSpPr>
        <p:spPr>
          <a:xfrm>
            <a:off x="588" y="2000482"/>
            <a:ext cx="860648" cy="646331"/>
          </a:xfrm>
          <a:prstGeom prst="rect">
            <a:avLst/>
          </a:prstGeom>
          <a:noFill/>
        </p:spPr>
        <p:txBody>
          <a:bodyPr wrap="square" rtlCol="0">
            <a:spAutoFit/>
          </a:bodyPr>
          <a:lstStyle/>
          <a:p>
            <a:pPr algn="ctr"/>
            <a:r>
              <a:rPr lang="en-GB" sz="3600" dirty="0"/>
              <a:t>2</a:t>
            </a:r>
            <a:endParaRPr lang="en-GB" dirty="0"/>
          </a:p>
        </p:txBody>
      </p:sp>
      <p:sp>
        <p:nvSpPr>
          <p:cNvPr id="13" name="TextBox 12"/>
          <p:cNvSpPr txBox="1"/>
          <p:nvPr/>
        </p:nvSpPr>
        <p:spPr>
          <a:xfrm>
            <a:off x="-51396" y="3812023"/>
            <a:ext cx="860648" cy="646331"/>
          </a:xfrm>
          <a:prstGeom prst="rect">
            <a:avLst/>
          </a:prstGeom>
          <a:noFill/>
        </p:spPr>
        <p:txBody>
          <a:bodyPr wrap="square" rtlCol="0">
            <a:spAutoFit/>
          </a:bodyPr>
          <a:lstStyle/>
          <a:p>
            <a:pPr algn="ctr"/>
            <a:r>
              <a:rPr lang="en-GB" sz="3600" dirty="0"/>
              <a:t>3</a:t>
            </a:r>
            <a:endParaRPr lang="en-GB" dirty="0"/>
          </a:p>
        </p:txBody>
      </p:sp>
      <p:sp>
        <p:nvSpPr>
          <p:cNvPr id="14" name="TextBox 13"/>
          <p:cNvSpPr txBox="1"/>
          <p:nvPr/>
        </p:nvSpPr>
        <p:spPr>
          <a:xfrm>
            <a:off x="-51396" y="5536543"/>
            <a:ext cx="860648" cy="646331"/>
          </a:xfrm>
          <a:prstGeom prst="rect">
            <a:avLst/>
          </a:prstGeom>
          <a:noFill/>
        </p:spPr>
        <p:txBody>
          <a:bodyPr wrap="square" rtlCol="0">
            <a:spAutoFit/>
          </a:bodyPr>
          <a:lstStyle/>
          <a:p>
            <a:pPr algn="ctr"/>
            <a:r>
              <a:rPr lang="en-GB" sz="3600" dirty="0"/>
              <a:t>4</a:t>
            </a:r>
            <a:endParaRPr lang="en-GB" dirty="0"/>
          </a:p>
        </p:txBody>
      </p:sp>
      <mc:AlternateContent xmlns:mc="http://schemas.openxmlformats.org/markup-compatibility/2006" xmlns:a14="http://schemas.microsoft.com/office/drawing/2010/main">
        <mc:Choice Requires="a14">
          <p:sp>
            <p:nvSpPr>
              <p:cNvPr id="15" name="TextBox 14"/>
              <p:cNvSpPr txBox="1"/>
              <p:nvPr/>
            </p:nvSpPr>
            <p:spPr>
              <a:xfrm>
                <a:off x="4571428" y="2788095"/>
                <a:ext cx="4105028" cy="3705758"/>
              </a:xfrm>
              <a:prstGeom prst="rect">
                <a:avLst/>
              </a:prstGeom>
              <a:noFill/>
            </p:spPr>
            <p:txBody>
              <a:bodyPr wrap="square" rtlCol="0">
                <a:spAutoFit/>
              </a:bodyPr>
              <a:lstStyle/>
              <a:p>
                <a:r>
                  <a:rPr lang="en-GB" dirty="0"/>
                  <a:t>In Chapter 2 how did we tell what way up a quadratic is, and why does this work?</a:t>
                </a:r>
              </a:p>
              <a:p>
                <a:endParaRPr lang="en-GB" b="1" dirty="0"/>
              </a:p>
              <a:p>
                <a:r>
                  <a:rPr lang="en-GB" b="1" dirty="0"/>
                  <a:t>For a quadratic </a:t>
                </a:r>
                <a14:m>
                  <m:oMath xmlns:m="http://schemas.openxmlformats.org/officeDocument/2006/math">
                    <m:r>
                      <a:rPr lang="en-GB" b="1" i="1" smtClean="0">
                        <a:latin typeface="Cambria Math" panose="02040503050406030204" pitchFamily="18" charset="0"/>
                      </a:rPr>
                      <m:t>𝒚</m:t>
                    </m:r>
                    <m:r>
                      <a:rPr lang="en-GB" b="1" i="1" smtClean="0">
                        <a:latin typeface="Cambria Math" panose="02040503050406030204" pitchFamily="18" charset="0"/>
                      </a:rPr>
                      <m:t>=</m:t>
                    </m:r>
                    <m:r>
                      <a:rPr lang="en-GB" b="1" i="1" smtClean="0">
                        <a:latin typeface="Cambria Math" panose="02040503050406030204" pitchFamily="18" charset="0"/>
                      </a:rPr>
                      <m:t>𝒂</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𝒃𝒙</m:t>
                    </m:r>
                    <m:r>
                      <a:rPr lang="en-GB" b="1" i="1" smtClean="0">
                        <a:latin typeface="Cambria Math" panose="02040503050406030204" pitchFamily="18" charset="0"/>
                      </a:rPr>
                      <m:t>+</m:t>
                    </m:r>
                    <m:r>
                      <a:rPr lang="en-GB" b="1" i="1" smtClean="0">
                        <a:latin typeface="Cambria Math" panose="02040503050406030204" pitchFamily="18" charset="0"/>
                      </a:rPr>
                      <m:t>𝒄</m:t>
                    </m:r>
                  </m:oMath>
                </a14:m>
                <a:r>
                  <a:rPr lang="en-GB" b="1" dirty="0"/>
                  <a:t>, </a:t>
                </a:r>
                <a:r>
                  <a:rPr lang="en-GB" b="1" dirty="0" err="1"/>
                  <a:t>i.f</a:t>
                </a:r>
                <a:r>
                  <a:rPr lang="en-GB" b="1" dirty="0"/>
                  <a:t>. </a:t>
                </a:r>
                <a14:m>
                  <m:oMath xmlns:m="http://schemas.openxmlformats.org/officeDocument/2006/math">
                    <m:r>
                      <a:rPr lang="en-GB" b="1" i="1" smtClean="0">
                        <a:latin typeface="Cambria Math" panose="02040503050406030204" pitchFamily="18" charset="0"/>
                      </a:rPr>
                      <m:t>𝒂</m:t>
                    </m:r>
                    <m:r>
                      <a:rPr lang="en-GB" b="1" i="1" smtClean="0">
                        <a:latin typeface="Cambria Math" panose="02040503050406030204" pitchFamily="18" charset="0"/>
                      </a:rPr>
                      <m:t>&gt;</m:t>
                    </m:r>
                    <m:r>
                      <a:rPr lang="en-GB" b="1" i="1" smtClean="0">
                        <a:latin typeface="Cambria Math" panose="02040503050406030204" pitchFamily="18" charset="0"/>
                      </a:rPr>
                      <m:t>𝟎</m:t>
                    </m:r>
                  </m:oMath>
                </a14:m>
                <a:r>
                  <a:rPr lang="en-GB" b="1" dirty="0"/>
                  <a:t>, we had a ‘valley’ shape. This is because if </a:t>
                </a:r>
                <a14:m>
                  <m:oMath xmlns:m="http://schemas.openxmlformats.org/officeDocument/2006/math">
                    <m:r>
                      <a:rPr lang="en-GB" b="1" i="1" smtClean="0">
                        <a:latin typeface="Cambria Math" panose="02040503050406030204" pitchFamily="18" charset="0"/>
                      </a:rPr>
                      <m:t>𝒙</m:t>
                    </m:r>
                  </m:oMath>
                </a14:m>
                <a:r>
                  <a:rPr lang="en-GB" b="1" dirty="0"/>
                  <a:t> was a large positive value, </a:t>
                </a:r>
                <a14:m>
                  <m:oMath xmlns:m="http://schemas.openxmlformats.org/officeDocument/2006/math">
                    <m:r>
                      <a:rPr lang="en-GB" b="1" i="1" smtClean="0">
                        <a:latin typeface="Cambria Math" panose="02040503050406030204" pitchFamily="18" charset="0"/>
                      </a:rPr>
                      <m:t>𝒂</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𝟐</m:t>
                        </m:r>
                      </m:sup>
                    </m:sSup>
                  </m:oMath>
                </a14:m>
                <a:r>
                  <a:rPr lang="en-GB" b="1" dirty="0"/>
                  <a:t> would be large and positive, thus the graph’s </a:t>
                </a:r>
                <a14:m>
                  <m:oMath xmlns:m="http://schemas.openxmlformats.org/officeDocument/2006/math">
                    <m:r>
                      <a:rPr lang="en-GB" b="1" i="1" smtClean="0">
                        <a:latin typeface="Cambria Math" panose="02040503050406030204" pitchFamily="18" charset="0"/>
                      </a:rPr>
                      <m:t>𝒚</m:t>
                    </m:r>
                  </m:oMath>
                </a14:m>
                <a:r>
                  <a:rPr lang="en-GB" b="1" dirty="0"/>
                  <a:t> value tends towards infinity.</a:t>
                </a:r>
              </a:p>
              <a:p>
                <a:endParaRPr lang="en-GB" b="1" dirty="0"/>
              </a:p>
              <a:p>
                <a:r>
                  <a:rPr lang="en-GB" b="1" dirty="0"/>
                  <a:t>We would write:</a:t>
                </a:r>
              </a:p>
              <a:p>
                <a:r>
                  <a:rPr lang="en-GB" b="1" dirty="0"/>
                  <a:t>“As </a:t>
                </a:r>
                <a14:m>
                  <m:oMath xmlns:m="http://schemas.openxmlformats.org/officeDocument/2006/math">
                    <m:r>
                      <a:rPr lang="en-GB" b="1" i="1" smtClean="0">
                        <a:latin typeface="Cambria Math" panose="02040503050406030204" pitchFamily="18" charset="0"/>
                      </a:rPr>
                      <m:t>𝒙</m:t>
                    </m:r>
                    <m:r>
                      <a:rPr lang="en-GB" b="1" i="1" smtClean="0">
                        <a:latin typeface="Cambria Math" panose="02040503050406030204" pitchFamily="18" charset="0"/>
                      </a:rPr>
                      <m:t>→∞, </m:t>
                    </m:r>
                    <m:r>
                      <a:rPr lang="en-GB" b="1" i="1" smtClean="0">
                        <a:latin typeface="Cambria Math" panose="02040503050406030204" pitchFamily="18" charset="0"/>
                      </a:rPr>
                      <m:t>𝒚</m:t>
                    </m:r>
                    <m:r>
                      <a:rPr lang="en-GB" b="1" i="1" smtClean="0">
                        <a:latin typeface="Cambria Math" panose="02040503050406030204" pitchFamily="18" charset="0"/>
                      </a:rPr>
                      <m:t>→∞</m:t>
                    </m:r>
                  </m:oMath>
                </a14:m>
                <a:r>
                  <a:rPr lang="en-GB" b="1" dirty="0"/>
                  <a:t>” where “</a:t>
                </a:r>
                <a14:m>
                  <m:oMath xmlns:m="http://schemas.openxmlformats.org/officeDocument/2006/math">
                    <m:r>
                      <a:rPr lang="en-GB" b="1" i="1" smtClean="0">
                        <a:latin typeface="Cambria Math" panose="02040503050406030204" pitchFamily="18" charset="0"/>
                      </a:rPr>
                      <m:t>→</m:t>
                    </m:r>
                  </m:oMath>
                </a14:m>
                <a:r>
                  <a:rPr lang="en-GB" b="1" dirty="0"/>
                  <a:t>” means “tends towards”.</a:t>
                </a:r>
              </a:p>
            </p:txBody>
          </p:sp>
        </mc:Choice>
        <mc:Fallback xmlns="">
          <p:sp>
            <p:nvSpPr>
              <p:cNvPr id="15" name="TextBox 14"/>
              <p:cNvSpPr txBox="1">
                <a:spLocks noRot="1" noChangeAspect="1" noMove="1" noResize="1" noEditPoints="1" noAdjustHandles="1" noChangeArrowheads="1" noChangeShapeType="1" noTextEdit="1"/>
              </p:cNvSpPr>
              <p:nvPr/>
            </p:nvSpPr>
            <p:spPr>
              <a:xfrm>
                <a:off x="4571428" y="2788095"/>
                <a:ext cx="4105028" cy="3705758"/>
              </a:xfrm>
              <a:prstGeom prst="rect">
                <a:avLst/>
              </a:prstGeom>
              <a:blipFill>
                <a:blip r:embed="rId2"/>
                <a:stretch>
                  <a:fillRect l="-1337" t="-822" r="-743" b="-1645"/>
                </a:stretch>
              </a:blipFill>
            </p:spPr>
            <p:txBody>
              <a:bodyPr/>
              <a:lstStyle/>
              <a:p>
                <a:r>
                  <a:rPr lang="en-GB">
                    <a:noFill/>
                  </a:rPr>
                  <a:t> </a:t>
                </a:r>
              </a:p>
            </p:txBody>
          </p:sp>
        </mc:Fallback>
      </mc:AlternateContent>
      <p:sp>
        <p:nvSpPr>
          <p:cNvPr id="17" name="Rectangle 16"/>
          <p:cNvSpPr/>
          <p:nvPr/>
        </p:nvSpPr>
        <p:spPr>
          <a:xfrm>
            <a:off x="4630181" y="3608412"/>
            <a:ext cx="3886498" cy="29518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8" name="TextBox 17"/>
              <p:cNvSpPr txBox="1"/>
              <p:nvPr/>
            </p:nvSpPr>
            <p:spPr>
              <a:xfrm>
                <a:off x="6275040" y="1892195"/>
                <a:ext cx="2750176" cy="769441"/>
              </a:xfrm>
              <a:prstGeom prst="rect">
                <a:avLst/>
              </a:prstGeom>
              <a:noFill/>
            </p:spPr>
            <p:txBody>
              <a:bodyPr wrap="square" rtlCol="0">
                <a:spAutoFit/>
              </a:bodyPr>
              <a:lstStyle/>
              <a:p>
                <a:r>
                  <a:rPr lang="en-GB" sz="1100" b="1" dirty="0"/>
                  <a:t>Bro Note:</a:t>
                </a:r>
                <a:r>
                  <a:rPr lang="en-GB" sz="1100" dirty="0"/>
                  <a:t> …Actually this is not strictly true, e.g. consider </a:t>
                </a:r>
                <a14:m>
                  <m:oMath xmlns:m="http://schemas.openxmlformats.org/officeDocument/2006/math">
                    <m:r>
                      <a:rPr lang="en-GB" sz="1100" b="0" i="1" smtClean="0">
                        <a:latin typeface="Cambria Math" panose="02040503050406030204" pitchFamily="18" charset="0"/>
                      </a:rPr>
                      <m:t>𝑦</m:t>
                    </m:r>
                    <m:r>
                      <a:rPr lang="en-GB" sz="1100" b="0" i="1" smtClean="0">
                        <a:latin typeface="Cambria Math" panose="02040503050406030204" pitchFamily="18" charset="0"/>
                      </a:rPr>
                      <m:t>=</m:t>
                    </m:r>
                    <m:sSup>
                      <m:sSupPr>
                        <m:ctrlPr>
                          <a:rPr lang="en-GB" sz="1100" b="0" i="1" smtClean="0">
                            <a:latin typeface="Cambria Math" panose="02040503050406030204" pitchFamily="18" charset="0"/>
                          </a:rPr>
                        </m:ctrlPr>
                      </m:sSupPr>
                      <m:e>
                        <m:r>
                          <a:rPr lang="en-GB" sz="1100" b="0" i="1" smtClean="0">
                            <a:latin typeface="Cambria Math" panose="02040503050406030204" pitchFamily="18" charset="0"/>
                          </a:rPr>
                          <m:t>𝑥</m:t>
                        </m:r>
                      </m:e>
                      <m:sup>
                        <m:r>
                          <a:rPr lang="en-GB" sz="1100" b="0" i="1" smtClean="0">
                            <a:latin typeface="Cambria Math" panose="02040503050406030204" pitchFamily="18" charset="0"/>
                          </a:rPr>
                          <m:t>4</m:t>
                        </m:r>
                      </m:sup>
                    </m:sSup>
                  </m:oMath>
                </a14:m>
                <a:r>
                  <a:rPr lang="en-GB" sz="1100" dirty="0"/>
                  <a:t>, which has a U shape. But this is because multiple turns are being squashed into a single point.</a:t>
                </a:r>
              </a:p>
            </p:txBody>
          </p:sp>
        </mc:Choice>
        <mc:Fallback xmlns="">
          <p:sp>
            <p:nvSpPr>
              <p:cNvPr id="18" name="TextBox 17"/>
              <p:cNvSpPr txBox="1">
                <a:spLocks noRot="1" noChangeAspect="1" noMove="1" noResize="1" noEditPoints="1" noAdjustHandles="1" noChangeArrowheads="1" noChangeShapeType="1" noTextEdit="1"/>
              </p:cNvSpPr>
              <p:nvPr/>
            </p:nvSpPr>
            <p:spPr>
              <a:xfrm>
                <a:off x="6275040" y="1892195"/>
                <a:ext cx="2750176" cy="769441"/>
              </a:xfrm>
              <a:prstGeom prst="rect">
                <a:avLst/>
              </a:prstGeom>
              <a:blipFill>
                <a:blip r:embed="rId3"/>
                <a:stretch>
                  <a:fillRect t="-787" b="-3937"/>
                </a:stretch>
              </a:blipFill>
            </p:spPr>
            <p:txBody>
              <a:bodyPr/>
              <a:lstStyle/>
              <a:p>
                <a:r>
                  <a:rPr lang="en-GB">
                    <a:noFill/>
                  </a:rPr>
                  <a:t> </a:t>
                </a:r>
              </a:p>
            </p:txBody>
          </p:sp>
        </mc:Fallback>
      </mc:AlternateContent>
      <p:sp>
        <p:nvSpPr>
          <p:cNvPr id="16" name="Rectangle 15"/>
          <p:cNvSpPr/>
          <p:nvPr/>
        </p:nvSpPr>
        <p:spPr>
          <a:xfrm>
            <a:off x="4625554" y="1345094"/>
            <a:ext cx="4252631" cy="13236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831857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7"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Polynomial Graphs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Freeform: Shape 4"/>
          <p:cNvSpPr/>
          <p:nvPr/>
        </p:nvSpPr>
        <p:spPr>
          <a:xfrm rot="10800000">
            <a:off x="4127086" y="2106844"/>
            <a:ext cx="972108" cy="482496"/>
          </a:xfrm>
          <a:custGeom>
            <a:avLst/>
            <a:gdLst>
              <a:gd name="connsiteX0" fmla="*/ 0 w 1733107"/>
              <a:gd name="connsiteY0" fmla="*/ 1201542 h 1201542"/>
              <a:gd name="connsiteX1" fmla="*/ 914400 w 1733107"/>
              <a:gd name="connsiteY1" fmla="*/ 63 h 1201542"/>
              <a:gd name="connsiteX2" fmla="*/ 1733107 w 1733107"/>
              <a:gd name="connsiteY2" fmla="*/ 1159012 h 1201542"/>
            </a:gdLst>
            <a:ahLst/>
            <a:cxnLst>
              <a:cxn ang="0">
                <a:pos x="connsiteX0" y="connsiteY0"/>
              </a:cxn>
              <a:cxn ang="0">
                <a:pos x="connsiteX1" y="connsiteY1"/>
              </a:cxn>
              <a:cxn ang="0">
                <a:pos x="connsiteX2" y="connsiteY2"/>
              </a:cxn>
            </a:cxnLst>
            <a:rect l="l" t="t" r="r" b="b"/>
            <a:pathLst>
              <a:path w="1733107" h="1201542">
                <a:moveTo>
                  <a:pt x="0" y="1201542"/>
                </a:moveTo>
                <a:cubicBezTo>
                  <a:pt x="312774" y="604346"/>
                  <a:pt x="625549" y="7151"/>
                  <a:pt x="914400" y="63"/>
                </a:cubicBezTo>
                <a:cubicBezTo>
                  <a:pt x="1203251" y="-7025"/>
                  <a:pt x="1468179" y="575993"/>
                  <a:pt x="1733107" y="11590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518102" y="1362032"/>
            <a:ext cx="1296144" cy="369332"/>
          </a:xfrm>
          <a:prstGeom prst="rect">
            <a:avLst/>
          </a:prstGeom>
          <a:noFill/>
        </p:spPr>
        <p:txBody>
          <a:bodyPr wrap="square" rtlCol="0">
            <a:spAutoFit/>
          </a:bodyPr>
          <a:lstStyle/>
          <a:p>
            <a:r>
              <a:rPr lang="en-GB" dirty="0"/>
              <a:t>Equation</a:t>
            </a:r>
          </a:p>
        </p:txBody>
      </p:sp>
      <mc:AlternateContent xmlns:mc="http://schemas.openxmlformats.org/markup-compatibility/2006" xmlns:a14="http://schemas.microsoft.com/office/drawing/2010/main">
        <mc:Choice Requires="a14">
          <p:sp>
            <p:nvSpPr>
              <p:cNvPr id="7" name="TextBox 6"/>
              <p:cNvSpPr txBox="1"/>
              <p:nvPr/>
            </p:nvSpPr>
            <p:spPr>
              <a:xfrm>
                <a:off x="2462318" y="1362032"/>
                <a:ext cx="1296144" cy="369332"/>
              </a:xfrm>
              <a:prstGeom prst="rect">
                <a:avLst/>
              </a:prstGeom>
              <a:noFill/>
            </p:spPr>
            <p:txBody>
              <a:bodyPr wrap="square" rtlCol="0">
                <a:spAutoFit/>
              </a:bodyPr>
              <a:lstStyle/>
              <a:p>
                <a:r>
                  <a:rPr lang="en-GB" dirty="0"/>
                  <a:t>If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&gt;0</m:t>
                    </m:r>
                  </m:oMath>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462318" y="1362032"/>
                <a:ext cx="1296144" cy="369332"/>
              </a:xfrm>
              <a:prstGeom prst="rect">
                <a:avLst/>
              </a:prstGeom>
              <a:blipFill>
                <a:blip r:embed="rId2"/>
                <a:stretch>
                  <a:fillRect l="-4225"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747923" y="1352151"/>
                <a:ext cx="1296144" cy="369332"/>
              </a:xfrm>
              <a:prstGeom prst="rect">
                <a:avLst/>
              </a:prstGeom>
              <a:noFill/>
            </p:spPr>
            <p:txBody>
              <a:bodyPr wrap="square" rtlCol="0">
                <a:spAutoFit/>
              </a:bodyPr>
              <a:lstStyle/>
              <a:p>
                <a:r>
                  <a:rPr lang="en-GB" dirty="0"/>
                  <a:t>If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&lt;0</m:t>
                    </m:r>
                  </m:oMath>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5747923" y="1352151"/>
                <a:ext cx="1296144" cy="369332"/>
              </a:xfrm>
              <a:prstGeom prst="rect">
                <a:avLst/>
              </a:prstGeom>
              <a:blipFill>
                <a:blip r:embed="rId3"/>
                <a:stretch>
                  <a:fillRect l="-4225" t="-10000" b="-26667"/>
                </a:stretch>
              </a:blipFill>
            </p:spPr>
            <p:txBody>
              <a:bodyPr/>
              <a:lstStyle/>
              <a:p>
                <a:r>
                  <a:rPr lang="en-GB">
                    <a:noFill/>
                  </a:rPr>
                  <a:t> </a:t>
                </a:r>
              </a:p>
            </p:txBody>
          </p:sp>
        </mc:Fallback>
      </mc:AlternateContent>
      <p:sp>
        <p:nvSpPr>
          <p:cNvPr id="9" name="TextBox 8"/>
          <p:cNvSpPr txBox="1"/>
          <p:nvPr/>
        </p:nvSpPr>
        <p:spPr>
          <a:xfrm>
            <a:off x="4127414" y="1138749"/>
            <a:ext cx="1296144" cy="646331"/>
          </a:xfrm>
          <a:prstGeom prst="rect">
            <a:avLst/>
          </a:prstGeom>
          <a:noFill/>
        </p:spPr>
        <p:txBody>
          <a:bodyPr wrap="square" rtlCol="0">
            <a:spAutoFit/>
          </a:bodyPr>
          <a:lstStyle/>
          <a:p>
            <a:r>
              <a:rPr lang="en-GB" dirty="0"/>
              <a:t>Resulting Shape</a:t>
            </a:r>
          </a:p>
        </p:txBody>
      </p:sp>
      <p:sp>
        <p:nvSpPr>
          <p:cNvPr id="10" name="TextBox 9"/>
          <p:cNvSpPr txBox="1"/>
          <p:nvPr/>
        </p:nvSpPr>
        <p:spPr>
          <a:xfrm>
            <a:off x="7368432" y="1138749"/>
            <a:ext cx="1296144" cy="646331"/>
          </a:xfrm>
          <a:prstGeom prst="rect">
            <a:avLst/>
          </a:prstGeom>
          <a:noFill/>
        </p:spPr>
        <p:txBody>
          <a:bodyPr wrap="square" rtlCol="0">
            <a:spAutoFit/>
          </a:bodyPr>
          <a:lstStyle/>
          <a:p>
            <a:r>
              <a:rPr lang="en-GB" dirty="0"/>
              <a:t>Resulting Shape</a:t>
            </a:r>
          </a:p>
        </p:txBody>
      </p:sp>
      <p:cxnSp>
        <p:nvCxnSpPr>
          <p:cNvPr id="12" name="Straight Connector 11"/>
          <p:cNvCxnSpPr/>
          <p:nvPr/>
        </p:nvCxnSpPr>
        <p:spPr>
          <a:xfrm>
            <a:off x="374086" y="1866088"/>
            <a:ext cx="829049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3902478" y="1249914"/>
            <a:ext cx="0" cy="4733569"/>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7160164" y="1249914"/>
            <a:ext cx="12631" cy="477494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63610" y="2223345"/>
                <a:ext cx="19797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𝑏𝑥</m:t>
                      </m:r>
                      <m:r>
                        <a:rPr lang="en-GB" b="0" i="1" smtClean="0">
                          <a:latin typeface="Cambria Math" panose="02040503050406030204" pitchFamily="18" charset="0"/>
                        </a:rPr>
                        <m:t>+</m:t>
                      </m:r>
                      <m:r>
                        <a:rPr lang="en-GB" b="0" i="1" smtClean="0">
                          <a:latin typeface="Cambria Math" panose="02040503050406030204" pitchFamily="18" charset="0"/>
                        </a:rPr>
                        <m:t>𝑐</m:t>
                      </m:r>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63610" y="2223345"/>
                <a:ext cx="1979712" cy="369332"/>
              </a:xfrm>
              <a:prstGeom prst="rect">
                <a:avLst/>
              </a:prstGeom>
              <a:blipFill>
                <a:blip r:embed="rId4"/>
                <a:stretch>
                  <a:fillRect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190122" y="2103378"/>
                <a:ext cx="1679944" cy="523220"/>
              </a:xfrm>
              <a:prstGeom prst="rect">
                <a:avLst/>
              </a:prstGeom>
              <a:noFill/>
            </p:spPr>
            <p:txBody>
              <a:bodyPr wrap="square" rtlCol="0">
                <a:spAutoFit/>
              </a:bodyPr>
              <a:lstStyle/>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190122" y="2103378"/>
                <a:ext cx="1679944" cy="523220"/>
              </a:xfrm>
              <a:prstGeom prst="rect">
                <a:avLst/>
              </a:prstGeom>
              <a:blipFill>
                <a:blip r:embed="rId5"/>
                <a:stretch>
                  <a:fillRect l="-1087" t="-2326" b="-11628"/>
                </a:stretch>
              </a:blipFill>
            </p:spPr>
            <p:txBody>
              <a:bodyPr/>
              <a:lstStyle/>
              <a:p>
                <a:r>
                  <a:rPr lang="en-GB">
                    <a:noFill/>
                  </a:rPr>
                  <a:t> </a:t>
                </a:r>
              </a:p>
            </p:txBody>
          </p:sp>
        </mc:Fallback>
      </mc:AlternateContent>
      <p:sp>
        <p:nvSpPr>
          <p:cNvPr id="22" name="Freeform: Shape 21"/>
          <p:cNvSpPr/>
          <p:nvPr/>
        </p:nvSpPr>
        <p:spPr>
          <a:xfrm>
            <a:off x="7375768" y="2092746"/>
            <a:ext cx="972108" cy="482496"/>
          </a:xfrm>
          <a:custGeom>
            <a:avLst/>
            <a:gdLst>
              <a:gd name="connsiteX0" fmla="*/ 0 w 1733107"/>
              <a:gd name="connsiteY0" fmla="*/ 1201542 h 1201542"/>
              <a:gd name="connsiteX1" fmla="*/ 914400 w 1733107"/>
              <a:gd name="connsiteY1" fmla="*/ 63 h 1201542"/>
              <a:gd name="connsiteX2" fmla="*/ 1733107 w 1733107"/>
              <a:gd name="connsiteY2" fmla="*/ 1159012 h 1201542"/>
            </a:gdLst>
            <a:ahLst/>
            <a:cxnLst>
              <a:cxn ang="0">
                <a:pos x="connsiteX0" y="connsiteY0"/>
              </a:cxn>
              <a:cxn ang="0">
                <a:pos x="connsiteX1" y="connsiteY1"/>
              </a:cxn>
              <a:cxn ang="0">
                <a:pos x="connsiteX2" y="connsiteY2"/>
              </a:cxn>
            </a:cxnLst>
            <a:rect l="l" t="t" r="r" b="b"/>
            <a:pathLst>
              <a:path w="1733107" h="1201542">
                <a:moveTo>
                  <a:pt x="0" y="1201542"/>
                </a:moveTo>
                <a:cubicBezTo>
                  <a:pt x="312774" y="604346"/>
                  <a:pt x="625549" y="7151"/>
                  <a:pt x="914400" y="63"/>
                </a:cubicBezTo>
                <a:cubicBezTo>
                  <a:pt x="1203251" y="-7025"/>
                  <a:pt x="1468179" y="575993"/>
                  <a:pt x="1733107" y="11590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TextBox 22"/>
              <p:cNvSpPr txBox="1"/>
              <p:nvPr/>
            </p:nvSpPr>
            <p:spPr>
              <a:xfrm>
                <a:off x="5423557" y="2092746"/>
                <a:ext cx="1774499" cy="523220"/>
              </a:xfrm>
              <a:prstGeom prst="rect">
                <a:avLst/>
              </a:prstGeom>
              <a:noFill/>
            </p:spPr>
            <p:txBody>
              <a:bodyPr wrap="square" rtlCol="0">
                <a:spAutoFit/>
              </a:bodyPr>
              <a:lstStyle/>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423557" y="2092746"/>
                <a:ext cx="1774499" cy="523220"/>
              </a:xfrm>
              <a:prstGeom prst="rect">
                <a:avLst/>
              </a:prstGeom>
              <a:blipFill>
                <a:blip r:embed="rId6"/>
                <a:stretch>
                  <a:fillRect l="-1031" t="-1163" b="-11628"/>
                </a:stretch>
              </a:blipFill>
            </p:spPr>
            <p:txBody>
              <a:bodyPr/>
              <a:lstStyle/>
              <a:p>
                <a:r>
                  <a:rPr lang="en-GB">
                    <a:noFill/>
                  </a:rPr>
                  <a:t> </a:t>
                </a:r>
              </a:p>
            </p:txBody>
          </p:sp>
        </mc:Fallback>
      </mc:AlternateContent>
      <p:cxnSp>
        <p:nvCxnSpPr>
          <p:cNvPr id="25" name="Straight Connector 24"/>
          <p:cNvCxnSpPr/>
          <p:nvPr/>
        </p:nvCxnSpPr>
        <p:spPr>
          <a:xfrm>
            <a:off x="374086" y="3018216"/>
            <a:ext cx="829049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374086" y="4242352"/>
            <a:ext cx="829049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15761" y="3340765"/>
                <a:ext cx="197971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m:t>
                      </m:r>
                      <m:r>
                        <a:rPr lang="en-GB" b="0" i="1" smtClean="0">
                          <a:latin typeface="Cambria Math" panose="02040503050406030204" pitchFamily="18" charset="0"/>
                        </a:rPr>
                        <m:t>𝑏</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br>
                  <a:rPr lang="en-GB" b="0" i="1" dirty="0">
                    <a:latin typeface="Cambria Math" panose="02040503050406030204" pitchFamily="18" charset="0"/>
                  </a:rPr>
                </a:br>
                <a:r>
                  <a:rPr lang="en-GB" b="0" i="1" dirty="0">
                    <a:latin typeface="Cambria Math" panose="02040503050406030204" pitchFamily="18" charset="0"/>
                  </a:rPr>
                  <a: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𝑐𝑥</m:t>
                    </m:r>
                    <m:r>
                      <a:rPr lang="en-GB" b="0" i="1" smtClean="0">
                        <a:latin typeface="Cambria Math" panose="02040503050406030204" pitchFamily="18" charset="0"/>
                      </a:rPr>
                      <m:t>+</m:t>
                    </m:r>
                    <m:r>
                      <a:rPr lang="en-GB" b="0" i="1" smtClean="0">
                        <a:latin typeface="Cambria Math" panose="02040503050406030204" pitchFamily="18" charset="0"/>
                      </a:rPr>
                      <m:t>𝑑</m:t>
                    </m:r>
                  </m:oMath>
                </a14:m>
                <a:endParaRPr lang="en-GB" dirty="0"/>
              </a:p>
            </p:txBody>
          </p:sp>
        </mc:Choice>
        <mc:Fallback xmlns="">
          <p:sp>
            <p:nvSpPr>
              <p:cNvPr id="27" name="TextBox 26"/>
              <p:cNvSpPr txBox="1">
                <a:spLocks noRot="1" noChangeAspect="1" noMove="1" noResize="1" noEditPoints="1" noAdjustHandles="1" noChangeArrowheads="1" noChangeShapeType="1" noTextEdit="1"/>
              </p:cNvSpPr>
              <p:nvPr/>
            </p:nvSpPr>
            <p:spPr>
              <a:xfrm>
                <a:off x="15761" y="3340765"/>
                <a:ext cx="1979712" cy="646331"/>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148106" y="3381055"/>
                <a:ext cx="1764490" cy="523220"/>
              </a:xfrm>
              <a:prstGeom prst="rect">
                <a:avLst/>
              </a:prstGeom>
              <a:noFill/>
            </p:spPr>
            <p:txBody>
              <a:bodyPr wrap="square" rtlCol="0">
                <a:spAutoFit/>
              </a:bodyPr>
              <a:lstStyle/>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148106" y="3381055"/>
                <a:ext cx="1764490" cy="523220"/>
              </a:xfrm>
              <a:prstGeom prst="rect">
                <a:avLst/>
              </a:prstGeom>
              <a:blipFill>
                <a:blip r:embed="rId8"/>
                <a:stretch>
                  <a:fillRect l="-1034" t="-2353" b="-11765"/>
                </a:stretch>
              </a:blipFill>
            </p:spPr>
            <p:txBody>
              <a:bodyPr/>
              <a:lstStyle/>
              <a:p>
                <a:r>
                  <a:rPr lang="en-GB">
                    <a:noFill/>
                  </a:rPr>
                  <a:t> </a:t>
                </a:r>
              </a:p>
            </p:txBody>
          </p:sp>
        </mc:Fallback>
      </mc:AlternateContent>
      <p:sp>
        <p:nvSpPr>
          <p:cNvPr id="29" name="Freeform: Shape 28"/>
          <p:cNvSpPr/>
          <p:nvPr/>
        </p:nvSpPr>
        <p:spPr>
          <a:xfrm>
            <a:off x="4072085" y="3312517"/>
            <a:ext cx="1073888" cy="701749"/>
          </a:xfrm>
          <a:custGeom>
            <a:avLst/>
            <a:gdLst>
              <a:gd name="connsiteX0" fmla="*/ 0 w 1073888"/>
              <a:gd name="connsiteY0" fmla="*/ 701749 h 701749"/>
              <a:gd name="connsiteX1" fmla="*/ 404037 w 1073888"/>
              <a:gd name="connsiteY1" fmla="*/ 202019 h 701749"/>
              <a:gd name="connsiteX2" fmla="*/ 691116 w 1073888"/>
              <a:gd name="connsiteY2" fmla="*/ 446568 h 701749"/>
              <a:gd name="connsiteX3" fmla="*/ 1073888 w 1073888"/>
              <a:gd name="connsiteY3" fmla="*/ 0 h 701749"/>
            </a:gdLst>
            <a:ahLst/>
            <a:cxnLst>
              <a:cxn ang="0">
                <a:pos x="connsiteX0" y="connsiteY0"/>
              </a:cxn>
              <a:cxn ang="0">
                <a:pos x="connsiteX1" y="connsiteY1"/>
              </a:cxn>
              <a:cxn ang="0">
                <a:pos x="connsiteX2" y="connsiteY2"/>
              </a:cxn>
              <a:cxn ang="0">
                <a:pos x="connsiteX3" y="connsiteY3"/>
              </a:cxn>
            </a:cxnLst>
            <a:rect l="l" t="t" r="r" b="b"/>
            <a:pathLst>
              <a:path w="1073888" h="701749">
                <a:moveTo>
                  <a:pt x="0" y="701749"/>
                </a:moveTo>
                <a:cubicBezTo>
                  <a:pt x="144425" y="473149"/>
                  <a:pt x="288851" y="244549"/>
                  <a:pt x="404037" y="202019"/>
                </a:cubicBezTo>
                <a:cubicBezTo>
                  <a:pt x="519223" y="159489"/>
                  <a:pt x="579474" y="480238"/>
                  <a:pt x="691116" y="446568"/>
                </a:cubicBezTo>
                <a:cubicBezTo>
                  <a:pt x="802758" y="412898"/>
                  <a:pt x="938323" y="206449"/>
                  <a:pt x="107388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reeform: Shape 29"/>
          <p:cNvSpPr/>
          <p:nvPr/>
        </p:nvSpPr>
        <p:spPr>
          <a:xfrm flipV="1">
            <a:off x="7302898" y="3185991"/>
            <a:ext cx="1073888" cy="885726"/>
          </a:xfrm>
          <a:custGeom>
            <a:avLst/>
            <a:gdLst>
              <a:gd name="connsiteX0" fmla="*/ 0 w 1073888"/>
              <a:gd name="connsiteY0" fmla="*/ 701749 h 701749"/>
              <a:gd name="connsiteX1" fmla="*/ 404037 w 1073888"/>
              <a:gd name="connsiteY1" fmla="*/ 202019 h 701749"/>
              <a:gd name="connsiteX2" fmla="*/ 691116 w 1073888"/>
              <a:gd name="connsiteY2" fmla="*/ 446568 h 701749"/>
              <a:gd name="connsiteX3" fmla="*/ 1073888 w 1073888"/>
              <a:gd name="connsiteY3" fmla="*/ 0 h 701749"/>
            </a:gdLst>
            <a:ahLst/>
            <a:cxnLst>
              <a:cxn ang="0">
                <a:pos x="connsiteX0" y="connsiteY0"/>
              </a:cxn>
              <a:cxn ang="0">
                <a:pos x="connsiteX1" y="connsiteY1"/>
              </a:cxn>
              <a:cxn ang="0">
                <a:pos x="connsiteX2" y="connsiteY2"/>
              </a:cxn>
              <a:cxn ang="0">
                <a:pos x="connsiteX3" y="connsiteY3"/>
              </a:cxn>
            </a:cxnLst>
            <a:rect l="l" t="t" r="r" b="b"/>
            <a:pathLst>
              <a:path w="1073888" h="701749">
                <a:moveTo>
                  <a:pt x="0" y="701749"/>
                </a:moveTo>
                <a:cubicBezTo>
                  <a:pt x="144425" y="473149"/>
                  <a:pt x="288851" y="244549"/>
                  <a:pt x="404037" y="202019"/>
                </a:cubicBezTo>
                <a:cubicBezTo>
                  <a:pt x="519223" y="159489"/>
                  <a:pt x="579474" y="480238"/>
                  <a:pt x="691116" y="446568"/>
                </a:cubicBezTo>
                <a:cubicBezTo>
                  <a:pt x="802758" y="412898"/>
                  <a:pt x="938323" y="206449"/>
                  <a:pt x="107388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1" name="TextBox 30"/>
              <p:cNvSpPr txBox="1"/>
              <p:nvPr/>
            </p:nvSpPr>
            <p:spPr>
              <a:xfrm>
                <a:off x="5410928" y="3420467"/>
                <a:ext cx="1774499" cy="523220"/>
              </a:xfrm>
              <a:prstGeom prst="rect">
                <a:avLst/>
              </a:prstGeom>
              <a:noFill/>
            </p:spPr>
            <p:txBody>
              <a:bodyPr wrap="square" rtlCol="0">
                <a:spAutoFit/>
              </a:bodyPr>
              <a:lstStyle/>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410928" y="3420467"/>
                <a:ext cx="1774499" cy="523220"/>
              </a:xfrm>
              <a:prstGeom prst="rect">
                <a:avLst/>
              </a:prstGeom>
              <a:blipFill>
                <a:blip r:embed="rId9"/>
                <a:stretch>
                  <a:fillRect l="-1031" t="-2326" b="-116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491880" y="680135"/>
                <a:ext cx="476556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GB" sz="1200" dirty="0"/>
                  <a:t>e.g. If </a:t>
                </a:r>
                <a14:m>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=2</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𝑥</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+3</m:t>
                    </m:r>
                  </m:oMath>
                </a14:m>
                <a:r>
                  <a:rPr lang="en-GB" sz="1200" dirty="0"/>
                  <a:t>, try a large positive value like </a:t>
                </a:r>
                <a14:m>
                  <m:oMath xmlns:m="http://schemas.openxmlformats.org/officeDocument/2006/math">
                    <m:r>
                      <a:rPr lang="en-GB" sz="1200" b="0" i="1" smtClean="0">
                        <a:latin typeface="Cambria Math" panose="02040503050406030204" pitchFamily="18" charset="0"/>
                      </a:rPr>
                      <m:t>𝑥</m:t>
                    </m:r>
                    <m:r>
                      <a:rPr lang="en-GB" sz="1200" b="0" i="1" smtClean="0">
                        <a:latin typeface="Cambria Math" panose="02040503050406030204" pitchFamily="18" charset="0"/>
                      </a:rPr>
                      <m:t>=1000</m:t>
                    </m:r>
                  </m:oMath>
                </a14:m>
                <a:r>
                  <a:rPr lang="en-GB" sz="1200" dirty="0"/>
                  <a:t>. We can see we’d get a large positive </a:t>
                </a:r>
                <a14:m>
                  <m:oMath xmlns:m="http://schemas.openxmlformats.org/officeDocument/2006/math">
                    <m:r>
                      <a:rPr lang="en-GB" sz="1200" b="0" i="1" smtClean="0">
                        <a:latin typeface="Cambria Math" panose="02040503050406030204" pitchFamily="18" charset="0"/>
                      </a:rPr>
                      <m:t>𝑦</m:t>
                    </m:r>
                  </m:oMath>
                </a14:m>
                <a:r>
                  <a:rPr lang="en-GB" sz="1200" dirty="0"/>
                  <a:t> value. Thus as </a:t>
                </a:r>
                <a14:m>
                  <m:oMath xmlns:m="http://schemas.openxmlformats.org/officeDocument/2006/math">
                    <m:r>
                      <a:rPr lang="en-GB" sz="1200" b="0" i="1" smtClean="0">
                        <a:latin typeface="Cambria Math" panose="02040503050406030204" pitchFamily="18" charset="0"/>
                      </a:rPr>
                      <m:t>𝑥</m:t>
                    </m:r>
                    <m:r>
                      <a:rPr lang="en-GB" sz="1200" b="0" i="1" smtClean="0">
                        <a:latin typeface="Cambria Math" panose="02040503050406030204" pitchFamily="18" charset="0"/>
                      </a:rPr>
                      <m:t>→∞</m:t>
                    </m:r>
                  </m:oMath>
                </a14:m>
                <a:r>
                  <a:rPr lang="en-GB" sz="1200" dirty="0"/>
                  <a:t>, </a:t>
                </a:r>
                <a14:m>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oMath>
                </a14:m>
                <a:endParaRPr lang="en-GB" sz="12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491880" y="680135"/>
                <a:ext cx="4765564" cy="461665"/>
              </a:xfrm>
              <a:prstGeom prst="rect">
                <a:avLst/>
              </a:prstGeom>
              <a:blipFill>
                <a:blip r:embed="rId10"/>
                <a:stretch>
                  <a:fillRect b="-7595"/>
                </a:stretch>
              </a:blipFill>
            </p:spPr>
            <p:txBody>
              <a:bodyPr/>
              <a:lstStyle/>
              <a:p>
                <a:r>
                  <a:rPr lang="en-GB">
                    <a:noFill/>
                  </a:rPr>
                  <a:t> </a:t>
                </a:r>
              </a:p>
            </p:txBody>
          </p:sp>
        </mc:Fallback>
      </mc:AlternateContent>
      <p:cxnSp>
        <p:nvCxnSpPr>
          <p:cNvPr id="34" name="Straight Arrow Connector 33"/>
          <p:cNvCxnSpPr/>
          <p:nvPr/>
        </p:nvCxnSpPr>
        <p:spPr>
          <a:xfrm flipH="1">
            <a:off x="3551274" y="1127051"/>
            <a:ext cx="616690" cy="978196"/>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5643" y="4325992"/>
                <a:ext cx="197971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4</m:t>
                          </m:r>
                        </m:sup>
                      </m:sSup>
                      <m:r>
                        <a:rPr lang="en-GB" b="0" i="1" smtClean="0">
                          <a:latin typeface="Cambria Math" panose="02040503050406030204" pitchFamily="18" charset="0"/>
                        </a:rPr>
                        <m:t>+</m:t>
                      </m:r>
                      <m:r>
                        <a:rPr lang="en-GB" b="0" i="1" smtClean="0">
                          <a:latin typeface="Cambria Math" panose="02040503050406030204" pitchFamily="18" charset="0"/>
                        </a:rPr>
                        <m:t>𝑏</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oMath>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𝑐</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𝑑𝑥</m:t>
                      </m:r>
                      <m:r>
                        <a:rPr lang="en-GB" b="0" i="1" smtClean="0">
                          <a:latin typeface="Cambria Math" panose="02040503050406030204" pitchFamily="18" charset="0"/>
                        </a:rPr>
                        <m:t>+</m:t>
                      </m:r>
                      <m:r>
                        <a:rPr lang="en-GB" b="0" i="1" smtClean="0">
                          <a:latin typeface="Cambria Math" panose="02040503050406030204" pitchFamily="18" charset="0"/>
                        </a:rPr>
                        <m:t>𝑒</m:t>
                      </m:r>
                    </m:oMath>
                  </m:oMathPara>
                </a14:m>
                <a:endParaRPr lang="en-GB" dirty="0"/>
              </a:p>
            </p:txBody>
          </p:sp>
        </mc:Choice>
        <mc:Fallback xmlns="">
          <p:sp>
            <p:nvSpPr>
              <p:cNvPr id="36" name="TextBox 35"/>
              <p:cNvSpPr txBox="1">
                <a:spLocks noRot="1" noChangeAspect="1" noMove="1" noResize="1" noEditPoints="1" noAdjustHandles="1" noChangeArrowheads="1" noChangeShapeType="1" noTextEdit="1"/>
              </p:cNvSpPr>
              <p:nvPr/>
            </p:nvSpPr>
            <p:spPr>
              <a:xfrm>
                <a:off x="5643" y="4325992"/>
                <a:ext cx="1979712" cy="646331"/>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137988" y="4366282"/>
                <a:ext cx="1764490" cy="523220"/>
              </a:xfrm>
              <a:prstGeom prst="rect">
                <a:avLst/>
              </a:prstGeom>
              <a:noFill/>
            </p:spPr>
            <p:txBody>
              <a:bodyPr wrap="square" rtlCol="0">
                <a:spAutoFit/>
              </a:bodyPr>
              <a:lstStyle/>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2137988" y="4366282"/>
                <a:ext cx="1764490" cy="523220"/>
              </a:xfrm>
              <a:prstGeom prst="rect">
                <a:avLst/>
              </a:prstGeom>
              <a:blipFill>
                <a:blip r:embed="rId12"/>
                <a:stretch>
                  <a:fillRect l="-1038" t="-1163" b="-116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438828" y="4429656"/>
                <a:ext cx="1774499" cy="523220"/>
              </a:xfrm>
              <a:prstGeom prst="rect">
                <a:avLst/>
              </a:prstGeom>
              <a:noFill/>
            </p:spPr>
            <p:txBody>
              <a:bodyPr wrap="square" rtlCol="0">
                <a:spAutoFit/>
              </a:bodyPr>
              <a:lstStyle/>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5438828" y="4429656"/>
                <a:ext cx="1774499" cy="523220"/>
              </a:xfrm>
              <a:prstGeom prst="rect">
                <a:avLst/>
              </a:prstGeom>
              <a:blipFill>
                <a:blip r:embed="rId6"/>
                <a:stretch>
                  <a:fillRect l="-1031" t="-2353" b="-11765"/>
                </a:stretch>
              </a:blipFill>
            </p:spPr>
            <p:txBody>
              <a:bodyPr/>
              <a:lstStyle/>
              <a:p>
                <a:r>
                  <a:rPr lang="en-GB">
                    <a:noFill/>
                  </a:rPr>
                  <a:t> </a:t>
                </a:r>
              </a:p>
            </p:txBody>
          </p:sp>
        </mc:Fallback>
      </mc:AlternateContent>
      <p:sp>
        <p:nvSpPr>
          <p:cNvPr id="39" name="Freeform: Shape 38"/>
          <p:cNvSpPr/>
          <p:nvPr/>
        </p:nvSpPr>
        <p:spPr>
          <a:xfrm>
            <a:off x="4019107" y="4380614"/>
            <a:ext cx="1095153" cy="575876"/>
          </a:xfrm>
          <a:custGeom>
            <a:avLst/>
            <a:gdLst>
              <a:gd name="connsiteX0" fmla="*/ 0 w 1095153"/>
              <a:gd name="connsiteY0" fmla="*/ 0 h 575876"/>
              <a:gd name="connsiteX1" fmla="*/ 287079 w 1095153"/>
              <a:gd name="connsiteY1" fmla="*/ 478465 h 575876"/>
              <a:gd name="connsiteX2" fmla="*/ 563526 w 1095153"/>
              <a:gd name="connsiteY2" fmla="*/ 212651 h 575876"/>
              <a:gd name="connsiteX3" fmla="*/ 808074 w 1095153"/>
              <a:gd name="connsiteY3" fmla="*/ 574158 h 575876"/>
              <a:gd name="connsiteX4" fmla="*/ 1095153 w 1095153"/>
              <a:gd name="connsiteY4" fmla="*/ 31897 h 575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53" h="575876">
                <a:moveTo>
                  <a:pt x="0" y="0"/>
                </a:moveTo>
                <a:cubicBezTo>
                  <a:pt x="96579" y="221511"/>
                  <a:pt x="193158" y="443023"/>
                  <a:pt x="287079" y="478465"/>
                </a:cubicBezTo>
                <a:cubicBezTo>
                  <a:pt x="381000" y="513907"/>
                  <a:pt x="476694" y="196702"/>
                  <a:pt x="563526" y="212651"/>
                </a:cubicBezTo>
                <a:cubicBezTo>
                  <a:pt x="650359" y="228600"/>
                  <a:pt x="719470" y="604284"/>
                  <a:pt x="808074" y="574158"/>
                </a:cubicBezTo>
                <a:cubicBezTo>
                  <a:pt x="896678" y="544032"/>
                  <a:pt x="995915" y="287964"/>
                  <a:pt x="1095153" y="318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Shape 39"/>
          <p:cNvSpPr/>
          <p:nvPr/>
        </p:nvSpPr>
        <p:spPr>
          <a:xfrm>
            <a:off x="7378995" y="4410501"/>
            <a:ext cx="1084521" cy="608066"/>
          </a:xfrm>
          <a:custGeom>
            <a:avLst/>
            <a:gdLst>
              <a:gd name="connsiteX0" fmla="*/ 0 w 1084521"/>
              <a:gd name="connsiteY0" fmla="*/ 608066 h 608066"/>
              <a:gd name="connsiteX1" fmla="*/ 287079 w 1084521"/>
              <a:gd name="connsiteY1" fmla="*/ 87071 h 608066"/>
              <a:gd name="connsiteX2" fmla="*/ 531628 w 1084521"/>
              <a:gd name="connsiteY2" fmla="*/ 342252 h 608066"/>
              <a:gd name="connsiteX3" fmla="*/ 754912 w 1084521"/>
              <a:gd name="connsiteY3" fmla="*/ 2010 h 608066"/>
              <a:gd name="connsiteX4" fmla="*/ 1084521 w 1084521"/>
              <a:gd name="connsiteY4" fmla="*/ 533638 h 608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521" h="608066">
                <a:moveTo>
                  <a:pt x="0" y="608066"/>
                </a:moveTo>
                <a:cubicBezTo>
                  <a:pt x="99237" y="369719"/>
                  <a:pt x="198474" y="131373"/>
                  <a:pt x="287079" y="87071"/>
                </a:cubicBezTo>
                <a:cubicBezTo>
                  <a:pt x="375684" y="42769"/>
                  <a:pt x="453656" y="356429"/>
                  <a:pt x="531628" y="342252"/>
                </a:cubicBezTo>
                <a:cubicBezTo>
                  <a:pt x="609600" y="328075"/>
                  <a:pt x="662763" y="-29888"/>
                  <a:pt x="754912" y="2010"/>
                </a:cubicBezTo>
                <a:cubicBezTo>
                  <a:pt x="847061" y="33908"/>
                  <a:pt x="965791" y="283773"/>
                  <a:pt x="1084521" y="53363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Connector 40"/>
          <p:cNvCxnSpPr/>
          <p:nvPr/>
        </p:nvCxnSpPr>
        <p:spPr>
          <a:xfrm>
            <a:off x="374086" y="5243205"/>
            <a:ext cx="829049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15621" y="5471807"/>
                <a:ext cx="2120868" cy="372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𝑎</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5</m:t>
                          </m:r>
                        </m:sup>
                      </m:sSup>
                      <m:r>
                        <a:rPr lang="en-GB" b="0" i="1" smtClean="0">
                          <a:latin typeface="Cambria Math" panose="02040503050406030204" pitchFamily="18" charset="0"/>
                        </a:rPr>
                        <m:t>+</m:t>
                      </m:r>
                      <m:r>
                        <a:rPr lang="en-GB" b="0" i="1" smtClean="0">
                          <a:latin typeface="Cambria Math" panose="02040503050406030204" pitchFamily="18" charset="0"/>
                        </a:rPr>
                        <m:t>𝑏</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4</m:t>
                          </m:r>
                        </m:sup>
                      </m:sSup>
                      <m:r>
                        <a:rPr lang="en-GB" b="0" i="1" smtClean="0">
                          <a:latin typeface="Cambria Math" panose="02040503050406030204" pitchFamily="18" charset="0"/>
                        </a:rPr>
                        <m:t>+…</m:t>
                      </m:r>
                    </m:oMath>
                  </m:oMathPara>
                </a14:m>
                <a:endParaRPr lang="en-GB" dirty="0"/>
              </a:p>
            </p:txBody>
          </p:sp>
        </mc:Choice>
        <mc:Fallback xmlns="">
          <p:sp>
            <p:nvSpPr>
              <p:cNvPr id="42" name="TextBox 41"/>
              <p:cNvSpPr txBox="1">
                <a:spLocks noRot="1" noChangeAspect="1" noMove="1" noResize="1" noEditPoints="1" noAdjustHandles="1" noChangeArrowheads="1" noChangeShapeType="1" noTextEdit="1"/>
              </p:cNvSpPr>
              <p:nvPr/>
            </p:nvSpPr>
            <p:spPr>
              <a:xfrm>
                <a:off x="-15621" y="5471807"/>
                <a:ext cx="2120868" cy="372410"/>
              </a:xfrm>
              <a:prstGeom prst="rect">
                <a:avLst/>
              </a:prstGeom>
              <a:blipFill>
                <a:blip r:embed="rId13"/>
                <a:stretch>
                  <a:fillRect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2157827" y="5460263"/>
                <a:ext cx="1764490" cy="523220"/>
              </a:xfrm>
              <a:prstGeom prst="rect">
                <a:avLst/>
              </a:prstGeom>
              <a:noFill/>
            </p:spPr>
            <p:txBody>
              <a:bodyPr wrap="square" rtlCol="0">
                <a:spAutoFit/>
              </a:bodyPr>
              <a:lstStyle/>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2157827" y="5460263"/>
                <a:ext cx="1764490" cy="523220"/>
              </a:xfrm>
              <a:prstGeom prst="rect">
                <a:avLst/>
              </a:prstGeom>
              <a:blipFill>
                <a:blip r:embed="rId14"/>
                <a:stretch>
                  <a:fillRect l="-1038" t="-2326" b="-1046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449460" y="5310252"/>
                <a:ext cx="1774499" cy="523220"/>
              </a:xfrm>
              <a:prstGeom prst="rect">
                <a:avLst/>
              </a:prstGeom>
              <a:noFill/>
            </p:spPr>
            <p:txBody>
              <a:bodyPr wrap="square" rtlCol="0">
                <a:spAutoFit/>
              </a:bodyPr>
              <a:lstStyle/>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a:p>
                <a:r>
                  <a:rPr lang="en-GB" sz="1400" dirty="0"/>
                  <a:t>As </a:t>
                </a:r>
                <a14:m>
                  <m:oMath xmlns:m="http://schemas.openxmlformats.org/officeDocument/2006/math">
                    <m:r>
                      <a:rPr lang="en-GB" sz="1400" b="0" i="1" smtClean="0">
                        <a:latin typeface="Cambria Math" panose="02040503050406030204" pitchFamily="18" charset="0"/>
                      </a:rPr>
                      <m:t>𝑥</m:t>
                    </m:r>
                    <m:r>
                      <a:rPr lang="en-GB" sz="1400" b="0" i="1" smtClean="0">
                        <a:latin typeface="Cambria Math" panose="02040503050406030204" pitchFamily="18" charset="0"/>
                      </a:rPr>
                      <m:t>→−∞, </m:t>
                    </m:r>
                    <m:r>
                      <a:rPr lang="en-GB" sz="1400" b="0" i="1" smtClean="0">
                        <a:latin typeface="Cambria Math" panose="02040503050406030204" pitchFamily="18" charset="0"/>
                      </a:rPr>
                      <m:t>𝑦</m:t>
                    </m:r>
                    <m:r>
                      <a:rPr lang="en-GB" sz="1400" b="0" i="1" smtClean="0">
                        <a:latin typeface="Cambria Math" panose="02040503050406030204" pitchFamily="18" charset="0"/>
                      </a:rPr>
                      <m:t>→∞</m:t>
                    </m:r>
                  </m:oMath>
                </a14:m>
                <a:endParaRPr lang="en-GB"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5449460" y="5310252"/>
                <a:ext cx="1774499" cy="523220"/>
              </a:xfrm>
              <a:prstGeom prst="rect">
                <a:avLst/>
              </a:prstGeom>
              <a:blipFill>
                <a:blip r:embed="rId9"/>
                <a:stretch>
                  <a:fillRect l="-1031" t="-2326" b="-11628"/>
                </a:stretch>
              </a:blipFill>
            </p:spPr>
            <p:txBody>
              <a:bodyPr/>
              <a:lstStyle/>
              <a:p>
                <a:r>
                  <a:rPr lang="en-GB">
                    <a:noFill/>
                  </a:rPr>
                  <a:t> </a:t>
                </a:r>
              </a:p>
            </p:txBody>
          </p:sp>
        </mc:Fallback>
      </mc:AlternateContent>
      <p:sp>
        <p:nvSpPr>
          <p:cNvPr id="46" name="Freeform: Shape 45"/>
          <p:cNvSpPr/>
          <p:nvPr/>
        </p:nvSpPr>
        <p:spPr>
          <a:xfrm>
            <a:off x="4040373" y="5273749"/>
            <a:ext cx="1212111" cy="691116"/>
          </a:xfrm>
          <a:custGeom>
            <a:avLst/>
            <a:gdLst>
              <a:gd name="connsiteX0" fmla="*/ 0 w 1212111"/>
              <a:gd name="connsiteY0" fmla="*/ 691116 h 691116"/>
              <a:gd name="connsiteX1" fmla="*/ 318977 w 1212111"/>
              <a:gd name="connsiteY1" fmla="*/ 276446 h 691116"/>
              <a:gd name="connsiteX2" fmla="*/ 552893 w 1212111"/>
              <a:gd name="connsiteY2" fmla="*/ 467832 h 691116"/>
              <a:gd name="connsiteX3" fmla="*/ 818707 w 1212111"/>
              <a:gd name="connsiteY3" fmla="*/ 170121 h 691116"/>
              <a:gd name="connsiteX4" fmla="*/ 978195 w 1212111"/>
              <a:gd name="connsiteY4" fmla="*/ 318977 h 691116"/>
              <a:gd name="connsiteX5" fmla="*/ 1212111 w 1212111"/>
              <a:gd name="connsiteY5" fmla="*/ 0 h 69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111" h="691116">
                <a:moveTo>
                  <a:pt x="0" y="691116"/>
                </a:moveTo>
                <a:cubicBezTo>
                  <a:pt x="113414" y="502388"/>
                  <a:pt x="226828" y="313660"/>
                  <a:pt x="318977" y="276446"/>
                </a:cubicBezTo>
                <a:cubicBezTo>
                  <a:pt x="411126" y="239232"/>
                  <a:pt x="469605" y="485553"/>
                  <a:pt x="552893" y="467832"/>
                </a:cubicBezTo>
                <a:cubicBezTo>
                  <a:pt x="636181" y="450111"/>
                  <a:pt x="747823" y="194930"/>
                  <a:pt x="818707" y="170121"/>
                </a:cubicBezTo>
                <a:cubicBezTo>
                  <a:pt x="889591" y="145312"/>
                  <a:pt x="912628" y="347330"/>
                  <a:pt x="978195" y="318977"/>
                </a:cubicBezTo>
                <a:cubicBezTo>
                  <a:pt x="1043762" y="290624"/>
                  <a:pt x="1127936" y="145312"/>
                  <a:pt x="121211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reeform: Shape 46"/>
          <p:cNvSpPr/>
          <p:nvPr/>
        </p:nvSpPr>
        <p:spPr>
          <a:xfrm flipV="1">
            <a:off x="7348316" y="5349511"/>
            <a:ext cx="1212111" cy="636620"/>
          </a:xfrm>
          <a:custGeom>
            <a:avLst/>
            <a:gdLst>
              <a:gd name="connsiteX0" fmla="*/ 0 w 1212111"/>
              <a:gd name="connsiteY0" fmla="*/ 691116 h 691116"/>
              <a:gd name="connsiteX1" fmla="*/ 318977 w 1212111"/>
              <a:gd name="connsiteY1" fmla="*/ 276446 h 691116"/>
              <a:gd name="connsiteX2" fmla="*/ 552893 w 1212111"/>
              <a:gd name="connsiteY2" fmla="*/ 467832 h 691116"/>
              <a:gd name="connsiteX3" fmla="*/ 818707 w 1212111"/>
              <a:gd name="connsiteY3" fmla="*/ 170121 h 691116"/>
              <a:gd name="connsiteX4" fmla="*/ 978195 w 1212111"/>
              <a:gd name="connsiteY4" fmla="*/ 318977 h 691116"/>
              <a:gd name="connsiteX5" fmla="*/ 1212111 w 1212111"/>
              <a:gd name="connsiteY5" fmla="*/ 0 h 69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111" h="691116">
                <a:moveTo>
                  <a:pt x="0" y="691116"/>
                </a:moveTo>
                <a:cubicBezTo>
                  <a:pt x="113414" y="502388"/>
                  <a:pt x="226828" y="313660"/>
                  <a:pt x="318977" y="276446"/>
                </a:cubicBezTo>
                <a:cubicBezTo>
                  <a:pt x="411126" y="239232"/>
                  <a:pt x="469605" y="485553"/>
                  <a:pt x="552893" y="467832"/>
                </a:cubicBezTo>
                <a:cubicBezTo>
                  <a:pt x="636181" y="450111"/>
                  <a:pt x="747823" y="194930"/>
                  <a:pt x="818707" y="170121"/>
                </a:cubicBezTo>
                <a:cubicBezTo>
                  <a:pt x="889591" y="145312"/>
                  <a:pt x="912628" y="347330"/>
                  <a:pt x="978195" y="318977"/>
                </a:cubicBezTo>
                <a:cubicBezTo>
                  <a:pt x="1043762" y="290624"/>
                  <a:pt x="1127936" y="145312"/>
                  <a:pt x="121211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2" name="TextBox 51"/>
              <p:cNvSpPr txBox="1"/>
              <p:nvPr/>
            </p:nvSpPr>
            <p:spPr>
              <a:xfrm>
                <a:off x="2125269" y="6018029"/>
                <a:ext cx="4934750" cy="8617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If </a:t>
                </a:r>
                <a14:m>
                  <m:oMath xmlns:m="http://schemas.openxmlformats.org/officeDocument/2006/math">
                    <m:r>
                      <a:rPr lang="en-GB" sz="1600" b="0" i="1" smtClean="0">
                        <a:latin typeface="Cambria Math" panose="02040503050406030204" pitchFamily="18" charset="0"/>
                      </a:rPr>
                      <m:t>𝑎</m:t>
                    </m:r>
                    <m:r>
                      <a:rPr lang="en-GB" sz="1600" b="0" i="1" smtClean="0">
                        <a:latin typeface="Cambria Math" panose="02040503050406030204" pitchFamily="18" charset="0"/>
                      </a:rPr>
                      <m:t>&gt;0</m:t>
                    </m:r>
                  </m:oMath>
                </a14:m>
                <a:r>
                  <a:rPr lang="en-GB" sz="1600" dirty="0"/>
                  <a:t>, what therefore can we say about the shape if:</a:t>
                </a:r>
              </a:p>
              <a:p>
                <a:pPr marL="285750" indent="-285750">
                  <a:buFont typeface="Arial" panose="020B0604020202020204" pitchFamily="34" charset="0"/>
                  <a:buChar char="•"/>
                </a:pPr>
                <a:r>
                  <a:rPr lang="en-GB" sz="1600" b="1" dirty="0"/>
                  <a:t>The order is odd</a:t>
                </a:r>
                <a:r>
                  <a:rPr lang="en-GB" sz="1600" dirty="0"/>
                  <a:t>: It goes uphill (from left to right)</a:t>
                </a:r>
              </a:p>
              <a:p>
                <a:pPr marL="285750" indent="-285750">
                  <a:buFont typeface="Arial" panose="020B0604020202020204" pitchFamily="34" charset="0"/>
                  <a:buChar char="•"/>
                </a:pPr>
                <a:r>
                  <a:rPr lang="en-GB" sz="1600" b="1" dirty="0"/>
                  <a:t>The order is even</a:t>
                </a:r>
                <a:r>
                  <a:rPr lang="en-GB" sz="1600" dirty="0"/>
                  <a:t>: The tails go upwards.</a:t>
                </a:r>
              </a:p>
            </p:txBody>
          </p:sp>
        </mc:Choice>
        <mc:Fallback xmlns="">
          <p:sp>
            <p:nvSpPr>
              <p:cNvPr id="52" name="TextBox 51"/>
              <p:cNvSpPr txBox="1">
                <a:spLocks noRot="1" noChangeAspect="1" noMove="1" noResize="1" noEditPoints="1" noAdjustHandles="1" noChangeArrowheads="1" noChangeShapeType="1" noTextEdit="1"/>
              </p:cNvSpPr>
              <p:nvPr/>
            </p:nvSpPr>
            <p:spPr>
              <a:xfrm>
                <a:off x="2125269" y="6018029"/>
                <a:ext cx="4934750" cy="861774"/>
              </a:xfrm>
              <a:prstGeom prst="rect">
                <a:avLst/>
              </a:prstGeom>
              <a:blipFill>
                <a:blip r:embed="rId15"/>
                <a:stretch>
                  <a:fillRect l="-492" t="-685" b="-2740"/>
                </a:stretch>
              </a:blipFill>
            </p:spPr>
            <p:txBody>
              <a:bodyPr/>
              <a:lstStyle/>
              <a:p>
                <a:r>
                  <a:rPr lang="en-GB">
                    <a:noFill/>
                  </a:rPr>
                  <a:t> </a:t>
                </a:r>
              </a:p>
            </p:txBody>
          </p:sp>
        </mc:Fallback>
      </mc:AlternateContent>
      <p:sp>
        <p:nvSpPr>
          <p:cNvPr id="56" name="Rectangle 55"/>
          <p:cNvSpPr/>
          <p:nvPr/>
        </p:nvSpPr>
        <p:spPr>
          <a:xfrm>
            <a:off x="2148169" y="3040911"/>
            <a:ext cx="3263804" cy="12014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7" name="Rectangle 56"/>
          <p:cNvSpPr/>
          <p:nvPr/>
        </p:nvSpPr>
        <p:spPr>
          <a:xfrm>
            <a:off x="5433184" y="3040911"/>
            <a:ext cx="3263804" cy="12014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8" name="Rectangle 57"/>
          <p:cNvSpPr/>
          <p:nvPr/>
        </p:nvSpPr>
        <p:spPr>
          <a:xfrm>
            <a:off x="2164445" y="4253420"/>
            <a:ext cx="3263804" cy="977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9" name="Rectangle 58"/>
          <p:cNvSpPr/>
          <p:nvPr/>
        </p:nvSpPr>
        <p:spPr>
          <a:xfrm>
            <a:off x="5449460" y="4253420"/>
            <a:ext cx="3263804" cy="977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60" name="Rectangle 59"/>
          <p:cNvSpPr/>
          <p:nvPr/>
        </p:nvSpPr>
        <p:spPr>
          <a:xfrm>
            <a:off x="2164445" y="5215707"/>
            <a:ext cx="3263804" cy="7597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61" name="Rectangle 60"/>
          <p:cNvSpPr/>
          <p:nvPr/>
        </p:nvSpPr>
        <p:spPr>
          <a:xfrm>
            <a:off x="5449460" y="5215707"/>
            <a:ext cx="3263804" cy="7597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13" name="Straight Connector 12"/>
          <p:cNvCxnSpPr/>
          <p:nvPr/>
        </p:nvCxnSpPr>
        <p:spPr>
          <a:xfrm flipV="1">
            <a:off x="2148106" y="1249914"/>
            <a:ext cx="9721" cy="4594303"/>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5422605" y="1249915"/>
            <a:ext cx="953" cy="4640522"/>
          </a:xfrm>
          <a:prstGeom prst="line">
            <a:avLst/>
          </a:prstGeom>
          <a:ln w="38100"/>
        </p:spPr>
        <p:style>
          <a:lnRef idx="1">
            <a:schemeClr val="dk1"/>
          </a:lnRef>
          <a:fillRef idx="0">
            <a:schemeClr val="dk1"/>
          </a:fillRef>
          <a:effectRef idx="0">
            <a:schemeClr val="dk1"/>
          </a:effectRef>
          <a:fontRef idx="minor">
            <a:schemeClr val="tx1"/>
          </a:fontRef>
        </p:style>
      </p:cxnSp>
      <p:sp>
        <p:nvSpPr>
          <p:cNvPr id="62" name="Rectangle 61"/>
          <p:cNvSpPr/>
          <p:nvPr/>
        </p:nvSpPr>
        <p:spPr>
          <a:xfrm>
            <a:off x="3980539" y="6315740"/>
            <a:ext cx="2707340" cy="2237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63" name="Rectangle 62"/>
          <p:cNvSpPr/>
          <p:nvPr/>
        </p:nvSpPr>
        <p:spPr>
          <a:xfrm>
            <a:off x="4040078" y="6571865"/>
            <a:ext cx="2707340" cy="2237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64" name="TextBox 63"/>
              <p:cNvSpPr txBox="1"/>
              <p:nvPr/>
            </p:nvSpPr>
            <p:spPr>
              <a:xfrm>
                <a:off x="7117633" y="6218466"/>
                <a:ext cx="1336468" cy="461665"/>
              </a:xfrm>
              <a:prstGeom prst="rect">
                <a:avLst/>
              </a:prstGeom>
              <a:noFill/>
            </p:spPr>
            <p:txBody>
              <a:bodyPr wrap="square" rtlCol="0">
                <a:spAutoFit/>
              </a:bodyPr>
              <a:lstStyle/>
              <a:p>
                <a:r>
                  <a:rPr lang="en-GB" sz="1200" dirty="0"/>
                  <a:t>(And we have the opposite if </a:t>
                </a:r>
                <a14:m>
                  <m:oMath xmlns:m="http://schemas.openxmlformats.org/officeDocument/2006/math">
                    <m:r>
                      <a:rPr lang="en-GB" sz="1200" b="0" i="1" smtClean="0">
                        <a:latin typeface="Cambria Math" panose="02040503050406030204" pitchFamily="18" charset="0"/>
                      </a:rPr>
                      <m:t>𝑎</m:t>
                    </m:r>
                    <m:r>
                      <a:rPr lang="en-GB" sz="1200" b="0" i="1" smtClean="0">
                        <a:latin typeface="Cambria Math" panose="02040503050406030204" pitchFamily="18" charset="0"/>
                      </a:rPr>
                      <m:t>&lt;0</m:t>
                    </m:r>
                  </m:oMath>
                </a14:m>
                <a:r>
                  <a:rPr lang="en-GB" sz="1200" dirty="0"/>
                  <a:t>)</a:t>
                </a:r>
              </a:p>
            </p:txBody>
          </p:sp>
        </mc:Choice>
        <mc:Fallback xmlns="">
          <p:sp>
            <p:nvSpPr>
              <p:cNvPr id="64" name="TextBox 63"/>
              <p:cNvSpPr txBox="1">
                <a:spLocks noRot="1" noChangeAspect="1" noMove="1" noResize="1" noEditPoints="1" noAdjustHandles="1" noChangeArrowheads="1" noChangeShapeType="1" noTextEdit="1"/>
              </p:cNvSpPr>
              <p:nvPr/>
            </p:nvSpPr>
            <p:spPr>
              <a:xfrm>
                <a:off x="7117633" y="6218466"/>
                <a:ext cx="1336468" cy="461665"/>
              </a:xfrm>
              <a:prstGeom prst="rect">
                <a:avLst/>
              </a:prstGeom>
              <a:blipFill>
                <a:blip r:embed="rId16"/>
                <a:stretch>
                  <a:fillRect l="-457" b="-9211"/>
                </a:stretch>
              </a:blipFill>
            </p:spPr>
            <p:txBody>
              <a:bodyPr/>
              <a:lstStyle/>
              <a:p>
                <a:r>
                  <a:rPr lang="en-GB">
                    <a:noFill/>
                  </a:rPr>
                  <a:t> </a:t>
                </a:r>
              </a:p>
            </p:txBody>
          </p:sp>
        </mc:Fallback>
      </mc:AlternateContent>
    </p:spTree>
    <p:extLst>
      <p:ext uri="{BB962C8B-B14F-4D97-AF65-F5344CB8AC3E}">
        <p14:creationId xmlns:p14="http://schemas.microsoft.com/office/powerpoint/2010/main" val="16586608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6"/>
                                        </p:tgtEl>
                                      </p:cBhvr>
                                    </p:animEffect>
                                    <p:set>
                                      <p:cBhvr>
                                        <p:cTn id="7" dur="1" fill="hold">
                                          <p:stCondLst>
                                            <p:cond delay="499"/>
                                          </p:stCondLst>
                                        </p:cTn>
                                        <p:tgtEl>
                                          <p:spTgt spid="56"/>
                                        </p:tgtEl>
                                        <p:attrNameLst>
                                          <p:attrName>style.visibility</p:attrName>
                                        </p:attrNameLst>
                                      </p:cBhvr>
                                      <p:to>
                                        <p:strVal val="hidden"/>
                                      </p:to>
                                    </p:set>
                                  </p:childTnLst>
                                </p:cTn>
                              </p:par>
                            </p:childTnLst>
                          </p:cTn>
                        </p:par>
                      </p:childTnLst>
                    </p:cTn>
                  </p:par>
                </p:childTnLst>
              </p:cTn>
              <p:nextCondLst>
                <p:cond evt="onClick" delay="0">
                  <p:tgtEl>
                    <p:spTgt spid="56"/>
                  </p:tgtEl>
                </p:cond>
              </p:nextCondLst>
            </p:seq>
            <p:seq concurrent="1" nextAc="seek">
              <p:cTn id="8" restart="whenNotActive" fill="hold" evtFilter="cancelBubble" nodeType="interactiveSeq">
                <p:stCondLst>
                  <p:cond evt="onClick" delay="0">
                    <p:tgtEl>
                      <p:spTgt spid="5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57"/>
                                        </p:tgtEl>
                                      </p:cBhvr>
                                    </p:animEffect>
                                    <p:set>
                                      <p:cBhvr>
                                        <p:cTn id="13" dur="1" fill="hold">
                                          <p:stCondLst>
                                            <p:cond delay="499"/>
                                          </p:stCondLst>
                                        </p:cTn>
                                        <p:tgtEl>
                                          <p:spTgt spid="57"/>
                                        </p:tgtEl>
                                        <p:attrNameLst>
                                          <p:attrName>style.visibility</p:attrName>
                                        </p:attrNameLst>
                                      </p:cBhvr>
                                      <p:to>
                                        <p:strVal val="hidden"/>
                                      </p:to>
                                    </p:set>
                                  </p:childTnLst>
                                </p:cTn>
                              </p:par>
                            </p:childTnLst>
                          </p:cTn>
                        </p:par>
                      </p:childTnLst>
                    </p:cTn>
                  </p:par>
                </p:childTnLst>
              </p:cTn>
              <p:nextCondLst>
                <p:cond evt="onClick" delay="0">
                  <p:tgtEl>
                    <p:spTgt spid="57"/>
                  </p:tgtEl>
                </p:cond>
              </p:nextCondLst>
            </p:seq>
            <p:seq concurrent="1" nextAc="seek">
              <p:cTn id="14" restart="whenNotActive" fill="hold" evtFilter="cancelBubble" nodeType="interactiveSeq">
                <p:stCondLst>
                  <p:cond evt="onClick" delay="0">
                    <p:tgtEl>
                      <p:spTgt spid="5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childTnLst>
                          </p:cTn>
                        </p:par>
                      </p:childTnLst>
                    </p:cTn>
                  </p:par>
                </p:childTnLst>
              </p:cTn>
              <p:nextCondLst>
                <p:cond evt="onClick" delay="0">
                  <p:tgtEl>
                    <p:spTgt spid="58"/>
                  </p:tgtEl>
                </p:cond>
              </p:nextCondLst>
            </p:seq>
            <p:seq concurrent="1" nextAc="seek">
              <p:cTn id="20" restart="whenNotActive" fill="hold" evtFilter="cancelBubble" nodeType="interactiveSeq">
                <p:stCondLst>
                  <p:cond evt="onClick" delay="0">
                    <p:tgtEl>
                      <p:spTgt spid="5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59"/>
                                        </p:tgtEl>
                                      </p:cBhvr>
                                    </p:animEffect>
                                    <p:set>
                                      <p:cBhvr>
                                        <p:cTn id="25" dur="1" fill="hold">
                                          <p:stCondLst>
                                            <p:cond delay="499"/>
                                          </p:stCondLst>
                                        </p:cTn>
                                        <p:tgtEl>
                                          <p:spTgt spid="59"/>
                                        </p:tgtEl>
                                        <p:attrNameLst>
                                          <p:attrName>style.visibility</p:attrName>
                                        </p:attrNameLst>
                                      </p:cBhvr>
                                      <p:to>
                                        <p:strVal val="hidden"/>
                                      </p:to>
                                    </p:set>
                                  </p:childTnLst>
                                </p:cTn>
                              </p:par>
                            </p:childTnLst>
                          </p:cTn>
                        </p:par>
                      </p:childTnLst>
                    </p:cTn>
                  </p:par>
                </p:childTnLst>
              </p:cTn>
              <p:nextCondLst>
                <p:cond evt="onClick" delay="0">
                  <p:tgtEl>
                    <p:spTgt spid="59"/>
                  </p:tgtEl>
                </p:cond>
              </p:nextCondLst>
            </p:seq>
            <p:seq concurrent="1" nextAc="seek">
              <p:cTn id="26" restart="whenNotActive" fill="hold" evtFilter="cancelBubble" nodeType="interactiveSeq">
                <p:stCondLst>
                  <p:cond evt="onClick" delay="0">
                    <p:tgtEl>
                      <p:spTgt spid="6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60"/>
                                        </p:tgtEl>
                                      </p:cBhvr>
                                    </p:animEffect>
                                    <p:set>
                                      <p:cBhvr>
                                        <p:cTn id="31" dur="1" fill="hold">
                                          <p:stCondLst>
                                            <p:cond delay="499"/>
                                          </p:stCondLst>
                                        </p:cTn>
                                        <p:tgtEl>
                                          <p:spTgt spid="60"/>
                                        </p:tgtEl>
                                        <p:attrNameLst>
                                          <p:attrName>style.visibility</p:attrName>
                                        </p:attrNameLst>
                                      </p:cBhvr>
                                      <p:to>
                                        <p:strVal val="hidden"/>
                                      </p:to>
                                    </p:set>
                                  </p:childTnLst>
                                </p:cTn>
                              </p:par>
                            </p:childTnLst>
                          </p:cTn>
                        </p:par>
                      </p:childTnLst>
                    </p:cTn>
                  </p:par>
                </p:childTnLst>
              </p:cTn>
              <p:nextCondLst>
                <p:cond evt="onClick" delay="0">
                  <p:tgtEl>
                    <p:spTgt spid="60"/>
                  </p:tgtEl>
                </p:cond>
              </p:nextCondLst>
            </p:seq>
            <p:seq concurrent="1" nextAc="seek">
              <p:cTn id="32" restart="whenNotActive" fill="hold" evtFilter="cancelBubble" nodeType="interactiveSeq">
                <p:stCondLst>
                  <p:cond evt="onClick" delay="0">
                    <p:tgtEl>
                      <p:spTgt spid="6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61"/>
                                        </p:tgtEl>
                                      </p:cBhvr>
                                    </p:animEffect>
                                    <p:set>
                                      <p:cBhvr>
                                        <p:cTn id="37" dur="1" fill="hold">
                                          <p:stCondLst>
                                            <p:cond delay="499"/>
                                          </p:stCondLst>
                                        </p:cTn>
                                        <p:tgtEl>
                                          <p:spTgt spid="61"/>
                                        </p:tgtEl>
                                        <p:attrNameLst>
                                          <p:attrName>style.visibility</p:attrName>
                                        </p:attrNameLst>
                                      </p:cBhvr>
                                      <p:to>
                                        <p:strVal val="hidden"/>
                                      </p:to>
                                    </p:set>
                                  </p:childTnLst>
                                </p:cTn>
                              </p:par>
                            </p:childTnLst>
                          </p:cTn>
                        </p:par>
                      </p:childTnLst>
                    </p:cTn>
                  </p:par>
                </p:childTnLst>
              </p:cTn>
              <p:nextCondLst>
                <p:cond evt="onClick" delay="0">
                  <p:tgtEl>
                    <p:spTgt spid="61"/>
                  </p:tgtEl>
                </p:cond>
              </p:nextCondLst>
            </p:seq>
            <p:seq concurrent="1" nextAc="seek">
              <p:cTn id="38" restart="whenNotActive" fill="hold" evtFilter="cancelBubble" nodeType="interactiveSeq">
                <p:stCondLst>
                  <p:cond evt="onClick" delay="0">
                    <p:tgtEl>
                      <p:spTgt spid="62"/>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62"/>
                                        </p:tgtEl>
                                      </p:cBhvr>
                                    </p:animEffect>
                                    <p:set>
                                      <p:cBhvr>
                                        <p:cTn id="43" dur="1" fill="hold">
                                          <p:stCondLst>
                                            <p:cond delay="499"/>
                                          </p:stCondLst>
                                        </p:cTn>
                                        <p:tgtEl>
                                          <p:spTgt spid="62"/>
                                        </p:tgtEl>
                                        <p:attrNameLst>
                                          <p:attrName>style.visibility</p:attrName>
                                        </p:attrNameLst>
                                      </p:cBhvr>
                                      <p:to>
                                        <p:strVal val="hidden"/>
                                      </p:to>
                                    </p:set>
                                  </p:childTnLst>
                                </p:cTn>
                              </p:par>
                            </p:childTnLst>
                          </p:cTn>
                        </p:par>
                      </p:childTnLst>
                    </p:cTn>
                  </p:par>
                </p:childTnLst>
              </p:cTn>
              <p:nextCondLst>
                <p:cond evt="onClick" delay="0">
                  <p:tgtEl>
                    <p:spTgt spid="62"/>
                  </p:tgtEl>
                </p:cond>
              </p:nextCondLst>
            </p:seq>
            <p:seq concurrent="1" nextAc="seek">
              <p:cTn id="44" restart="whenNotActive" fill="hold" evtFilter="cancelBubble" nodeType="interactiveSeq">
                <p:stCondLst>
                  <p:cond evt="onClick" delay="0">
                    <p:tgtEl>
                      <p:spTgt spid="63"/>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63"/>
                                        </p:tgtEl>
                                      </p:cBhvr>
                                    </p:animEffect>
                                    <p:set>
                                      <p:cBhvr>
                                        <p:cTn id="49" dur="1" fill="hold">
                                          <p:stCondLst>
                                            <p:cond delay="499"/>
                                          </p:stCondLst>
                                        </p:cTn>
                                        <p:tgtEl>
                                          <p:spTgt spid="63"/>
                                        </p:tgtEl>
                                        <p:attrNameLst>
                                          <p:attrName>style.visibility</p:attrName>
                                        </p:attrNameLst>
                                      </p:cBhvr>
                                      <p:to>
                                        <p:strVal val="hidden"/>
                                      </p:to>
                                    </p:set>
                                  </p:childTnLst>
                                </p:cTn>
                              </p:par>
                            </p:childTnLst>
                          </p:cTn>
                        </p:par>
                        <p:par>
                          <p:cTn id="50" fill="hold">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64"/>
                                        </p:tgtEl>
                                        <p:attrNameLst>
                                          <p:attrName>style.visibility</p:attrName>
                                        </p:attrNameLst>
                                      </p:cBhvr>
                                      <p:to>
                                        <p:strVal val="visible"/>
                                      </p:to>
                                    </p:set>
                                    <p:anim calcmode="lin" valueType="num">
                                      <p:cBhvr additive="base">
                                        <p:cTn id="53" dur="500" fill="hold"/>
                                        <p:tgtEl>
                                          <p:spTgt spid="64"/>
                                        </p:tgtEl>
                                        <p:attrNameLst>
                                          <p:attrName>ppt_x</p:attrName>
                                        </p:attrNameLst>
                                      </p:cBhvr>
                                      <p:tavLst>
                                        <p:tav tm="0">
                                          <p:val>
                                            <p:strVal val="#ppt_x"/>
                                          </p:val>
                                        </p:tav>
                                        <p:tav tm="100000">
                                          <p:val>
                                            <p:strVal val="#ppt_x"/>
                                          </p:val>
                                        </p:tav>
                                      </p:tavLst>
                                    </p:anim>
                                    <p:anim calcmode="lin" valueType="num">
                                      <p:cBhvr additive="base">
                                        <p:cTn id="5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63"/>
                  </p:tgtEl>
                </p:cond>
              </p:nextCondLst>
            </p:seq>
          </p:childTnLst>
        </p:cTn>
      </p:par>
    </p:tnLst>
    <p:bldLst>
      <p:bldP spid="56" grpId="0" animBg="1"/>
      <p:bldP spid="57" grpId="0" animBg="1"/>
      <p:bldP spid="58" grpId="0" animBg="1"/>
      <p:bldP spid="59" grpId="0" animBg="1"/>
      <p:bldP spid="60" grpId="0" animBg="1"/>
      <p:bldP spid="61" grpId="0" animBg="1"/>
      <p:bldP spid="62" grpId="0" animBg="1"/>
      <p:bldP spid="63" grpId="0" animBg="1"/>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err="1">
                  <a:latin typeface="+mj-lt"/>
                </a:rPr>
                <a:t>Cubics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251520" y="836712"/>
                <a:ext cx="3672408"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Sketch the curve with equation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−2)(1−</m:t>
                      </m:r>
                      <m:r>
                        <a:rPr lang="en-GB" b="0" i="1" smtClean="0">
                          <a:latin typeface="Cambria Math" panose="02040503050406030204" pitchFamily="18" charset="0"/>
                        </a:rPr>
                        <m:t>𝑥</m:t>
                      </m:r>
                      <m:r>
                        <a:rPr lang="en-GB" b="0" i="1" smtClean="0">
                          <a:latin typeface="Cambria Math" panose="02040503050406030204" pitchFamily="18" charset="0"/>
                        </a:rPr>
                        <m:t>)(1+</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51520" y="836712"/>
                <a:ext cx="3672408" cy="646331"/>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6" name="TextBox 5"/>
          <p:cNvSpPr txBox="1"/>
          <p:nvPr/>
        </p:nvSpPr>
        <p:spPr>
          <a:xfrm>
            <a:off x="295003" y="1638843"/>
            <a:ext cx="2990457" cy="369332"/>
          </a:xfrm>
          <a:prstGeom prst="rect">
            <a:avLst/>
          </a:prstGeom>
          <a:noFill/>
        </p:spPr>
        <p:txBody>
          <a:bodyPr wrap="square" rtlCol="0">
            <a:spAutoFit/>
          </a:bodyPr>
          <a:lstStyle/>
          <a:p>
            <a:r>
              <a:rPr lang="en-GB" dirty="0"/>
              <a:t>Features you must consider:</a:t>
            </a:r>
          </a:p>
        </p:txBody>
      </p:sp>
      <p:sp>
        <p:nvSpPr>
          <p:cNvPr id="7" name="TextBox 6"/>
          <p:cNvSpPr txBox="1"/>
          <p:nvPr/>
        </p:nvSpPr>
        <p:spPr>
          <a:xfrm>
            <a:off x="305636" y="2163287"/>
            <a:ext cx="964629" cy="338554"/>
          </a:xfrm>
          <a:prstGeom prst="rect">
            <a:avLst/>
          </a:prstGeom>
          <a:noFill/>
        </p:spPr>
        <p:txBody>
          <a:bodyPr wrap="square" rtlCol="0">
            <a:spAutoFit/>
          </a:bodyPr>
          <a:lstStyle/>
          <a:p>
            <a:r>
              <a:rPr lang="en-GB" sz="1600" b="1" dirty="0"/>
              <a:t>Shape?</a:t>
            </a:r>
          </a:p>
        </p:txBody>
      </p:sp>
      <mc:AlternateContent xmlns:mc="http://schemas.openxmlformats.org/markup-compatibility/2006" xmlns:a14="http://schemas.microsoft.com/office/drawing/2010/main">
        <mc:Choice Requires="a14">
          <p:sp>
            <p:nvSpPr>
              <p:cNvPr id="8" name="TextBox 7"/>
              <p:cNvSpPr txBox="1"/>
              <p:nvPr/>
            </p:nvSpPr>
            <p:spPr>
              <a:xfrm>
                <a:off x="1201591" y="2173920"/>
                <a:ext cx="2679293" cy="830997"/>
              </a:xfrm>
              <a:prstGeom prst="rect">
                <a:avLst/>
              </a:prstGeom>
              <a:noFill/>
            </p:spPr>
            <p:txBody>
              <a:bodyPr wrap="square" rtlCol="0">
                <a:spAutoFit/>
              </a:bodyPr>
              <a:lstStyle/>
              <a:p>
                <a:r>
                  <a:rPr lang="en-GB" sz="1600" dirty="0"/>
                  <a:t>If we expanded, </a:t>
                </a: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3</m:t>
                        </m:r>
                      </m:sup>
                    </m:sSup>
                  </m:oMath>
                </a14:m>
                <a:r>
                  <a:rPr lang="en-GB" sz="1600" dirty="0"/>
                  <a:t> term would be negative, so ‘downhill’ shape.</a:t>
                </a:r>
              </a:p>
            </p:txBody>
          </p:sp>
        </mc:Choice>
        <mc:Fallback xmlns="">
          <p:sp>
            <p:nvSpPr>
              <p:cNvPr id="8" name="TextBox 7"/>
              <p:cNvSpPr txBox="1">
                <a:spLocks noRot="1" noChangeAspect="1" noMove="1" noResize="1" noEditPoints="1" noAdjustHandles="1" noChangeArrowheads="1" noChangeShapeType="1" noTextEdit="1"/>
              </p:cNvSpPr>
              <p:nvPr/>
            </p:nvSpPr>
            <p:spPr>
              <a:xfrm>
                <a:off x="1201591" y="2173920"/>
                <a:ext cx="2679293" cy="830997"/>
              </a:xfrm>
              <a:prstGeom prst="rect">
                <a:avLst/>
              </a:prstGeom>
              <a:blipFill>
                <a:blip r:embed="rId3"/>
                <a:stretch>
                  <a:fillRect l="-1136" t="-2206" b="-8824"/>
                </a:stretch>
              </a:blipFill>
            </p:spPr>
            <p:txBody>
              <a:bodyPr/>
              <a:lstStyle/>
              <a:p>
                <a:r>
                  <a:rPr lang="en-GB">
                    <a:noFill/>
                  </a:rPr>
                  <a:t> </a:t>
                </a:r>
              </a:p>
            </p:txBody>
          </p:sp>
        </mc:Fallback>
      </mc:AlternateContent>
      <p:sp>
        <p:nvSpPr>
          <p:cNvPr id="9" name="TextBox 8"/>
          <p:cNvSpPr txBox="1"/>
          <p:nvPr/>
        </p:nvSpPr>
        <p:spPr>
          <a:xfrm>
            <a:off x="312093" y="3023441"/>
            <a:ext cx="964629" cy="338554"/>
          </a:xfrm>
          <a:prstGeom prst="rect">
            <a:avLst/>
          </a:prstGeom>
          <a:noFill/>
        </p:spPr>
        <p:txBody>
          <a:bodyPr wrap="square" rtlCol="0">
            <a:spAutoFit/>
          </a:bodyPr>
          <a:lstStyle/>
          <a:p>
            <a:r>
              <a:rPr lang="en-GB" sz="1600" b="1" dirty="0"/>
              <a:t>Roots?</a:t>
            </a:r>
          </a:p>
        </p:txBody>
      </p:sp>
      <mc:AlternateContent xmlns:mc="http://schemas.openxmlformats.org/markup-compatibility/2006" xmlns:a14="http://schemas.microsoft.com/office/drawing/2010/main">
        <mc:Choice Requires="a14">
          <p:sp>
            <p:nvSpPr>
              <p:cNvPr id="10" name="TextBox 9"/>
              <p:cNvSpPr txBox="1"/>
              <p:nvPr/>
            </p:nvSpPr>
            <p:spPr>
              <a:xfrm>
                <a:off x="1201591" y="3004917"/>
                <a:ext cx="2349683" cy="338554"/>
              </a:xfrm>
              <a:prstGeom prst="rect">
                <a:avLst/>
              </a:prstGeom>
              <a:noFill/>
            </p:spPr>
            <p:txBody>
              <a:bodyPr wrap="square" rtlCol="0">
                <a:spAutoFit/>
              </a:bodyPr>
              <a:lstStyle/>
              <a:p>
                <a:r>
                  <a:rPr lang="en-GB" sz="1600" dirty="0"/>
                  <a:t>If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=0</m:t>
                    </m:r>
                  </m:oMath>
                </a14:m>
                <a:r>
                  <a:rPr lang="en-GB" sz="1600" dirty="0"/>
                  <a:t>, </a:t>
                </a:r>
                <a14:m>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=2, 1 </m:t>
                    </m:r>
                    <m:r>
                      <a:rPr lang="en-GB" sz="1600" b="0" i="1" smtClean="0">
                        <a:latin typeface="Cambria Math" panose="02040503050406030204" pitchFamily="18" charset="0"/>
                      </a:rPr>
                      <m:t>𝑜𝑟</m:t>
                    </m:r>
                    <m:r>
                      <a:rPr lang="en-GB" sz="1600" b="0" i="1" smtClean="0">
                        <a:latin typeface="Cambria Math" panose="02040503050406030204" pitchFamily="18" charset="0"/>
                      </a:rPr>
                      <m:t> −1</m:t>
                    </m:r>
                  </m:oMath>
                </a14:m>
                <a:endParaRPr lang="en-GB"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1201591" y="3004917"/>
                <a:ext cx="2349683" cy="338554"/>
              </a:xfrm>
              <a:prstGeom prst="rect">
                <a:avLst/>
              </a:prstGeom>
              <a:blipFill>
                <a:blip r:embed="rId4"/>
                <a:stretch>
                  <a:fillRect l="-1295" t="-5455" b="-2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201591" y="3502208"/>
                <a:ext cx="2349683" cy="338554"/>
              </a:xfrm>
              <a:prstGeom prst="rect">
                <a:avLst/>
              </a:prstGeom>
              <a:noFill/>
            </p:spPr>
            <p:txBody>
              <a:bodyPr wrap="square" rtlCol="0">
                <a:spAutoFit/>
              </a:bodyPr>
              <a:lstStyle/>
              <a:p>
                <a:r>
                  <a:rPr lang="en-GB" sz="1600" dirty="0"/>
                  <a:t>If </a:t>
                </a:r>
                <a14:m>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=0,</m:t>
                    </m:r>
                  </m:oMath>
                </a14:m>
                <a:r>
                  <a:rPr lang="en-GB" sz="1600" dirty="0"/>
                  <a:t> </a:t>
                </a:r>
                <a14:m>
                  <m:oMath xmlns:m="http://schemas.openxmlformats.org/officeDocument/2006/math">
                    <m:r>
                      <a:rPr lang="en-GB" sz="1600" b="0" i="1" dirty="0" smtClean="0">
                        <a:latin typeface="Cambria Math" panose="02040503050406030204" pitchFamily="18" charset="0"/>
                      </a:rPr>
                      <m:t>𝑦</m:t>
                    </m:r>
                    <m:r>
                      <a:rPr lang="en-GB" sz="1600" b="0" i="1" dirty="0" smtClean="0">
                        <a:latin typeface="Cambria Math" panose="02040503050406030204" pitchFamily="18" charset="0"/>
                      </a:rPr>
                      <m:t>=−2</m:t>
                    </m:r>
                  </m:oMath>
                </a14:m>
                <a:endParaRPr lang="en-GB"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201591" y="3502208"/>
                <a:ext cx="2349683" cy="338554"/>
              </a:xfrm>
              <a:prstGeom prst="rect">
                <a:avLst/>
              </a:prstGeom>
              <a:blipFill>
                <a:blip r:embed="rId5"/>
                <a:stretch>
                  <a:fillRect l="-1295" t="-5455" b="-2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0" y="3498413"/>
                <a:ext cx="1222744" cy="338554"/>
              </a:xfrm>
              <a:prstGeom prst="rect">
                <a:avLst/>
              </a:prstGeom>
              <a:noFill/>
            </p:spPr>
            <p:txBody>
              <a:bodyPr wrap="square" rtlCol="0">
                <a:spAutoFit/>
              </a:bodyPr>
              <a:lstStyle/>
              <a:p>
                <a14:m>
                  <m:oMath xmlns:m="http://schemas.openxmlformats.org/officeDocument/2006/math">
                    <m:r>
                      <a:rPr lang="en-GB" sz="1600" b="1" i="1" smtClean="0">
                        <a:latin typeface="Cambria Math" panose="02040503050406030204" pitchFamily="18" charset="0"/>
                      </a:rPr>
                      <m:t>𝒚</m:t>
                    </m:r>
                  </m:oMath>
                </a14:m>
                <a:r>
                  <a:rPr lang="en-GB" sz="1600" b="1" dirty="0"/>
                  <a:t>-intercept?</a:t>
                </a:r>
              </a:p>
            </p:txBody>
          </p:sp>
        </mc:Choice>
        <mc:Fallback xmlns="">
          <p:sp>
            <p:nvSpPr>
              <p:cNvPr id="12" name="TextBox 11"/>
              <p:cNvSpPr txBox="1">
                <a:spLocks noRot="1" noChangeAspect="1" noMove="1" noResize="1" noEditPoints="1" noAdjustHandles="1" noChangeArrowheads="1" noChangeShapeType="1" noTextEdit="1"/>
              </p:cNvSpPr>
              <p:nvPr/>
            </p:nvSpPr>
            <p:spPr>
              <a:xfrm>
                <a:off x="0" y="3498413"/>
                <a:ext cx="1222744" cy="338554"/>
              </a:xfrm>
              <a:prstGeom prst="rect">
                <a:avLst/>
              </a:prstGeom>
              <a:blipFill>
                <a:blip r:embed="rId6"/>
                <a:stretch>
                  <a:fillRect t="-5455" r="-2488" b="-23636"/>
                </a:stretch>
              </a:blipFill>
            </p:spPr>
            <p:txBody>
              <a:bodyPr/>
              <a:lstStyle/>
              <a:p>
                <a:r>
                  <a:rPr lang="en-GB">
                    <a:noFill/>
                  </a:rPr>
                  <a:t> </a:t>
                </a:r>
              </a:p>
            </p:txBody>
          </p:sp>
        </mc:Fallback>
      </mc:AlternateContent>
      <p:cxnSp>
        <p:nvCxnSpPr>
          <p:cNvPr id="14" name="Straight Arrow Connector 13"/>
          <p:cNvCxnSpPr/>
          <p:nvPr/>
        </p:nvCxnSpPr>
        <p:spPr>
          <a:xfrm>
            <a:off x="560491" y="5315214"/>
            <a:ext cx="24094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1722888" y="4301309"/>
            <a:ext cx="0" cy="1872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147514" y="5283317"/>
            <a:ext cx="415472" cy="369332"/>
          </a:xfrm>
          <a:prstGeom prst="rect">
            <a:avLst/>
          </a:prstGeom>
          <a:noFill/>
        </p:spPr>
        <p:txBody>
          <a:bodyPr wrap="square" rtlCol="0">
            <a:spAutoFit/>
          </a:bodyPr>
          <a:lstStyle/>
          <a:p>
            <a:r>
              <a:rPr lang="en-GB" dirty="0"/>
              <a:t>-1</a:t>
            </a:r>
          </a:p>
        </p:txBody>
      </p:sp>
      <p:sp>
        <p:nvSpPr>
          <p:cNvPr id="19" name="TextBox 18"/>
          <p:cNvSpPr txBox="1"/>
          <p:nvPr/>
        </p:nvSpPr>
        <p:spPr>
          <a:xfrm>
            <a:off x="1914689" y="5283317"/>
            <a:ext cx="415472" cy="369332"/>
          </a:xfrm>
          <a:prstGeom prst="rect">
            <a:avLst/>
          </a:prstGeom>
          <a:noFill/>
        </p:spPr>
        <p:txBody>
          <a:bodyPr wrap="square" rtlCol="0">
            <a:spAutoFit/>
          </a:bodyPr>
          <a:lstStyle/>
          <a:p>
            <a:r>
              <a:rPr lang="en-GB" dirty="0"/>
              <a:t>1</a:t>
            </a:r>
          </a:p>
        </p:txBody>
      </p:sp>
      <p:sp>
        <p:nvSpPr>
          <p:cNvPr id="20" name="TextBox 19"/>
          <p:cNvSpPr txBox="1"/>
          <p:nvPr/>
        </p:nvSpPr>
        <p:spPr>
          <a:xfrm>
            <a:off x="2333501" y="5283317"/>
            <a:ext cx="415472" cy="369332"/>
          </a:xfrm>
          <a:prstGeom prst="rect">
            <a:avLst/>
          </a:prstGeom>
          <a:noFill/>
        </p:spPr>
        <p:txBody>
          <a:bodyPr wrap="square" rtlCol="0">
            <a:spAutoFit/>
          </a:bodyPr>
          <a:lstStyle/>
          <a:p>
            <a:r>
              <a:rPr lang="en-GB" dirty="0"/>
              <a:t>2</a:t>
            </a:r>
          </a:p>
        </p:txBody>
      </p:sp>
      <p:sp>
        <p:nvSpPr>
          <p:cNvPr id="22" name="Freeform: Shape 21"/>
          <p:cNvSpPr/>
          <p:nvPr/>
        </p:nvSpPr>
        <p:spPr>
          <a:xfrm>
            <a:off x="1105786" y="4529470"/>
            <a:ext cx="1520456" cy="1297172"/>
          </a:xfrm>
          <a:custGeom>
            <a:avLst/>
            <a:gdLst>
              <a:gd name="connsiteX0" fmla="*/ 0 w 1520456"/>
              <a:gd name="connsiteY0" fmla="*/ 0 h 1297172"/>
              <a:gd name="connsiteX1" fmla="*/ 265814 w 1520456"/>
              <a:gd name="connsiteY1" fmla="*/ 808074 h 1297172"/>
              <a:gd name="connsiteX2" fmla="*/ 606056 w 1520456"/>
              <a:gd name="connsiteY2" fmla="*/ 1244009 h 1297172"/>
              <a:gd name="connsiteX3" fmla="*/ 978195 w 1520456"/>
              <a:gd name="connsiteY3" fmla="*/ 797442 h 1297172"/>
              <a:gd name="connsiteX4" fmla="*/ 1190847 w 1520456"/>
              <a:gd name="connsiteY4" fmla="*/ 446567 h 1297172"/>
              <a:gd name="connsiteX5" fmla="*/ 1382233 w 1520456"/>
              <a:gd name="connsiteY5" fmla="*/ 808074 h 1297172"/>
              <a:gd name="connsiteX6" fmla="*/ 1520456 w 1520456"/>
              <a:gd name="connsiteY6" fmla="*/ 1297172 h 1297172"/>
              <a:gd name="connsiteX0" fmla="*/ 0 w 1520456"/>
              <a:gd name="connsiteY0" fmla="*/ 0 h 1297172"/>
              <a:gd name="connsiteX1" fmla="*/ 265814 w 1520456"/>
              <a:gd name="connsiteY1" fmla="*/ 808074 h 1297172"/>
              <a:gd name="connsiteX2" fmla="*/ 606056 w 1520456"/>
              <a:gd name="connsiteY2" fmla="*/ 1244009 h 1297172"/>
              <a:gd name="connsiteX3" fmla="*/ 946297 w 1520456"/>
              <a:gd name="connsiteY3" fmla="*/ 776177 h 1297172"/>
              <a:gd name="connsiteX4" fmla="*/ 1190847 w 1520456"/>
              <a:gd name="connsiteY4" fmla="*/ 446567 h 1297172"/>
              <a:gd name="connsiteX5" fmla="*/ 1382233 w 1520456"/>
              <a:gd name="connsiteY5" fmla="*/ 808074 h 1297172"/>
              <a:gd name="connsiteX6" fmla="*/ 1520456 w 1520456"/>
              <a:gd name="connsiteY6" fmla="*/ 1297172 h 1297172"/>
              <a:gd name="connsiteX0" fmla="*/ 0 w 1520456"/>
              <a:gd name="connsiteY0" fmla="*/ 0 h 1297172"/>
              <a:gd name="connsiteX1" fmla="*/ 265814 w 1520456"/>
              <a:gd name="connsiteY1" fmla="*/ 808074 h 1297172"/>
              <a:gd name="connsiteX2" fmla="*/ 606056 w 1520456"/>
              <a:gd name="connsiteY2" fmla="*/ 1244009 h 1297172"/>
              <a:gd name="connsiteX3" fmla="*/ 946297 w 1520456"/>
              <a:gd name="connsiteY3" fmla="*/ 776177 h 1297172"/>
              <a:gd name="connsiteX4" fmla="*/ 1190847 w 1520456"/>
              <a:gd name="connsiteY4" fmla="*/ 446567 h 1297172"/>
              <a:gd name="connsiteX5" fmla="*/ 1382233 w 1520456"/>
              <a:gd name="connsiteY5" fmla="*/ 808074 h 1297172"/>
              <a:gd name="connsiteX6" fmla="*/ 1520456 w 1520456"/>
              <a:gd name="connsiteY6" fmla="*/ 1297172 h 1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0456" h="1297172">
                <a:moveTo>
                  <a:pt x="0" y="0"/>
                </a:moveTo>
                <a:cubicBezTo>
                  <a:pt x="82402" y="300369"/>
                  <a:pt x="164805" y="600739"/>
                  <a:pt x="265814" y="808074"/>
                </a:cubicBezTo>
                <a:cubicBezTo>
                  <a:pt x="366823" y="1015409"/>
                  <a:pt x="492642" y="1249325"/>
                  <a:pt x="606056" y="1244009"/>
                </a:cubicBezTo>
                <a:cubicBezTo>
                  <a:pt x="719470" y="1238693"/>
                  <a:pt x="870097" y="930349"/>
                  <a:pt x="946297" y="776177"/>
                </a:cubicBezTo>
                <a:cubicBezTo>
                  <a:pt x="1022497" y="622005"/>
                  <a:pt x="1118191" y="441251"/>
                  <a:pt x="1190847" y="446567"/>
                </a:cubicBezTo>
                <a:cubicBezTo>
                  <a:pt x="1263503" y="451883"/>
                  <a:pt x="1327298" y="666307"/>
                  <a:pt x="1382233" y="808074"/>
                </a:cubicBezTo>
                <a:cubicBezTo>
                  <a:pt x="1437168" y="949841"/>
                  <a:pt x="1478812" y="1123506"/>
                  <a:pt x="1520456" y="12971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1417289" y="5669446"/>
            <a:ext cx="415472" cy="369332"/>
          </a:xfrm>
          <a:prstGeom prst="rect">
            <a:avLst/>
          </a:prstGeom>
          <a:noFill/>
        </p:spPr>
        <p:txBody>
          <a:bodyPr wrap="square" rtlCol="0">
            <a:spAutoFit/>
          </a:bodyPr>
          <a:lstStyle/>
          <a:p>
            <a:r>
              <a:rPr lang="en-GB" dirty="0"/>
              <a:t>-2</a:t>
            </a:r>
          </a:p>
        </p:txBody>
      </p:sp>
      <p:sp>
        <p:nvSpPr>
          <p:cNvPr id="24" name="TextBox 23"/>
          <p:cNvSpPr txBox="1"/>
          <p:nvPr/>
        </p:nvSpPr>
        <p:spPr>
          <a:xfrm>
            <a:off x="1754785" y="5911187"/>
            <a:ext cx="1768991" cy="830997"/>
          </a:xfrm>
          <a:prstGeom prst="rect">
            <a:avLst/>
          </a:prstGeom>
          <a:noFill/>
        </p:spPr>
        <p:txBody>
          <a:bodyPr wrap="square" rtlCol="0">
            <a:spAutoFit/>
          </a:bodyPr>
          <a:lstStyle/>
          <a:p>
            <a:r>
              <a:rPr lang="en-GB" sz="1200" b="1" dirty="0" err="1"/>
              <a:t>Fro</a:t>
            </a:r>
            <a:r>
              <a:rPr lang="en-GB" sz="1200" b="1" dirty="0"/>
              <a:t> Tip</a:t>
            </a:r>
            <a:r>
              <a:rPr lang="en-GB" sz="1200" dirty="0"/>
              <a:t>: It’s incredibly easy to forget to write in one of the intercepts. So don’t!</a:t>
            </a:r>
          </a:p>
        </p:txBody>
      </p:sp>
      <mc:AlternateContent xmlns:mc="http://schemas.openxmlformats.org/markup-compatibility/2006" xmlns:a14="http://schemas.microsoft.com/office/drawing/2010/main">
        <mc:Choice Requires="a14">
          <p:sp>
            <p:nvSpPr>
              <p:cNvPr id="25" name="TextBox 24"/>
              <p:cNvSpPr txBox="1"/>
              <p:nvPr/>
            </p:nvSpPr>
            <p:spPr>
              <a:xfrm>
                <a:off x="3419872" y="2000684"/>
                <a:ext cx="1356967" cy="1107996"/>
              </a:xfrm>
              <a:prstGeom prst="rect">
                <a:avLst/>
              </a:prstGeom>
              <a:noFill/>
            </p:spPr>
            <p:txBody>
              <a:bodyPr wrap="square" rtlCol="0">
                <a:spAutoFit/>
              </a:bodyPr>
              <a:lstStyle/>
              <a:p>
                <a:r>
                  <a:rPr lang="en-GB" sz="1100" b="1" dirty="0"/>
                  <a:t>Fro Tip</a:t>
                </a:r>
                <a:r>
                  <a:rPr lang="en-GB" sz="1100" dirty="0"/>
                  <a:t>: No need to expand out the whole thing. Just mentally consider the </a:t>
                </a:r>
                <a14:m>
                  <m:oMath xmlns:m="http://schemas.openxmlformats.org/officeDocument/2006/math">
                    <m:r>
                      <a:rPr lang="en-GB" sz="1100" b="0" i="1" smtClean="0">
                        <a:latin typeface="Cambria Math" panose="02040503050406030204" pitchFamily="18" charset="0"/>
                      </a:rPr>
                      <m:t>𝑥</m:t>
                    </m:r>
                  </m:oMath>
                </a14:m>
                <a:r>
                  <a:rPr lang="en-GB" sz="1100" dirty="0"/>
                  <a:t> terms multiplied together.</a:t>
                </a:r>
              </a:p>
            </p:txBody>
          </p:sp>
        </mc:Choice>
        <mc:Fallback xmlns="">
          <p:sp>
            <p:nvSpPr>
              <p:cNvPr id="25" name="TextBox 24"/>
              <p:cNvSpPr txBox="1">
                <a:spLocks noRot="1" noChangeAspect="1" noMove="1" noResize="1" noEditPoints="1" noAdjustHandles="1" noChangeArrowheads="1" noChangeShapeType="1" noTextEdit="1"/>
              </p:cNvSpPr>
              <p:nvPr/>
            </p:nvSpPr>
            <p:spPr>
              <a:xfrm>
                <a:off x="3419872" y="2000684"/>
                <a:ext cx="1356967" cy="1107996"/>
              </a:xfrm>
              <a:prstGeom prst="rect">
                <a:avLst/>
              </a:prstGeom>
              <a:blipFill>
                <a:blip r:embed="rId7"/>
                <a:stretch>
                  <a:fillRect t="-549" b="-2747"/>
                </a:stretch>
              </a:blipFill>
            </p:spPr>
            <p:txBody>
              <a:bodyPr/>
              <a:lstStyle/>
              <a:p>
                <a:r>
                  <a:rPr lang="en-GB">
                    <a:noFill/>
                  </a:rPr>
                  <a:t> </a:t>
                </a:r>
              </a:p>
            </p:txBody>
          </p:sp>
        </mc:Fallback>
      </mc:AlternateContent>
      <p:cxnSp>
        <p:nvCxnSpPr>
          <p:cNvPr id="27" name="Straight Arrow Connector 26"/>
          <p:cNvCxnSpPr/>
          <p:nvPr/>
        </p:nvCxnSpPr>
        <p:spPr>
          <a:xfrm flipH="1">
            <a:off x="3331989" y="2352675"/>
            <a:ext cx="147811" cy="38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292080" y="836712"/>
                <a:ext cx="3672408"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Sketch the curve with equation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oMath>
                  </m:oMathPara>
                </a14:m>
                <a:endParaRPr lang="en-GB" dirty="0"/>
              </a:p>
            </p:txBody>
          </p:sp>
        </mc:Choice>
        <mc:Fallback xmlns="">
          <p:sp>
            <p:nvSpPr>
              <p:cNvPr id="29" name="TextBox 28"/>
              <p:cNvSpPr txBox="1">
                <a:spLocks noRot="1" noChangeAspect="1" noMove="1" noResize="1" noEditPoints="1" noAdjustHandles="1" noChangeArrowheads="1" noChangeShapeType="1" noTextEdit="1"/>
              </p:cNvSpPr>
              <p:nvPr/>
            </p:nvSpPr>
            <p:spPr>
              <a:xfrm>
                <a:off x="5292080" y="836712"/>
                <a:ext cx="3672408" cy="646331"/>
              </a:xfrm>
              <a:prstGeom prst="rect">
                <a:avLst/>
              </a:prstGeom>
              <a:blipFill>
                <a:blip r:embed="rId8"/>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30" name="Rectangle 29"/>
          <p:cNvSpPr/>
          <p:nvPr/>
        </p:nvSpPr>
        <p:spPr>
          <a:xfrm>
            <a:off x="1233769" y="2158408"/>
            <a:ext cx="2126119" cy="7974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Rectangle 30"/>
          <p:cNvSpPr/>
          <p:nvPr/>
        </p:nvSpPr>
        <p:spPr>
          <a:xfrm>
            <a:off x="1226547" y="3030644"/>
            <a:ext cx="2126119" cy="3824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Rectangle 31"/>
          <p:cNvSpPr/>
          <p:nvPr/>
        </p:nvSpPr>
        <p:spPr>
          <a:xfrm>
            <a:off x="1221147" y="3497597"/>
            <a:ext cx="2126119" cy="3824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4" name="TextBox 33"/>
          <p:cNvSpPr txBox="1"/>
          <p:nvPr/>
        </p:nvSpPr>
        <p:spPr>
          <a:xfrm>
            <a:off x="5074916" y="1897172"/>
            <a:ext cx="964629" cy="338554"/>
          </a:xfrm>
          <a:prstGeom prst="rect">
            <a:avLst/>
          </a:prstGeom>
          <a:noFill/>
        </p:spPr>
        <p:txBody>
          <a:bodyPr wrap="square" rtlCol="0">
            <a:spAutoFit/>
          </a:bodyPr>
          <a:lstStyle/>
          <a:p>
            <a:r>
              <a:rPr lang="en-GB" sz="1600" b="1" dirty="0"/>
              <a:t>Shape?</a:t>
            </a:r>
          </a:p>
        </p:txBody>
      </p:sp>
      <p:sp>
        <p:nvSpPr>
          <p:cNvPr id="35" name="TextBox 34"/>
          <p:cNvSpPr txBox="1"/>
          <p:nvPr/>
        </p:nvSpPr>
        <p:spPr>
          <a:xfrm>
            <a:off x="5074915" y="2630819"/>
            <a:ext cx="868685" cy="338554"/>
          </a:xfrm>
          <a:prstGeom prst="rect">
            <a:avLst/>
          </a:prstGeom>
          <a:noFill/>
        </p:spPr>
        <p:txBody>
          <a:bodyPr wrap="square" rtlCol="0">
            <a:spAutoFit/>
          </a:bodyPr>
          <a:lstStyle/>
          <a:p>
            <a:r>
              <a:rPr lang="en-GB" sz="1600" b="1" dirty="0"/>
              <a:t>Roots?</a:t>
            </a:r>
          </a:p>
        </p:txBody>
      </p:sp>
      <mc:AlternateContent xmlns:mc="http://schemas.openxmlformats.org/markup-compatibility/2006" xmlns:a14="http://schemas.microsoft.com/office/drawing/2010/main">
        <mc:Choice Requires="a14">
          <p:sp>
            <p:nvSpPr>
              <p:cNvPr id="36" name="TextBox 35"/>
              <p:cNvSpPr txBox="1"/>
              <p:nvPr/>
            </p:nvSpPr>
            <p:spPr>
              <a:xfrm>
                <a:off x="4678326" y="3812513"/>
                <a:ext cx="1250718" cy="338554"/>
              </a:xfrm>
              <a:prstGeom prst="rect">
                <a:avLst/>
              </a:prstGeom>
              <a:noFill/>
            </p:spPr>
            <p:txBody>
              <a:bodyPr wrap="square" rtlCol="0">
                <a:spAutoFit/>
              </a:bodyPr>
              <a:lstStyle/>
              <a:p>
                <a14:m>
                  <m:oMath xmlns:m="http://schemas.openxmlformats.org/officeDocument/2006/math">
                    <m:r>
                      <a:rPr lang="en-GB" sz="1600" b="1" i="1" smtClean="0">
                        <a:latin typeface="Cambria Math" panose="02040503050406030204" pitchFamily="18" charset="0"/>
                      </a:rPr>
                      <m:t>𝒚</m:t>
                    </m:r>
                  </m:oMath>
                </a14:m>
                <a:r>
                  <a:rPr lang="en-GB" sz="1600" b="1" dirty="0"/>
                  <a:t>-intercept?</a:t>
                </a:r>
              </a:p>
            </p:txBody>
          </p:sp>
        </mc:Choice>
        <mc:Fallback xmlns="">
          <p:sp>
            <p:nvSpPr>
              <p:cNvPr id="36" name="TextBox 35"/>
              <p:cNvSpPr txBox="1">
                <a:spLocks noRot="1" noChangeAspect="1" noMove="1" noResize="1" noEditPoints="1" noAdjustHandles="1" noChangeArrowheads="1" noChangeShapeType="1" noTextEdit="1"/>
              </p:cNvSpPr>
              <p:nvPr/>
            </p:nvSpPr>
            <p:spPr>
              <a:xfrm>
                <a:off x="4678326" y="3812513"/>
                <a:ext cx="1250718" cy="338554"/>
              </a:xfrm>
              <a:prstGeom prst="rect">
                <a:avLst/>
              </a:prstGeom>
              <a:blipFill>
                <a:blip r:embed="rId9"/>
                <a:stretch>
                  <a:fillRect t="-5357" r="-485" b="-214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039545" y="1903226"/>
                <a:ext cx="2325194" cy="584775"/>
              </a:xfrm>
              <a:prstGeom prst="rect">
                <a:avLst/>
              </a:prstGeom>
              <a:noFill/>
            </p:spPr>
            <p:txBody>
              <a:bodyPr wrap="square" rtlCol="0">
                <a:spAutoFit/>
              </a:bodyPr>
              <a:lstStyle/>
              <a:p>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3</m:t>
                        </m:r>
                      </m:sup>
                    </m:sSup>
                  </m:oMath>
                </a14:m>
                <a:r>
                  <a:rPr lang="en-GB" sz="1600" dirty="0"/>
                  <a:t> term is positive so ‘uphill’ shape.</a:t>
                </a:r>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6039545" y="1903226"/>
                <a:ext cx="2325194" cy="584775"/>
              </a:xfrm>
              <a:prstGeom prst="rect">
                <a:avLst/>
              </a:prstGeom>
              <a:blipFill>
                <a:blip r:embed="rId10"/>
                <a:stretch>
                  <a:fillRect l="-1575" t="-3125" b="-1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901070" y="2619255"/>
                <a:ext cx="3136604" cy="1077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=0 </m:t>
                      </m:r>
                      <m:r>
                        <a:rPr lang="en-GB" sz="1600" b="0" i="1" smtClean="0">
                          <a:latin typeface="Cambria Math" panose="02040503050406030204" pitchFamily="18" charset="0"/>
                        </a:rPr>
                        <m:t>𝑜𝑟</m:t>
                      </m:r>
                      <m:r>
                        <a:rPr lang="en-GB" sz="1600" b="0" i="1" smtClean="0">
                          <a:latin typeface="Cambria Math" panose="02040503050406030204" pitchFamily="18" charset="0"/>
                        </a:rPr>
                        <m:t> </m:t>
                      </m:r>
                      <m:r>
                        <a:rPr lang="en-GB" sz="1600" b="0" i="1" smtClean="0">
                          <a:latin typeface="Cambria Math" panose="02040503050406030204" pitchFamily="18" charset="0"/>
                        </a:rPr>
                        <m:t>𝑥</m:t>
                      </m:r>
                      <m:r>
                        <a:rPr lang="en-GB" sz="1600" b="0" i="1" smtClean="0">
                          <a:latin typeface="Cambria Math" panose="02040503050406030204" pitchFamily="18" charset="0"/>
                        </a:rPr>
                        <m:t>=1</m:t>
                      </m:r>
                    </m:oMath>
                  </m:oMathPara>
                </a14:m>
                <a:endParaRPr lang="en-GB" sz="1600" dirty="0"/>
              </a:p>
              <a:p>
                <a:r>
                  <a:rPr lang="en-GB" sz="1600" dirty="0"/>
                  <a:t>However as root of 0 is </a:t>
                </a:r>
                <a:r>
                  <a:rPr lang="en-GB" sz="1600" b="1" dirty="0"/>
                  <a:t>repeated</a:t>
                </a:r>
                <a:r>
                  <a:rPr lang="en-GB" sz="1600" dirty="0"/>
                  <a:t> (because the factor of </a:t>
                </a:r>
                <a14:m>
                  <m:oMath xmlns:m="http://schemas.openxmlformats.org/officeDocument/2006/math">
                    <m:r>
                      <a:rPr lang="en-GB" sz="1600" b="0" i="1" smtClean="0">
                        <a:latin typeface="Cambria Math" panose="02040503050406030204" pitchFamily="18" charset="0"/>
                      </a:rPr>
                      <m:t>𝑥</m:t>
                    </m:r>
                  </m:oMath>
                </a14:m>
                <a:r>
                  <a:rPr lang="en-GB" sz="1600" dirty="0"/>
                  <a:t> appears twice), the curve </a:t>
                </a:r>
                <a:r>
                  <a:rPr lang="en-GB" sz="1600" b="1" dirty="0"/>
                  <a:t>touches</a:t>
                </a:r>
                <a:r>
                  <a:rPr lang="en-GB" sz="1600" dirty="0"/>
                  <a:t> at </a:t>
                </a:r>
                <a14:m>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=0</m:t>
                    </m:r>
                  </m:oMath>
                </a14:m>
                <a:r>
                  <a:rPr lang="en-GB" sz="1600" dirty="0"/>
                  <a:t>.</a:t>
                </a:r>
              </a:p>
            </p:txBody>
          </p:sp>
        </mc:Choice>
        <mc:Fallback xmlns="">
          <p:sp>
            <p:nvSpPr>
              <p:cNvPr id="38" name="TextBox 37"/>
              <p:cNvSpPr txBox="1">
                <a:spLocks noRot="1" noChangeAspect="1" noMove="1" noResize="1" noEditPoints="1" noAdjustHandles="1" noChangeArrowheads="1" noChangeShapeType="1" noTextEdit="1"/>
              </p:cNvSpPr>
              <p:nvPr/>
            </p:nvSpPr>
            <p:spPr>
              <a:xfrm>
                <a:off x="5901070" y="2619255"/>
                <a:ext cx="3136604" cy="1077218"/>
              </a:xfrm>
              <a:prstGeom prst="rect">
                <a:avLst/>
              </a:prstGeom>
              <a:blipFill>
                <a:blip r:embed="rId11"/>
                <a:stretch>
                  <a:fillRect l="-971" b="-68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5939677" y="3823367"/>
                <a:ext cx="3136604" cy="338554"/>
              </a:xfrm>
              <a:prstGeom prst="rect">
                <a:avLst/>
              </a:prstGeom>
              <a:noFill/>
            </p:spPr>
            <p:txBody>
              <a:bodyPr wrap="square" rtlCol="0">
                <a:spAutoFit/>
              </a:bodyPr>
              <a:lstStyle/>
              <a:p>
                <a:r>
                  <a:rPr lang="en-GB" sz="1600" dirty="0"/>
                  <a:t>If </a:t>
                </a:r>
                <a14:m>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=0, </m:t>
                    </m:r>
                    <m:r>
                      <a:rPr lang="en-GB" sz="1600" b="0" i="1" smtClean="0">
                        <a:latin typeface="Cambria Math" panose="02040503050406030204" pitchFamily="18" charset="0"/>
                      </a:rPr>
                      <m:t>𝑦</m:t>
                    </m:r>
                    <m:r>
                      <a:rPr lang="en-GB" sz="1600" b="0" i="1" smtClean="0">
                        <a:latin typeface="Cambria Math" panose="02040503050406030204" pitchFamily="18" charset="0"/>
                      </a:rPr>
                      <m:t>=0</m:t>
                    </m:r>
                  </m:oMath>
                </a14:m>
                <a:endParaRPr lang="en-GB" sz="1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5939677" y="3823367"/>
                <a:ext cx="3136604" cy="338554"/>
              </a:xfrm>
              <a:prstGeom prst="rect">
                <a:avLst/>
              </a:prstGeom>
              <a:blipFill>
                <a:blip r:embed="rId12"/>
                <a:stretch>
                  <a:fillRect l="-971" t="-5357" b="-21429"/>
                </a:stretch>
              </a:blipFill>
            </p:spPr>
            <p:txBody>
              <a:bodyPr/>
              <a:lstStyle/>
              <a:p>
                <a:r>
                  <a:rPr lang="en-GB">
                    <a:noFill/>
                  </a:rPr>
                  <a:t> </a:t>
                </a:r>
              </a:p>
            </p:txBody>
          </p:sp>
        </mc:Fallback>
      </mc:AlternateContent>
      <p:cxnSp>
        <p:nvCxnSpPr>
          <p:cNvPr id="40" name="Straight Arrow Connector 39"/>
          <p:cNvCxnSpPr/>
          <p:nvPr/>
        </p:nvCxnSpPr>
        <p:spPr>
          <a:xfrm>
            <a:off x="5108245" y="5315214"/>
            <a:ext cx="26321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6270642" y="4301309"/>
            <a:ext cx="0" cy="1872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7259885" y="5262052"/>
            <a:ext cx="415472" cy="369332"/>
          </a:xfrm>
          <a:prstGeom prst="rect">
            <a:avLst/>
          </a:prstGeom>
          <a:noFill/>
        </p:spPr>
        <p:txBody>
          <a:bodyPr wrap="square" rtlCol="0">
            <a:spAutoFit/>
          </a:bodyPr>
          <a:lstStyle/>
          <a:p>
            <a:r>
              <a:rPr lang="en-GB" dirty="0"/>
              <a:t>1</a:t>
            </a:r>
          </a:p>
        </p:txBody>
      </p:sp>
      <p:sp>
        <p:nvSpPr>
          <p:cNvPr id="45" name="Freeform: Shape 44"/>
          <p:cNvSpPr/>
          <p:nvPr/>
        </p:nvSpPr>
        <p:spPr>
          <a:xfrm flipH="1">
            <a:off x="5919557" y="5029199"/>
            <a:ext cx="1605311" cy="850605"/>
          </a:xfrm>
          <a:custGeom>
            <a:avLst/>
            <a:gdLst>
              <a:gd name="connsiteX0" fmla="*/ 0 w 1520456"/>
              <a:gd name="connsiteY0" fmla="*/ 0 h 1297172"/>
              <a:gd name="connsiteX1" fmla="*/ 265814 w 1520456"/>
              <a:gd name="connsiteY1" fmla="*/ 808074 h 1297172"/>
              <a:gd name="connsiteX2" fmla="*/ 606056 w 1520456"/>
              <a:gd name="connsiteY2" fmla="*/ 1244009 h 1297172"/>
              <a:gd name="connsiteX3" fmla="*/ 978195 w 1520456"/>
              <a:gd name="connsiteY3" fmla="*/ 797442 h 1297172"/>
              <a:gd name="connsiteX4" fmla="*/ 1190847 w 1520456"/>
              <a:gd name="connsiteY4" fmla="*/ 446567 h 1297172"/>
              <a:gd name="connsiteX5" fmla="*/ 1382233 w 1520456"/>
              <a:gd name="connsiteY5" fmla="*/ 808074 h 1297172"/>
              <a:gd name="connsiteX6" fmla="*/ 1520456 w 1520456"/>
              <a:gd name="connsiteY6" fmla="*/ 1297172 h 1297172"/>
              <a:gd name="connsiteX0" fmla="*/ 0 w 1520456"/>
              <a:gd name="connsiteY0" fmla="*/ 0 h 1297172"/>
              <a:gd name="connsiteX1" fmla="*/ 265814 w 1520456"/>
              <a:gd name="connsiteY1" fmla="*/ 808074 h 1297172"/>
              <a:gd name="connsiteX2" fmla="*/ 606056 w 1520456"/>
              <a:gd name="connsiteY2" fmla="*/ 1244009 h 1297172"/>
              <a:gd name="connsiteX3" fmla="*/ 946297 w 1520456"/>
              <a:gd name="connsiteY3" fmla="*/ 776177 h 1297172"/>
              <a:gd name="connsiteX4" fmla="*/ 1190847 w 1520456"/>
              <a:gd name="connsiteY4" fmla="*/ 446567 h 1297172"/>
              <a:gd name="connsiteX5" fmla="*/ 1382233 w 1520456"/>
              <a:gd name="connsiteY5" fmla="*/ 808074 h 1297172"/>
              <a:gd name="connsiteX6" fmla="*/ 1520456 w 1520456"/>
              <a:gd name="connsiteY6" fmla="*/ 1297172 h 1297172"/>
              <a:gd name="connsiteX0" fmla="*/ 0 w 1520456"/>
              <a:gd name="connsiteY0" fmla="*/ 0 h 1297172"/>
              <a:gd name="connsiteX1" fmla="*/ 265814 w 1520456"/>
              <a:gd name="connsiteY1" fmla="*/ 808074 h 1297172"/>
              <a:gd name="connsiteX2" fmla="*/ 606056 w 1520456"/>
              <a:gd name="connsiteY2" fmla="*/ 1244009 h 1297172"/>
              <a:gd name="connsiteX3" fmla="*/ 946297 w 1520456"/>
              <a:gd name="connsiteY3" fmla="*/ 776177 h 1297172"/>
              <a:gd name="connsiteX4" fmla="*/ 1190847 w 1520456"/>
              <a:gd name="connsiteY4" fmla="*/ 446567 h 1297172"/>
              <a:gd name="connsiteX5" fmla="*/ 1382233 w 1520456"/>
              <a:gd name="connsiteY5" fmla="*/ 808074 h 1297172"/>
              <a:gd name="connsiteX6" fmla="*/ 1520456 w 1520456"/>
              <a:gd name="connsiteY6" fmla="*/ 1297172 h 1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0456" h="1297172">
                <a:moveTo>
                  <a:pt x="0" y="0"/>
                </a:moveTo>
                <a:cubicBezTo>
                  <a:pt x="82402" y="300369"/>
                  <a:pt x="164805" y="600739"/>
                  <a:pt x="265814" y="808074"/>
                </a:cubicBezTo>
                <a:cubicBezTo>
                  <a:pt x="366823" y="1015409"/>
                  <a:pt x="492642" y="1249325"/>
                  <a:pt x="606056" y="1244009"/>
                </a:cubicBezTo>
                <a:cubicBezTo>
                  <a:pt x="719470" y="1238693"/>
                  <a:pt x="870097" y="930349"/>
                  <a:pt x="946297" y="776177"/>
                </a:cubicBezTo>
                <a:cubicBezTo>
                  <a:pt x="1022497" y="622005"/>
                  <a:pt x="1118191" y="441251"/>
                  <a:pt x="1190847" y="446567"/>
                </a:cubicBezTo>
                <a:cubicBezTo>
                  <a:pt x="1263503" y="451883"/>
                  <a:pt x="1327298" y="666307"/>
                  <a:pt x="1382233" y="808074"/>
                </a:cubicBezTo>
                <a:cubicBezTo>
                  <a:pt x="1437168" y="949841"/>
                  <a:pt x="1478812" y="1123506"/>
                  <a:pt x="1520456" y="12971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0" name="TextBox 49"/>
              <p:cNvSpPr txBox="1"/>
              <p:nvPr/>
            </p:nvSpPr>
            <p:spPr>
              <a:xfrm>
                <a:off x="7638418" y="5180073"/>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𝑥</m:t>
                      </m:r>
                    </m:oMath>
                  </m:oMathPara>
                </a14:m>
                <a:endParaRPr lang="en-GB" dirty="0"/>
              </a:p>
            </p:txBody>
          </p:sp>
        </mc:Choice>
        <mc:Fallback xmlns="">
          <p:sp>
            <p:nvSpPr>
              <p:cNvPr id="50" name="TextBox 49"/>
              <p:cNvSpPr txBox="1">
                <a:spLocks noRot="1" noChangeAspect="1" noMove="1" noResize="1" noEditPoints="1" noAdjustHandles="1" noChangeArrowheads="1" noChangeShapeType="1" noTextEdit="1"/>
              </p:cNvSpPr>
              <p:nvPr/>
            </p:nvSpPr>
            <p:spPr>
              <a:xfrm>
                <a:off x="7638418" y="5180073"/>
                <a:ext cx="415472" cy="276999"/>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039545" y="4093116"/>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oMath>
                  </m:oMathPara>
                </a14:m>
                <a:endParaRPr lang="en-GB" dirty="0"/>
              </a:p>
            </p:txBody>
          </p:sp>
        </mc:Choice>
        <mc:Fallback xmlns="">
          <p:sp>
            <p:nvSpPr>
              <p:cNvPr id="51" name="TextBox 50"/>
              <p:cNvSpPr txBox="1">
                <a:spLocks noRot="1" noChangeAspect="1" noMove="1" noResize="1" noEditPoints="1" noAdjustHandles="1" noChangeArrowheads="1" noChangeShapeType="1" noTextEdit="1"/>
              </p:cNvSpPr>
              <p:nvPr/>
            </p:nvSpPr>
            <p:spPr>
              <a:xfrm>
                <a:off x="6039545" y="4093116"/>
                <a:ext cx="415472" cy="276999"/>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515152" y="4050683"/>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oMath>
                  </m:oMathPara>
                </a14:m>
                <a:endParaRPr lang="en-GB" dirty="0"/>
              </a:p>
            </p:txBody>
          </p:sp>
        </mc:Choice>
        <mc:Fallback xmlns="">
          <p:sp>
            <p:nvSpPr>
              <p:cNvPr id="52" name="TextBox 51"/>
              <p:cNvSpPr txBox="1">
                <a:spLocks noRot="1" noChangeAspect="1" noMove="1" noResize="1" noEditPoints="1" noAdjustHandles="1" noChangeArrowheads="1" noChangeShapeType="1" noTextEdit="1"/>
              </p:cNvSpPr>
              <p:nvPr/>
            </p:nvSpPr>
            <p:spPr>
              <a:xfrm>
                <a:off x="1515152" y="4050683"/>
                <a:ext cx="415472" cy="276999"/>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2859707" y="5185719"/>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𝑥</m:t>
                      </m:r>
                    </m:oMath>
                  </m:oMathPara>
                </a14:m>
                <a:endParaRPr lang="en-GB" dirty="0"/>
              </a:p>
            </p:txBody>
          </p:sp>
        </mc:Choice>
        <mc:Fallback xmlns="">
          <p:sp>
            <p:nvSpPr>
              <p:cNvPr id="53" name="TextBox 52"/>
              <p:cNvSpPr txBox="1">
                <a:spLocks noRot="1" noChangeAspect="1" noMove="1" noResize="1" noEditPoints="1" noAdjustHandles="1" noChangeArrowheads="1" noChangeShapeType="1" noTextEdit="1"/>
              </p:cNvSpPr>
              <p:nvPr/>
            </p:nvSpPr>
            <p:spPr>
              <a:xfrm>
                <a:off x="2859707" y="5185719"/>
                <a:ext cx="415472" cy="276999"/>
              </a:xfrm>
              <a:prstGeom prst="rect">
                <a:avLst/>
              </a:prstGeom>
              <a:blipFill>
                <a:blip r:embed="rId13"/>
                <a:stretch>
                  <a:fillRect/>
                </a:stretch>
              </a:blipFill>
            </p:spPr>
            <p:txBody>
              <a:bodyPr/>
              <a:lstStyle/>
              <a:p>
                <a:r>
                  <a:rPr lang="en-GB">
                    <a:noFill/>
                  </a:rPr>
                  <a:t> </a:t>
                </a:r>
              </a:p>
            </p:txBody>
          </p:sp>
        </mc:Fallback>
      </mc:AlternateContent>
      <p:sp>
        <p:nvSpPr>
          <p:cNvPr id="33" name="Rectangle 32"/>
          <p:cNvSpPr/>
          <p:nvPr/>
        </p:nvSpPr>
        <p:spPr>
          <a:xfrm>
            <a:off x="465642" y="4078600"/>
            <a:ext cx="2952639" cy="25470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Final sketch</a:t>
            </a:r>
          </a:p>
        </p:txBody>
      </p:sp>
      <p:sp>
        <p:nvSpPr>
          <p:cNvPr id="48" name="Rectangle 47"/>
          <p:cNvSpPr/>
          <p:nvPr/>
        </p:nvSpPr>
        <p:spPr>
          <a:xfrm>
            <a:off x="5064534" y="4149714"/>
            <a:ext cx="2952639" cy="25017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Final sketch</a:t>
            </a:r>
          </a:p>
        </p:txBody>
      </p:sp>
      <p:sp>
        <p:nvSpPr>
          <p:cNvPr id="54" name="Rectangle 53"/>
          <p:cNvSpPr/>
          <p:nvPr/>
        </p:nvSpPr>
        <p:spPr>
          <a:xfrm>
            <a:off x="5960448" y="1915260"/>
            <a:ext cx="2954952" cy="5666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5" name="TextBox 54"/>
          <p:cNvSpPr txBox="1"/>
          <p:nvPr/>
        </p:nvSpPr>
        <p:spPr>
          <a:xfrm>
            <a:off x="4128215" y="3085542"/>
            <a:ext cx="1445271" cy="769441"/>
          </a:xfrm>
          <a:prstGeom prst="rect">
            <a:avLst/>
          </a:prstGeom>
          <a:noFill/>
        </p:spPr>
        <p:txBody>
          <a:bodyPr wrap="square" rtlCol="0">
            <a:spAutoFit/>
          </a:bodyPr>
          <a:lstStyle/>
          <a:p>
            <a:r>
              <a:rPr lang="en-GB" sz="1100" dirty="0"/>
              <a:t>This is sort of because the curve crosses at 0 then immediately crosses at 0 again!</a:t>
            </a:r>
          </a:p>
        </p:txBody>
      </p:sp>
      <p:cxnSp>
        <p:nvCxnSpPr>
          <p:cNvPr id="57" name="Straight Arrow Connector 56"/>
          <p:cNvCxnSpPr>
            <a:stCxn id="55" idx="3"/>
          </p:cNvCxnSpPr>
          <p:nvPr/>
        </p:nvCxnSpPr>
        <p:spPr>
          <a:xfrm flipV="1">
            <a:off x="5573486" y="3309257"/>
            <a:ext cx="283028" cy="161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5964357" y="2646907"/>
            <a:ext cx="2954952" cy="10133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9" name="Rectangle 58"/>
          <p:cNvSpPr/>
          <p:nvPr/>
        </p:nvSpPr>
        <p:spPr>
          <a:xfrm>
            <a:off x="5960448" y="3788453"/>
            <a:ext cx="2954952" cy="3263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9234837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childTnLst>
              </p:cTn>
              <p:nextCondLst>
                <p:cond evt="onClick" delay="0">
                  <p:tgtEl>
                    <p:spTgt spid="30"/>
                  </p:tgtEl>
                </p:cond>
              </p:nextCondLst>
            </p:seq>
            <p:seq concurrent="1" nextAc="seek">
              <p:cTn id="14" restart="whenNotActive" fill="hold" evtFilter="cancelBubble" nodeType="interactiveSeq">
                <p:stCondLst>
                  <p:cond evt="onClick" delay="0">
                    <p:tgtEl>
                      <p:spTgt spid="31"/>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31"/>
                                        </p:tgtEl>
                                      </p:cBhvr>
                                    </p:animEffect>
                                    <p:set>
                                      <p:cBhvr>
                                        <p:cTn id="19"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20" restart="whenNotActive" fill="hold" evtFilter="cancelBubble" nodeType="interactiveSeq">
                <p:stCondLst>
                  <p:cond evt="onClick" delay="0">
                    <p:tgtEl>
                      <p:spTgt spid="32"/>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32"/>
                                        </p:tgtEl>
                                      </p:cBhvr>
                                    </p:animEffect>
                                    <p:set>
                                      <p:cBhvr>
                                        <p:cTn id="25"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26" restart="whenNotActive" fill="hold" evtFilter="cancelBubble" nodeType="interactiveSeq">
                <p:stCondLst>
                  <p:cond evt="onClick" delay="0">
                    <p:tgtEl>
                      <p:spTgt spid="33"/>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32" restart="whenNotActive" fill="hold" evtFilter="cancelBubble" nodeType="interactiveSeq">
                <p:stCondLst>
                  <p:cond evt="onClick" delay="0">
                    <p:tgtEl>
                      <p:spTgt spid="48"/>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48"/>
                                        </p:tgtEl>
                                      </p:cBhvr>
                                    </p:animEffect>
                                    <p:set>
                                      <p:cBhvr>
                                        <p:cTn id="37" dur="1" fill="hold">
                                          <p:stCondLst>
                                            <p:cond delay="499"/>
                                          </p:stCondLst>
                                        </p:cTn>
                                        <p:tgtEl>
                                          <p:spTgt spid="48"/>
                                        </p:tgtEl>
                                        <p:attrNameLst>
                                          <p:attrName>style.visibility</p:attrName>
                                        </p:attrNameLst>
                                      </p:cBhvr>
                                      <p:to>
                                        <p:strVal val="hidden"/>
                                      </p:to>
                                    </p:set>
                                  </p:childTnLst>
                                </p:cTn>
                              </p:par>
                            </p:childTnLst>
                          </p:cTn>
                        </p:par>
                      </p:childTnLst>
                    </p:cTn>
                  </p:par>
                </p:childTnLst>
              </p:cTn>
              <p:nextCondLst>
                <p:cond evt="onClick" delay="0">
                  <p:tgtEl>
                    <p:spTgt spid="48"/>
                  </p:tgtEl>
                </p:cond>
              </p:nextCondLst>
            </p:seq>
            <p:seq concurrent="1" nextAc="seek">
              <p:cTn id="38" restart="whenNotActive" fill="hold" evtFilter="cancelBubble" nodeType="interactiveSeq">
                <p:stCondLst>
                  <p:cond evt="onClick" delay="0">
                    <p:tgtEl>
                      <p:spTgt spid="54"/>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54"/>
                                        </p:tgtEl>
                                      </p:cBhvr>
                                    </p:animEffect>
                                    <p:set>
                                      <p:cBhvr>
                                        <p:cTn id="43" dur="1" fill="hold">
                                          <p:stCondLst>
                                            <p:cond delay="499"/>
                                          </p:stCondLst>
                                        </p:cTn>
                                        <p:tgtEl>
                                          <p:spTgt spid="54"/>
                                        </p:tgtEl>
                                        <p:attrNameLst>
                                          <p:attrName>style.visibility</p:attrName>
                                        </p:attrNameLst>
                                      </p:cBhvr>
                                      <p:to>
                                        <p:strVal val="hidden"/>
                                      </p:to>
                                    </p:set>
                                  </p:childTnLst>
                                </p:cTn>
                              </p:par>
                            </p:childTnLst>
                          </p:cTn>
                        </p:par>
                      </p:childTnLst>
                    </p:cTn>
                  </p:par>
                </p:childTnLst>
              </p:cTn>
              <p:nextCondLst>
                <p:cond evt="onClick" delay="0">
                  <p:tgtEl>
                    <p:spTgt spid="54"/>
                  </p:tgtEl>
                </p:cond>
              </p:nextCondLst>
            </p:seq>
            <p:seq concurrent="1" nextAc="seek">
              <p:cTn id="44" restart="whenNotActive" fill="hold" evtFilter="cancelBubble" nodeType="interactiveSeq">
                <p:stCondLst>
                  <p:cond evt="onClick" delay="0">
                    <p:tgtEl>
                      <p:spTgt spid="58"/>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58"/>
                                        </p:tgtEl>
                                      </p:cBhvr>
                                    </p:animEffect>
                                    <p:set>
                                      <p:cBhvr>
                                        <p:cTn id="49" dur="1" fill="hold">
                                          <p:stCondLst>
                                            <p:cond delay="499"/>
                                          </p:stCondLst>
                                        </p:cTn>
                                        <p:tgtEl>
                                          <p:spTgt spid="58"/>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childTnLst>
                          </p:cTn>
                        </p:par>
                      </p:childTnLst>
                    </p:cTn>
                  </p:par>
                </p:childTnLst>
              </p:cTn>
              <p:nextCondLst>
                <p:cond evt="onClick" delay="0">
                  <p:tgtEl>
                    <p:spTgt spid="58"/>
                  </p:tgtEl>
                </p:cond>
              </p:nextCondLst>
            </p:seq>
            <p:seq concurrent="1" nextAc="seek">
              <p:cTn id="56" restart="whenNotActive" fill="hold" evtFilter="cancelBubble" nodeType="interactiveSeq">
                <p:stCondLst>
                  <p:cond evt="onClick" delay="0">
                    <p:tgtEl>
                      <p:spTgt spid="59"/>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59"/>
                                        </p:tgtEl>
                                      </p:cBhvr>
                                    </p:animEffect>
                                    <p:set>
                                      <p:cBhvr>
                                        <p:cTn id="61" dur="1" fill="hold">
                                          <p:stCondLst>
                                            <p:cond delay="499"/>
                                          </p:stCondLst>
                                        </p:cTn>
                                        <p:tgtEl>
                                          <p:spTgt spid="59"/>
                                        </p:tgtEl>
                                        <p:attrNameLst>
                                          <p:attrName>style.visibility</p:attrName>
                                        </p:attrNameLst>
                                      </p:cBhvr>
                                      <p:to>
                                        <p:strVal val="hidden"/>
                                      </p:to>
                                    </p:set>
                                  </p:childTnLst>
                                </p:cTn>
                              </p:par>
                            </p:childTnLst>
                          </p:cTn>
                        </p:par>
                      </p:childTnLst>
                    </p:cTn>
                  </p:par>
                </p:childTnLst>
              </p:cTn>
              <p:nextCondLst>
                <p:cond evt="onClick" delay="0">
                  <p:tgtEl>
                    <p:spTgt spid="59"/>
                  </p:tgtEl>
                </p:cond>
              </p:nextCondLst>
            </p:seq>
          </p:childTnLst>
        </p:cTn>
      </p:par>
    </p:tnLst>
    <p:bldLst>
      <p:bldP spid="25" grpId="0"/>
      <p:bldP spid="30" grpId="0" animBg="1"/>
      <p:bldP spid="31" grpId="0" animBg="1"/>
      <p:bldP spid="32" grpId="0" animBg="1"/>
      <p:bldP spid="33" grpId="0" animBg="1"/>
      <p:bldP spid="48" grpId="0" animBg="1"/>
      <p:bldP spid="54" grpId="0" animBg="1"/>
      <p:bldP spid="58"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92A44-DF9C-C727-F035-81B381FCF1D2}"/>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FE62A4E9-7D2C-F8F4-6420-14DEC37B685D}"/>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1CFFF217-2D86-52B1-E392-061CDA4771A9}"/>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err="1">
                  <a:latin typeface="+mj-lt"/>
                </a:rPr>
                <a:t>Cubics</a:t>
              </a:r>
              <a:endParaRPr lang="en-GB" sz="3200" dirty="0"/>
            </a:p>
          </p:txBody>
        </p:sp>
        <p:cxnSp>
          <p:nvCxnSpPr>
            <p:cNvPr id="4" name="Straight Connector 3">
              <a:extLst>
                <a:ext uri="{FF2B5EF4-FFF2-40B4-BE49-F238E27FC236}">
                  <a16:creationId xmlns:a16="http://schemas.microsoft.com/office/drawing/2014/main" id="{530D23D0-69DC-2CE7-CC18-0AFFE554E3C7}"/>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D980736-0EE6-9AF2-9336-08A0B53E9C78}"/>
                  </a:ext>
                </a:extLst>
              </p:cNvPr>
              <p:cNvSpPr txBox="1"/>
              <p:nvPr/>
            </p:nvSpPr>
            <p:spPr>
              <a:xfrm>
                <a:off x="251520" y="836712"/>
                <a:ext cx="3672408"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Sketch the curve with equation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2−</m:t>
                          </m:r>
                          <m:r>
                            <a:rPr lang="en-GB" b="0" i="1" smtClean="0">
                              <a:latin typeface="Cambria Math" panose="02040503050406030204" pitchFamily="18" charset="0"/>
                            </a:rPr>
                            <m:t>𝑥</m:t>
                          </m:r>
                        </m:e>
                      </m:d>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+1</m:t>
                              </m:r>
                            </m:e>
                          </m:d>
                        </m:e>
                        <m:sup>
                          <m:r>
                            <a:rPr lang="en-GB" b="0" i="1" smtClean="0">
                              <a:latin typeface="Cambria Math" panose="02040503050406030204" pitchFamily="18" charset="0"/>
                            </a:rPr>
                            <m:t>2</m:t>
                          </m:r>
                        </m:sup>
                      </m:sSup>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51520" y="836712"/>
                <a:ext cx="3672408" cy="646331"/>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6" name="TextBox 5">
            <a:extLst>
              <a:ext uri="{FF2B5EF4-FFF2-40B4-BE49-F238E27FC236}">
                <a16:creationId xmlns:a16="http://schemas.microsoft.com/office/drawing/2014/main" id="{09E2F415-0502-3C87-A963-7B2712110D79}"/>
              </a:ext>
            </a:extLst>
          </p:cNvPr>
          <p:cNvSpPr txBox="1"/>
          <p:nvPr/>
        </p:nvSpPr>
        <p:spPr>
          <a:xfrm>
            <a:off x="349179" y="1695201"/>
            <a:ext cx="964629" cy="338554"/>
          </a:xfrm>
          <a:prstGeom prst="rect">
            <a:avLst/>
          </a:prstGeom>
          <a:noFill/>
        </p:spPr>
        <p:txBody>
          <a:bodyPr wrap="square" rtlCol="0">
            <a:spAutoFit/>
          </a:bodyPr>
          <a:lstStyle/>
          <a:p>
            <a:r>
              <a:rPr lang="en-GB" sz="1600" b="1" dirty="0"/>
              <a:t>Shape?</a:t>
            </a:r>
          </a:p>
        </p:txBody>
      </p:sp>
      <p:sp>
        <p:nvSpPr>
          <p:cNvPr id="7" name="TextBox 6">
            <a:extLst>
              <a:ext uri="{FF2B5EF4-FFF2-40B4-BE49-F238E27FC236}">
                <a16:creationId xmlns:a16="http://schemas.microsoft.com/office/drawing/2014/main" id="{D4124A84-04CC-67B2-010B-3AA6348B2ED9}"/>
              </a:ext>
            </a:extLst>
          </p:cNvPr>
          <p:cNvSpPr txBox="1"/>
          <p:nvPr/>
        </p:nvSpPr>
        <p:spPr>
          <a:xfrm>
            <a:off x="366521" y="2119927"/>
            <a:ext cx="964629" cy="338554"/>
          </a:xfrm>
          <a:prstGeom prst="rect">
            <a:avLst/>
          </a:prstGeom>
          <a:noFill/>
        </p:spPr>
        <p:txBody>
          <a:bodyPr wrap="square" rtlCol="0">
            <a:spAutoFit/>
          </a:bodyPr>
          <a:lstStyle/>
          <a:p>
            <a:r>
              <a:rPr lang="en-GB" sz="1600" b="1" dirty="0"/>
              <a:t>Roots?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7FAA514-5806-D169-DF22-A5F39EAD47FD}"/>
                  </a:ext>
                </a:extLst>
              </p:cNvPr>
              <p:cNvSpPr txBox="1"/>
              <p:nvPr/>
            </p:nvSpPr>
            <p:spPr>
              <a:xfrm>
                <a:off x="76200" y="3193613"/>
                <a:ext cx="1222744" cy="338554"/>
              </a:xfrm>
              <a:prstGeom prst="rect">
                <a:avLst/>
              </a:prstGeom>
              <a:noFill/>
            </p:spPr>
            <p:txBody>
              <a:bodyPr wrap="square" rtlCol="0">
                <a:spAutoFit/>
              </a:bodyPr>
              <a:lstStyle/>
              <a:p>
                <a14:m>
                  <m:oMath xmlns:m="http://schemas.openxmlformats.org/officeDocument/2006/math">
                    <m:r>
                      <a:rPr lang="en-GB" sz="1600" b="1" i="1" smtClean="0">
                        <a:latin typeface="Cambria Math" panose="02040503050406030204" pitchFamily="18" charset="0"/>
                      </a:rPr>
                      <m:t>𝒚</m:t>
                    </m:r>
                  </m:oMath>
                </a14:m>
                <a:r>
                  <a:rPr lang="en-GB" sz="1600" b="1" dirty="0"/>
                  <a:t>-intercept?</a:t>
                </a:r>
              </a:p>
            </p:txBody>
          </p:sp>
        </mc:Choice>
        <mc:Fallback xmlns="">
          <p:sp>
            <p:nvSpPr>
              <p:cNvPr id="8" name="TextBox 7"/>
              <p:cNvSpPr txBox="1">
                <a:spLocks noRot="1" noChangeAspect="1" noMove="1" noResize="1" noEditPoints="1" noAdjustHandles="1" noChangeArrowheads="1" noChangeShapeType="1" noTextEdit="1"/>
              </p:cNvSpPr>
              <p:nvPr/>
            </p:nvSpPr>
            <p:spPr>
              <a:xfrm>
                <a:off x="76200" y="3193613"/>
                <a:ext cx="1222744" cy="338554"/>
              </a:xfrm>
              <a:prstGeom prst="rect">
                <a:avLst/>
              </a:prstGeom>
              <a:blipFill>
                <a:blip r:embed="rId3"/>
                <a:stretch>
                  <a:fillRect t="-5455" r="-3000" b="-23636"/>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6D41B42C-AE30-4DE1-D983-9E5F71570F34}"/>
              </a:ext>
            </a:extLst>
          </p:cNvPr>
          <p:cNvSpPr txBox="1"/>
          <p:nvPr/>
        </p:nvSpPr>
        <p:spPr>
          <a:xfrm>
            <a:off x="1287608" y="1662544"/>
            <a:ext cx="2243623" cy="369332"/>
          </a:xfrm>
          <a:prstGeom prst="rect">
            <a:avLst/>
          </a:prstGeom>
          <a:noFill/>
        </p:spPr>
        <p:txBody>
          <a:bodyPr wrap="square" rtlCol="0">
            <a:spAutoFit/>
          </a:bodyPr>
          <a:lstStyle/>
          <a:p>
            <a:r>
              <a:rPr lang="en-GB" dirty="0"/>
              <a:t>Downhill.</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24FE243-2587-11D5-92D5-8308017F31F0}"/>
                  </a:ext>
                </a:extLst>
              </p:cNvPr>
              <p:cNvSpPr txBox="1"/>
              <p:nvPr/>
            </p:nvSpPr>
            <p:spPr>
              <a:xfrm>
                <a:off x="1287607" y="2074235"/>
                <a:ext cx="2448762" cy="107721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=2, </m:t>
                      </m:r>
                      <m:r>
                        <a:rPr lang="en-GB" sz="1600" b="0" i="1" smtClean="0">
                          <a:latin typeface="Cambria Math" panose="02040503050406030204" pitchFamily="18" charset="0"/>
                        </a:rPr>
                        <m:t>𝑜𝑟</m:t>
                      </m:r>
                      <m:r>
                        <a:rPr lang="en-GB" sz="1600" b="0" i="1" smtClean="0">
                          <a:latin typeface="Cambria Math" panose="02040503050406030204" pitchFamily="18" charset="0"/>
                        </a:rPr>
                        <m:t> </m:t>
                      </m:r>
                      <m:r>
                        <a:rPr lang="en-GB" sz="1600" b="0" i="1" smtClean="0">
                          <a:latin typeface="Cambria Math" panose="02040503050406030204" pitchFamily="18" charset="0"/>
                        </a:rPr>
                        <m:t>𝑥</m:t>
                      </m:r>
                      <m:r>
                        <a:rPr lang="en-GB" sz="1600" b="0" i="1" smtClean="0">
                          <a:latin typeface="Cambria Math" panose="02040503050406030204" pitchFamily="18" charset="0"/>
                        </a:rPr>
                        <m:t>=−1</m:t>
                      </m:r>
                    </m:oMath>
                  </m:oMathPara>
                </a14:m>
                <a:endParaRPr lang="en-GB" sz="1600" dirty="0"/>
              </a:p>
              <a:p>
                <a:r>
                  <a:rPr lang="en-GB" sz="1600" dirty="0"/>
                  <a:t>Curve crosses as 2, but touches at -1 (again, because of repeated root)</a:t>
                </a:r>
              </a:p>
            </p:txBody>
          </p:sp>
        </mc:Choice>
        <mc:Fallback xmlns="">
          <p:sp>
            <p:nvSpPr>
              <p:cNvPr id="10" name="TextBox 9"/>
              <p:cNvSpPr txBox="1">
                <a:spLocks noRot="1" noChangeAspect="1" noMove="1" noResize="1" noEditPoints="1" noAdjustHandles="1" noChangeArrowheads="1" noChangeShapeType="1" noTextEdit="1"/>
              </p:cNvSpPr>
              <p:nvPr/>
            </p:nvSpPr>
            <p:spPr>
              <a:xfrm>
                <a:off x="1287607" y="2074235"/>
                <a:ext cx="2448762" cy="1077218"/>
              </a:xfrm>
              <a:prstGeom prst="rect">
                <a:avLst/>
              </a:prstGeom>
              <a:blipFill>
                <a:blip r:embed="rId4"/>
                <a:stretch>
                  <a:fillRect l="-1244" b="-6215"/>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4B469CC3-0934-3719-B642-068A648AAF79}"/>
              </a:ext>
            </a:extLst>
          </p:cNvPr>
          <p:cNvSpPr txBox="1"/>
          <p:nvPr/>
        </p:nvSpPr>
        <p:spPr>
          <a:xfrm>
            <a:off x="1352921" y="3189501"/>
            <a:ext cx="2448762" cy="338554"/>
          </a:xfrm>
          <a:prstGeom prst="rect">
            <a:avLst/>
          </a:prstGeom>
          <a:noFill/>
        </p:spPr>
        <p:txBody>
          <a:bodyPr wrap="square" rtlCol="0">
            <a:spAutoFit/>
          </a:bodyPr>
          <a:lstStyle/>
          <a:p>
            <a:r>
              <a:rPr lang="en-GB" sz="1600" dirty="0"/>
              <a:t>2</a:t>
            </a:r>
          </a:p>
        </p:txBody>
      </p:sp>
      <p:cxnSp>
        <p:nvCxnSpPr>
          <p:cNvPr id="12" name="Straight Arrow Connector 11">
            <a:extLst>
              <a:ext uri="{FF2B5EF4-FFF2-40B4-BE49-F238E27FC236}">
                <a16:creationId xmlns:a16="http://schemas.microsoft.com/office/drawing/2014/main" id="{EEF63919-EFF8-65D8-D733-1A63CA512B20}"/>
              </a:ext>
            </a:extLst>
          </p:cNvPr>
          <p:cNvCxnSpPr/>
          <p:nvPr/>
        </p:nvCxnSpPr>
        <p:spPr>
          <a:xfrm>
            <a:off x="673441" y="5117828"/>
            <a:ext cx="24094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C99E70E-4A21-E787-DC38-B7C2B85657B3}"/>
              </a:ext>
            </a:extLst>
          </p:cNvPr>
          <p:cNvCxnSpPr/>
          <p:nvPr/>
        </p:nvCxnSpPr>
        <p:spPr>
          <a:xfrm flipV="1">
            <a:off x="1835838" y="4103923"/>
            <a:ext cx="0" cy="1872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105A0FA-D305-7C77-1506-FCFDD261129B}"/>
              </a:ext>
            </a:extLst>
          </p:cNvPr>
          <p:cNvSpPr txBox="1"/>
          <p:nvPr/>
        </p:nvSpPr>
        <p:spPr>
          <a:xfrm>
            <a:off x="1260464" y="5085931"/>
            <a:ext cx="415472" cy="369332"/>
          </a:xfrm>
          <a:prstGeom prst="rect">
            <a:avLst/>
          </a:prstGeom>
          <a:noFill/>
        </p:spPr>
        <p:txBody>
          <a:bodyPr wrap="square" rtlCol="0">
            <a:spAutoFit/>
          </a:bodyPr>
          <a:lstStyle/>
          <a:p>
            <a:r>
              <a:rPr lang="en-GB" dirty="0"/>
              <a:t>-1</a:t>
            </a:r>
          </a:p>
        </p:txBody>
      </p:sp>
      <p:sp>
        <p:nvSpPr>
          <p:cNvPr id="16" name="TextBox 15">
            <a:extLst>
              <a:ext uri="{FF2B5EF4-FFF2-40B4-BE49-F238E27FC236}">
                <a16:creationId xmlns:a16="http://schemas.microsoft.com/office/drawing/2014/main" id="{08A26183-D735-8ECC-C426-369579A917D5}"/>
              </a:ext>
            </a:extLst>
          </p:cNvPr>
          <p:cNvSpPr txBox="1"/>
          <p:nvPr/>
        </p:nvSpPr>
        <p:spPr>
          <a:xfrm>
            <a:off x="2283165" y="5064159"/>
            <a:ext cx="415472" cy="369332"/>
          </a:xfrm>
          <a:prstGeom prst="rect">
            <a:avLst/>
          </a:prstGeom>
          <a:noFill/>
        </p:spPr>
        <p:txBody>
          <a:bodyPr wrap="square" rtlCol="0">
            <a:spAutoFit/>
          </a:bodyPr>
          <a:lstStyle/>
          <a:p>
            <a:r>
              <a:rPr lang="en-GB" dirty="0"/>
              <a:t>2</a:t>
            </a:r>
          </a:p>
        </p:txBody>
      </p:sp>
      <p:sp>
        <p:nvSpPr>
          <p:cNvPr id="17" name="Freeform: Shape 16">
            <a:extLst>
              <a:ext uri="{FF2B5EF4-FFF2-40B4-BE49-F238E27FC236}">
                <a16:creationId xmlns:a16="http://schemas.microsoft.com/office/drawing/2014/main" id="{90352611-4851-06AD-8D2E-72AE8EDD8B47}"/>
              </a:ext>
            </a:extLst>
          </p:cNvPr>
          <p:cNvSpPr/>
          <p:nvPr/>
        </p:nvSpPr>
        <p:spPr>
          <a:xfrm>
            <a:off x="870393" y="3874884"/>
            <a:ext cx="1781713" cy="1776144"/>
          </a:xfrm>
          <a:custGeom>
            <a:avLst/>
            <a:gdLst>
              <a:gd name="connsiteX0" fmla="*/ 0 w 1520456"/>
              <a:gd name="connsiteY0" fmla="*/ 0 h 1297172"/>
              <a:gd name="connsiteX1" fmla="*/ 265814 w 1520456"/>
              <a:gd name="connsiteY1" fmla="*/ 808074 h 1297172"/>
              <a:gd name="connsiteX2" fmla="*/ 606056 w 1520456"/>
              <a:gd name="connsiteY2" fmla="*/ 1244009 h 1297172"/>
              <a:gd name="connsiteX3" fmla="*/ 978195 w 1520456"/>
              <a:gd name="connsiteY3" fmla="*/ 797442 h 1297172"/>
              <a:gd name="connsiteX4" fmla="*/ 1190847 w 1520456"/>
              <a:gd name="connsiteY4" fmla="*/ 446567 h 1297172"/>
              <a:gd name="connsiteX5" fmla="*/ 1382233 w 1520456"/>
              <a:gd name="connsiteY5" fmla="*/ 808074 h 1297172"/>
              <a:gd name="connsiteX6" fmla="*/ 1520456 w 1520456"/>
              <a:gd name="connsiteY6" fmla="*/ 1297172 h 1297172"/>
              <a:gd name="connsiteX0" fmla="*/ 0 w 1520456"/>
              <a:gd name="connsiteY0" fmla="*/ 0 h 1297172"/>
              <a:gd name="connsiteX1" fmla="*/ 265814 w 1520456"/>
              <a:gd name="connsiteY1" fmla="*/ 808074 h 1297172"/>
              <a:gd name="connsiteX2" fmla="*/ 606056 w 1520456"/>
              <a:gd name="connsiteY2" fmla="*/ 1244009 h 1297172"/>
              <a:gd name="connsiteX3" fmla="*/ 946297 w 1520456"/>
              <a:gd name="connsiteY3" fmla="*/ 776177 h 1297172"/>
              <a:gd name="connsiteX4" fmla="*/ 1190847 w 1520456"/>
              <a:gd name="connsiteY4" fmla="*/ 446567 h 1297172"/>
              <a:gd name="connsiteX5" fmla="*/ 1382233 w 1520456"/>
              <a:gd name="connsiteY5" fmla="*/ 808074 h 1297172"/>
              <a:gd name="connsiteX6" fmla="*/ 1520456 w 1520456"/>
              <a:gd name="connsiteY6" fmla="*/ 1297172 h 1297172"/>
              <a:gd name="connsiteX0" fmla="*/ 0 w 1520456"/>
              <a:gd name="connsiteY0" fmla="*/ 0 h 1297172"/>
              <a:gd name="connsiteX1" fmla="*/ 265814 w 1520456"/>
              <a:gd name="connsiteY1" fmla="*/ 808074 h 1297172"/>
              <a:gd name="connsiteX2" fmla="*/ 606056 w 1520456"/>
              <a:gd name="connsiteY2" fmla="*/ 1244009 h 1297172"/>
              <a:gd name="connsiteX3" fmla="*/ 946297 w 1520456"/>
              <a:gd name="connsiteY3" fmla="*/ 776177 h 1297172"/>
              <a:gd name="connsiteX4" fmla="*/ 1190847 w 1520456"/>
              <a:gd name="connsiteY4" fmla="*/ 446567 h 1297172"/>
              <a:gd name="connsiteX5" fmla="*/ 1382233 w 1520456"/>
              <a:gd name="connsiteY5" fmla="*/ 808074 h 1297172"/>
              <a:gd name="connsiteX6" fmla="*/ 1520456 w 1520456"/>
              <a:gd name="connsiteY6" fmla="*/ 1297172 h 1297172"/>
              <a:gd name="connsiteX0" fmla="*/ 0 w 1781713"/>
              <a:gd name="connsiteY0" fmla="*/ 0 h 1776144"/>
              <a:gd name="connsiteX1" fmla="*/ 265814 w 1781713"/>
              <a:gd name="connsiteY1" fmla="*/ 808074 h 1776144"/>
              <a:gd name="connsiteX2" fmla="*/ 606056 w 1781713"/>
              <a:gd name="connsiteY2" fmla="*/ 1244009 h 1776144"/>
              <a:gd name="connsiteX3" fmla="*/ 946297 w 1781713"/>
              <a:gd name="connsiteY3" fmla="*/ 776177 h 1776144"/>
              <a:gd name="connsiteX4" fmla="*/ 1190847 w 1781713"/>
              <a:gd name="connsiteY4" fmla="*/ 446567 h 1776144"/>
              <a:gd name="connsiteX5" fmla="*/ 1382233 w 1781713"/>
              <a:gd name="connsiteY5" fmla="*/ 808074 h 1776144"/>
              <a:gd name="connsiteX6" fmla="*/ 1781713 w 1781713"/>
              <a:gd name="connsiteY6" fmla="*/ 1776144 h 1776144"/>
              <a:gd name="connsiteX0" fmla="*/ 0 w 1781713"/>
              <a:gd name="connsiteY0" fmla="*/ 0 h 1776144"/>
              <a:gd name="connsiteX1" fmla="*/ 265814 w 1781713"/>
              <a:gd name="connsiteY1" fmla="*/ 808074 h 1776144"/>
              <a:gd name="connsiteX2" fmla="*/ 606056 w 1781713"/>
              <a:gd name="connsiteY2" fmla="*/ 1244009 h 1776144"/>
              <a:gd name="connsiteX3" fmla="*/ 946297 w 1781713"/>
              <a:gd name="connsiteY3" fmla="*/ 776177 h 1776144"/>
              <a:gd name="connsiteX4" fmla="*/ 1190847 w 1781713"/>
              <a:gd name="connsiteY4" fmla="*/ 446567 h 1776144"/>
              <a:gd name="connsiteX5" fmla="*/ 1393119 w 1781713"/>
              <a:gd name="connsiteY5" fmla="*/ 764531 h 1776144"/>
              <a:gd name="connsiteX6" fmla="*/ 1781713 w 1781713"/>
              <a:gd name="connsiteY6" fmla="*/ 1776144 h 1776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1713" h="1776144">
                <a:moveTo>
                  <a:pt x="0" y="0"/>
                </a:moveTo>
                <a:cubicBezTo>
                  <a:pt x="82402" y="300369"/>
                  <a:pt x="164805" y="600739"/>
                  <a:pt x="265814" y="808074"/>
                </a:cubicBezTo>
                <a:cubicBezTo>
                  <a:pt x="366823" y="1015409"/>
                  <a:pt x="492642" y="1249325"/>
                  <a:pt x="606056" y="1244009"/>
                </a:cubicBezTo>
                <a:cubicBezTo>
                  <a:pt x="719470" y="1238693"/>
                  <a:pt x="870097" y="930349"/>
                  <a:pt x="946297" y="776177"/>
                </a:cubicBezTo>
                <a:cubicBezTo>
                  <a:pt x="1022497" y="622005"/>
                  <a:pt x="1116377" y="448508"/>
                  <a:pt x="1190847" y="446567"/>
                </a:cubicBezTo>
                <a:cubicBezTo>
                  <a:pt x="1265317" y="444626"/>
                  <a:pt x="1294641" y="542935"/>
                  <a:pt x="1393119" y="764531"/>
                </a:cubicBezTo>
                <a:cubicBezTo>
                  <a:pt x="1491597" y="986127"/>
                  <a:pt x="1740069" y="1602478"/>
                  <a:pt x="1781713" y="177614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0234CEF7-9046-731D-8BD3-0FE8E4CA5ED5}"/>
              </a:ext>
            </a:extLst>
          </p:cNvPr>
          <p:cNvSpPr txBox="1"/>
          <p:nvPr/>
        </p:nvSpPr>
        <p:spPr>
          <a:xfrm>
            <a:off x="1584668" y="4307288"/>
            <a:ext cx="415472" cy="369332"/>
          </a:xfrm>
          <a:prstGeom prst="rect">
            <a:avLst/>
          </a:prstGeom>
          <a:noFill/>
        </p:spPr>
        <p:txBody>
          <a:bodyPr wrap="square" rtlCol="0">
            <a:spAutoFit/>
          </a:bodyPr>
          <a:lstStyle/>
          <a:p>
            <a:r>
              <a:rPr lang="en-GB" dirty="0"/>
              <a:t>2</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044749B-63C2-D3AE-64EC-D7315170B037}"/>
                  </a:ext>
                </a:extLst>
              </p:cNvPr>
              <p:cNvSpPr txBox="1"/>
              <p:nvPr/>
            </p:nvSpPr>
            <p:spPr>
              <a:xfrm>
                <a:off x="1628102" y="3853297"/>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1628102" y="3853297"/>
                <a:ext cx="415472"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843BBEC-6F89-E5AB-5EA2-D4316F3B2F05}"/>
                  </a:ext>
                </a:extLst>
              </p:cNvPr>
              <p:cNvSpPr txBox="1"/>
              <p:nvPr/>
            </p:nvSpPr>
            <p:spPr>
              <a:xfrm>
                <a:off x="2972657" y="4988333"/>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𝑥</m:t>
                      </m:r>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2972657" y="4988333"/>
                <a:ext cx="415472" cy="276999"/>
              </a:xfrm>
              <a:prstGeom prst="rect">
                <a:avLst/>
              </a:prstGeom>
              <a:blipFill>
                <a:blip r:embed="rId6"/>
                <a:stretch>
                  <a:fillRect/>
                </a:stretch>
              </a:blipFill>
            </p:spPr>
            <p:txBody>
              <a:bodyPr/>
              <a:lstStyle/>
              <a:p>
                <a:r>
                  <a:rPr lang="en-GB">
                    <a:noFill/>
                  </a:rPr>
                  <a:t> </a:t>
                </a:r>
              </a:p>
            </p:txBody>
          </p:sp>
        </mc:Fallback>
      </mc:AlternateContent>
      <p:sp>
        <p:nvSpPr>
          <p:cNvPr id="22" name="Rectangle 21">
            <a:extLst>
              <a:ext uri="{FF2B5EF4-FFF2-40B4-BE49-F238E27FC236}">
                <a16:creationId xmlns:a16="http://schemas.microsoft.com/office/drawing/2014/main" id="{4B91A84F-30BC-2BEA-E508-D7BDE8F0A2ED}"/>
              </a:ext>
            </a:extLst>
          </p:cNvPr>
          <p:cNvSpPr/>
          <p:nvPr/>
        </p:nvSpPr>
        <p:spPr>
          <a:xfrm>
            <a:off x="611404" y="3714798"/>
            <a:ext cx="2952639" cy="25470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Final sketch</a:t>
            </a:r>
          </a:p>
        </p:txBody>
      </p:sp>
      <p:sp>
        <p:nvSpPr>
          <p:cNvPr id="23" name="Rectangle 22">
            <a:extLst>
              <a:ext uri="{FF2B5EF4-FFF2-40B4-BE49-F238E27FC236}">
                <a16:creationId xmlns:a16="http://schemas.microsoft.com/office/drawing/2014/main" id="{FA58892B-47EA-2BE4-DAF9-8DD913BCB255}"/>
              </a:ext>
            </a:extLst>
          </p:cNvPr>
          <p:cNvSpPr/>
          <p:nvPr/>
        </p:nvSpPr>
        <p:spPr>
          <a:xfrm>
            <a:off x="1309969" y="1690323"/>
            <a:ext cx="2347631" cy="3561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a:extLst>
              <a:ext uri="{FF2B5EF4-FFF2-40B4-BE49-F238E27FC236}">
                <a16:creationId xmlns:a16="http://schemas.microsoft.com/office/drawing/2014/main" id="{0B3554F4-36BD-7450-78B8-F3F074DE7742}"/>
              </a:ext>
            </a:extLst>
          </p:cNvPr>
          <p:cNvSpPr/>
          <p:nvPr/>
        </p:nvSpPr>
        <p:spPr>
          <a:xfrm>
            <a:off x="1287607" y="2126274"/>
            <a:ext cx="2369993" cy="9776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a:extLst>
              <a:ext uri="{FF2B5EF4-FFF2-40B4-BE49-F238E27FC236}">
                <a16:creationId xmlns:a16="http://schemas.microsoft.com/office/drawing/2014/main" id="{AE8821D5-EFB2-EF75-6680-0058F0E12827}"/>
              </a:ext>
            </a:extLst>
          </p:cNvPr>
          <p:cNvSpPr/>
          <p:nvPr/>
        </p:nvSpPr>
        <p:spPr>
          <a:xfrm>
            <a:off x="1286462" y="3160140"/>
            <a:ext cx="2371138" cy="3777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FE4DFA4-6EBF-5677-82A8-67C9D83946AB}"/>
                  </a:ext>
                </a:extLst>
              </p:cNvPr>
              <p:cNvSpPr txBox="1"/>
              <p:nvPr/>
            </p:nvSpPr>
            <p:spPr>
              <a:xfrm>
                <a:off x="4427984" y="836071"/>
                <a:ext cx="3672408"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Sketch the curve with equation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−4</m:t>
                              </m:r>
                            </m:e>
                          </m:d>
                        </m:e>
                        <m:sup>
                          <m:r>
                            <a:rPr lang="en-GB" b="0" i="1" smtClean="0">
                              <a:latin typeface="Cambria Math" panose="02040503050406030204" pitchFamily="18" charset="0"/>
                            </a:rPr>
                            <m:t>3</m:t>
                          </m:r>
                        </m:sup>
                      </m:sSup>
                    </m:oMath>
                  </m:oMathPara>
                </a14:m>
                <a:endParaRPr lang="en-GB" dirty="0"/>
              </a:p>
            </p:txBody>
          </p:sp>
        </mc:Choice>
        <mc:Fallback xmlns="">
          <p:sp>
            <p:nvSpPr>
              <p:cNvPr id="26" name="TextBox 25"/>
              <p:cNvSpPr txBox="1">
                <a:spLocks noRot="1" noChangeAspect="1" noMove="1" noResize="1" noEditPoints="1" noAdjustHandles="1" noChangeArrowheads="1" noChangeShapeType="1" noTextEdit="1"/>
              </p:cNvSpPr>
              <p:nvPr/>
            </p:nvSpPr>
            <p:spPr>
              <a:xfrm>
                <a:off x="4427984" y="836071"/>
                <a:ext cx="3672408" cy="646331"/>
              </a:xfrm>
              <a:prstGeom prst="rect">
                <a:avLst/>
              </a:prstGeom>
              <a:blipFill>
                <a:blip r:embed="rId7"/>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27" name="TextBox 26">
            <a:extLst>
              <a:ext uri="{FF2B5EF4-FFF2-40B4-BE49-F238E27FC236}">
                <a16:creationId xmlns:a16="http://schemas.microsoft.com/office/drawing/2014/main" id="{DE4CCA09-AF64-228C-0069-F813F0069EAA}"/>
              </a:ext>
            </a:extLst>
          </p:cNvPr>
          <p:cNvSpPr txBox="1"/>
          <p:nvPr/>
        </p:nvSpPr>
        <p:spPr>
          <a:xfrm>
            <a:off x="4736292" y="1755148"/>
            <a:ext cx="964629" cy="338554"/>
          </a:xfrm>
          <a:prstGeom prst="rect">
            <a:avLst/>
          </a:prstGeom>
          <a:noFill/>
        </p:spPr>
        <p:txBody>
          <a:bodyPr wrap="square" rtlCol="0">
            <a:spAutoFit/>
          </a:bodyPr>
          <a:lstStyle/>
          <a:p>
            <a:r>
              <a:rPr lang="en-GB" sz="1600" b="1" dirty="0"/>
              <a:t>Shape?</a:t>
            </a:r>
          </a:p>
        </p:txBody>
      </p:sp>
      <p:sp>
        <p:nvSpPr>
          <p:cNvPr id="28" name="TextBox 27">
            <a:extLst>
              <a:ext uri="{FF2B5EF4-FFF2-40B4-BE49-F238E27FC236}">
                <a16:creationId xmlns:a16="http://schemas.microsoft.com/office/drawing/2014/main" id="{66266D42-9B8D-B955-5D7E-82C2B6E9D660}"/>
              </a:ext>
            </a:extLst>
          </p:cNvPr>
          <p:cNvSpPr txBox="1"/>
          <p:nvPr/>
        </p:nvSpPr>
        <p:spPr>
          <a:xfrm>
            <a:off x="4753634" y="2179874"/>
            <a:ext cx="964629" cy="338554"/>
          </a:xfrm>
          <a:prstGeom prst="rect">
            <a:avLst/>
          </a:prstGeom>
          <a:noFill/>
        </p:spPr>
        <p:txBody>
          <a:bodyPr wrap="square" rtlCol="0">
            <a:spAutoFit/>
          </a:bodyPr>
          <a:lstStyle/>
          <a:p>
            <a:r>
              <a:rPr lang="en-GB" sz="1600" b="1" dirty="0"/>
              <a:t>Roots?</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E38AFFF-5F3A-7AAF-6527-7E8548AFD296}"/>
                  </a:ext>
                </a:extLst>
              </p:cNvPr>
              <p:cNvSpPr txBox="1"/>
              <p:nvPr/>
            </p:nvSpPr>
            <p:spPr>
              <a:xfrm>
                <a:off x="4463313" y="3253560"/>
                <a:ext cx="1222744" cy="338554"/>
              </a:xfrm>
              <a:prstGeom prst="rect">
                <a:avLst/>
              </a:prstGeom>
              <a:noFill/>
            </p:spPr>
            <p:txBody>
              <a:bodyPr wrap="square" rtlCol="0">
                <a:spAutoFit/>
              </a:bodyPr>
              <a:lstStyle/>
              <a:p>
                <a14:m>
                  <m:oMath xmlns:m="http://schemas.openxmlformats.org/officeDocument/2006/math">
                    <m:r>
                      <a:rPr lang="en-GB" sz="1600" b="1" i="1" smtClean="0">
                        <a:latin typeface="Cambria Math" panose="02040503050406030204" pitchFamily="18" charset="0"/>
                      </a:rPr>
                      <m:t>𝒚</m:t>
                    </m:r>
                  </m:oMath>
                </a14:m>
                <a:r>
                  <a:rPr lang="en-GB" sz="1600" b="1" dirty="0"/>
                  <a:t>-intercept?</a:t>
                </a:r>
              </a:p>
            </p:txBody>
          </p:sp>
        </mc:Choice>
        <mc:Fallback xmlns="">
          <p:sp>
            <p:nvSpPr>
              <p:cNvPr id="29" name="TextBox 28"/>
              <p:cNvSpPr txBox="1">
                <a:spLocks noRot="1" noChangeAspect="1" noMove="1" noResize="1" noEditPoints="1" noAdjustHandles="1" noChangeArrowheads="1" noChangeShapeType="1" noTextEdit="1"/>
              </p:cNvSpPr>
              <p:nvPr/>
            </p:nvSpPr>
            <p:spPr>
              <a:xfrm>
                <a:off x="4463313" y="3253560"/>
                <a:ext cx="1222744" cy="338554"/>
              </a:xfrm>
              <a:prstGeom prst="rect">
                <a:avLst/>
              </a:prstGeom>
              <a:blipFill>
                <a:blip r:embed="rId8"/>
                <a:stretch>
                  <a:fillRect t="-5455" r="-2985" b="-23636"/>
                </a:stretch>
              </a:blipFill>
            </p:spPr>
            <p:txBody>
              <a:bodyPr/>
              <a:lstStyle/>
              <a:p>
                <a:r>
                  <a:rPr lang="en-GB">
                    <a:noFill/>
                  </a:rPr>
                  <a:t> </a:t>
                </a:r>
              </a:p>
            </p:txBody>
          </p:sp>
        </mc:Fallback>
      </mc:AlternateContent>
      <p:sp>
        <p:nvSpPr>
          <p:cNvPr id="30" name="TextBox 29">
            <a:extLst>
              <a:ext uri="{FF2B5EF4-FFF2-40B4-BE49-F238E27FC236}">
                <a16:creationId xmlns:a16="http://schemas.microsoft.com/office/drawing/2014/main" id="{8CC14AA2-AE48-1EFF-BF5E-22B3EBB94C35}"/>
              </a:ext>
            </a:extLst>
          </p:cNvPr>
          <p:cNvSpPr txBox="1"/>
          <p:nvPr/>
        </p:nvSpPr>
        <p:spPr>
          <a:xfrm>
            <a:off x="5674721" y="1722491"/>
            <a:ext cx="2243623" cy="369332"/>
          </a:xfrm>
          <a:prstGeom prst="rect">
            <a:avLst/>
          </a:prstGeom>
          <a:noFill/>
        </p:spPr>
        <p:txBody>
          <a:bodyPr wrap="square" rtlCol="0">
            <a:spAutoFit/>
          </a:bodyPr>
          <a:lstStyle/>
          <a:p>
            <a:r>
              <a:rPr lang="en-GB" dirty="0"/>
              <a:t>Uphill.</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F48BB2B-4E65-79EC-4430-79A656C8C3E1}"/>
                  </a:ext>
                </a:extLst>
              </p:cNvPr>
              <p:cNvSpPr txBox="1"/>
              <p:nvPr/>
            </p:nvSpPr>
            <p:spPr>
              <a:xfrm>
                <a:off x="5674720" y="2134182"/>
                <a:ext cx="2448762" cy="107721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=4</m:t>
                      </m:r>
                    </m:oMath>
                  </m:oMathPara>
                </a14:m>
                <a:endParaRPr lang="en-GB" sz="1600" dirty="0"/>
              </a:p>
              <a:p>
                <a:r>
                  <a:rPr lang="en-GB" sz="1600" dirty="0"/>
                  <a:t>But root is triple repeated.</a:t>
                </a:r>
              </a:p>
              <a:p>
                <a:r>
                  <a:rPr lang="en-GB" sz="1600" dirty="0"/>
                  <a:t>We have a </a:t>
                </a:r>
                <a:r>
                  <a:rPr lang="en-GB" sz="1600" b="1" dirty="0"/>
                  <a:t>point of inflection</a:t>
                </a:r>
                <a:r>
                  <a:rPr lang="en-GB" sz="1600" dirty="0"/>
                  <a:t> at </a:t>
                </a:r>
                <a14:m>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=4</m:t>
                    </m:r>
                  </m:oMath>
                </a14:m>
                <a:r>
                  <a:rPr lang="en-GB" sz="1600" dirty="0"/>
                  <a:t>.</a:t>
                </a:r>
              </a:p>
            </p:txBody>
          </p:sp>
        </mc:Choice>
        <mc:Fallback xmlns="">
          <p:sp>
            <p:nvSpPr>
              <p:cNvPr id="31" name="TextBox 30"/>
              <p:cNvSpPr txBox="1">
                <a:spLocks noRot="1" noChangeAspect="1" noMove="1" noResize="1" noEditPoints="1" noAdjustHandles="1" noChangeArrowheads="1" noChangeShapeType="1" noTextEdit="1"/>
              </p:cNvSpPr>
              <p:nvPr/>
            </p:nvSpPr>
            <p:spPr>
              <a:xfrm>
                <a:off x="5674720" y="2134182"/>
                <a:ext cx="2448762" cy="1077218"/>
              </a:xfrm>
              <a:prstGeom prst="rect">
                <a:avLst/>
              </a:prstGeom>
              <a:blipFill>
                <a:blip r:embed="rId9"/>
                <a:stretch>
                  <a:fillRect l="-1493" b="-6215"/>
                </a:stretch>
              </a:blipFill>
            </p:spPr>
            <p:txBody>
              <a:bodyPr/>
              <a:lstStyle/>
              <a:p>
                <a:r>
                  <a:rPr lang="en-GB">
                    <a:noFill/>
                  </a:rPr>
                  <a:t> </a:t>
                </a:r>
              </a:p>
            </p:txBody>
          </p:sp>
        </mc:Fallback>
      </mc:AlternateContent>
      <p:sp>
        <p:nvSpPr>
          <p:cNvPr id="32" name="TextBox 31">
            <a:extLst>
              <a:ext uri="{FF2B5EF4-FFF2-40B4-BE49-F238E27FC236}">
                <a16:creationId xmlns:a16="http://schemas.microsoft.com/office/drawing/2014/main" id="{04A9F208-4429-975B-38FF-B9D9466CCD84}"/>
              </a:ext>
            </a:extLst>
          </p:cNvPr>
          <p:cNvSpPr txBox="1"/>
          <p:nvPr/>
        </p:nvSpPr>
        <p:spPr>
          <a:xfrm>
            <a:off x="5740034" y="3249448"/>
            <a:ext cx="2448762" cy="338554"/>
          </a:xfrm>
          <a:prstGeom prst="rect">
            <a:avLst/>
          </a:prstGeom>
          <a:noFill/>
        </p:spPr>
        <p:txBody>
          <a:bodyPr wrap="square" rtlCol="0">
            <a:spAutoFit/>
          </a:bodyPr>
          <a:lstStyle/>
          <a:p>
            <a:r>
              <a:rPr lang="en-GB" sz="1600" dirty="0"/>
              <a:t>-64</a:t>
            </a:r>
          </a:p>
        </p:txBody>
      </p:sp>
      <p:sp>
        <p:nvSpPr>
          <p:cNvPr id="33" name="Rectangle 32">
            <a:extLst>
              <a:ext uri="{FF2B5EF4-FFF2-40B4-BE49-F238E27FC236}">
                <a16:creationId xmlns:a16="http://schemas.microsoft.com/office/drawing/2014/main" id="{BAA36568-902A-F1DE-5665-7F1DB61FAD5E}"/>
              </a:ext>
            </a:extLst>
          </p:cNvPr>
          <p:cNvSpPr/>
          <p:nvPr/>
        </p:nvSpPr>
        <p:spPr>
          <a:xfrm>
            <a:off x="5717118" y="1745346"/>
            <a:ext cx="2347631" cy="3561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4" name="Rectangle 33">
            <a:extLst>
              <a:ext uri="{FF2B5EF4-FFF2-40B4-BE49-F238E27FC236}">
                <a16:creationId xmlns:a16="http://schemas.microsoft.com/office/drawing/2014/main" id="{C7D77124-2FD5-0791-FF1E-A2E82E45E7C3}"/>
              </a:ext>
            </a:extLst>
          </p:cNvPr>
          <p:cNvSpPr/>
          <p:nvPr/>
        </p:nvSpPr>
        <p:spPr>
          <a:xfrm>
            <a:off x="5734190" y="2203558"/>
            <a:ext cx="2369993" cy="9326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5" name="Rectangle 34">
            <a:extLst>
              <a:ext uri="{FF2B5EF4-FFF2-40B4-BE49-F238E27FC236}">
                <a16:creationId xmlns:a16="http://schemas.microsoft.com/office/drawing/2014/main" id="{8B04CAC1-9FEA-D466-8BDB-F41376E71822}"/>
              </a:ext>
            </a:extLst>
          </p:cNvPr>
          <p:cNvSpPr/>
          <p:nvPr/>
        </p:nvSpPr>
        <p:spPr>
          <a:xfrm>
            <a:off x="5729053" y="3212976"/>
            <a:ext cx="2371138" cy="3777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36" name="Straight Arrow Connector 35">
            <a:extLst>
              <a:ext uri="{FF2B5EF4-FFF2-40B4-BE49-F238E27FC236}">
                <a16:creationId xmlns:a16="http://schemas.microsoft.com/office/drawing/2014/main" id="{4D2B8E61-8E44-AA3E-938C-6DFF5F4D6033}"/>
              </a:ext>
            </a:extLst>
          </p:cNvPr>
          <p:cNvCxnSpPr/>
          <p:nvPr/>
        </p:nvCxnSpPr>
        <p:spPr>
          <a:xfrm flipV="1">
            <a:off x="4131548" y="5240188"/>
            <a:ext cx="1971822" cy="1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680E6FA-0162-C4D4-FB7F-1B33E8151B76}"/>
              </a:ext>
            </a:extLst>
          </p:cNvPr>
          <p:cNvCxnSpPr/>
          <p:nvPr/>
        </p:nvCxnSpPr>
        <p:spPr>
          <a:xfrm flipV="1">
            <a:off x="4843626" y="4213583"/>
            <a:ext cx="0" cy="1872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071F83C8-08DF-8C84-F296-D1462408C5AF}"/>
              </a:ext>
            </a:extLst>
          </p:cNvPr>
          <p:cNvSpPr txBox="1"/>
          <p:nvPr/>
        </p:nvSpPr>
        <p:spPr>
          <a:xfrm>
            <a:off x="4377108" y="5652791"/>
            <a:ext cx="514705" cy="369332"/>
          </a:xfrm>
          <a:prstGeom prst="rect">
            <a:avLst/>
          </a:prstGeom>
          <a:noFill/>
        </p:spPr>
        <p:txBody>
          <a:bodyPr wrap="square" rtlCol="0">
            <a:spAutoFit/>
          </a:bodyPr>
          <a:lstStyle/>
          <a:p>
            <a:r>
              <a:rPr lang="en-GB" dirty="0"/>
              <a:t>-64</a:t>
            </a:r>
          </a:p>
        </p:txBody>
      </p:sp>
      <p:sp>
        <p:nvSpPr>
          <p:cNvPr id="39" name="TextBox 38">
            <a:extLst>
              <a:ext uri="{FF2B5EF4-FFF2-40B4-BE49-F238E27FC236}">
                <a16:creationId xmlns:a16="http://schemas.microsoft.com/office/drawing/2014/main" id="{3802524A-2598-B9D0-5E16-07D33807A0E7}"/>
              </a:ext>
            </a:extLst>
          </p:cNvPr>
          <p:cNvSpPr txBox="1"/>
          <p:nvPr/>
        </p:nvSpPr>
        <p:spPr>
          <a:xfrm>
            <a:off x="5247410" y="5173819"/>
            <a:ext cx="415472" cy="369332"/>
          </a:xfrm>
          <a:prstGeom prst="rect">
            <a:avLst/>
          </a:prstGeom>
          <a:noFill/>
        </p:spPr>
        <p:txBody>
          <a:bodyPr wrap="square" rtlCol="0">
            <a:spAutoFit/>
          </a:bodyPr>
          <a:lstStyle/>
          <a:p>
            <a:r>
              <a:rPr lang="en-GB" dirty="0"/>
              <a:t>4</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314494F-D3B9-591E-9AA6-D7A71ACC35DC}"/>
                  </a:ext>
                </a:extLst>
              </p:cNvPr>
              <p:cNvSpPr txBox="1"/>
              <p:nvPr/>
            </p:nvSpPr>
            <p:spPr>
              <a:xfrm>
                <a:off x="4635890" y="3962957"/>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oMath>
                  </m:oMathPara>
                </a14:m>
                <a:endParaRPr lang="en-GB" dirty="0"/>
              </a:p>
            </p:txBody>
          </p:sp>
        </mc:Choice>
        <mc:Fallback xmlns="">
          <p:sp>
            <p:nvSpPr>
              <p:cNvPr id="42" name="TextBox 41"/>
              <p:cNvSpPr txBox="1">
                <a:spLocks noRot="1" noChangeAspect="1" noMove="1" noResize="1" noEditPoints="1" noAdjustHandles="1" noChangeArrowheads="1" noChangeShapeType="1" noTextEdit="1"/>
              </p:cNvSpPr>
              <p:nvPr/>
            </p:nvSpPr>
            <p:spPr>
              <a:xfrm>
                <a:off x="4635890" y="3962957"/>
                <a:ext cx="415472"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28E026E-6250-4DAD-66DB-7FDA7DF79E3F}"/>
                  </a:ext>
                </a:extLst>
              </p:cNvPr>
              <p:cNvSpPr txBox="1"/>
              <p:nvPr/>
            </p:nvSpPr>
            <p:spPr>
              <a:xfrm>
                <a:off x="5980445" y="5097993"/>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𝑥</m:t>
                      </m:r>
                    </m:oMath>
                  </m:oMathPara>
                </a14:m>
                <a:endParaRPr lang="en-GB" dirty="0"/>
              </a:p>
            </p:txBody>
          </p:sp>
        </mc:Choice>
        <mc:Fallback xmlns="">
          <p:sp>
            <p:nvSpPr>
              <p:cNvPr id="43" name="TextBox 42"/>
              <p:cNvSpPr txBox="1">
                <a:spLocks noRot="1" noChangeAspect="1" noMove="1" noResize="1" noEditPoints="1" noAdjustHandles="1" noChangeArrowheads="1" noChangeShapeType="1" noTextEdit="1"/>
              </p:cNvSpPr>
              <p:nvPr/>
            </p:nvSpPr>
            <p:spPr>
              <a:xfrm>
                <a:off x="5980445" y="5097993"/>
                <a:ext cx="415472" cy="276999"/>
              </a:xfrm>
              <a:prstGeom prst="rect">
                <a:avLst/>
              </a:prstGeom>
              <a:blipFill>
                <a:blip r:embed="rId6"/>
                <a:stretch>
                  <a:fillRect/>
                </a:stretch>
              </a:blipFill>
            </p:spPr>
            <p:txBody>
              <a:bodyPr/>
              <a:lstStyle/>
              <a:p>
                <a:r>
                  <a:rPr lang="en-GB">
                    <a:noFill/>
                  </a:rPr>
                  <a:t> </a:t>
                </a:r>
              </a:p>
            </p:txBody>
          </p:sp>
        </mc:Fallback>
      </mc:AlternateContent>
      <p:sp>
        <p:nvSpPr>
          <p:cNvPr id="45" name="Freeform: Shape 44">
            <a:extLst>
              <a:ext uri="{FF2B5EF4-FFF2-40B4-BE49-F238E27FC236}">
                <a16:creationId xmlns:a16="http://schemas.microsoft.com/office/drawing/2014/main" id="{BC0E2014-E4C0-02E1-DC59-FD01786D7CD2}"/>
              </a:ext>
            </a:extLst>
          </p:cNvPr>
          <p:cNvSpPr/>
          <p:nvPr/>
        </p:nvSpPr>
        <p:spPr>
          <a:xfrm>
            <a:off x="4702403" y="4249247"/>
            <a:ext cx="1223554" cy="1959428"/>
          </a:xfrm>
          <a:custGeom>
            <a:avLst/>
            <a:gdLst>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881743 w 1284514"/>
              <a:gd name="connsiteY4" fmla="*/ 979714 h 1883228"/>
              <a:gd name="connsiteX5" fmla="*/ 1023257 w 1284514"/>
              <a:gd name="connsiteY5" fmla="*/ 859971 h 1883228"/>
              <a:gd name="connsiteX6" fmla="*/ 1164771 w 1284514"/>
              <a:gd name="connsiteY6" fmla="*/ 620485 h 1883228"/>
              <a:gd name="connsiteX7" fmla="*/ 1284514 w 1284514"/>
              <a:gd name="connsiteY7"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910318 w 1284514"/>
              <a:gd name="connsiteY4" fmla="*/ 944789 h 1883228"/>
              <a:gd name="connsiteX5" fmla="*/ 1023257 w 1284514"/>
              <a:gd name="connsiteY5" fmla="*/ 859971 h 1883228"/>
              <a:gd name="connsiteX6" fmla="*/ 1164771 w 1284514"/>
              <a:gd name="connsiteY6" fmla="*/ 620485 h 1883228"/>
              <a:gd name="connsiteX7" fmla="*/ 1284514 w 1284514"/>
              <a:gd name="connsiteY7"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910318 w 1284514"/>
              <a:gd name="connsiteY4" fmla="*/ 944789 h 1883228"/>
              <a:gd name="connsiteX5" fmla="*/ 1023257 w 1284514"/>
              <a:gd name="connsiteY5" fmla="*/ 859971 h 1883228"/>
              <a:gd name="connsiteX6" fmla="*/ 1164771 w 1284514"/>
              <a:gd name="connsiteY6" fmla="*/ 620485 h 1883228"/>
              <a:gd name="connsiteX7" fmla="*/ 1284514 w 1284514"/>
              <a:gd name="connsiteY7"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910318 w 1284514"/>
              <a:gd name="connsiteY4" fmla="*/ 944789 h 1883228"/>
              <a:gd name="connsiteX5" fmla="*/ 1023257 w 1284514"/>
              <a:gd name="connsiteY5" fmla="*/ 859971 h 1883228"/>
              <a:gd name="connsiteX6" fmla="*/ 1164771 w 1284514"/>
              <a:gd name="connsiteY6" fmla="*/ 620485 h 1883228"/>
              <a:gd name="connsiteX7" fmla="*/ 1284514 w 1284514"/>
              <a:gd name="connsiteY7"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1023257 w 1284514"/>
              <a:gd name="connsiteY4" fmla="*/ 859971 h 1883228"/>
              <a:gd name="connsiteX5" fmla="*/ 1164771 w 1284514"/>
              <a:gd name="connsiteY5" fmla="*/ 620485 h 1883228"/>
              <a:gd name="connsiteX6" fmla="*/ 1284514 w 1284514"/>
              <a:gd name="connsiteY6"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1023257 w 1284514"/>
              <a:gd name="connsiteY4" fmla="*/ 859971 h 1883228"/>
              <a:gd name="connsiteX5" fmla="*/ 1164771 w 1284514"/>
              <a:gd name="connsiteY5" fmla="*/ 620485 h 1883228"/>
              <a:gd name="connsiteX6" fmla="*/ 1284514 w 1284514"/>
              <a:gd name="connsiteY6"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1023257 w 1284514"/>
              <a:gd name="connsiteY4" fmla="*/ 859971 h 1883228"/>
              <a:gd name="connsiteX5" fmla="*/ 1164771 w 1284514"/>
              <a:gd name="connsiteY5" fmla="*/ 620485 h 1883228"/>
              <a:gd name="connsiteX6" fmla="*/ 1284514 w 1284514"/>
              <a:gd name="connsiteY6" fmla="*/ 0 h 1883228"/>
              <a:gd name="connsiteX0" fmla="*/ 0 w 1223554"/>
              <a:gd name="connsiteY0" fmla="*/ 1959428 h 1959428"/>
              <a:gd name="connsiteX1" fmla="*/ 145868 w 1223554"/>
              <a:gd name="connsiteY1" fmla="*/ 1534885 h 1959428"/>
              <a:gd name="connsiteX2" fmla="*/ 472440 w 1223554"/>
              <a:gd name="connsiteY2" fmla="*/ 1055914 h 1959428"/>
              <a:gd name="connsiteX3" fmla="*/ 701040 w 1223554"/>
              <a:gd name="connsiteY3" fmla="*/ 979714 h 1959428"/>
              <a:gd name="connsiteX4" fmla="*/ 962297 w 1223554"/>
              <a:gd name="connsiteY4" fmla="*/ 859971 h 1959428"/>
              <a:gd name="connsiteX5" fmla="*/ 1103811 w 1223554"/>
              <a:gd name="connsiteY5" fmla="*/ 620485 h 1959428"/>
              <a:gd name="connsiteX6" fmla="*/ 1223554 w 1223554"/>
              <a:gd name="connsiteY6" fmla="*/ 0 h 1959428"/>
              <a:gd name="connsiteX0" fmla="*/ 0 w 1223554"/>
              <a:gd name="connsiteY0" fmla="*/ 1959428 h 1959428"/>
              <a:gd name="connsiteX1" fmla="*/ 145868 w 1223554"/>
              <a:gd name="connsiteY1" fmla="*/ 1534885 h 1959428"/>
              <a:gd name="connsiteX2" fmla="*/ 472440 w 1223554"/>
              <a:gd name="connsiteY2" fmla="*/ 1055914 h 1959428"/>
              <a:gd name="connsiteX3" fmla="*/ 701040 w 1223554"/>
              <a:gd name="connsiteY3" fmla="*/ 979714 h 1959428"/>
              <a:gd name="connsiteX4" fmla="*/ 962297 w 1223554"/>
              <a:gd name="connsiteY4" fmla="*/ 859971 h 1959428"/>
              <a:gd name="connsiteX5" fmla="*/ 1103811 w 1223554"/>
              <a:gd name="connsiteY5" fmla="*/ 620485 h 1959428"/>
              <a:gd name="connsiteX6" fmla="*/ 1223554 w 1223554"/>
              <a:gd name="connsiteY6" fmla="*/ 0 h 195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3554" h="1959428">
                <a:moveTo>
                  <a:pt x="0" y="1959428"/>
                </a:moveTo>
                <a:cubicBezTo>
                  <a:pt x="36104" y="1861819"/>
                  <a:pt x="67128" y="1685471"/>
                  <a:pt x="145868" y="1534885"/>
                </a:cubicBezTo>
                <a:cubicBezTo>
                  <a:pt x="224608" y="1384299"/>
                  <a:pt x="379911" y="1148442"/>
                  <a:pt x="472440" y="1055914"/>
                </a:cubicBezTo>
                <a:cubicBezTo>
                  <a:pt x="564969" y="963386"/>
                  <a:pt x="613047" y="980621"/>
                  <a:pt x="701040" y="979714"/>
                </a:cubicBezTo>
                <a:cubicBezTo>
                  <a:pt x="789033" y="978807"/>
                  <a:pt x="895169" y="919843"/>
                  <a:pt x="962297" y="859971"/>
                </a:cubicBezTo>
                <a:cubicBezTo>
                  <a:pt x="1004706" y="805920"/>
                  <a:pt x="1060268" y="763813"/>
                  <a:pt x="1103811" y="620485"/>
                </a:cubicBezTo>
                <a:cubicBezTo>
                  <a:pt x="1147354" y="477156"/>
                  <a:pt x="1185454" y="238578"/>
                  <a:pt x="122355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8DB3EA00-758E-2DCA-2657-43EBE1F52461}"/>
                  </a:ext>
                </a:extLst>
              </p:cNvPr>
              <p:cNvSpPr txBox="1"/>
              <p:nvPr/>
            </p:nvSpPr>
            <p:spPr>
              <a:xfrm>
                <a:off x="6244593" y="3865768"/>
                <a:ext cx="2832395" cy="2616101"/>
              </a:xfrm>
              <a:prstGeom prst="rect">
                <a:avLst/>
              </a:prstGeom>
              <a:noFill/>
            </p:spPr>
            <p:txBody>
              <a:bodyPr wrap="square" rtlCol="0">
                <a:spAutoFit/>
              </a:bodyPr>
              <a:lstStyle/>
              <a:p>
                <a:r>
                  <a:rPr lang="en-GB" sz="1200" b="1" dirty="0"/>
                  <a:t>Exam Notes: </a:t>
                </a:r>
                <a:r>
                  <a:rPr lang="en-GB" sz="1200" dirty="0"/>
                  <a:t>You might be able to see we get this shape at </a:t>
                </a:r>
                <a14:m>
                  <m:oMath xmlns:m="http://schemas.openxmlformats.org/officeDocument/2006/math">
                    <m:r>
                      <a:rPr lang="en-GB" sz="1200" b="0" i="1" smtClean="0">
                        <a:latin typeface="Cambria Math" panose="02040503050406030204" pitchFamily="18" charset="0"/>
                      </a:rPr>
                      <m:t>𝑥</m:t>
                    </m:r>
                    <m:r>
                      <a:rPr lang="en-GB" sz="1200" b="0" i="1" smtClean="0">
                        <a:latin typeface="Cambria Math" panose="02040503050406030204" pitchFamily="18" charset="0"/>
                      </a:rPr>
                      <m:t>=4</m:t>
                    </m:r>
                  </m:oMath>
                </a14:m>
                <a:r>
                  <a:rPr lang="en-GB" sz="1200" dirty="0"/>
                  <a:t> because as the root is triple repeated, the curve crosses at 4, then crosses again, then crosses again, hence ending up in the same direction and the line becoming momentarily horizontal.</a:t>
                </a:r>
              </a:p>
              <a:p>
                <a:endParaRPr lang="en-GB" sz="800" dirty="0"/>
              </a:p>
              <a:p>
                <a:r>
                  <a:rPr lang="en-GB" sz="1200" b="1" dirty="0"/>
                  <a:t>A point of inflection is where the curve goes from ‘convex’ to ‘concave</a:t>
                </a:r>
                <a:r>
                  <a:rPr lang="en-GB" sz="1200" dirty="0"/>
                  <a:t>’ (or vice versa), i.e. curves in one direction before and curves in another direction after. You might have encountered these terms in Physics.</a:t>
                </a:r>
              </a:p>
            </p:txBody>
          </p:sp>
        </mc:Choice>
        <mc:Fallback>
          <p:sp>
            <p:nvSpPr>
              <p:cNvPr id="47" name="TextBox 46">
                <a:extLst>
                  <a:ext uri="{FF2B5EF4-FFF2-40B4-BE49-F238E27FC236}">
                    <a16:creationId xmlns:a16="http://schemas.microsoft.com/office/drawing/2014/main" id="{8DB3EA00-758E-2DCA-2657-43EBE1F52461}"/>
                  </a:ext>
                </a:extLst>
              </p:cNvPr>
              <p:cNvSpPr txBox="1">
                <a:spLocks noRot="1" noChangeAspect="1" noMove="1" noResize="1" noEditPoints="1" noAdjustHandles="1" noChangeArrowheads="1" noChangeShapeType="1" noTextEdit="1"/>
              </p:cNvSpPr>
              <p:nvPr/>
            </p:nvSpPr>
            <p:spPr>
              <a:xfrm>
                <a:off x="6244593" y="3865768"/>
                <a:ext cx="2832395" cy="2616101"/>
              </a:xfrm>
              <a:prstGeom prst="rect">
                <a:avLst/>
              </a:prstGeom>
              <a:blipFill>
                <a:blip r:embed="rId11"/>
                <a:stretch>
                  <a:fillRect b="-932"/>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AF3ABF88-DDA7-19A1-8FF4-6E93BBF4B7D0}"/>
              </a:ext>
            </a:extLst>
          </p:cNvPr>
          <p:cNvSpPr/>
          <p:nvPr/>
        </p:nvSpPr>
        <p:spPr>
          <a:xfrm>
            <a:off x="4066024" y="3713935"/>
            <a:ext cx="4948727" cy="3045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Final sketch</a:t>
            </a:r>
          </a:p>
        </p:txBody>
      </p:sp>
    </p:spTree>
    <p:extLst>
      <p:ext uri="{BB962C8B-B14F-4D97-AF65-F5344CB8AC3E}">
        <p14:creationId xmlns:p14="http://schemas.microsoft.com/office/powerpoint/2010/main" val="8546095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8" restart="whenNotActive" fill="hold" evtFilter="cancelBubble" nodeType="interactiveSeq">
                <p:stCondLst>
                  <p:cond evt="onClick" delay="0">
                    <p:tgtEl>
                      <p:spTgt spid="2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14" restart="whenNotActive" fill="hold" evtFilter="cancelBubble" nodeType="interactiveSeq">
                <p:stCondLst>
                  <p:cond evt="onClick" delay="0">
                    <p:tgtEl>
                      <p:spTgt spid="2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4"/>
                                        </p:tgtEl>
                                      </p:cBhvr>
                                    </p:animEffect>
                                    <p:set>
                                      <p:cBhvr>
                                        <p:cTn id="19"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20" restart="whenNotActive" fill="hold" evtFilter="cancelBubble" nodeType="interactiveSeq">
                <p:stCondLst>
                  <p:cond evt="onClick" delay="0">
                    <p:tgtEl>
                      <p:spTgt spid="25"/>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26" restart="whenNotActive" fill="hold" evtFilter="cancelBubble" nodeType="interactiveSeq">
                <p:stCondLst>
                  <p:cond evt="onClick" delay="0">
                    <p:tgtEl>
                      <p:spTgt spid="33"/>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32" restart="whenNotActive" fill="hold" evtFilter="cancelBubble" nodeType="interactiveSeq">
                <p:stCondLst>
                  <p:cond evt="onClick" delay="0">
                    <p:tgtEl>
                      <p:spTgt spid="34"/>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seq concurrent="1" nextAc="seek">
              <p:cTn id="38" restart="whenNotActive" fill="hold" evtFilter="cancelBubble" nodeType="interactiveSeq">
                <p:stCondLst>
                  <p:cond evt="onClick" delay="0">
                    <p:tgtEl>
                      <p:spTgt spid="35"/>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35"/>
                                        </p:tgtEl>
                                      </p:cBhvr>
                                    </p:animEffect>
                                    <p:set>
                                      <p:cBhvr>
                                        <p:cTn id="43"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35"/>
                  </p:tgtEl>
                </p:cond>
              </p:nextCondLst>
            </p:seq>
            <p:seq concurrent="1" nextAc="seek">
              <p:cTn id="44" restart="whenNotActive" fill="hold" evtFilter="cancelBubble" nodeType="interactiveSeq">
                <p:stCondLst>
                  <p:cond evt="onClick" delay="0">
                    <p:tgtEl>
                      <p:spTgt spid="15"/>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22" grpId="0" animBg="1"/>
      <p:bldP spid="23" grpId="0" animBg="1"/>
      <p:bldP spid="24" grpId="0" animBg="1"/>
      <p:bldP spid="25" grpId="0" animBg="1"/>
      <p:bldP spid="33" grpId="0" animBg="1"/>
      <p:bldP spid="34" grpId="0" animBg="1"/>
      <p:bldP spid="35"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err="1">
                  <a:latin typeface="+mj-lt"/>
                </a:rPr>
                <a:t>Cubics</a:t>
              </a:r>
              <a:r>
                <a:rPr lang="en-GB" sz="3200" dirty="0">
                  <a:latin typeface="+mj-lt"/>
                </a:rPr>
                <a:t> with Limited Roots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611560" y="908720"/>
                <a:ext cx="5400600"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Sketch the curve with equation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+1</m:t>
                          </m:r>
                        </m:e>
                      </m:d>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e>
                      </m:d>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611560" y="908720"/>
                <a:ext cx="5400600" cy="646331"/>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6" name="TextBox 5"/>
          <p:cNvSpPr txBox="1"/>
          <p:nvPr/>
        </p:nvSpPr>
        <p:spPr>
          <a:xfrm>
            <a:off x="349179" y="1695201"/>
            <a:ext cx="964629" cy="338554"/>
          </a:xfrm>
          <a:prstGeom prst="rect">
            <a:avLst/>
          </a:prstGeom>
          <a:noFill/>
        </p:spPr>
        <p:txBody>
          <a:bodyPr wrap="square" rtlCol="0">
            <a:spAutoFit/>
          </a:bodyPr>
          <a:lstStyle/>
          <a:p>
            <a:r>
              <a:rPr lang="en-GB" sz="1600" b="1" dirty="0"/>
              <a:t>Shape?</a:t>
            </a:r>
          </a:p>
        </p:txBody>
      </p:sp>
      <p:sp>
        <p:nvSpPr>
          <p:cNvPr id="7" name="TextBox 6"/>
          <p:cNvSpPr txBox="1"/>
          <p:nvPr/>
        </p:nvSpPr>
        <p:spPr>
          <a:xfrm>
            <a:off x="366521" y="2119927"/>
            <a:ext cx="964629" cy="338554"/>
          </a:xfrm>
          <a:prstGeom prst="rect">
            <a:avLst/>
          </a:prstGeom>
          <a:noFill/>
        </p:spPr>
        <p:txBody>
          <a:bodyPr wrap="square" rtlCol="0">
            <a:spAutoFit/>
          </a:bodyPr>
          <a:lstStyle/>
          <a:p>
            <a:r>
              <a:rPr lang="en-GB" sz="1600" b="1" dirty="0"/>
              <a:t>Roots?</a:t>
            </a:r>
          </a:p>
        </p:txBody>
      </p:sp>
      <mc:AlternateContent xmlns:mc="http://schemas.openxmlformats.org/markup-compatibility/2006" xmlns:a14="http://schemas.microsoft.com/office/drawing/2010/main">
        <mc:Choice Requires="a14">
          <p:sp>
            <p:nvSpPr>
              <p:cNvPr id="8" name="TextBox 7"/>
              <p:cNvSpPr txBox="1"/>
              <p:nvPr/>
            </p:nvSpPr>
            <p:spPr>
              <a:xfrm>
                <a:off x="76200" y="3193613"/>
                <a:ext cx="1222744" cy="338554"/>
              </a:xfrm>
              <a:prstGeom prst="rect">
                <a:avLst/>
              </a:prstGeom>
              <a:noFill/>
            </p:spPr>
            <p:txBody>
              <a:bodyPr wrap="square" rtlCol="0">
                <a:spAutoFit/>
              </a:bodyPr>
              <a:lstStyle/>
              <a:p>
                <a14:m>
                  <m:oMath xmlns:m="http://schemas.openxmlformats.org/officeDocument/2006/math">
                    <m:r>
                      <a:rPr lang="en-GB" sz="1600" b="1" i="1" smtClean="0">
                        <a:latin typeface="Cambria Math" panose="02040503050406030204" pitchFamily="18" charset="0"/>
                      </a:rPr>
                      <m:t>𝒚</m:t>
                    </m:r>
                  </m:oMath>
                </a14:m>
                <a:r>
                  <a:rPr lang="en-GB" sz="1600" b="1" dirty="0"/>
                  <a:t>-intercept?</a:t>
                </a:r>
              </a:p>
            </p:txBody>
          </p:sp>
        </mc:Choice>
        <mc:Fallback xmlns="">
          <p:sp>
            <p:nvSpPr>
              <p:cNvPr id="8" name="TextBox 7"/>
              <p:cNvSpPr txBox="1">
                <a:spLocks noRot="1" noChangeAspect="1" noMove="1" noResize="1" noEditPoints="1" noAdjustHandles="1" noChangeArrowheads="1" noChangeShapeType="1" noTextEdit="1"/>
              </p:cNvSpPr>
              <p:nvPr/>
            </p:nvSpPr>
            <p:spPr>
              <a:xfrm>
                <a:off x="76200" y="3193613"/>
                <a:ext cx="1222744" cy="338554"/>
              </a:xfrm>
              <a:prstGeom prst="rect">
                <a:avLst/>
              </a:prstGeom>
              <a:blipFill>
                <a:blip r:embed="rId3"/>
                <a:stretch>
                  <a:fillRect t="-5455" r="-3000" b="-23636"/>
                </a:stretch>
              </a:blipFill>
            </p:spPr>
            <p:txBody>
              <a:bodyPr/>
              <a:lstStyle/>
              <a:p>
                <a:r>
                  <a:rPr lang="en-GB">
                    <a:noFill/>
                  </a:rPr>
                  <a:t> </a:t>
                </a:r>
              </a:p>
            </p:txBody>
          </p:sp>
        </mc:Fallback>
      </mc:AlternateContent>
      <p:sp>
        <p:nvSpPr>
          <p:cNvPr id="9" name="TextBox 8"/>
          <p:cNvSpPr txBox="1"/>
          <p:nvPr/>
        </p:nvSpPr>
        <p:spPr>
          <a:xfrm>
            <a:off x="1287608" y="1662544"/>
            <a:ext cx="2243623" cy="369332"/>
          </a:xfrm>
          <a:prstGeom prst="rect">
            <a:avLst/>
          </a:prstGeom>
          <a:noFill/>
        </p:spPr>
        <p:txBody>
          <a:bodyPr wrap="square" rtlCol="0">
            <a:spAutoFit/>
          </a:bodyPr>
          <a:lstStyle/>
          <a:p>
            <a:r>
              <a:rPr lang="en-GB" dirty="0"/>
              <a:t>Uphill.</a:t>
            </a:r>
          </a:p>
        </p:txBody>
      </p:sp>
      <mc:AlternateContent xmlns:mc="http://schemas.openxmlformats.org/markup-compatibility/2006" xmlns:a14="http://schemas.microsoft.com/office/drawing/2010/main">
        <mc:Choice Requires="a14">
          <p:sp>
            <p:nvSpPr>
              <p:cNvPr id="10" name="TextBox 9"/>
              <p:cNvSpPr txBox="1"/>
              <p:nvPr/>
            </p:nvSpPr>
            <p:spPr>
              <a:xfrm>
                <a:off x="1287606" y="2074235"/>
                <a:ext cx="4940578" cy="830997"/>
              </a:xfrm>
              <a:prstGeom prst="rect">
                <a:avLst/>
              </a:prstGeom>
              <a:noFill/>
            </p:spPr>
            <p:txBody>
              <a:bodyPr wrap="square" rtlCol="0">
                <a:spAutoFit/>
              </a:bodyPr>
              <a:lstStyle/>
              <a:p>
                <a:r>
                  <a:rPr lang="en-GB" sz="1600" dirty="0"/>
                  <a:t>Either </a:t>
                </a:r>
                <a14:m>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+1=0</m:t>
                    </m:r>
                  </m:oMath>
                </a14:m>
                <a:r>
                  <a:rPr lang="en-GB" sz="1600" dirty="0"/>
                  <a:t> (giving root of -1) or </a:t>
                </a: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r>
                      <a:rPr lang="en-GB" sz="1600" b="0" i="1" smtClean="0">
                        <a:latin typeface="Cambria Math" panose="02040503050406030204" pitchFamily="18" charset="0"/>
                      </a:rPr>
                      <m:t>𝑥</m:t>
                    </m:r>
                    <m:r>
                      <a:rPr lang="en-GB" sz="1600" b="0" i="1" smtClean="0">
                        <a:latin typeface="Cambria Math" panose="02040503050406030204" pitchFamily="18" charset="0"/>
                      </a:rPr>
                      <m:t>+1=0</m:t>
                    </m:r>
                  </m:oMath>
                </a14:m>
                <a:r>
                  <a:rPr lang="en-GB" sz="1600" dirty="0"/>
                  <a:t>. </a:t>
                </a:r>
              </a:p>
              <a:p>
                <a:r>
                  <a:rPr lang="en-GB" sz="1600" dirty="0"/>
                  <a:t>This does not have any solutions as the discriminant is -3.</a:t>
                </a:r>
              </a:p>
              <a:p>
                <a:r>
                  <a:rPr lang="en-GB" sz="1600" dirty="0"/>
                  <a:t>Thus -1 is the only root. </a:t>
                </a:r>
              </a:p>
            </p:txBody>
          </p:sp>
        </mc:Choice>
        <mc:Fallback xmlns="">
          <p:sp>
            <p:nvSpPr>
              <p:cNvPr id="10" name="TextBox 9"/>
              <p:cNvSpPr txBox="1">
                <a:spLocks noRot="1" noChangeAspect="1" noMove="1" noResize="1" noEditPoints="1" noAdjustHandles="1" noChangeArrowheads="1" noChangeShapeType="1" noTextEdit="1"/>
              </p:cNvSpPr>
              <p:nvPr/>
            </p:nvSpPr>
            <p:spPr>
              <a:xfrm>
                <a:off x="1287606" y="2074235"/>
                <a:ext cx="4940578" cy="830997"/>
              </a:xfrm>
              <a:prstGeom prst="rect">
                <a:avLst/>
              </a:prstGeom>
              <a:blipFill>
                <a:blip r:embed="rId4"/>
                <a:stretch>
                  <a:fillRect l="-617" t="-2190" b="-8029"/>
                </a:stretch>
              </a:blipFill>
            </p:spPr>
            <p:txBody>
              <a:bodyPr/>
              <a:lstStyle/>
              <a:p>
                <a:r>
                  <a:rPr lang="en-GB">
                    <a:noFill/>
                  </a:rPr>
                  <a:t> </a:t>
                </a:r>
              </a:p>
            </p:txBody>
          </p:sp>
        </mc:Fallback>
      </mc:AlternateContent>
      <p:sp>
        <p:nvSpPr>
          <p:cNvPr id="11" name="TextBox 10"/>
          <p:cNvSpPr txBox="1"/>
          <p:nvPr/>
        </p:nvSpPr>
        <p:spPr>
          <a:xfrm>
            <a:off x="1352921" y="3189501"/>
            <a:ext cx="2448762" cy="338554"/>
          </a:xfrm>
          <a:prstGeom prst="rect">
            <a:avLst/>
          </a:prstGeom>
          <a:noFill/>
        </p:spPr>
        <p:txBody>
          <a:bodyPr wrap="square" rtlCol="0">
            <a:spAutoFit/>
          </a:bodyPr>
          <a:lstStyle/>
          <a:p>
            <a:r>
              <a:rPr lang="en-GB" sz="1600" dirty="0"/>
              <a:t>1</a:t>
            </a:r>
          </a:p>
        </p:txBody>
      </p:sp>
      <p:sp>
        <p:nvSpPr>
          <p:cNvPr id="12" name="Rectangle 11"/>
          <p:cNvSpPr/>
          <p:nvPr/>
        </p:nvSpPr>
        <p:spPr>
          <a:xfrm>
            <a:off x="1286462" y="1681333"/>
            <a:ext cx="2347631" cy="3561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1286462" y="2107873"/>
            <a:ext cx="4941722" cy="9326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1286462" y="3150338"/>
            <a:ext cx="2371138" cy="3777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15" name="Straight Arrow Connector 14"/>
          <p:cNvCxnSpPr/>
          <p:nvPr/>
        </p:nvCxnSpPr>
        <p:spPr>
          <a:xfrm>
            <a:off x="2243317" y="5408094"/>
            <a:ext cx="24094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3405714" y="4394189"/>
            <a:ext cx="0" cy="1872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742621" y="5338097"/>
            <a:ext cx="415472" cy="369332"/>
          </a:xfrm>
          <a:prstGeom prst="rect">
            <a:avLst/>
          </a:prstGeom>
          <a:noFill/>
        </p:spPr>
        <p:txBody>
          <a:bodyPr wrap="square" rtlCol="0">
            <a:spAutoFit/>
          </a:bodyPr>
          <a:lstStyle/>
          <a:p>
            <a:r>
              <a:rPr lang="en-GB" dirty="0"/>
              <a:t>-1</a:t>
            </a:r>
          </a:p>
        </p:txBody>
      </p:sp>
      <p:sp>
        <p:nvSpPr>
          <p:cNvPr id="20" name="TextBox 19"/>
          <p:cNvSpPr txBox="1"/>
          <p:nvPr/>
        </p:nvSpPr>
        <p:spPr>
          <a:xfrm>
            <a:off x="3173593" y="4739430"/>
            <a:ext cx="641279" cy="369332"/>
          </a:xfrm>
          <a:prstGeom prst="rect">
            <a:avLst/>
          </a:prstGeom>
          <a:noFill/>
        </p:spPr>
        <p:txBody>
          <a:bodyPr wrap="square" rtlCol="0">
            <a:spAutoFit/>
          </a:bodyPr>
          <a:lstStyle/>
          <a:p>
            <a:r>
              <a:rPr lang="en-GB" dirty="0"/>
              <a:t>1</a:t>
            </a:r>
          </a:p>
        </p:txBody>
      </p:sp>
      <mc:AlternateContent xmlns:mc="http://schemas.openxmlformats.org/markup-compatibility/2006" xmlns:a14="http://schemas.microsoft.com/office/drawing/2010/main">
        <mc:Choice Requires="a14">
          <p:sp>
            <p:nvSpPr>
              <p:cNvPr id="21" name="TextBox 20"/>
              <p:cNvSpPr txBox="1"/>
              <p:nvPr/>
            </p:nvSpPr>
            <p:spPr>
              <a:xfrm>
                <a:off x="3197978" y="4143563"/>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oMath>
                  </m:oMathPara>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3197978" y="4143563"/>
                <a:ext cx="415472"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542533" y="5278599"/>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𝑥</m:t>
                      </m:r>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4542533" y="5278599"/>
                <a:ext cx="415472" cy="276999"/>
              </a:xfrm>
              <a:prstGeom prst="rect">
                <a:avLst/>
              </a:prstGeom>
              <a:blipFill>
                <a:blip r:embed="rId6"/>
                <a:stretch>
                  <a:fillRect/>
                </a:stretch>
              </a:blipFill>
            </p:spPr>
            <p:txBody>
              <a:bodyPr/>
              <a:lstStyle/>
              <a:p>
                <a:r>
                  <a:rPr lang="en-GB">
                    <a:noFill/>
                  </a:rPr>
                  <a:t> </a:t>
                </a:r>
              </a:p>
            </p:txBody>
          </p:sp>
        </mc:Fallback>
      </mc:AlternateContent>
      <p:sp>
        <p:nvSpPr>
          <p:cNvPr id="24" name="Freeform: Shape 23"/>
          <p:cNvSpPr/>
          <p:nvPr/>
        </p:nvSpPr>
        <p:spPr>
          <a:xfrm>
            <a:off x="2381694" y="3859618"/>
            <a:ext cx="1755146" cy="2349795"/>
          </a:xfrm>
          <a:custGeom>
            <a:avLst/>
            <a:gdLst>
              <a:gd name="connsiteX0" fmla="*/ 0 w 1701209"/>
              <a:gd name="connsiteY0" fmla="*/ 1967023 h 1967023"/>
              <a:gd name="connsiteX1" fmla="*/ 489098 w 1701209"/>
              <a:gd name="connsiteY1" fmla="*/ 1180214 h 1967023"/>
              <a:gd name="connsiteX2" fmla="*/ 818707 w 1701209"/>
              <a:gd name="connsiteY2" fmla="*/ 733646 h 1967023"/>
              <a:gd name="connsiteX3" fmla="*/ 1020726 w 1701209"/>
              <a:gd name="connsiteY3" fmla="*/ 648586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786810 w 1701209"/>
              <a:gd name="connsiteY2" fmla="*/ 786809 h 1967023"/>
              <a:gd name="connsiteX3" fmla="*/ 1020726 w 1701209"/>
              <a:gd name="connsiteY3" fmla="*/ 648586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786810 w 1701209"/>
              <a:gd name="connsiteY2" fmla="*/ 786809 h 1967023"/>
              <a:gd name="connsiteX3" fmla="*/ 1230276 w 1701209"/>
              <a:gd name="connsiteY3" fmla="*/ 548574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734422 w 1701209"/>
              <a:gd name="connsiteY2" fmla="*/ 839197 h 1967023"/>
              <a:gd name="connsiteX3" fmla="*/ 1230276 w 1701209"/>
              <a:gd name="connsiteY3" fmla="*/ 548574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786810 w 1701209"/>
              <a:gd name="connsiteY2" fmla="*/ 805859 h 1967023"/>
              <a:gd name="connsiteX3" fmla="*/ 1230276 w 1701209"/>
              <a:gd name="connsiteY3" fmla="*/ 548574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653460 w 1701209"/>
              <a:gd name="connsiteY2" fmla="*/ 915397 h 1967023"/>
              <a:gd name="connsiteX3" fmla="*/ 1230276 w 1701209"/>
              <a:gd name="connsiteY3" fmla="*/ 548574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653460 w 1701209"/>
              <a:gd name="connsiteY2" fmla="*/ 915397 h 1967023"/>
              <a:gd name="connsiteX3" fmla="*/ 1230276 w 1701209"/>
              <a:gd name="connsiteY3" fmla="*/ 548574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653460 w 1701209"/>
              <a:gd name="connsiteY2" fmla="*/ 915397 h 1967023"/>
              <a:gd name="connsiteX3" fmla="*/ 1006438 w 1701209"/>
              <a:gd name="connsiteY3" fmla="*/ 686686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653460 w 1701209"/>
              <a:gd name="connsiteY2" fmla="*/ 915397 h 1967023"/>
              <a:gd name="connsiteX3" fmla="*/ 1006438 w 1701209"/>
              <a:gd name="connsiteY3" fmla="*/ 686686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672510 w 1701209"/>
              <a:gd name="connsiteY2" fmla="*/ 967785 h 1967023"/>
              <a:gd name="connsiteX3" fmla="*/ 1006438 w 1701209"/>
              <a:gd name="connsiteY3" fmla="*/ 686686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672510 w 1701209"/>
              <a:gd name="connsiteY2" fmla="*/ 967785 h 1967023"/>
              <a:gd name="connsiteX3" fmla="*/ 1006438 w 1701209"/>
              <a:gd name="connsiteY3" fmla="*/ 686686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672510 w 1701209"/>
              <a:gd name="connsiteY2" fmla="*/ 939210 h 1967023"/>
              <a:gd name="connsiteX3" fmla="*/ 1006438 w 1701209"/>
              <a:gd name="connsiteY3" fmla="*/ 686686 h 1967023"/>
              <a:gd name="connsiteX4" fmla="*/ 1701209 w 1701209"/>
              <a:gd name="connsiteY4" fmla="*/ 0 h 1967023"/>
              <a:gd name="connsiteX5" fmla="*/ 1701209 w 1701209"/>
              <a:gd name="connsiteY5" fmla="*/ 0 h 1967023"/>
              <a:gd name="connsiteX0" fmla="*/ 0 w 1701209"/>
              <a:gd name="connsiteY0" fmla="*/ 1967023 h 1967023"/>
              <a:gd name="connsiteX1" fmla="*/ 489098 w 1701209"/>
              <a:gd name="connsiteY1" fmla="*/ 1180214 h 1967023"/>
              <a:gd name="connsiteX2" fmla="*/ 672510 w 1701209"/>
              <a:gd name="connsiteY2" fmla="*/ 939210 h 1967023"/>
              <a:gd name="connsiteX3" fmla="*/ 1015963 w 1701209"/>
              <a:gd name="connsiteY3" fmla="*/ 758123 h 1967023"/>
              <a:gd name="connsiteX4" fmla="*/ 1701209 w 1701209"/>
              <a:gd name="connsiteY4" fmla="*/ 0 h 1967023"/>
              <a:gd name="connsiteX5" fmla="*/ 1701209 w 1701209"/>
              <a:gd name="connsiteY5" fmla="*/ 0 h 1967023"/>
              <a:gd name="connsiteX0" fmla="*/ 0 w 1744378"/>
              <a:gd name="connsiteY0" fmla="*/ 2023180 h 2023180"/>
              <a:gd name="connsiteX1" fmla="*/ 489098 w 1744378"/>
              <a:gd name="connsiteY1" fmla="*/ 1236371 h 2023180"/>
              <a:gd name="connsiteX2" fmla="*/ 672510 w 1744378"/>
              <a:gd name="connsiteY2" fmla="*/ 995367 h 2023180"/>
              <a:gd name="connsiteX3" fmla="*/ 1015963 w 1744378"/>
              <a:gd name="connsiteY3" fmla="*/ 814280 h 2023180"/>
              <a:gd name="connsiteX4" fmla="*/ 1701209 w 1744378"/>
              <a:gd name="connsiteY4" fmla="*/ 56157 h 2023180"/>
              <a:gd name="connsiteX5" fmla="*/ 1669311 w 1744378"/>
              <a:gd name="connsiteY5" fmla="*/ 56157 h 2023180"/>
              <a:gd name="connsiteX0" fmla="*/ 0 w 1777954"/>
              <a:gd name="connsiteY0" fmla="*/ 2349795 h 2349795"/>
              <a:gd name="connsiteX1" fmla="*/ 489098 w 1777954"/>
              <a:gd name="connsiteY1" fmla="*/ 1562986 h 2349795"/>
              <a:gd name="connsiteX2" fmla="*/ 672510 w 1777954"/>
              <a:gd name="connsiteY2" fmla="*/ 1321982 h 2349795"/>
              <a:gd name="connsiteX3" fmla="*/ 1015963 w 1777954"/>
              <a:gd name="connsiteY3" fmla="*/ 1140895 h 2349795"/>
              <a:gd name="connsiteX4" fmla="*/ 1701209 w 1777954"/>
              <a:gd name="connsiteY4" fmla="*/ 382772 h 2349795"/>
              <a:gd name="connsiteX5" fmla="*/ 1754372 w 1777954"/>
              <a:gd name="connsiteY5" fmla="*/ 0 h 2349795"/>
              <a:gd name="connsiteX0" fmla="*/ 0 w 1755146"/>
              <a:gd name="connsiteY0" fmla="*/ 2349795 h 2349795"/>
              <a:gd name="connsiteX1" fmla="*/ 489098 w 1755146"/>
              <a:gd name="connsiteY1" fmla="*/ 1562986 h 2349795"/>
              <a:gd name="connsiteX2" fmla="*/ 672510 w 1755146"/>
              <a:gd name="connsiteY2" fmla="*/ 1321982 h 2349795"/>
              <a:gd name="connsiteX3" fmla="*/ 1015963 w 1755146"/>
              <a:gd name="connsiteY3" fmla="*/ 1140895 h 2349795"/>
              <a:gd name="connsiteX4" fmla="*/ 1541721 w 1755146"/>
              <a:gd name="connsiteY4" fmla="*/ 595424 h 2349795"/>
              <a:gd name="connsiteX5" fmla="*/ 1754372 w 1755146"/>
              <a:gd name="connsiteY5" fmla="*/ 0 h 234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146" h="2349795">
                <a:moveTo>
                  <a:pt x="0" y="2349795"/>
                </a:moveTo>
                <a:cubicBezTo>
                  <a:pt x="176323" y="2059172"/>
                  <a:pt x="377013" y="1734288"/>
                  <a:pt x="489098" y="1562986"/>
                </a:cubicBezTo>
                <a:cubicBezTo>
                  <a:pt x="601183" y="1391684"/>
                  <a:pt x="553743" y="1446304"/>
                  <a:pt x="672510" y="1321982"/>
                </a:cubicBezTo>
                <a:cubicBezTo>
                  <a:pt x="796040" y="1216709"/>
                  <a:pt x="841338" y="1264886"/>
                  <a:pt x="1015963" y="1140895"/>
                </a:cubicBezTo>
                <a:cubicBezTo>
                  <a:pt x="1190588" y="988329"/>
                  <a:pt x="1418653" y="785573"/>
                  <a:pt x="1541721" y="595424"/>
                </a:cubicBezTo>
                <a:cubicBezTo>
                  <a:pt x="1664789" y="405275"/>
                  <a:pt x="1765005" y="0"/>
                  <a:pt x="175437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5398311" y="3677011"/>
            <a:ext cx="3466289" cy="738664"/>
          </a:xfrm>
          <a:prstGeom prst="rect">
            <a:avLst/>
          </a:prstGeom>
          <a:noFill/>
        </p:spPr>
        <p:txBody>
          <a:bodyPr wrap="square" rtlCol="0">
            <a:spAutoFit/>
          </a:bodyPr>
          <a:lstStyle/>
          <a:p>
            <a:r>
              <a:rPr lang="en-GB" sz="1400" dirty="0"/>
              <a:t>We don’t have enough information to determine the exact shape. It could for example have been:</a:t>
            </a:r>
          </a:p>
        </p:txBody>
      </p:sp>
      <p:cxnSp>
        <p:nvCxnSpPr>
          <p:cNvPr id="26" name="Straight Arrow Connector 25"/>
          <p:cNvCxnSpPr/>
          <p:nvPr/>
        </p:nvCxnSpPr>
        <p:spPr>
          <a:xfrm>
            <a:off x="5469042" y="5911325"/>
            <a:ext cx="24094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6631439" y="4897420"/>
            <a:ext cx="0" cy="1872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6361218" y="5395061"/>
            <a:ext cx="641279" cy="369332"/>
          </a:xfrm>
          <a:prstGeom prst="rect">
            <a:avLst/>
          </a:prstGeom>
          <a:noFill/>
        </p:spPr>
        <p:txBody>
          <a:bodyPr wrap="square" rtlCol="0">
            <a:spAutoFit/>
          </a:bodyPr>
          <a:lstStyle/>
          <a:p>
            <a:r>
              <a:rPr lang="en-GB" dirty="0"/>
              <a:t>1</a:t>
            </a:r>
          </a:p>
        </p:txBody>
      </p:sp>
      <mc:AlternateContent xmlns:mc="http://schemas.openxmlformats.org/markup-compatibility/2006" xmlns:a14="http://schemas.microsoft.com/office/drawing/2010/main">
        <mc:Choice Requires="a14">
          <p:sp>
            <p:nvSpPr>
              <p:cNvPr id="30" name="TextBox 29"/>
              <p:cNvSpPr txBox="1"/>
              <p:nvPr/>
            </p:nvSpPr>
            <p:spPr>
              <a:xfrm>
                <a:off x="6423703" y="4646794"/>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oMath>
                  </m:oMathPara>
                </a14:m>
                <a:endParaRPr lang="en-GB" dirty="0"/>
              </a:p>
            </p:txBody>
          </p:sp>
        </mc:Choice>
        <mc:Fallback xmlns="">
          <p:sp>
            <p:nvSpPr>
              <p:cNvPr id="30" name="TextBox 29"/>
              <p:cNvSpPr txBox="1">
                <a:spLocks noRot="1" noChangeAspect="1" noMove="1" noResize="1" noEditPoints="1" noAdjustHandles="1" noChangeArrowheads="1" noChangeShapeType="1" noTextEdit="1"/>
              </p:cNvSpPr>
              <p:nvPr/>
            </p:nvSpPr>
            <p:spPr>
              <a:xfrm>
                <a:off x="6423703" y="4646794"/>
                <a:ext cx="415472" cy="27699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768258" y="5781830"/>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𝑥</m:t>
                      </m:r>
                    </m:oMath>
                  </m:oMathPara>
                </a14:m>
                <a:endParaRPr lang="en-GB" dirty="0"/>
              </a:p>
            </p:txBody>
          </p:sp>
        </mc:Choice>
        <mc:Fallback xmlns="">
          <p:sp>
            <p:nvSpPr>
              <p:cNvPr id="31" name="TextBox 30"/>
              <p:cNvSpPr txBox="1">
                <a:spLocks noRot="1" noChangeAspect="1" noMove="1" noResize="1" noEditPoints="1" noAdjustHandles="1" noChangeArrowheads="1" noChangeShapeType="1" noTextEdit="1"/>
              </p:cNvSpPr>
              <p:nvPr/>
            </p:nvSpPr>
            <p:spPr>
              <a:xfrm>
                <a:off x="7768258" y="5781830"/>
                <a:ext cx="415472" cy="276999"/>
              </a:xfrm>
              <a:prstGeom prst="rect">
                <a:avLst/>
              </a:prstGeom>
              <a:blipFill>
                <a:blip r:embed="rId8"/>
                <a:stretch>
                  <a:fillRect/>
                </a:stretch>
              </a:blipFill>
            </p:spPr>
            <p:txBody>
              <a:bodyPr/>
              <a:lstStyle/>
              <a:p>
                <a:r>
                  <a:rPr lang="en-GB">
                    <a:noFill/>
                  </a:rPr>
                  <a:t> </a:t>
                </a:r>
              </a:p>
            </p:txBody>
          </p:sp>
        </mc:Fallback>
      </mc:AlternateContent>
      <p:sp>
        <p:nvSpPr>
          <p:cNvPr id="33" name="Freeform: Shape 32"/>
          <p:cNvSpPr/>
          <p:nvPr/>
        </p:nvSpPr>
        <p:spPr>
          <a:xfrm>
            <a:off x="5656521" y="5123475"/>
            <a:ext cx="1167809" cy="1383650"/>
          </a:xfrm>
          <a:custGeom>
            <a:avLst/>
            <a:gdLst>
              <a:gd name="connsiteX0" fmla="*/ 0 w 1244009"/>
              <a:gd name="connsiteY0" fmla="*/ 1414130 h 1414130"/>
              <a:gd name="connsiteX1" fmla="*/ 318977 w 1244009"/>
              <a:gd name="connsiteY1" fmla="*/ 882502 h 1414130"/>
              <a:gd name="connsiteX2" fmla="*/ 552893 w 1244009"/>
              <a:gd name="connsiteY2" fmla="*/ 1116418 h 1414130"/>
              <a:gd name="connsiteX3" fmla="*/ 765544 w 1244009"/>
              <a:gd name="connsiteY3" fmla="*/ 744279 h 1414130"/>
              <a:gd name="connsiteX4" fmla="*/ 1244009 w 1244009"/>
              <a:gd name="connsiteY4" fmla="*/ 0 h 1414130"/>
              <a:gd name="connsiteX0" fmla="*/ 0 w 1244009"/>
              <a:gd name="connsiteY0" fmla="*/ 1414130 h 1414130"/>
              <a:gd name="connsiteX1" fmla="*/ 318977 w 1244009"/>
              <a:gd name="connsiteY1" fmla="*/ 882502 h 1414130"/>
              <a:gd name="connsiteX2" fmla="*/ 552893 w 1244009"/>
              <a:gd name="connsiteY2" fmla="*/ 1116418 h 1414130"/>
              <a:gd name="connsiteX3" fmla="*/ 978195 w 1244009"/>
              <a:gd name="connsiteY3" fmla="*/ 446568 h 1414130"/>
              <a:gd name="connsiteX4" fmla="*/ 1244009 w 1244009"/>
              <a:gd name="connsiteY4" fmla="*/ 0 h 1414130"/>
              <a:gd name="connsiteX0" fmla="*/ 0 w 1244009"/>
              <a:gd name="connsiteY0" fmla="*/ 1414130 h 1414130"/>
              <a:gd name="connsiteX1" fmla="*/ 318977 w 1244009"/>
              <a:gd name="connsiteY1" fmla="*/ 882502 h 1414130"/>
              <a:gd name="connsiteX2" fmla="*/ 552893 w 1244009"/>
              <a:gd name="connsiteY2" fmla="*/ 1116418 h 1414130"/>
              <a:gd name="connsiteX3" fmla="*/ 978195 w 1244009"/>
              <a:gd name="connsiteY3" fmla="*/ 446568 h 1414130"/>
              <a:gd name="connsiteX4" fmla="*/ 1244009 w 1244009"/>
              <a:gd name="connsiteY4" fmla="*/ 0 h 1414130"/>
              <a:gd name="connsiteX0" fmla="*/ 0 w 1167809"/>
              <a:gd name="connsiteY0" fmla="*/ 1383650 h 1383650"/>
              <a:gd name="connsiteX1" fmla="*/ 318977 w 1167809"/>
              <a:gd name="connsiteY1" fmla="*/ 852022 h 1383650"/>
              <a:gd name="connsiteX2" fmla="*/ 552893 w 1167809"/>
              <a:gd name="connsiteY2" fmla="*/ 1085938 h 1383650"/>
              <a:gd name="connsiteX3" fmla="*/ 978195 w 1167809"/>
              <a:gd name="connsiteY3" fmla="*/ 416088 h 1383650"/>
              <a:gd name="connsiteX4" fmla="*/ 1167809 w 1167809"/>
              <a:gd name="connsiteY4" fmla="*/ 0 h 1383650"/>
              <a:gd name="connsiteX0" fmla="*/ 0 w 1167809"/>
              <a:gd name="connsiteY0" fmla="*/ 1383650 h 1383650"/>
              <a:gd name="connsiteX1" fmla="*/ 318977 w 1167809"/>
              <a:gd name="connsiteY1" fmla="*/ 852022 h 1383650"/>
              <a:gd name="connsiteX2" fmla="*/ 552893 w 1167809"/>
              <a:gd name="connsiteY2" fmla="*/ 1085938 h 1383650"/>
              <a:gd name="connsiteX3" fmla="*/ 978195 w 1167809"/>
              <a:gd name="connsiteY3" fmla="*/ 416088 h 1383650"/>
              <a:gd name="connsiteX4" fmla="*/ 1167809 w 1167809"/>
              <a:gd name="connsiteY4" fmla="*/ 0 h 1383650"/>
              <a:gd name="connsiteX0" fmla="*/ 0 w 1167809"/>
              <a:gd name="connsiteY0" fmla="*/ 1383650 h 1383650"/>
              <a:gd name="connsiteX1" fmla="*/ 296117 w 1167809"/>
              <a:gd name="connsiteY1" fmla="*/ 935842 h 1383650"/>
              <a:gd name="connsiteX2" fmla="*/ 552893 w 1167809"/>
              <a:gd name="connsiteY2" fmla="*/ 1085938 h 1383650"/>
              <a:gd name="connsiteX3" fmla="*/ 978195 w 1167809"/>
              <a:gd name="connsiteY3" fmla="*/ 416088 h 1383650"/>
              <a:gd name="connsiteX4" fmla="*/ 1167809 w 1167809"/>
              <a:gd name="connsiteY4" fmla="*/ 0 h 1383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7809" h="1383650">
                <a:moveTo>
                  <a:pt x="0" y="1383650"/>
                </a:moveTo>
                <a:cubicBezTo>
                  <a:pt x="113414" y="1142645"/>
                  <a:pt x="203968" y="985461"/>
                  <a:pt x="296117" y="935842"/>
                </a:cubicBezTo>
                <a:cubicBezTo>
                  <a:pt x="388266" y="886223"/>
                  <a:pt x="439213" y="1172564"/>
                  <a:pt x="552893" y="1085938"/>
                </a:cubicBezTo>
                <a:cubicBezTo>
                  <a:pt x="666573" y="999312"/>
                  <a:pt x="863009" y="602158"/>
                  <a:pt x="978195" y="416088"/>
                </a:cubicBezTo>
                <a:cubicBezTo>
                  <a:pt x="1070521" y="207158"/>
                  <a:pt x="1054749" y="286724"/>
                  <a:pt x="116780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6257906" y="5810848"/>
            <a:ext cx="415472" cy="369332"/>
          </a:xfrm>
          <a:prstGeom prst="rect">
            <a:avLst/>
          </a:prstGeom>
          <a:noFill/>
        </p:spPr>
        <p:txBody>
          <a:bodyPr wrap="square" rtlCol="0">
            <a:spAutoFit/>
          </a:bodyPr>
          <a:lstStyle/>
          <a:p>
            <a:r>
              <a:rPr lang="en-GB" dirty="0"/>
              <a:t>-1</a:t>
            </a:r>
          </a:p>
        </p:txBody>
      </p:sp>
      <p:sp>
        <p:nvSpPr>
          <p:cNvPr id="34" name="Arrow: Down 33"/>
          <p:cNvSpPr/>
          <p:nvPr/>
        </p:nvSpPr>
        <p:spPr>
          <a:xfrm>
            <a:off x="5868144" y="4739430"/>
            <a:ext cx="288032" cy="38404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5" name="TextBox 34"/>
          <p:cNvSpPr txBox="1"/>
          <p:nvPr/>
        </p:nvSpPr>
        <p:spPr>
          <a:xfrm>
            <a:off x="6985000" y="4413562"/>
            <a:ext cx="2073286" cy="1384995"/>
          </a:xfrm>
          <a:prstGeom prst="rect">
            <a:avLst/>
          </a:prstGeom>
          <a:noFill/>
        </p:spPr>
        <p:txBody>
          <a:bodyPr wrap="square" rtlCol="0">
            <a:spAutoFit/>
          </a:bodyPr>
          <a:lstStyle/>
          <a:p>
            <a:r>
              <a:rPr lang="en-GB" sz="1400" dirty="0"/>
              <a:t>However, in Chapter 12, we’ll be able to work </a:t>
            </a:r>
            <a:r>
              <a:rPr lang="en-GB" sz="1400" b="1" dirty="0"/>
              <a:t>turning points </a:t>
            </a:r>
            <a:r>
              <a:rPr lang="en-GB" sz="1400" dirty="0"/>
              <a:t>using ‘differentiation’, and hence conclude that it doesn’t have any!</a:t>
            </a:r>
          </a:p>
        </p:txBody>
      </p:sp>
      <p:sp>
        <p:nvSpPr>
          <p:cNvPr id="23" name="Rectangle 22"/>
          <p:cNvSpPr/>
          <p:nvPr/>
        </p:nvSpPr>
        <p:spPr>
          <a:xfrm>
            <a:off x="1074799" y="3677010"/>
            <a:ext cx="7789801" cy="30920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Final sketch</a:t>
            </a:r>
          </a:p>
        </p:txBody>
      </p:sp>
    </p:spTree>
    <p:extLst>
      <p:ext uri="{BB962C8B-B14F-4D97-AF65-F5344CB8AC3E}">
        <p14:creationId xmlns:p14="http://schemas.microsoft.com/office/powerpoint/2010/main" val="2115750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4" restart="whenNotActive" fill="hold" evtFilter="cancelBubble" nodeType="interactiveSeq">
                <p:stCondLst>
                  <p:cond evt="onClick" delay="0">
                    <p:tgtEl>
                      <p:spTgt spid="1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0" restart="whenNotActive" fill="hold" evtFilter="cancelBubble" nodeType="interactiveSeq">
                <p:stCondLst>
                  <p:cond evt="onClick" delay="0">
                    <p:tgtEl>
                      <p:spTgt spid="23"/>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12" grpId="0" animBg="1"/>
      <p:bldP spid="13" grpId="0" animBg="1"/>
      <p:bldP spid="14"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Finding the equation yourself</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73" y="802718"/>
            <a:ext cx="4464496" cy="1918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Rectangle 5"/>
              <p:cNvSpPr/>
              <p:nvPr/>
            </p:nvSpPr>
            <p:spPr>
              <a:xfrm>
                <a:off x="384390" y="2805798"/>
                <a:ext cx="8208912" cy="1846659"/>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sz="1600" dirty="0"/>
                  <a:t>Figure 1 shows a sketch of the curve </a:t>
                </a:r>
                <a14:m>
                  <m:oMath xmlns:m="http://schemas.openxmlformats.org/officeDocument/2006/math">
                    <m:r>
                      <a:rPr lang="en-GB" sz="1600" i="1" dirty="0" smtClean="0">
                        <a:latin typeface="Cambria Math" panose="02040503050406030204" pitchFamily="18" charset="0"/>
                      </a:rPr>
                      <m:t>𝐶</m:t>
                    </m:r>
                  </m:oMath>
                </a14:m>
                <a:r>
                  <a:rPr lang="en-GB" sz="1600" dirty="0"/>
                  <a:t> with equation </a:t>
                </a:r>
                <a14:m>
                  <m:oMath xmlns:m="http://schemas.openxmlformats.org/officeDocument/2006/math">
                    <m:r>
                      <a:rPr lang="en-GB" sz="1600" i="1" dirty="0" smtClean="0">
                        <a:latin typeface="Cambria Math" panose="02040503050406030204" pitchFamily="18" charset="0"/>
                      </a:rPr>
                      <m:t>𝑦</m:t>
                    </m:r>
                    <m:r>
                      <a:rPr lang="en-GB" sz="1600" i="1" dirty="0" smtClean="0">
                        <a:latin typeface="Cambria Math" panose="02040503050406030204" pitchFamily="18" charset="0"/>
                      </a:rPr>
                      <m:t>=</m:t>
                    </m:r>
                    <m:r>
                      <a:rPr lang="en-GB" sz="1600" i="1" dirty="0" smtClean="0">
                        <a:latin typeface="Cambria Math" panose="02040503050406030204" pitchFamily="18" charset="0"/>
                      </a:rPr>
                      <m:t>𝑓</m:t>
                    </m:r>
                    <m:r>
                      <a:rPr lang="en-GB" sz="1600" i="1" dirty="0" smtClean="0">
                        <a:latin typeface="Cambria Math" panose="02040503050406030204" pitchFamily="18" charset="0"/>
                      </a:rPr>
                      <m:t>(</m:t>
                    </m:r>
                    <m:r>
                      <a:rPr lang="en-GB" sz="1600" i="1" dirty="0" smtClean="0">
                        <a:latin typeface="Cambria Math" panose="02040503050406030204" pitchFamily="18" charset="0"/>
                      </a:rPr>
                      <m:t>𝑥</m:t>
                    </m:r>
                    <m:r>
                      <a:rPr lang="en-GB" sz="1600" i="1" dirty="0" smtClean="0">
                        <a:latin typeface="Cambria Math" panose="02040503050406030204" pitchFamily="18" charset="0"/>
                      </a:rPr>
                      <m:t>)</m:t>
                    </m:r>
                  </m:oMath>
                </a14:m>
                <a:r>
                  <a:rPr lang="en-GB" sz="1600" dirty="0"/>
                  <a:t>.</a:t>
                </a:r>
              </a:p>
              <a:p>
                <a:r>
                  <a:rPr lang="en-GB" sz="1600" dirty="0"/>
                  <a:t>The curve </a:t>
                </a:r>
                <a14:m>
                  <m:oMath xmlns:m="http://schemas.openxmlformats.org/officeDocument/2006/math">
                    <m:r>
                      <a:rPr lang="en-GB" sz="1600" i="1" dirty="0" smtClean="0">
                        <a:latin typeface="Cambria Math" panose="02040503050406030204" pitchFamily="18" charset="0"/>
                      </a:rPr>
                      <m:t>𝐶</m:t>
                    </m:r>
                  </m:oMath>
                </a14:m>
                <a:r>
                  <a:rPr lang="en-GB" sz="1600" dirty="0"/>
                  <a:t> passes through the point (–1, 0) and touches the </a:t>
                </a:r>
                <a14:m>
                  <m:oMath xmlns:m="http://schemas.openxmlformats.org/officeDocument/2006/math">
                    <m:r>
                      <a:rPr lang="en-GB" sz="1600" i="1" dirty="0" smtClean="0">
                        <a:latin typeface="Cambria Math" panose="02040503050406030204" pitchFamily="18" charset="0"/>
                      </a:rPr>
                      <m:t>𝑥</m:t>
                    </m:r>
                  </m:oMath>
                </a14:m>
                <a:r>
                  <a:rPr lang="en-GB" sz="1600" dirty="0"/>
                  <a:t>-axis at the point (2, 0).</a:t>
                </a:r>
              </a:p>
              <a:p>
                <a:r>
                  <a:rPr lang="en-GB" sz="1600" dirty="0"/>
                  <a:t>The curve </a:t>
                </a:r>
                <a14:m>
                  <m:oMath xmlns:m="http://schemas.openxmlformats.org/officeDocument/2006/math">
                    <m:r>
                      <a:rPr lang="en-GB" sz="1600" i="1" dirty="0" smtClean="0">
                        <a:latin typeface="Cambria Math" panose="02040503050406030204" pitchFamily="18" charset="0"/>
                      </a:rPr>
                      <m:t>𝐶</m:t>
                    </m:r>
                  </m:oMath>
                </a14:m>
                <a:r>
                  <a:rPr lang="en-GB" sz="1600" dirty="0"/>
                  <a:t> has a maximum at the point (0, 4).</a:t>
                </a:r>
              </a:p>
              <a:p>
                <a:r>
                  <a:rPr lang="en-GB" sz="1600" dirty="0"/>
                  <a:t>The equation of the curve </a:t>
                </a:r>
                <a14:m>
                  <m:oMath xmlns:m="http://schemas.openxmlformats.org/officeDocument/2006/math">
                    <m:r>
                      <a:rPr lang="en-GB" sz="1600" i="1" dirty="0" smtClean="0">
                        <a:latin typeface="Cambria Math" panose="02040503050406030204" pitchFamily="18" charset="0"/>
                      </a:rPr>
                      <m:t>𝐶</m:t>
                    </m:r>
                  </m:oMath>
                </a14:m>
                <a:r>
                  <a:rPr lang="en-GB" sz="1600" dirty="0"/>
                  <a:t> can be written in the form.</a:t>
                </a:r>
              </a:p>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3</m:t>
                          </m:r>
                        </m:sup>
                      </m:sSup>
                      <m:r>
                        <a:rPr lang="en-GB" sz="1600" b="0" i="1" smtClean="0">
                          <a:latin typeface="Cambria Math" panose="02040503050406030204" pitchFamily="18" charset="0"/>
                        </a:rPr>
                        <m:t>+</m:t>
                      </m:r>
                      <m:r>
                        <a:rPr lang="en-GB" sz="1600" b="0" i="1" smtClean="0">
                          <a:latin typeface="Cambria Math" panose="02040503050406030204" pitchFamily="18" charset="0"/>
                        </a:rPr>
                        <m:t>𝑎</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r>
                        <a:rPr lang="en-GB" sz="1600" b="0" i="1" smtClean="0">
                          <a:latin typeface="Cambria Math" panose="02040503050406030204" pitchFamily="18" charset="0"/>
                        </a:rPr>
                        <m:t>𝑏𝑥</m:t>
                      </m:r>
                      <m:r>
                        <a:rPr lang="en-GB" sz="1600" b="0" i="1" smtClean="0">
                          <a:latin typeface="Cambria Math" panose="02040503050406030204" pitchFamily="18" charset="0"/>
                        </a:rPr>
                        <m:t>+</m:t>
                      </m:r>
                      <m:r>
                        <a:rPr lang="en-GB" sz="1600" b="0" i="1" smtClean="0">
                          <a:latin typeface="Cambria Math" panose="02040503050406030204" pitchFamily="18" charset="0"/>
                        </a:rPr>
                        <m:t>𝑐</m:t>
                      </m:r>
                    </m:oMath>
                  </m:oMathPara>
                </a14:m>
                <a:endParaRPr lang="en-GB" sz="1600" dirty="0"/>
              </a:p>
              <a:p>
                <a:r>
                  <a:rPr lang="en-GB" sz="1600" dirty="0"/>
                  <a:t>where </a:t>
                </a:r>
                <a14:m>
                  <m:oMath xmlns:m="http://schemas.openxmlformats.org/officeDocument/2006/math">
                    <m:r>
                      <a:rPr lang="en-GB" sz="1600" i="1" dirty="0" smtClean="0">
                        <a:latin typeface="Cambria Math" panose="02040503050406030204" pitchFamily="18" charset="0"/>
                      </a:rPr>
                      <m:t>𝑎</m:t>
                    </m:r>
                  </m:oMath>
                </a14:m>
                <a:r>
                  <a:rPr lang="en-GB" sz="1600" dirty="0"/>
                  <a:t>, </a:t>
                </a:r>
                <a14:m>
                  <m:oMath xmlns:m="http://schemas.openxmlformats.org/officeDocument/2006/math">
                    <m:r>
                      <a:rPr lang="en-GB" sz="1600" i="1" dirty="0" smtClean="0">
                        <a:latin typeface="Cambria Math" panose="02040503050406030204" pitchFamily="18" charset="0"/>
                      </a:rPr>
                      <m:t>𝑏</m:t>
                    </m:r>
                  </m:oMath>
                </a14:m>
                <a:r>
                  <a:rPr lang="en-GB" sz="1600" dirty="0"/>
                  <a:t> and </a:t>
                </a:r>
                <a14:m>
                  <m:oMath xmlns:m="http://schemas.openxmlformats.org/officeDocument/2006/math">
                    <m:r>
                      <a:rPr lang="en-GB" sz="1600" i="1" dirty="0" smtClean="0">
                        <a:latin typeface="Cambria Math" panose="02040503050406030204" pitchFamily="18" charset="0"/>
                      </a:rPr>
                      <m:t>𝑐</m:t>
                    </m:r>
                  </m:oMath>
                </a14:m>
                <a:r>
                  <a:rPr lang="en-GB" sz="1600" dirty="0"/>
                  <a:t> are integers.</a:t>
                </a:r>
              </a:p>
              <a:p>
                <a:r>
                  <a:rPr lang="en-GB" sz="1600" dirty="0"/>
                  <a:t>(a) Calculate the values of </a:t>
                </a:r>
                <a14:m>
                  <m:oMath xmlns:m="http://schemas.openxmlformats.org/officeDocument/2006/math">
                    <m:r>
                      <a:rPr lang="en-GB" sz="1600" b="0" i="1" smtClean="0">
                        <a:latin typeface="Cambria Math" panose="02040503050406030204" pitchFamily="18" charset="0"/>
                      </a:rPr>
                      <m:t>𝑎</m:t>
                    </m:r>
                    <m:r>
                      <a:rPr lang="en-GB" sz="1600" b="0" i="1" smtClean="0">
                        <a:latin typeface="Cambria Math" panose="02040503050406030204" pitchFamily="18" charset="0"/>
                      </a:rPr>
                      <m:t>,</m:t>
                    </m:r>
                    <m:r>
                      <a:rPr lang="en-GB" sz="1600" b="0" i="1" smtClean="0">
                        <a:latin typeface="Cambria Math" panose="02040503050406030204" pitchFamily="18" charset="0"/>
                      </a:rPr>
                      <m:t>𝑏</m:t>
                    </m:r>
                    <m:r>
                      <a:rPr lang="en-GB" sz="1600" b="0" i="1" smtClean="0">
                        <a:latin typeface="Cambria Math" panose="02040503050406030204" pitchFamily="18" charset="0"/>
                      </a:rPr>
                      <m:t>,</m:t>
                    </m:r>
                    <m:r>
                      <a:rPr lang="en-GB" sz="1600" b="0" i="1" smtClean="0">
                        <a:latin typeface="Cambria Math" panose="02040503050406030204" pitchFamily="18" charset="0"/>
                      </a:rPr>
                      <m:t>𝑐</m:t>
                    </m:r>
                  </m:oMath>
                </a14:m>
                <a:r>
                  <a:rPr lang="en-GB" sz="1600" dirty="0"/>
                  <a:t>.</a:t>
                </a:r>
              </a:p>
            </p:txBody>
          </p:sp>
        </mc:Choice>
        <mc:Fallback xmlns="">
          <p:sp>
            <p:nvSpPr>
              <p:cNvPr id="6" name="Rectangle 5"/>
              <p:cNvSpPr>
                <a:spLocks noRot="1" noChangeAspect="1" noMove="1" noResize="1" noEditPoints="1" noAdjustHandles="1" noChangeArrowheads="1" noChangeShapeType="1" noTextEdit="1"/>
              </p:cNvSpPr>
              <p:nvPr/>
            </p:nvSpPr>
            <p:spPr>
              <a:xfrm>
                <a:off x="384390" y="2805798"/>
                <a:ext cx="8208912" cy="1846659"/>
              </a:xfrm>
              <a:prstGeom prst="rect">
                <a:avLst/>
              </a:prstGeom>
              <a:blipFill>
                <a:blip r:embed="rId3"/>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7" name="TextBox 6"/>
          <p:cNvSpPr txBox="1"/>
          <p:nvPr/>
        </p:nvSpPr>
        <p:spPr>
          <a:xfrm>
            <a:off x="395536" y="836712"/>
            <a:ext cx="280831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C1 May 2013(R) Q9</a:t>
            </a:r>
          </a:p>
        </p:txBody>
      </p:sp>
      <mc:AlternateContent xmlns:mc="http://schemas.openxmlformats.org/markup-compatibility/2006" xmlns:a14="http://schemas.microsoft.com/office/drawing/2010/main">
        <mc:Choice Requires="a14">
          <p:sp>
            <p:nvSpPr>
              <p:cNvPr id="8" name="TextBox 7"/>
              <p:cNvSpPr txBox="1"/>
              <p:nvPr/>
            </p:nvSpPr>
            <p:spPr>
              <a:xfrm>
                <a:off x="2091392" y="4755574"/>
                <a:ext cx="5040560" cy="2031325"/>
              </a:xfrm>
              <a:prstGeom prst="rect">
                <a:avLst/>
              </a:prstGeom>
              <a:noFill/>
            </p:spPr>
            <p:txBody>
              <a:bodyPr wrap="square" rtlCol="0">
                <a:spAutoFit/>
              </a:bodyPr>
              <a:lstStyle/>
              <a:p>
                <a:r>
                  <a:rPr lang="en-GB" dirty="0"/>
                  <a:t>If it crosses at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−1,0</m:t>
                        </m:r>
                      </m:e>
                    </m:d>
                  </m:oMath>
                </a14:m>
                <a:r>
                  <a:rPr lang="en-GB" dirty="0"/>
                  <a:t> we must have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GB" dirty="0"/>
                  <a:t>.</a:t>
                </a:r>
              </a:p>
              <a:p>
                <a:r>
                  <a:rPr lang="en-GB" dirty="0"/>
                  <a:t>If it touches at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2,0</m:t>
                        </m:r>
                      </m:e>
                    </m:d>
                  </m:oMath>
                </a14:m>
                <a:r>
                  <a:rPr lang="en-GB" dirty="0"/>
                  <a:t> we must have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−2</m:t>
                            </m:r>
                          </m:e>
                        </m:d>
                      </m:e>
                      <m:sup>
                        <m:r>
                          <a:rPr lang="en-GB" b="0" i="1" smtClean="0">
                            <a:latin typeface="Cambria Math" panose="02040503050406030204" pitchFamily="18" charset="0"/>
                          </a:rPr>
                          <m:t>2</m:t>
                        </m:r>
                      </m:sup>
                    </m:sSup>
                  </m:oMath>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  </m:t>
                      </m:r>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−2</m:t>
                              </m:r>
                            </m:e>
                          </m:d>
                        </m:e>
                        <m:sup>
                          <m:r>
                            <a:rPr lang="en-GB" b="0" i="1" smtClean="0">
                              <a:latin typeface="Cambria Math" panose="02040503050406030204" pitchFamily="18" charset="0"/>
                            </a:rPr>
                            <m:t>2</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+1</m:t>
                          </m:r>
                        </m:e>
                      </m:d>
                    </m:oMath>
                    <m:oMath xmlns:m="http://schemas.openxmlformats.org/officeDocument/2006/math">
                      <m:r>
                        <a:rPr lang="en-GB" b="0" i="1" smtClean="0">
                          <a:latin typeface="Cambria Math" panose="02040503050406030204" pitchFamily="18" charset="0"/>
                        </a:rPr>
                        <m:t>=</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−4</m:t>
                          </m:r>
                          <m:r>
                            <a:rPr lang="en-GB" b="0" i="1" smtClean="0">
                              <a:latin typeface="Cambria Math" panose="02040503050406030204" pitchFamily="18" charset="0"/>
                            </a:rPr>
                            <m:t>𝑥</m:t>
                          </m:r>
                          <m:r>
                            <a:rPr lang="en-GB" b="0" i="1" smtClean="0">
                              <a:latin typeface="Cambria Math" panose="02040503050406030204" pitchFamily="18" charset="0"/>
                            </a:rPr>
                            <m:t>+4</m:t>
                          </m:r>
                        </m:e>
                      </m:d>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+1</m:t>
                          </m:r>
                        </m:e>
                      </m:d>
                    </m:oMath>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−4</m:t>
                      </m:r>
                      <m:r>
                        <a:rPr lang="en-GB" b="0" i="1" smtClean="0">
                          <a:latin typeface="Cambria Math" panose="02040503050406030204" pitchFamily="18" charset="0"/>
                        </a:rPr>
                        <m:t>𝑥</m:t>
                      </m:r>
                      <m:r>
                        <a:rPr lang="en-GB" b="0" i="1" smtClean="0">
                          <a:latin typeface="Cambria Math" panose="02040503050406030204" pitchFamily="18" charset="0"/>
                        </a:rPr>
                        <m:t>+4</m:t>
                      </m:r>
                      <m:r>
                        <a:rPr lang="en-GB" b="0" i="1" smtClean="0">
                          <a:latin typeface="Cambria Math" panose="02040503050406030204" pitchFamily="18" charset="0"/>
                        </a:rPr>
                        <m:t>𝑥</m:t>
                      </m:r>
                      <m:r>
                        <a:rPr lang="en-GB" b="0" i="1" smtClean="0">
                          <a:latin typeface="Cambria Math" panose="02040503050406030204" pitchFamily="18" charset="0"/>
                        </a:rPr>
                        <m:t>+4</m:t>
                      </m:r>
                    </m:oMath>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+4</m:t>
                      </m:r>
                    </m:oMath>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=−3, </m:t>
                      </m:r>
                      <m:r>
                        <a:rPr lang="en-GB" b="0" i="1" smtClean="0">
                          <a:latin typeface="Cambria Math" panose="02040503050406030204" pitchFamily="18" charset="0"/>
                        </a:rPr>
                        <m:t>𝑏</m:t>
                      </m:r>
                      <m:r>
                        <a:rPr lang="en-GB" b="0" i="1" smtClean="0">
                          <a:latin typeface="Cambria Math" panose="02040503050406030204" pitchFamily="18" charset="0"/>
                        </a:rPr>
                        <m:t>=0, </m:t>
                      </m:r>
                      <m:r>
                        <a:rPr lang="en-GB" b="0" i="1" smtClean="0">
                          <a:latin typeface="Cambria Math" panose="02040503050406030204" pitchFamily="18" charset="0"/>
                        </a:rPr>
                        <m:t>𝑐</m:t>
                      </m:r>
                      <m:r>
                        <a:rPr lang="en-GB" b="0" i="1" smtClean="0">
                          <a:latin typeface="Cambria Math" panose="02040503050406030204" pitchFamily="18" charset="0"/>
                        </a:rPr>
                        <m:t>=4</m:t>
                      </m:r>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2091392" y="4755574"/>
                <a:ext cx="5040560" cy="2031325"/>
              </a:xfrm>
              <a:prstGeom prst="rect">
                <a:avLst/>
              </a:prstGeom>
              <a:blipFill>
                <a:blip r:embed="rId4"/>
                <a:stretch>
                  <a:fillRect l="-967" t="-1502"/>
                </a:stretch>
              </a:blipFill>
            </p:spPr>
            <p:txBody>
              <a:bodyPr/>
              <a:lstStyle/>
              <a:p>
                <a:r>
                  <a:rPr lang="en-GB">
                    <a:noFill/>
                  </a:rPr>
                  <a:t> </a:t>
                </a:r>
              </a:p>
            </p:txBody>
          </p:sp>
        </mc:Fallback>
      </mc:AlternateContent>
      <p:sp>
        <p:nvSpPr>
          <p:cNvPr id="10" name="Rectangle 9"/>
          <p:cNvSpPr/>
          <p:nvPr/>
        </p:nvSpPr>
        <p:spPr>
          <a:xfrm>
            <a:off x="2064773" y="4737518"/>
            <a:ext cx="4805995" cy="20187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8351432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486002" y="845853"/>
                <a:ext cx="3274764"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Sketch the curve with equation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−3</m:t>
                              </m:r>
                            </m:e>
                          </m:d>
                        </m:e>
                        <m:sup>
                          <m:r>
                            <a:rPr lang="en-GB" b="0" i="1" smtClean="0">
                              <a:latin typeface="Cambria Math" panose="02040503050406030204" pitchFamily="18" charset="0"/>
                            </a:rPr>
                            <m:t>2</m:t>
                          </m:r>
                        </m:sup>
                      </m:sSup>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486002" y="845853"/>
                <a:ext cx="3274764" cy="646331"/>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cxnSp>
        <p:nvCxnSpPr>
          <p:cNvPr id="6" name="Straight Arrow Connector 5"/>
          <p:cNvCxnSpPr/>
          <p:nvPr/>
        </p:nvCxnSpPr>
        <p:spPr>
          <a:xfrm>
            <a:off x="737115" y="3077689"/>
            <a:ext cx="24094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1429612" y="2051084"/>
            <a:ext cx="0" cy="1872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410339" y="3024020"/>
            <a:ext cx="415472" cy="369332"/>
          </a:xfrm>
          <a:prstGeom prst="rect">
            <a:avLst/>
          </a:prstGeom>
          <a:noFill/>
        </p:spPr>
        <p:txBody>
          <a:bodyPr wrap="square" rtlCol="0">
            <a:spAutoFit/>
          </a:bodyPr>
          <a:lstStyle/>
          <a:p>
            <a:r>
              <a:rPr lang="en-GB" dirty="0"/>
              <a:t>3</a:t>
            </a:r>
          </a:p>
        </p:txBody>
      </p:sp>
      <p:sp>
        <p:nvSpPr>
          <p:cNvPr id="10" name="Freeform: Shape 9"/>
          <p:cNvSpPr/>
          <p:nvPr/>
        </p:nvSpPr>
        <p:spPr>
          <a:xfrm flipV="1">
            <a:off x="1149978" y="2100117"/>
            <a:ext cx="1946813" cy="1655535"/>
          </a:xfrm>
          <a:custGeom>
            <a:avLst/>
            <a:gdLst>
              <a:gd name="connsiteX0" fmla="*/ 0 w 1520456"/>
              <a:gd name="connsiteY0" fmla="*/ 0 h 1297172"/>
              <a:gd name="connsiteX1" fmla="*/ 265814 w 1520456"/>
              <a:gd name="connsiteY1" fmla="*/ 808074 h 1297172"/>
              <a:gd name="connsiteX2" fmla="*/ 606056 w 1520456"/>
              <a:gd name="connsiteY2" fmla="*/ 1244009 h 1297172"/>
              <a:gd name="connsiteX3" fmla="*/ 978195 w 1520456"/>
              <a:gd name="connsiteY3" fmla="*/ 797442 h 1297172"/>
              <a:gd name="connsiteX4" fmla="*/ 1190847 w 1520456"/>
              <a:gd name="connsiteY4" fmla="*/ 446567 h 1297172"/>
              <a:gd name="connsiteX5" fmla="*/ 1382233 w 1520456"/>
              <a:gd name="connsiteY5" fmla="*/ 808074 h 1297172"/>
              <a:gd name="connsiteX6" fmla="*/ 1520456 w 1520456"/>
              <a:gd name="connsiteY6" fmla="*/ 1297172 h 1297172"/>
              <a:gd name="connsiteX0" fmla="*/ 0 w 1520456"/>
              <a:gd name="connsiteY0" fmla="*/ 0 h 1297172"/>
              <a:gd name="connsiteX1" fmla="*/ 265814 w 1520456"/>
              <a:gd name="connsiteY1" fmla="*/ 808074 h 1297172"/>
              <a:gd name="connsiteX2" fmla="*/ 606056 w 1520456"/>
              <a:gd name="connsiteY2" fmla="*/ 1244009 h 1297172"/>
              <a:gd name="connsiteX3" fmla="*/ 946297 w 1520456"/>
              <a:gd name="connsiteY3" fmla="*/ 776177 h 1297172"/>
              <a:gd name="connsiteX4" fmla="*/ 1190847 w 1520456"/>
              <a:gd name="connsiteY4" fmla="*/ 446567 h 1297172"/>
              <a:gd name="connsiteX5" fmla="*/ 1382233 w 1520456"/>
              <a:gd name="connsiteY5" fmla="*/ 808074 h 1297172"/>
              <a:gd name="connsiteX6" fmla="*/ 1520456 w 1520456"/>
              <a:gd name="connsiteY6" fmla="*/ 1297172 h 1297172"/>
              <a:gd name="connsiteX0" fmla="*/ 0 w 1520456"/>
              <a:gd name="connsiteY0" fmla="*/ 0 h 1297172"/>
              <a:gd name="connsiteX1" fmla="*/ 265814 w 1520456"/>
              <a:gd name="connsiteY1" fmla="*/ 808074 h 1297172"/>
              <a:gd name="connsiteX2" fmla="*/ 606056 w 1520456"/>
              <a:gd name="connsiteY2" fmla="*/ 1244009 h 1297172"/>
              <a:gd name="connsiteX3" fmla="*/ 946297 w 1520456"/>
              <a:gd name="connsiteY3" fmla="*/ 776177 h 1297172"/>
              <a:gd name="connsiteX4" fmla="*/ 1190847 w 1520456"/>
              <a:gd name="connsiteY4" fmla="*/ 446567 h 1297172"/>
              <a:gd name="connsiteX5" fmla="*/ 1382233 w 1520456"/>
              <a:gd name="connsiteY5" fmla="*/ 808074 h 1297172"/>
              <a:gd name="connsiteX6" fmla="*/ 1520456 w 1520456"/>
              <a:gd name="connsiteY6" fmla="*/ 1297172 h 1297172"/>
              <a:gd name="connsiteX0" fmla="*/ 0 w 1781713"/>
              <a:gd name="connsiteY0" fmla="*/ 0 h 1776144"/>
              <a:gd name="connsiteX1" fmla="*/ 265814 w 1781713"/>
              <a:gd name="connsiteY1" fmla="*/ 808074 h 1776144"/>
              <a:gd name="connsiteX2" fmla="*/ 606056 w 1781713"/>
              <a:gd name="connsiteY2" fmla="*/ 1244009 h 1776144"/>
              <a:gd name="connsiteX3" fmla="*/ 946297 w 1781713"/>
              <a:gd name="connsiteY3" fmla="*/ 776177 h 1776144"/>
              <a:gd name="connsiteX4" fmla="*/ 1190847 w 1781713"/>
              <a:gd name="connsiteY4" fmla="*/ 446567 h 1776144"/>
              <a:gd name="connsiteX5" fmla="*/ 1382233 w 1781713"/>
              <a:gd name="connsiteY5" fmla="*/ 808074 h 1776144"/>
              <a:gd name="connsiteX6" fmla="*/ 1781713 w 1781713"/>
              <a:gd name="connsiteY6" fmla="*/ 1776144 h 1776144"/>
              <a:gd name="connsiteX0" fmla="*/ 0 w 1781713"/>
              <a:gd name="connsiteY0" fmla="*/ 0 h 1776144"/>
              <a:gd name="connsiteX1" fmla="*/ 265814 w 1781713"/>
              <a:gd name="connsiteY1" fmla="*/ 808074 h 1776144"/>
              <a:gd name="connsiteX2" fmla="*/ 606056 w 1781713"/>
              <a:gd name="connsiteY2" fmla="*/ 1244009 h 1776144"/>
              <a:gd name="connsiteX3" fmla="*/ 946297 w 1781713"/>
              <a:gd name="connsiteY3" fmla="*/ 776177 h 1776144"/>
              <a:gd name="connsiteX4" fmla="*/ 1190847 w 1781713"/>
              <a:gd name="connsiteY4" fmla="*/ 446567 h 1776144"/>
              <a:gd name="connsiteX5" fmla="*/ 1393119 w 1781713"/>
              <a:gd name="connsiteY5" fmla="*/ 764531 h 1776144"/>
              <a:gd name="connsiteX6" fmla="*/ 1781713 w 1781713"/>
              <a:gd name="connsiteY6" fmla="*/ 1776144 h 1776144"/>
              <a:gd name="connsiteX0" fmla="*/ 0 w 1946813"/>
              <a:gd name="connsiteY0" fmla="*/ 0 h 2240127"/>
              <a:gd name="connsiteX1" fmla="*/ 430914 w 1946813"/>
              <a:gd name="connsiteY1" fmla="*/ 1272057 h 2240127"/>
              <a:gd name="connsiteX2" fmla="*/ 771156 w 1946813"/>
              <a:gd name="connsiteY2" fmla="*/ 1707992 h 2240127"/>
              <a:gd name="connsiteX3" fmla="*/ 1111397 w 1946813"/>
              <a:gd name="connsiteY3" fmla="*/ 1240160 h 2240127"/>
              <a:gd name="connsiteX4" fmla="*/ 1355947 w 1946813"/>
              <a:gd name="connsiteY4" fmla="*/ 910550 h 2240127"/>
              <a:gd name="connsiteX5" fmla="*/ 1558219 w 1946813"/>
              <a:gd name="connsiteY5" fmla="*/ 1228514 h 2240127"/>
              <a:gd name="connsiteX6" fmla="*/ 1946813 w 1946813"/>
              <a:gd name="connsiteY6" fmla="*/ 2240127 h 224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6813" h="2240127">
                <a:moveTo>
                  <a:pt x="0" y="0"/>
                </a:moveTo>
                <a:cubicBezTo>
                  <a:pt x="82402" y="300369"/>
                  <a:pt x="302388" y="987392"/>
                  <a:pt x="430914" y="1272057"/>
                </a:cubicBezTo>
                <a:cubicBezTo>
                  <a:pt x="559440" y="1556722"/>
                  <a:pt x="657742" y="1713308"/>
                  <a:pt x="771156" y="1707992"/>
                </a:cubicBezTo>
                <a:cubicBezTo>
                  <a:pt x="884570" y="1702676"/>
                  <a:pt x="1035197" y="1394332"/>
                  <a:pt x="1111397" y="1240160"/>
                </a:cubicBezTo>
                <a:cubicBezTo>
                  <a:pt x="1187597" y="1085988"/>
                  <a:pt x="1281477" y="912491"/>
                  <a:pt x="1355947" y="910550"/>
                </a:cubicBezTo>
                <a:cubicBezTo>
                  <a:pt x="1430417" y="908609"/>
                  <a:pt x="1459741" y="1006918"/>
                  <a:pt x="1558219" y="1228514"/>
                </a:cubicBezTo>
                <a:cubicBezTo>
                  <a:pt x="1656697" y="1450110"/>
                  <a:pt x="1905169" y="2066461"/>
                  <a:pt x="1946813" y="224012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p:cNvSpPr txBox="1"/>
              <p:nvPr/>
            </p:nvSpPr>
            <p:spPr>
              <a:xfrm>
                <a:off x="1171076" y="1724258"/>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1171076" y="1724258"/>
                <a:ext cx="415472"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036331" y="2948194"/>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𝑥</m:t>
                      </m:r>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3036331" y="2948194"/>
                <a:ext cx="415472" cy="276999"/>
              </a:xfrm>
              <a:prstGeom prst="rect">
                <a:avLst/>
              </a:prstGeom>
              <a:blipFill>
                <a:blip r:embed="rId4"/>
                <a:stretch>
                  <a:fillRect/>
                </a:stretch>
              </a:blipFill>
            </p:spPr>
            <p:txBody>
              <a:bodyPr/>
              <a:lstStyle/>
              <a:p>
                <a:r>
                  <a:rPr lang="en-GB">
                    <a:noFill/>
                  </a:rPr>
                  <a:t> </a:t>
                </a:r>
              </a:p>
            </p:txBody>
          </p:sp>
        </mc:Fallback>
      </mc:AlternateContent>
      <p:sp>
        <p:nvSpPr>
          <p:cNvPr id="14" name="Rectangle 13"/>
          <p:cNvSpPr/>
          <p:nvPr/>
        </p:nvSpPr>
        <p:spPr>
          <a:xfrm>
            <a:off x="736959" y="1699478"/>
            <a:ext cx="2952639" cy="25470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5" name="TextBox 14"/>
              <p:cNvSpPr txBox="1"/>
              <p:nvPr/>
            </p:nvSpPr>
            <p:spPr>
              <a:xfrm>
                <a:off x="4809289" y="2733092"/>
                <a:ext cx="3274764"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Sketch the curve with equation</a:t>
                </a:r>
              </a:p>
              <a:p>
                <a:pPr/>
                <a14:m>
                  <m:oMathPara xmlns:m="http://schemas.openxmlformats.org/officeDocument/2006/math">
                    <m:oMathParaPr>
                      <m:jc m:val="centerGroup"/>
                    </m:oMathParaPr>
                    <m:oMath xmlns:m="http://schemas.openxmlformats.org/officeDocument/2006/math">
                      <m:r>
                        <a:rPr lang="en-GB" i="1">
                          <a:latin typeface="Cambria Math"/>
                        </a:rPr>
                        <m:t>𝑦</m:t>
                      </m:r>
                      <m:r>
                        <a:rPr lang="en-GB" i="1">
                          <a:latin typeface="Cambria Math"/>
                        </a:rPr>
                        <m:t>=2</m:t>
                      </m:r>
                      <m:sSup>
                        <m:sSupPr>
                          <m:ctrlPr>
                            <a:rPr lang="en-GB" i="1">
                              <a:latin typeface="Cambria Math" panose="02040503050406030204" pitchFamily="18" charset="0"/>
                            </a:rPr>
                          </m:ctrlPr>
                        </m:sSupPr>
                        <m:e>
                          <m:r>
                            <a:rPr lang="en-GB" i="1">
                              <a:latin typeface="Cambria Math"/>
                            </a:rPr>
                            <m:t>𝑥</m:t>
                          </m:r>
                        </m:e>
                        <m:sup>
                          <m:r>
                            <a:rPr lang="en-GB" i="1">
                              <a:latin typeface="Cambria Math"/>
                            </a:rPr>
                            <m:t>2</m:t>
                          </m:r>
                        </m:sup>
                      </m:sSup>
                      <m:d>
                        <m:dPr>
                          <m:ctrlPr>
                            <a:rPr lang="en-GB" i="1">
                              <a:latin typeface="Cambria Math" panose="02040503050406030204" pitchFamily="18" charset="0"/>
                            </a:rPr>
                          </m:ctrlPr>
                        </m:dPr>
                        <m:e>
                          <m:r>
                            <a:rPr lang="en-GB" i="1">
                              <a:latin typeface="Cambria Math"/>
                            </a:rPr>
                            <m:t>𝑥</m:t>
                          </m:r>
                          <m:r>
                            <a:rPr lang="en-GB" i="1">
                              <a:latin typeface="Cambria Math"/>
                            </a:rPr>
                            <m:t>−1</m:t>
                          </m:r>
                        </m:e>
                      </m:d>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a:rPr>
                                <m:t>𝑥</m:t>
                              </m:r>
                              <m:r>
                                <a:rPr lang="en-GB" i="1">
                                  <a:latin typeface="Cambria Math"/>
                                </a:rPr>
                                <m:t>+1</m:t>
                              </m:r>
                            </m:e>
                          </m:d>
                        </m:e>
                        <m:sup>
                          <m:r>
                            <a:rPr lang="en-GB" i="1">
                              <a:latin typeface="Cambria Math"/>
                            </a:rPr>
                            <m:t>3</m:t>
                          </m:r>
                        </m:sup>
                      </m:sSup>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4809289" y="2733092"/>
                <a:ext cx="3274764" cy="646331"/>
              </a:xfrm>
              <a:prstGeom prst="rect">
                <a:avLst/>
              </a:prstGeom>
              <a:blipFill>
                <a:blip r:embed="rId5"/>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16" name="Rectangle 15"/>
          <p:cNvSpPr/>
          <p:nvPr/>
        </p:nvSpPr>
        <p:spPr>
          <a:xfrm>
            <a:off x="161051" y="845853"/>
            <a:ext cx="324951" cy="3231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7" name="Rectangle 16"/>
          <p:cNvSpPr/>
          <p:nvPr/>
        </p:nvSpPr>
        <p:spPr>
          <a:xfrm>
            <a:off x="4463072" y="2722459"/>
            <a:ext cx="324951" cy="3231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Wingdings" panose="05000000000000000000" pitchFamily="2" charset="2"/>
              </a:rPr>
              <a:t>N</a:t>
            </a:r>
          </a:p>
        </p:txBody>
      </p:sp>
      <p:pic>
        <p:nvPicPr>
          <p:cNvPr id="19" name="Picture 2" descr="Graph Pl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1879" y="3509380"/>
            <a:ext cx="3886607" cy="240055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506913" y="3944930"/>
            <a:ext cx="864096" cy="461665"/>
          </a:xfrm>
          <a:prstGeom prst="rect">
            <a:avLst/>
          </a:prstGeom>
          <a:noFill/>
        </p:spPr>
        <p:txBody>
          <a:bodyPr wrap="square" rtlCol="0">
            <a:spAutoFit/>
          </a:bodyPr>
          <a:lstStyle/>
          <a:p>
            <a:r>
              <a:rPr lang="en-GB" sz="1200" dirty="0"/>
              <a:t>Point of inflection</a:t>
            </a:r>
          </a:p>
        </p:txBody>
      </p:sp>
      <p:cxnSp>
        <p:nvCxnSpPr>
          <p:cNvPr id="22" name="Straight Arrow Connector 21"/>
          <p:cNvCxnSpPr/>
          <p:nvPr/>
        </p:nvCxnSpPr>
        <p:spPr>
          <a:xfrm flipH="1">
            <a:off x="5404197" y="4437326"/>
            <a:ext cx="360040" cy="449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6667881" y="3920064"/>
                <a:ext cx="864096" cy="461665"/>
              </a:xfrm>
              <a:prstGeom prst="rect">
                <a:avLst/>
              </a:prstGeom>
              <a:noFill/>
            </p:spPr>
            <p:txBody>
              <a:bodyPr wrap="square" rtlCol="0">
                <a:spAutoFit/>
              </a:bodyPr>
              <a:lstStyle/>
              <a:p>
                <a:r>
                  <a:rPr lang="en-GB" sz="1200" b="1" dirty="0"/>
                  <a:t>Touches</a:t>
                </a:r>
              </a:p>
              <a:p>
                <a14:m>
                  <m:oMath xmlns:m="http://schemas.openxmlformats.org/officeDocument/2006/math">
                    <m:r>
                      <a:rPr lang="en-GB" sz="1200" b="0" i="1" smtClean="0">
                        <a:latin typeface="Cambria Math" panose="02040503050406030204" pitchFamily="18" charset="0"/>
                      </a:rPr>
                      <m:t>𝑥</m:t>
                    </m:r>
                  </m:oMath>
                </a14:m>
                <a:r>
                  <a:rPr lang="en-GB" sz="1200" dirty="0"/>
                  <a:t>-axis</a:t>
                </a:r>
              </a:p>
            </p:txBody>
          </p:sp>
        </mc:Choice>
        <mc:Fallback xmlns="">
          <p:sp>
            <p:nvSpPr>
              <p:cNvPr id="23" name="TextBox 22"/>
              <p:cNvSpPr txBox="1">
                <a:spLocks noRot="1" noChangeAspect="1" noMove="1" noResize="1" noEditPoints="1" noAdjustHandles="1" noChangeArrowheads="1" noChangeShapeType="1" noTextEdit="1"/>
              </p:cNvSpPr>
              <p:nvPr/>
            </p:nvSpPr>
            <p:spPr>
              <a:xfrm>
                <a:off x="6667881" y="3920064"/>
                <a:ext cx="864096" cy="461665"/>
              </a:xfrm>
              <a:prstGeom prst="rect">
                <a:avLst/>
              </a:prstGeom>
              <a:blipFill>
                <a:blip r:embed="rId7"/>
                <a:stretch>
                  <a:fillRect l="-704" b="-9211"/>
                </a:stretch>
              </a:blipFill>
            </p:spPr>
            <p:txBody>
              <a:bodyPr/>
              <a:lstStyle/>
              <a:p>
                <a:r>
                  <a:rPr lang="en-GB">
                    <a:noFill/>
                  </a:rPr>
                  <a:t> </a:t>
                </a:r>
              </a:p>
            </p:txBody>
          </p:sp>
        </mc:Fallback>
      </mc:AlternateContent>
      <p:cxnSp>
        <p:nvCxnSpPr>
          <p:cNvPr id="24" name="Straight Arrow Connector 23"/>
          <p:cNvCxnSpPr/>
          <p:nvPr/>
        </p:nvCxnSpPr>
        <p:spPr>
          <a:xfrm flipH="1">
            <a:off x="6371113" y="4313940"/>
            <a:ext cx="338694" cy="589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7669663" y="3877534"/>
                <a:ext cx="864096" cy="461665"/>
              </a:xfrm>
              <a:prstGeom prst="rect">
                <a:avLst/>
              </a:prstGeom>
              <a:noFill/>
            </p:spPr>
            <p:txBody>
              <a:bodyPr wrap="square" rtlCol="0">
                <a:spAutoFit/>
              </a:bodyPr>
              <a:lstStyle/>
              <a:p>
                <a:r>
                  <a:rPr lang="en-GB" sz="1200" b="1" dirty="0"/>
                  <a:t>Crosses</a:t>
                </a:r>
              </a:p>
              <a:p>
                <a14:m>
                  <m:oMath xmlns:m="http://schemas.openxmlformats.org/officeDocument/2006/math">
                    <m:r>
                      <a:rPr lang="en-GB" sz="1200" b="0" i="1" smtClean="0">
                        <a:latin typeface="Cambria Math" panose="02040503050406030204" pitchFamily="18" charset="0"/>
                      </a:rPr>
                      <m:t>𝑥</m:t>
                    </m:r>
                  </m:oMath>
                </a14:m>
                <a:r>
                  <a:rPr lang="en-GB" sz="1200" dirty="0"/>
                  <a:t>-axis</a:t>
                </a:r>
              </a:p>
            </p:txBody>
          </p:sp>
        </mc:Choice>
        <mc:Fallback xmlns="">
          <p:sp>
            <p:nvSpPr>
              <p:cNvPr id="26" name="TextBox 25"/>
              <p:cNvSpPr txBox="1">
                <a:spLocks noRot="1" noChangeAspect="1" noMove="1" noResize="1" noEditPoints="1" noAdjustHandles="1" noChangeArrowheads="1" noChangeShapeType="1" noTextEdit="1"/>
              </p:cNvSpPr>
              <p:nvPr/>
            </p:nvSpPr>
            <p:spPr>
              <a:xfrm>
                <a:off x="7669663" y="3877534"/>
                <a:ext cx="864096" cy="461665"/>
              </a:xfrm>
              <a:prstGeom prst="rect">
                <a:avLst/>
              </a:prstGeom>
              <a:blipFill>
                <a:blip r:embed="rId8"/>
                <a:stretch>
                  <a:fillRect b="-9211"/>
                </a:stretch>
              </a:blipFill>
            </p:spPr>
            <p:txBody>
              <a:bodyPr/>
              <a:lstStyle/>
              <a:p>
                <a:r>
                  <a:rPr lang="en-GB">
                    <a:noFill/>
                  </a:rPr>
                  <a:t> </a:t>
                </a:r>
              </a:p>
            </p:txBody>
          </p:sp>
        </mc:Fallback>
      </mc:AlternateContent>
      <p:cxnSp>
        <p:nvCxnSpPr>
          <p:cNvPr id="27" name="Straight Arrow Connector 26"/>
          <p:cNvCxnSpPr/>
          <p:nvPr/>
        </p:nvCxnSpPr>
        <p:spPr>
          <a:xfrm flipH="1">
            <a:off x="7393990" y="4352266"/>
            <a:ext cx="338694" cy="589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4295870" y="3426039"/>
            <a:ext cx="4210177" cy="24750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30" name="TextBox 29"/>
              <p:cNvSpPr txBox="1"/>
              <p:nvPr/>
            </p:nvSpPr>
            <p:spPr>
              <a:xfrm>
                <a:off x="477453" y="4410058"/>
                <a:ext cx="3274764"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Sketch the curve with equation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+2</m:t>
                              </m:r>
                            </m:e>
                          </m:d>
                        </m:e>
                        <m:sup>
                          <m:r>
                            <a:rPr lang="en-GB" b="0" i="1" smtClean="0">
                              <a:latin typeface="Cambria Math" panose="02040503050406030204" pitchFamily="18" charset="0"/>
                            </a:rPr>
                            <m:t>3</m:t>
                          </m:r>
                        </m:sup>
                      </m:sSup>
                    </m:oMath>
                  </m:oMathPara>
                </a14:m>
                <a:endParaRPr lang="en-GB" dirty="0"/>
              </a:p>
            </p:txBody>
          </p:sp>
        </mc:Choice>
        <mc:Fallback xmlns="">
          <p:sp>
            <p:nvSpPr>
              <p:cNvPr id="30" name="TextBox 29"/>
              <p:cNvSpPr txBox="1">
                <a:spLocks noRot="1" noChangeAspect="1" noMove="1" noResize="1" noEditPoints="1" noAdjustHandles="1" noChangeArrowheads="1" noChangeShapeType="1" noTextEdit="1"/>
              </p:cNvSpPr>
              <p:nvPr/>
            </p:nvSpPr>
            <p:spPr>
              <a:xfrm>
                <a:off x="477453" y="4410058"/>
                <a:ext cx="3274764" cy="646331"/>
              </a:xfrm>
              <a:prstGeom prst="rect">
                <a:avLst/>
              </a:prstGeom>
              <a:blipFill>
                <a:blip r:embed="rId10"/>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31" name="Rectangle 30"/>
          <p:cNvSpPr/>
          <p:nvPr/>
        </p:nvSpPr>
        <p:spPr>
          <a:xfrm>
            <a:off x="152502" y="4410058"/>
            <a:ext cx="324951" cy="3231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cxnSp>
        <p:nvCxnSpPr>
          <p:cNvPr id="32" name="Straight Arrow Connector 31"/>
          <p:cNvCxnSpPr/>
          <p:nvPr/>
        </p:nvCxnSpPr>
        <p:spPr>
          <a:xfrm flipV="1">
            <a:off x="989310" y="5990536"/>
            <a:ext cx="1971822" cy="1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H="1" flipV="1">
            <a:off x="2004060" y="5379720"/>
            <a:ext cx="2128" cy="1281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714930" y="6060239"/>
            <a:ext cx="514705" cy="369332"/>
          </a:xfrm>
          <a:prstGeom prst="rect">
            <a:avLst/>
          </a:prstGeom>
          <a:noFill/>
        </p:spPr>
        <p:txBody>
          <a:bodyPr wrap="square" rtlCol="0">
            <a:spAutoFit/>
          </a:bodyPr>
          <a:lstStyle/>
          <a:p>
            <a:r>
              <a:rPr lang="en-GB" dirty="0"/>
              <a:t>-8</a:t>
            </a:r>
          </a:p>
        </p:txBody>
      </p:sp>
      <p:sp>
        <p:nvSpPr>
          <p:cNvPr id="35" name="TextBox 34"/>
          <p:cNvSpPr txBox="1"/>
          <p:nvPr/>
        </p:nvSpPr>
        <p:spPr>
          <a:xfrm>
            <a:off x="1358412" y="5931787"/>
            <a:ext cx="415472" cy="369332"/>
          </a:xfrm>
          <a:prstGeom prst="rect">
            <a:avLst/>
          </a:prstGeom>
          <a:noFill/>
        </p:spPr>
        <p:txBody>
          <a:bodyPr wrap="square" rtlCol="0">
            <a:spAutoFit/>
          </a:bodyPr>
          <a:lstStyle/>
          <a:p>
            <a:r>
              <a:rPr lang="en-GB" dirty="0"/>
              <a:t>-2</a:t>
            </a:r>
          </a:p>
        </p:txBody>
      </p:sp>
      <mc:AlternateContent xmlns:mc="http://schemas.openxmlformats.org/markup-compatibility/2006" xmlns:a14="http://schemas.microsoft.com/office/drawing/2010/main">
        <mc:Choice Requires="a14">
          <p:sp>
            <p:nvSpPr>
              <p:cNvPr id="36" name="TextBox 35"/>
              <p:cNvSpPr txBox="1"/>
              <p:nvPr/>
            </p:nvSpPr>
            <p:spPr>
              <a:xfrm>
                <a:off x="1813692" y="5147645"/>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oMath>
                  </m:oMathPara>
                </a14:m>
                <a:endParaRPr lang="en-GB" dirty="0"/>
              </a:p>
            </p:txBody>
          </p:sp>
        </mc:Choice>
        <mc:Fallback xmlns="">
          <p:sp>
            <p:nvSpPr>
              <p:cNvPr id="36" name="TextBox 35"/>
              <p:cNvSpPr txBox="1">
                <a:spLocks noRot="1" noChangeAspect="1" noMove="1" noResize="1" noEditPoints="1" noAdjustHandles="1" noChangeArrowheads="1" noChangeShapeType="1" noTextEdit="1"/>
              </p:cNvSpPr>
              <p:nvPr/>
            </p:nvSpPr>
            <p:spPr>
              <a:xfrm>
                <a:off x="1813692" y="5147645"/>
                <a:ext cx="415472" cy="27699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838207" y="5825481"/>
                <a:ext cx="41547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𝑥</m:t>
                      </m:r>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2838207" y="5825481"/>
                <a:ext cx="415472" cy="276999"/>
              </a:xfrm>
              <a:prstGeom prst="rect">
                <a:avLst/>
              </a:prstGeom>
              <a:blipFill>
                <a:blip r:embed="rId4"/>
                <a:stretch>
                  <a:fillRect/>
                </a:stretch>
              </a:blipFill>
            </p:spPr>
            <p:txBody>
              <a:bodyPr/>
              <a:lstStyle/>
              <a:p>
                <a:r>
                  <a:rPr lang="en-GB">
                    <a:noFill/>
                  </a:rPr>
                  <a:t> </a:t>
                </a:r>
              </a:p>
            </p:txBody>
          </p:sp>
        </mc:Fallback>
      </mc:AlternateContent>
      <p:sp>
        <p:nvSpPr>
          <p:cNvPr id="38" name="Freeform: Shape 37"/>
          <p:cNvSpPr/>
          <p:nvPr/>
        </p:nvSpPr>
        <p:spPr>
          <a:xfrm flipV="1">
            <a:off x="965805" y="5273040"/>
            <a:ext cx="1213515" cy="1440179"/>
          </a:xfrm>
          <a:custGeom>
            <a:avLst/>
            <a:gdLst>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881743 w 1284514"/>
              <a:gd name="connsiteY4" fmla="*/ 979714 h 1883228"/>
              <a:gd name="connsiteX5" fmla="*/ 1023257 w 1284514"/>
              <a:gd name="connsiteY5" fmla="*/ 859971 h 1883228"/>
              <a:gd name="connsiteX6" fmla="*/ 1164771 w 1284514"/>
              <a:gd name="connsiteY6" fmla="*/ 620485 h 1883228"/>
              <a:gd name="connsiteX7" fmla="*/ 1284514 w 1284514"/>
              <a:gd name="connsiteY7"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910318 w 1284514"/>
              <a:gd name="connsiteY4" fmla="*/ 944789 h 1883228"/>
              <a:gd name="connsiteX5" fmla="*/ 1023257 w 1284514"/>
              <a:gd name="connsiteY5" fmla="*/ 859971 h 1883228"/>
              <a:gd name="connsiteX6" fmla="*/ 1164771 w 1284514"/>
              <a:gd name="connsiteY6" fmla="*/ 620485 h 1883228"/>
              <a:gd name="connsiteX7" fmla="*/ 1284514 w 1284514"/>
              <a:gd name="connsiteY7"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910318 w 1284514"/>
              <a:gd name="connsiteY4" fmla="*/ 944789 h 1883228"/>
              <a:gd name="connsiteX5" fmla="*/ 1023257 w 1284514"/>
              <a:gd name="connsiteY5" fmla="*/ 859971 h 1883228"/>
              <a:gd name="connsiteX6" fmla="*/ 1164771 w 1284514"/>
              <a:gd name="connsiteY6" fmla="*/ 620485 h 1883228"/>
              <a:gd name="connsiteX7" fmla="*/ 1284514 w 1284514"/>
              <a:gd name="connsiteY7"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910318 w 1284514"/>
              <a:gd name="connsiteY4" fmla="*/ 944789 h 1883228"/>
              <a:gd name="connsiteX5" fmla="*/ 1023257 w 1284514"/>
              <a:gd name="connsiteY5" fmla="*/ 859971 h 1883228"/>
              <a:gd name="connsiteX6" fmla="*/ 1164771 w 1284514"/>
              <a:gd name="connsiteY6" fmla="*/ 620485 h 1883228"/>
              <a:gd name="connsiteX7" fmla="*/ 1284514 w 1284514"/>
              <a:gd name="connsiteY7"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1023257 w 1284514"/>
              <a:gd name="connsiteY4" fmla="*/ 859971 h 1883228"/>
              <a:gd name="connsiteX5" fmla="*/ 1164771 w 1284514"/>
              <a:gd name="connsiteY5" fmla="*/ 620485 h 1883228"/>
              <a:gd name="connsiteX6" fmla="*/ 1284514 w 1284514"/>
              <a:gd name="connsiteY6"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1023257 w 1284514"/>
              <a:gd name="connsiteY4" fmla="*/ 859971 h 1883228"/>
              <a:gd name="connsiteX5" fmla="*/ 1164771 w 1284514"/>
              <a:gd name="connsiteY5" fmla="*/ 620485 h 1883228"/>
              <a:gd name="connsiteX6" fmla="*/ 1284514 w 1284514"/>
              <a:gd name="connsiteY6" fmla="*/ 0 h 1883228"/>
              <a:gd name="connsiteX0" fmla="*/ 0 w 1284514"/>
              <a:gd name="connsiteY0" fmla="*/ 1883228 h 1883228"/>
              <a:gd name="connsiteX1" fmla="*/ 206828 w 1284514"/>
              <a:gd name="connsiteY1" fmla="*/ 1534885 h 1883228"/>
              <a:gd name="connsiteX2" fmla="*/ 533400 w 1284514"/>
              <a:gd name="connsiteY2" fmla="*/ 1055914 h 1883228"/>
              <a:gd name="connsiteX3" fmla="*/ 762000 w 1284514"/>
              <a:gd name="connsiteY3" fmla="*/ 979714 h 1883228"/>
              <a:gd name="connsiteX4" fmla="*/ 1023257 w 1284514"/>
              <a:gd name="connsiteY4" fmla="*/ 859971 h 1883228"/>
              <a:gd name="connsiteX5" fmla="*/ 1164771 w 1284514"/>
              <a:gd name="connsiteY5" fmla="*/ 620485 h 1883228"/>
              <a:gd name="connsiteX6" fmla="*/ 1284514 w 1284514"/>
              <a:gd name="connsiteY6" fmla="*/ 0 h 1883228"/>
              <a:gd name="connsiteX0" fmla="*/ 0 w 1223554"/>
              <a:gd name="connsiteY0" fmla="*/ 1959428 h 1959428"/>
              <a:gd name="connsiteX1" fmla="*/ 145868 w 1223554"/>
              <a:gd name="connsiteY1" fmla="*/ 1534885 h 1959428"/>
              <a:gd name="connsiteX2" fmla="*/ 472440 w 1223554"/>
              <a:gd name="connsiteY2" fmla="*/ 1055914 h 1959428"/>
              <a:gd name="connsiteX3" fmla="*/ 701040 w 1223554"/>
              <a:gd name="connsiteY3" fmla="*/ 979714 h 1959428"/>
              <a:gd name="connsiteX4" fmla="*/ 962297 w 1223554"/>
              <a:gd name="connsiteY4" fmla="*/ 859971 h 1959428"/>
              <a:gd name="connsiteX5" fmla="*/ 1103811 w 1223554"/>
              <a:gd name="connsiteY5" fmla="*/ 620485 h 1959428"/>
              <a:gd name="connsiteX6" fmla="*/ 1223554 w 1223554"/>
              <a:gd name="connsiteY6" fmla="*/ 0 h 1959428"/>
              <a:gd name="connsiteX0" fmla="*/ 0 w 1223554"/>
              <a:gd name="connsiteY0" fmla="*/ 1959428 h 1959428"/>
              <a:gd name="connsiteX1" fmla="*/ 145868 w 1223554"/>
              <a:gd name="connsiteY1" fmla="*/ 1534885 h 1959428"/>
              <a:gd name="connsiteX2" fmla="*/ 472440 w 1223554"/>
              <a:gd name="connsiteY2" fmla="*/ 1055914 h 1959428"/>
              <a:gd name="connsiteX3" fmla="*/ 701040 w 1223554"/>
              <a:gd name="connsiteY3" fmla="*/ 979714 h 1959428"/>
              <a:gd name="connsiteX4" fmla="*/ 962297 w 1223554"/>
              <a:gd name="connsiteY4" fmla="*/ 859971 h 1959428"/>
              <a:gd name="connsiteX5" fmla="*/ 1103811 w 1223554"/>
              <a:gd name="connsiteY5" fmla="*/ 620485 h 1959428"/>
              <a:gd name="connsiteX6" fmla="*/ 1223554 w 1223554"/>
              <a:gd name="connsiteY6" fmla="*/ 0 h 195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3554" h="1959428">
                <a:moveTo>
                  <a:pt x="0" y="1959428"/>
                </a:moveTo>
                <a:cubicBezTo>
                  <a:pt x="36104" y="1861819"/>
                  <a:pt x="67128" y="1685471"/>
                  <a:pt x="145868" y="1534885"/>
                </a:cubicBezTo>
                <a:cubicBezTo>
                  <a:pt x="224608" y="1384299"/>
                  <a:pt x="379911" y="1148442"/>
                  <a:pt x="472440" y="1055914"/>
                </a:cubicBezTo>
                <a:cubicBezTo>
                  <a:pt x="564969" y="963386"/>
                  <a:pt x="613047" y="980621"/>
                  <a:pt x="701040" y="979714"/>
                </a:cubicBezTo>
                <a:cubicBezTo>
                  <a:pt x="789033" y="978807"/>
                  <a:pt x="895169" y="919843"/>
                  <a:pt x="962297" y="859971"/>
                </a:cubicBezTo>
                <a:cubicBezTo>
                  <a:pt x="1004706" y="805920"/>
                  <a:pt x="1060268" y="763813"/>
                  <a:pt x="1103811" y="620485"/>
                </a:cubicBezTo>
                <a:cubicBezTo>
                  <a:pt x="1147354" y="477156"/>
                  <a:pt x="1185454" y="238578"/>
                  <a:pt x="122355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25714" y="5239656"/>
            <a:ext cx="2946401" cy="15115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3" name="Rectangle 42"/>
          <p:cNvSpPr/>
          <p:nvPr/>
        </p:nvSpPr>
        <p:spPr>
          <a:xfrm>
            <a:off x="3952655" y="758698"/>
            <a:ext cx="324951" cy="3231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44" name="Freeform: Shape 43"/>
          <p:cNvSpPr/>
          <p:nvPr/>
        </p:nvSpPr>
        <p:spPr>
          <a:xfrm>
            <a:off x="4210494" y="808075"/>
            <a:ext cx="1116418" cy="744279"/>
          </a:xfrm>
          <a:custGeom>
            <a:avLst/>
            <a:gdLst>
              <a:gd name="connsiteX0" fmla="*/ 0 w 1116418"/>
              <a:gd name="connsiteY0" fmla="*/ 744279 h 744279"/>
              <a:gd name="connsiteX1" fmla="*/ 372139 w 1116418"/>
              <a:gd name="connsiteY1" fmla="*/ 170121 h 744279"/>
              <a:gd name="connsiteX2" fmla="*/ 712381 w 1116418"/>
              <a:gd name="connsiteY2" fmla="*/ 489097 h 744279"/>
              <a:gd name="connsiteX3" fmla="*/ 1010093 w 1116418"/>
              <a:gd name="connsiteY3" fmla="*/ 244548 h 744279"/>
              <a:gd name="connsiteX4" fmla="*/ 1116418 w 1116418"/>
              <a:gd name="connsiteY4" fmla="*/ 0 h 744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418" h="744279">
                <a:moveTo>
                  <a:pt x="0" y="744279"/>
                </a:moveTo>
                <a:cubicBezTo>
                  <a:pt x="126704" y="478465"/>
                  <a:pt x="253409" y="212651"/>
                  <a:pt x="372139" y="170121"/>
                </a:cubicBezTo>
                <a:cubicBezTo>
                  <a:pt x="490869" y="127591"/>
                  <a:pt x="606055" y="476693"/>
                  <a:pt x="712381" y="489097"/>
                </a:cubicBezTo>
                <a:cubicBezTo>
                  <a:pt x="818707" y="501501"/>
                  <a:pt x="942754" y="326064"/>
                  <a:pt x="1010093" y="244548"/>
                </a:cubicBezTo>
                <a:cubicBezTo>
                  <a:pt x="1077432" y="163032"/>
                  <a:pt x="1096925" y="81516"/>
                  <a:pt x="111641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5" name="TextBox 44"/>
              <p:cNvSpPr txBox="1"/>
              <p:nvPr/>
            </p:nvSpPr>
            <p:spPr>
              <a:xfrm>
                <a:off x="5448760" y="657127"/>
                <a:ext cx="3535751" cy="1200329"/>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A curve has this shape, touches the </a:t>
                </a:r>
                <a14:m>
                  <m:oMath xmlns:m="http://schemas.openxmlformats.org/officeDocument/2006/math">
                    <m:r>
                      <a:rPr lang="en-GB" b="0" i="1" smtClean="0">
                        <a:latin typeface="Cambria Math" panose="02040503050406030204" pitchFamily="18" charset="0"/>
                      </a:rPr>
                      <m:t>𝑥</m:t>
                    </m:r>
                  </m:oMath>
                </a14:m>
                <a:r>
                  <a:rPr lang="en-GB" dirty="0"/>
                  <a:t> axis at 3 and crosses the </a:t>
                </a:r>
                <a14:m>
                  <m:oMath xmlns:m="http://schemas.openxmlformats.org/officeDocument/2006/math">
                    <m:r>
                      <a:rPr lang="en-GB" b="0" i="1" smtClean="0">
                        <a:latin typeface="Cambria Math" panose="02040503050406030204" pitchFamily="18" charset="0"/>
                      </a:rPr>
                      <m:t>𝑥</m:t>
                    </m:r>
                  </m:oMath>
                </a14:m>
                <a:r>
                  <a:rPr lang="en-GB" dirty="0"/>
                  <a:t> axis at -2. Give a suitable equation for this graph.</a:t>
                </a:r>
              </a:p>
            </p:txBody>
          </p:sp>
        </mc:Choice>
        <mc:Fallback xmlns="">
          <p:sp>
            <p:nvSpPr>
              <p:cNvPr id="45" name="TextBox 44"/>
              <p:cNvSpPr txBox="1">
                <a:spLocks noRot="1" noChangeAspect="1" noMove="1" noResize="1" noEditPoints="1" noAdjustHandles="1" noChangeArrowheads="1" noChangeShapeType="1" noTextEdit="1"/>
              </p:cNvSpPr>
              <p:nvPr/>
            </p:nvSpPr>
            <p:spPr>
              <a:xfrm>
                <a:off x="5448760" y="657127"/>
                <a:ext cx="3535751" cy="1200329"/>
              </a:xfrm>
              <a:prstGeom prst="rect">
                <a:avLst/>
              </a:prstGeom>
              <a:blipFill>
                <a:blip r:embed="rId12"/>
                <a:stretch>
                  <a:fillRect b="-448"/>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5148064" y="2067949"/>
                <a:ext cx="27363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−3</m:t>
                              </m:r>
                            </m:e>
                          </m:d>
                        </m:e>
                        <m:sup>
                          <m:r>
                            <a:rPr lang="en-GB" b="0" i="1" smtClean="0">
                              <a:latin typeface="Cambria Math" panose="02040503050406030204" pitchFamily="18" charset="0"/>
                            </a:rPr>
                            <m:t>2</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+2</m:t>
                          </m:r>
                        </m:e>
                      </m:d>
                    </m:oMath>
                  </m:oMathPara>
                </a14:m>
                <a:endParaRPr lang="en-GB" dirty="0"/>
              </a:p>
            </p:txBody>
          </p:sp>
        </mc:Choice>
        <mc:Fallback xmlns="">
          <p:sp>
            <p:nvSpPr>
              <p:cNvPr id="46" name="TextBox 45"/>
              <p:cNvSpPr txBox="1">
                <a:spLocks noRot="1" noChangeAspect="1" noMove="1" noResize="1" noEditPoints="1" noAdjustHandles="1" noChangeArrowheads="1" noChangeShapeType="1" noTextEdit="1"/>
              </p:cNvSpPr>
              <p:nvPr/>
            </p:nvSpPr>
            <p:spPr>
              <a:xfrm>
                <a:off x="5148064" y="2067949"/>
                <a:ext cx="2736304" cy="369332"/>
              </a:xfrm>
              <a:prstGeom prst="rect">
                <a:avLst/>
              </a:prstGeom>
              <a:blipFill>
                <a:blip r:embed="rId13"/>
                <a:stretch>
                  <a:fillRect b="-6557"/>
                </a:stretch>
              </a:blipFill>
            </p:spPr>
            <p:txBody>
              <a:bodyPr/>
              <a:lstStyle/>
              <a:p>
                <a:r>
                  <a:rPr lang="en-GB">
                    <a:noFill/>
                  </a:rPr>
                  <a:t> </a:t>
                </a:r>
              </a:p>
            </p:txBody>
          </p:sp>
        </mc:Fallback>
      </mc:AlternateContent>
      <p:sp>
        <p:nvSpPr>
          <p:cNvPr id="47" name="Rectangle 46"/>
          <p:cNvSpPr/>
          <p:nvPr/>
        </p:nvSpPr>
        <p:spPr>
          <a:xfrm>
            <a:off x="5426889" y="2011257"/>
            <a:ext cx="2345512" cy="4661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1583681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8" restart="whenNotActive" fill="hold" evtFilter="cancelBubble" nodeType="interactiveSeq">
                <p:stCondLst>
                  <p:cond evt="onClick" delay="0">
                    <p:tgtEl>
                      <p:spTgt spid="2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14" restart="whenNotActive" fill="hold" evtFilter="cancelBubble" nodeType="interactiveSeq">
                <p:stCondLst>
                  <p:cond evt="onClick" delay="0">
                    <p:tgtEl>
                      <p:spTgt spid="42"/>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42"/>
                                        </p:tgtEl>
                                      </p:cBhvr>
                                    </p:animEffect>
                                    <p:set>
                                      <p:cBhvr>
                                        <p:cTn id="19"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seq concurrent="1" nextAc="seek">
              <p:cTn id="20" restart="whenNotActive" fill="hold" evtFilter="cancelBubble" nodeType="interactiveSeq">
                <p:stCondLst>
                  <p:cond evt="onClick" delay="0">
                    <p:tgtEl>
                      <p:spTgt spid="47"/>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47"/>
                                        </p:tgtEl>
                                      </p:cBhvr>
                                    </p:animEffect>
                                    <p:set>
                                      <p:cBhvr>
                                        <p:cTn id="25"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7"/>
                  </p:tgtEl>
                </p:cond>
              </p:nextCondLst>
            </p:seq>
          </p:childTnLst>
        </p:cTn>
      </p:par>
    </p:tnLst>
    <p:bldLst>
      <p:bldP spid="14" grpId="0" animBg="1"/>
      <p:bldP spid="28" grpId="0" animBg="1"/>
      <p:bldP spid="42" grpId="0" animBg="1"/>
      <p:bldP spid="4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Props1.xml><?xml version="1.0" encoding="utf-8"?>
<ds:datastoreItem xmlns:ds="http://schemas.openxmlformats.org/officeDocument/2006/customXml" ds:itemID="{A8F9F0BF-CA8C-4D24-90A1-67BA839288EB}">
  <ds:schemaRefs>
    <ds:schemaRef ds:uri="http://schemas.microsoft.com/sharepoint/v3/contenttype/forms"/>
  </ds:schemaRefs>
</ds:datastoreItem>
</file>

<file path=customXml/itemProps2.xml><?xml version="1.0" encoding="utf-8"?>
<ds:datastoreItem xmlns:ds="http://schemas.openxmlformats.org/officeDocument/2006/customXml" ds:itemID="{C9CFC61B-804A-451F-96CB-09693B4087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78994C-A71F-42AC-8C1A-2D47B8B074D2}">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docProps/app.xml><?xml version="1.0" encoding="utf-8"?>
<Properties xmlns="http://schemas.openxmlformats.org/officeDocument/2006/extended-properties" xmlns:vt="http://schemas.openxmlformats.org/officeDocument/2006/docPropsVTypes">
  <TotalTime>61774</TotalTime>
  <Words>1569</Words>
  <Application>Microsoft Office PowerPoint</Application>
  <PresentationFormat>On-screen Show (4:3)</PresentationFormat>
  <Paragraphs>257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Wingdings</vt:lpstr>
      <vt:lpstr>Office Theme</vt:lpstr>
      <vt:lpstr>P1 Chapter 4: Transforming Graphs  Cubic Graphs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1284</cp:revision>
  <dcterms:created xsi:type="dcterms:W3CDTF">2013-02-28T07:36:55Z</dcterms:created>
  <dcterms:modified xsi:type="dcterms:W3CDTF">2025-06-25T08:03:27Z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