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481" r:id="rId5"/>
    <p:sldId id="731" r:id="rId6"/>
    <p:sldId id="725" r:id="rId7"/>
    <p:sldId id="726" r:id="rId8"/>
    <p:sldId id="727" r:id="rId9"/>
    <p:sldId id="728" r:id="rId10"/>
    <p:sldId id="533" r:id="rId11"/>
    <p:sldId id="729" r:id="rId12"/>
    <p:sldId id="53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50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22/05/2024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" Type="http://schemas.openxmlformats.org/officeDocument/2006/relationships/slideLayout" Target="../slideLayouts/slideLayout7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1.png"/><Relationship Id="rId9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3.png"/><Relationship Id="rId4" Type="http://schemas.openxmlformats.org/officeDocument/2006/relationships/image" Target="../media/image3.png"/><Relationship Id="rId9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9.png"/><Relationship Id="rId9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39.png"/><Relationship Id="rId15" Type="http://schemas.openxmlformats.org/officeDocument/2006/relationships/image" Target="../media/image61.png"/><Relationship Id="rId10" Type="http://schemas.openxmlformats.org/officeDocument/2006/relationships/image" Target="../media/image55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688" y="2130425"/>
            <a:ext cx="8001000" cy="2594719"/>
          </a:xfrm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 Yr2 Chapter 3</a:t>
            </a:r>
            <a:r>
              <a:rPr lang="en-GB" b="1">
                <a:solidFill>
                  <a:srgbClr val="92D050"/>
                </a:solidFill>
              </a:rPr>
              <a:t>: </a:t>
            </a:r>
            <a:r>
              <a:rPr lang="en-GB">
                <a:solidFill>
                  <a:schemeClr val="accent5"/>
                </a:solidFill>
              </a:rPr>
              <a:t>Distribution-N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The Inverse Normal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1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>
            <a:off x="4767263" y="4274343"/>
            <a:ext cx="385762" cy="330995"/>
          </a:xfrm>
          <a:custGeom>
            <a:avLst/>
            <a:gdLst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0 w 400050"/>
              <a:gd name="connsiteY6" fmla="*/ 338138 h 338138"/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61912 w 400050"/>
              <a:gd name="connsiteY6" fmla="*/ 297656 h 338138"/>
              <a:gd name="connsiteX7" fmla="*/ 0 w 400050"/>
              <a:gd name="connsiteY7" fmla="*/ 338138 h 338138"/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40480 w 400050"/>
              <a:gd name="connsiteY6" fmla="*/ 280987 h 338138"/>
              <a:gd name="connsiteX7" fmla="*/ 0 w 400050"/>
              <a:gd name="connsiteY7" fmla="*/ 338138 h 338138"/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9524 w 400050"/>
              <a:gd name="connsiteY6" fmla="*/ 288131 h 338138"/>
              <a:gd name="connsiteX7" fmla="*/ 0 w 400050"/>
              <a:gd name="connsiteY7" fmla="*/ 338138 h 338138"/>
              <a:gd name="connsiteX0" fmla="*/ 0 w 385762"/>
              <a:gd name="connsiteY0" fmla="*/ 330995 h 330995"/>
              <a:gd name="connsiteX1" fmla="*/ 385762 w 385762"/>
              <a:gd name="connsiteY1" fmla="*/ 330995 h 330995"/>
              <a:gd name="connsiteX2" fmla="*/ 385762 w 385762"/>
              <a:gd name="connsiteY2" fmla="*/ 0 h 330995"/>
              <a:gd name="connsiteX3" fmla="*/ 271462 w 385762"/>
              <a:gd name="connsiteY3" fmla="*/ 111920 h 330995"/>
              <a:gd name="connsiteX4" fmla="*/ 219075 w 385762"/>
              <a:gd name="connsiteY4" fmla="*/ 164307 h 330995"/>
              <a:gd name="connsiteX5" fmla="*/ 128587 w 385762"/>
              <a:gd name="connsiteY5" fmla="*/ 235745 h 330995"/>
              <a:gd name="connsiteX6" fmla="*/ 9524 w 385762"/>
              <a:gd name="connsiteY6" fmla="*/ 280988 h 330995"/>
              <a:gd name="connsiteX7" fmla="*/ 0 w 385762"/>
              <a:gd name="connsiteY7" fmla="*/ 330995 h 33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762" h="330995">
                <a:moveTo>
                  <a:pt x="0" y="330995"/>
                </a:moveTo>
                <a:lnTo>
                  <a:pt x="385762" y="330995"/>
                </a:lnTo>
                <a:lnTo>
                  <a:pt x="385762" y="0"/>
                </a:lnTo>
                <a:lnTo>
                  <a:pt x="271462" y="111920"/>
                </a:lnTo>
                <a:lnTo>
                  <a:pt x="219075" y="164307"/>
                </a:lnTo>
                <a:lnTo>
                  <a:pt x="128587" y="235745"/>
                </a:lnTo>
                <a:lnTo>
                  <a:pt x="9524" y="280988"/>
                </a:lnTo>
                <a:lnTo>
                  <a:pt x="0" y="3309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5152109" y="3871913"/>
            <a:ext cx="248566" cy="735806"/>
          </a:xfrm>
          <a:custGeom>
            <a:avLst/>
            <a:gdLst>
              <a:gd name="connsiteX0" fmla="*/ 30519 w 240069"/>
              <a:gd name="connsiteY0" fmla="*/ 728662 h 754978"/>
              <a:gd name="connsiteX1" fmla="*/ 235307 w 240069"/>
              <a:gd name="connsiteY1" fmla="*/ 733425 h 754978"/>
              <a:gd name="connsiteX2" fmla="*/ 240069 w 240069"/>
              <a:gd name="connsiteY2" fmla="*/ 0 h 754978"/>
              <a:gd name="connsiteX3" fmla="*/ 116244 w 240069"/>
              <a:gd name="connsiteY3" fmla="*/ 209550 h 754978"/>
              <a:gd name="connsiteX4" fmla="*/ 1944 w 240069"/>
              <a:gd name="connsiteY4" fmla="*/ 390525 h 754978"/>
              <a:gd name="connsiteX5" fmla="*/ 30519 w 240069"/>
              <a:gd name="connsiteY5" fmla="*/ 728662 h 754978"/>
              <a:gd name="connsiteX0" fmla="*/ 23550 w 245006"/>
              <a:gd name="connsiteY0" fmla="*/ 731043 h 756711"/>
              <a:gd name="connsiteX1" fmla="*/ 240244 w 245006"/>
              <a:gd name="connsiteY1" fmla="*/ 733425 h 756711"/>
              <a:gd name="connsiteX2" fmla="*/ 245006 w 245006"/>
              <a:gd name="connsiteY2" fmla="*/ 0 h 756711"/>
              <a:gd name="connsiteX3" fmla="*/ 121181 w 245006"/>
              <a:gd name="connsiteY3" fmla="*/ 209550 h 756711"/>
              <a:gd name="connsiteX4" fmla="*/ 6881 w 245006"/>
              <a:gd name="connsiteY4" fmla="*/ 390525 h 756711"/>
              <a:gd name="connsiteX5" fmla="*/ 23550 w 245006"/>
              <a:gd name="connsiteY5" fmla="*/ 731043 h 756711"/>
              <a:gd name="connsiteX0" fmla="*/ 16872 w 238328"/>
              <a:gd name="connsiteY0" fmla="*/ 731043 h 756711"/>
              <a:gd name="connsiteX1" fmla="*/ 233566 w 238328"/>
              <a:gd name="connsiteY1" fmla="*/ 733425 h 756711"/>
              <a:gd name="connsiteX2" fmla="*/ 238328 w 238328"/>
              <a:gd name="connsiteY2" fmla="*/ 0 h 756711"/>
              <a:gd name="connsiteX3" fmla="*/ 114503 w 238328"/>
              <a:gd name="connsiteY3" fmla="*/ 209550 h 756711"/>
              <a:gd name="connsiteX4" fmla="*/ 203 w 238328"/>
              <a:gd name="connsiteY4" fmla="*/ 390525 h 756711"/>
              <a:gd name="connsiteX5" fmla="*/ 16872 w 238328"/>
              <a:gd name="connsiteY5" fmla="*/ 731043 h 756711"/>
              <a:gd name="connsiteX0" fmla="*/ 3143 w 250792"/>
              <a:gd name="connsiteY0" fmla="*/ 735806 h 760267"/>
              <a:gd name="connsiteX1" fmla="*/ 246030 w 250792"/>
              <a:gd name="connsiteY1" fmla="*/ 733425 h 760267"/>
              <a:gd name="connsiteX2" fmla="*/ 250792 w 250792"/>
              <a:gd name="connsiteY2" fmla="*/ 0 h 760267"/>
              <a:gd name="connsiteX3" fmla="*/ 126967 w 250792"/>
              <a:gd name="connsiteY3" fmla="*/ 209550 h 760267"/>
              <a:gd name="connsiteX4" fmla="*/ 12667 w 250792"/>
              <a:gd name="connsiteY4" fmla="*/ 390525 h 760267"/>
              <a:gd name="connsiteX5" fmla="*/ 3143 w 250792"/>
              <a:gd name="connsiteY5" fmla="*/ 735806 h 760267"/>
              <a:gd name="connsiteX0" fmla="*/ 51 w 247700"/>
              <a:gd name="connsiteY0" fmla="*/ 735806 h 760267"/>
              <a:gd name="connsiteX1" fmla="*/ 242938 w 247700"/>
              <a:gd name="connsiteY1" fmla="*/ 733425 h 760267"/>
              <a:gd name="connsiteX2" fmla="*/ 247700 w 247700"/>
              <a:gd name="connsiteY2" fmla="*/ 0 h 760267"/>
              <a:gd name="connsiteX3" fmla="*/ 123875 w 247700"/>
              <a:gd name="connsiteY3" fmla="*/ 209550 h 760267"/>
              <a:gd name="connsiteX4" fmla="*/ 9575 w 247700"/>
              <a:gd name="connsiteY4" fmla="*/ 390525 h 760267"/>
              <a:gd name="connsiteX5" fmla="*/ 51 w 247700"/>
              <a:gd name="connsiteY5" fmla="*/ 735806 h 760267"/>
              <a:gd name="connsiteX0" fmla="*/ 51 w 247700"/>
              <a:gd name="connsiteY0" fmla="*/ 735806 h 735806"/>
              <a:gd name="connsiteX1" fmla="*/ 242938 w 247700"/>
              <a:gd name="connsiteY1" fmla="*/ 733425 h 735806"/>
              <a:gd name="connsiteX2" fmla="*/ 247700 w 247700"/>
              <a:gd name="connsiteY2" fmla="*/ 0 h 735806"/>
              <a:gd name="connsiteX3" fmla="*/ 123875 w 247700"/>
              <a:gd name="connsiteY3" fmla="*/ 209550 h 735806"/>
              <a:gd name="connsiteX4" fmla="*/ 9575 w 247700"/>
              <a:gd name="connsiteY4" fmla="*/ 390525 h 735806"/>
              <a:gd name="connsiteX5" fmla="*/ 51 w 247700"/>
              <a:gd name="connsiteY5" fmla="*/ 735806 h 735806"/>
              <a:gd name="connsiteX0" fmla="*/ 917 w 248566"/>
              <a:gd name="connsiteY0" fmla="*/ 735806 h 735806"/>
              <a:gd name="connsiteX1" fmla="*/ 243804 w 248566"/>
              <a:gd name="connsiteY1" fmla="*/ 733425 h 735806"/>
              <a:gd name="connsiteX2" fmla="*/ 248566 w 248566"/>
              <a:gd name="connsiteY2" fmla="*/ 0 h 735806"/>
              <a:gd name="connsiteX3" fmla="*/ 124741 w 248566"/>
              <a:gd name="connsiteY3" fmla="*/ 209550 h 735806"/>
              <a:gd name="connsiteX4" fmla="*/ 916 w 248566"/>
              <a:gd name="connsiteY4" fmla="*/ 402431 h 735806"/>
              <a:gd name="connsiteX5" fmla="*/ 917 w 248566"/>
              <a:gd name="connsiteY5" fmla="*/ 735806 h 73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566" h="735806">
                <a:moveTo>
                  <a:pt x="917" y="735806"/>
                </a:moveTo>
                <a:cubicBezTo>
                  <a:pt x="89817" y="726281"/>
                  <a:pt x="175541" y="731837"/>
                  <a:pt x="243804" y="733425"/>
                </a:cubicBezTo>
                <a:cubicBezTo>
                  <a:pt x="245391" y="488950"/>
                  <a:pt x="246979" y="244475"/>
                  <a:pt x="248566" y="0"/>
                </a:cubicBezTo>
                <a:lnTo>
                  <a:pt x="124741" y="209550"/>
                </a:lnTo>
                <a:lnTo>
                  <a:pt x="916" y="402431"/>
                </a:lnTo>
                <a:cubicBezTo>
                  <a:pt x="-671" y="518318"/>
                  <a:pt x="123" y="647700"/>
                  <a:pt x="917" y="73580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247775" y="5417483"/>
            <a:ext cx="11477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7763" h="881062">
                <a:moveTo>
                  <a:pt x="1138238" y="881062"/>
                </a:moveTo>
                <a:lnTo>
                  <a:pt x="1147763" y="638175"/>
                </a:lnTo>
                <a:lnTo>
                  <a:pt x="1071563" y="566737"/>
                </a:lnTo>
                <a:lnTo>
                  <a:pt x="990600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113823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Fx-CG50: Inverse Normal Distribution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45660" y="800655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now know how to use a calculator to value of the variable to obtain a probability. But we might want to do the reverse: given a probability of being in a region, how do we find the value of the boundary?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182" y="1977721"/>
                <a:ext cx="3600400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20,3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 dirty="0"/>
                  <a:t>. Find, correct to two decimal places, 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such that:</a:t>
                </a:r>
              </a:p>
              <a:p>
                <a:pPr marL="342900" indent="-342900">
                  <a:buAutoNum type="alphaLcPeriod"/>
                </a:pPr>
                <a:r>
                  <a:rPr lang="en-GB" sz="1400" b="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16&lt;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82" y="1977721"/>
                <a:ext cx="36004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598885" y="3408941"/>
                <a:ext cx="3096344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GB" sz="1200" dirty="0"/>
                  <a:t>MENU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/>
                  <a:t> Statistics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Choose DIST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Choose NORM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Choose ‘</a:t>
                </a:r>
                <a:r>
                  <a:rPr lang="en-GB" sz="1200" dirty="0" err="1"/>
                  <a:t>InvN</a:t>
                </a:r>
                <a:r>
                  <a:rPr lang="en-GB" sz="1200" dirty="0"/>
                  <a:t>’.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Put the area as 0.75 (this is the area </a:t>
                </a:r>
                <a:r>
                  <a:rPr lang="en-GB" sz="1200" u="sng" dirty="0"/>
                  <a:t>up to</a:t>
                </a:r>
                <a:r>
                  <a:rPr lang="en-GB" sz="1200" dirty="0"/>
                  <a:t>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value to determine). Put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2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You should get</a:t>
                </a:r>
                <a:r>
                  <a:rPr lang="en-GB" sz="1200" b="1" dirty="0"/>
                  <a:t> 22.0235</a:t>
                </a:r>
                <a:r>
                  <a:rPr lang="en-GB" sz="1200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85" y="3408941"/>
                <a:ext cx="3096344" cy="1569660"/>
              </a:xfrm>
              <a:prstGeom prst="rect">
                <a:avLst/>
              </a:prstGeom>
              <a:blipFill>
                <a:blip r:embed="rId4"/>
                <a:stretch>
                  <a:fillRect l="-197" t="-775" b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1187624" y="5230943"/>
            <a:ext cx="1699086" cy="1340988"/>
            <a:chOff x="5139864" y="4548503"/>
            <a:chExt cx="2653556" cy="201835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339752" y="5013176"/>
                <a:ext cx="218432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The ‘area’ requested by your calculator is the probability </a:t>
                </a:r>
                <a:r>
                  <a:rPr lang="en-GB" sz="1050" b="1" u="sng" dirty="0"/>
                  <a:t>up to</a:t>
                </a:r>
                <a:r>
                  <a:rPr lang="en-GB" sz="1050" dirty="0"/>
                  <a:t> the value of interest (in this case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050" dirty="0"/>
                  <a:t>)</a:t>
                </a: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5013176"/>
                <a:ext cx="2184327" cy="577081"/>
              </a:xfrm>
              <a:prstGeom prst="rect">
                <a:avLst/>
              </a:prstGeom>
              <a:blipFill>
                <a:blip r:embed="rId6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51520" y="3429000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01931" y="1870776"/>
                <a:ext cx="194421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100" dirty="0"/>
                  <a:t>(i.e. if 40% is above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100" dirty="0"/>
                  <a:t>, then 60% must be below)</a:t>
                </a:r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=20.76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31" y="1870776"/>
                <a:ext cx="1944216" cy="1277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4788024" y="2188899"/>
            <a:ext cx="9953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  <a:gd name="connsiteX0" fmla="*/ 990600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990600 w 1147763"/>
              <a:gd name="connsiteY17" fmla="*/ 881062 h 881062"/>
              <a:gd name="connsiteX0" fmla="*/ 990600 w 1147763"/>
              <a:gd name="connsiteY0" fmla="*/ 881062 h 881062"/>
              <a:gd name="connsiteX1" fmla="*/ 1147763 w 1147763"/>
              <a:gd name="connsiteY1" fmla="*/ 638175 h 881062"/>
              <a:gd name="connsiteX2" fmla="*/ 990600 w 1147763"/>
              <a:gd name="connsiteY2" fmla="*/ 452437 h 881062"/>
              <a:gd name="connsiteX3" fmla="*/ 914400 w 1147763"/>
              <a:gd name="connsiteY3" fmla="*/ 252412 h 881062"/>
              <a:gd name="connsiteX4" fmla="*/ 842963 w 1147763"/>
              <a:gd name="connsiteY4" fmla="*/ 100012 h 881062"/>
              <a:gd name="connsiteX5" fmla="*/ 804863 w 1147763"/>
              <a:gd name="connsiteY5" fmla="*/ 23812 h 881062"/>
              <a:gd name="connsiteX6" fmla="*/ 757238 w 1147763"/>
              <a:gd name="connsiteY6" fmla="*/ 0 h 881062"/>
              <a:gd name="connsiteX7" fmla="*/ 695325 w 1147763"/>
              <a:gd name="connsiteY7" fmla="*/ 23812 h 881062"/>
              <a:gd name="connsiteX8" fmla="*/ 619125 w 1147763"/>
              <a:gd name="connsiteY8" fmla="*/ 119062 h 881062"/>
              <a:gd name="connsiteX9" fmla="*/ 523875 w 1147763"/>
              <a:gd name="connsiteY9" fmla="*/ 304800 h 881062"/>
              <a:gd name="connsiteX10" fmla="*/ 419100 w 1147763"/>
              <a:gd name="connsiteY10" fmla="*/ 481012 h 881062"/>
              <a:gd name="connsiteX11" fmla="*/ 280988 w 1147763"/>
              <a:gd name="connsiteY11" fmla="*/ 628650 h 881062"/>
              <a:gd name="connsiteX12" fmla="*/ 176213 w 1147763"/>
              <a:gd name="connsiteY12" fmla="*/ 738187 h 881062"/>
              <a:gd name="connsiteX13" fmla="*/ 61913 w 1147763"/>
              <a:gd name="connsiteY13" fmla="*/ 800100 h 881062"/>
              <a:gd name="connsiteX14" fmla="*/ 0 w 1147763"/>
              <a:gd name="connsiteY14" fmla="*/ 823912 h 881062"/>
              <a:gd name="connsiteX15" fmla="*/ 0 w 1147763"/>
              <a:gd name="connsiteY15" fmla="*/ 881062 h 881062"/>
              <a:gd name="connsiteX16" fmla="*/ 990600 w 1147763"/>
              <a:gd name="connsiteY16" fmla="*/ 881062 h 881062"/>
              <a:gd name="connsiteX0" fmla="*/ 990600 w 990600"/>
              <a:gd name="connsiteY0" fmla="*/ 881062 h 881062"/>
              <a:gd name="connsiteX1" fmla="*/ 985838 w 990600"/>
              <a:gd name="connsiteY1" fmla="*/ 452438 h 881062"/>
              <a:gd name="connsiteX2" fmla="*/ 990600 w 990600"/>
              <a:gd name="connsiteY2" fmla="*/ 452437 h 881062"/>
              <a:gd name="connsiteX3" fmla="*/ 914400 w 990600"/>
              <a:gd name="connsiteY3" fmla="*/ 252412 h 881062"/>
              <a:gd name="connsiteX4" fmla="*/ 842963 w 990600"/>
              <a:gd name="connsiteY4" fmla="*/ 100012 h 881062"/>
              <a:gd name="connsiteX5" fmla="*/ 804863 w 990600"/>
              <a:gd name="connsiteY5" fmla="*/ 23812 h 881062"/>
              <a:gd name="connsiteX6" fmla="*/ 757238 w 990600"/>
              <a:gd name="connsiteY6" fmla="*/ 0 h 881062"/>
              <a:gd name="connsiteX7" fmla="*/ 695325 w 990600"/>
              <a:gd name="connsiteY7" fmla="*/ 23812 h 881062"/>
              <a:gd name="connsiteX8" fmla="*/ 619125 w 990600"/>
              <a:gd name="connsiteY8" fmla="*/ 119062 h 881062"/>
              <a:gd name="connsiteX9" fmla="*/ 523875 w 990600"/>
              <a:gd name="connsiteY9" fmla="*/ 304800 h 881062"/>
              <a:gd name="connsiteX10" fmla="*/ 419100 w 990600"/>
              <a:gd name="connsiteY10" fmla="*/ 481012 h 881062"/>
              <a:gd name="connsiteX11" fmla="*/ 280988 w 990600"/>
              <a:gd name="connsiteY11" fmla="*/ 628650 h 881062"/>
              <a:gd name="connsiteX12" fmla="*/ 176213 w 990600"/>
              <a:gd name="connsiteY12" fmla="*/ 738187 h 881062"/>
              <a:gd name="connsiteX13" fmla="*/ 61913 w 990600"/>
              <a:gd name="connsiteY13" fmla="*/ 800100 h 881062"/>
              <a:gd name="connsiteX14" fmla="*/ 0 w 990600"/>
              <a:gd name="connsiteY14" fmla="*/ 823912 h 881062"/>
              <a:gd name="connsiteX15" fmla="*/ 0 w 990600"/>
              <a:gd name="connsiteY15" fmla="*/ 881062 h 881062"/>
              <a:gd name="connsiteX16" fmla="*/ 990600 w 990600"/>
              <a:gd name="connsiteY16" fmla="*/ 881062 h 881062"/>
              <a:gd name="connsiteX0" fmla="*/ 990600 w 995363"/>
              <a:gd name="connsiteY0" fmla="*/ 881062 h 881062"/>
              <a:gd name="connsiteX1" fmla="*/ 985838 w 995363"/>
              <a:gd name="connsiteY1" fmla="*/ 452438 h 881062"/>
              <a:gd name="connsiteX2" fmla="*/ 995363 w 995363"/>
              <a:gd name="connsiteY2" fmla="*/ 452437 h 881062"/>
              <a:gd name="connsiteX3" fmla="*/ 914400 w 995363"/>
              <a:gd name="connsiteY3" fmla="*/ 252412 h 881062"/>
              <a:gd name="connsiteX4" fmla="*/ 842963 w 995363"/>
              <a:gd name="connsiteY4" fmla="*/ 100012 h 881062"/>
              <a:gd name="connsiteX5" fmla="*/ 804863 w 995363"/>
              <a:gd name="connsiteY5" fmla="*/ 23812 h 881062"/>
              <a:gd name="connsiteX6" fmla="*/ 757238 w 995363"/>
              <a:gd name="connsiteY6" fmla="*/ 0 h 881062"/>
              <a:gd name="connsiteX7" fmla="*/ 695325 w 995363"/>
              <a:gd name="connsiteY7" fmla="*/ 23812 h 881062"/>
              <a:gd name="connsiteX8" fmla="*/ 619125 w 995363"/>
              <a:gd name="connsiteY8" fmla="*/ 119062 h 881062"/>
              <a:gd name="connsiteX9" fmla="*/ 523875 w 995363"/>
              <a:gd name="connsiteY9" fmla="*/ 304800 h 881062"/>
              <a:gd name="connsiteX10" fmla="*/ 419100 w 995363"/>
              <a:gd name="connsiteY10" fmla="*/ 481012 h 881062"/>
              <a:gd name="connsiteX11" fmla="*/ 280988 w 995363"/>
              <a:gd name="connsiteY11" fmla="*/ 628650 h 881062"/>
              <a:gd name="connsiteX12" fmla="*/ 176213 w 995363"/>
              <a:gd name="connsiteY12" fmla="*/ 738187 h 881062"/>
              <a:gd name="connsiteX13" fmla="*/ 61913 w 995363"/>
              <a:gd name="connsiteY13" fmla="*/ 800100 h 881062"/>
              <a:gd name="connsiteX14" fmla="*/ 0 w 995363"/>
              <a:gd name="connsiteY14" fmla="*/ 823912 h 881062"/>
              <a:gd name="connsiteX15" fmla="*/ 0 w 995363"/>
              <a:gd name="connsiteY15" fmla="*/ 881062 h 881062"/>
              <a:gd name="connsiteX16" fmla="*/ 990600 w 995363"/>
              <a:gd name="connsiteY16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5363" h="881062">
                <a:moveTo>
                  <a:pt x="990600" y="881062"/>
                </a:moveTo>
                <a:cubicBezTo>
                  <a:pt x="989013" y="738187"/>
                  <a:pt x="987425" y="595313"/>
                  <a:pt x="985838" y="452438"/>
                </a:cubicBezTo>
                <a:lnTo>
                  <a:pt x="995363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990600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727873" y="2002359"/>
            <a:ext cx="1699086" cy="1340988"/>
            <a:chOff x="5139864" y="4548503"/>
            <a:chExt cx="2653556" cy="201835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367878" y="6130078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78" y="6130078"/>
                  <a:ext cx="834363" cy="4169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>
            <a:off x="4380740" y="1917853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64627" y="5821124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0.75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58217" y="2633803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87468" y="3475368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727873" y="3539920"/>
            <a:ext cx="1699086" cy="1340988"/>
            <a:chOff x="5139864" y="4548503"/>
            <a:chExt cx="2653556" cy="201835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723264" y="611096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264" y="6110963"/>
                  <a:ext cx="834363" cy="41691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375739" y="6109735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739" y="6109735"/>
                  <a:ext cx="834363" cy="41691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5086767" y="4257089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3848" y="6093296"/>
            <a:ext cx="145340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DRAW A SKETCH!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0313" y="3514423"/>
                <a:ext cx="28253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We need to find the area up to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. From the sketch we can therefore see we first find the area up to 16 and add on the 0.3: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&lt;16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=0.09121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=0.3+0.09121=0.39121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=19.17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13" y="3514423"/>
                <a:ext cx="2825375" cy="1200329"/>
              </a:xfrm>
              <a:prstGeom prst="rect">
                <a:avLst/>
              </a:prstGeom>
              <a:blipFill>
                <a:blip r:embed="rId11"/>
                <a:stretch>
                  <a:fillRect t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802203" y="4911128"/>
            <a:ext cx="191611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REALLY, DRAW A SKETCH!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544153" y="1917751"/>
            <a:ext cx="4492343" cy="1345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544153" y="3467769"/>
            <a:ext cx="4492343" cy="1855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70212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41"/>
          <p:cNvSpPr/>
          <p:nvPr/>
        </p:nvSpPr>
        <p:spPr>
          <a:xfrm>
            <a:off x="4767263" y="4274343"/>
            <a:ext cx="385762" cy="330995"/>
          </a:xfrm>
          <a:custGeom>
            <a:avLst/>
            <a:gdLst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0 w 400050"/>
              <a:gd name="connsiteY6" fmla="*/ 338138 h 338138"/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61912 w 400050"/>
              <a:gd name="connsiteY6" fmla="*/ 297656 h 338138"/>
              <a:gd name="connsiteX7" fmla="*/ 0 w 400050"/>
              <a:gd name="connsiteY7" fmla="*/ 338138 h 338138"/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40480 w 400050"/>
              <a:gd name="connsiteY6" fmla="*/ 280987 h 338138"/>
              <a:gd name="connsiteX7" fmla="*/ 0 w 400050"/>
              <a:gd name="connsiteY7" fmla="*/ 338138 h 338138"/>
              <a:gd name="connsiteX0" fmla="*/ 0 w 400050"/>
              <a:gd name="connsiteY0" fmla="*/ 338138 h 338138"/>
              <a:gd name="connsiteX1" fmla="*/ 385762 w 400050"/>
              <a:gd name="connsiteY1" fmla="*/ 338138 h 338138"/>
              <a:gd name="connsiteX2" fmla="*/ 400050 w 400050"/>
              <a:gd name="connsiteY2" fmla="*/ 0 h 338138"/>
              <a:gd name="connsiteX3" fmla="*/ 271462 w 400050"/>
              <a:gd name="connsiteY3" fmla="*/ 119063 h 338138"/>
              <a:gd name="connsiteX4" fmla="*/ 219075 w 400050"/>
              <a:gd name="connsiteY4" fmla="*/ 171450 h 338138"/>
              <a:gd name="connsiteX5" fmla="*/ 128587 w 400050"/>
              <a:gd name="connsiteY5" fmla="*/ 242888 h 338138"/>
              <a:gd name="connsiteX6" fmla="*/ 9524 w 400050"/>
              <a:gd name="connsiteY6" fmla="*/ 288131 h 338138"/>
              <a:gd name="connsiteX7" fmla="*/ 0 w 400050"/>
              <a:gd name="connsiteY7" fmla="*/ 338138 h 338138"/>
              <a:gd name="connsiteX0" fmla="*/ 0 w 385762"/>
              <a:gd name="connsiteY0" fmla="*/ 330995 h 330995"/>
              <a:gd name="connsiteX1" fmla="*/ 385762 w 385762"/>
              <a:gd name="connsiteY1" fmla="*/ 330995 h 330995"/>
              <a:gd name="connsiteX2" fmla="*/ 385762 w 385762"/>
              <a:gd name="connsiteY2" fmla="*/ 0 h 330995"/>
              <a:gd name="connsiteX3" fmla="*/ 271462 w 385762"/>
              <a:gd name="connsiteY3" fmla="*/ 111920 h 330995"/>
              <a:gd name="connsiteX4" fmla="*/ 219075 w 385762"/>
              <a:gd name="connsiteY4" fmla="*/ 164307 h 330995"/>
              <a:gd name="connsiteX5" fmla="*/ 128587 w 385762"/>
              <a:gd name="connsiteY5" fmla="*/ 235745 h 330995"/>
              <a:gd name="connsiteX6" fmla="*/ 9524 w 385762"/>
              <a:gd name="connsiteY6" fmla="*/ 280988 h 330995"/>
              <a:gd name="connsiteX7" fmla="*/ 0 w 385762"/>
              <a:gd name="connsiteY7" fmla="*/ 330995 h 33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85762" h="330995">
                <a:moveTo>
                  <a:pt x="0" y="330995"/>
                </a:moveTo>
                <a:lnTo>
                  <a:pt x="385762" y="330995"/>
                </a:lnTo>
                <a:lnTo>
                  <a:pt x="385762" y="0"/>
                </a:lnTo>
                <a:lnTo>
                  <a:pt x="271462" y="111920"/>
                </a:lnTo>
                <a:lnTo>
                  <a:pt x="219075" y="164307"/>
                </a:lnTo>
                <a:lnTo>
                  <a:pt x="128587" y="235745"/>
                </a:lnTo>
                <a:lnTo>
                  <a:pt x="9524" y="280988"/>
                </a:lnTo>
                <a:lnTo>
                  <a:pt x="0" y="33099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 16"/>
          <p:cNvSpPr/>
          <p:nvPr/>
        </p:nvSpPr>
        <p:spPr>
          <a:xfrm>
            <a:off x="5152109" y="3871913"/>
            <a:ext cx="248566" cy="735806"/>
          </a:xfrm>
          <a:custGeom>
            <a:avLst/>
            <a:gdLst>
              <a:gd name="connsiteX0" fmla="*/ 30519 w 240069"/>
              <a:gd name="connsiteY0" fmla="*/ 728662 h 754978"/>
              <a:gd name="connsiteX1" fmla="*/ 235307 w 240069"/>
              <a:gd name="connsiteY1" fmla="*/ 733425 h 754978"/>
              <a:gd name="connsiteX2" fmla="*/ 240069 w 240069"/>
              <a:gd name="connsiteY2" fmla="*/ 0 h 754978"/>
              <a:gd name="connsiteX3" fmla="*/ 116244 w 240069"/>
              <a:gd name="connsiteY3" fmla="*/ 209550 h 754978"/>
              <a:gd name="connsiteX4" fmla="*/ 1944 w 240069"/>
              <a:gd name="connsiteY4" fmla="*/ 390525 h 754978"/>
              <a:gd name="connsiteX5" fmla="*/ 30519 w 240069"/>
              <a:gd name="connsiteY5" fmla="*/ 728662 h 754978"/>
              <a:gd name="connsiteX0" fmla="*/ 23550 w 245006"/>
              <a:gd name="connsiteY0" fmla="*/ 731043 h 756711"/>
              <a:gd name="connsiteX1" fmla="*/ 240244 w 245006"/>
              <a:gd name="connsiteY1" fmla="*/ 733425 h 756711"/>
              <a:gd name="connsiteX2" fmla="*/ 245006 w 245006"/>
              <a:gd name="connsiteY2" fmla="*/ 0 h 756711"/>
              <a:gd name="connsiteX3" fmla="*/ 121181 w 245006"/>
              <a:gd name="connsiteY3" fmla="*/ 209550 h 756711"/>
              <a:gd name="connsiteX4" fmla="*/ 6881 w 245006"/>
              <a:gd name="connsiteY4" fmla="*/ 390525 h 756711"/>
              <a:gd name="connsiteX5" fmla="*/ 23550 w 245006"/>
              <a:gd name="connsiteY5" fmla="*/ 731043 h 756711"/>
              <a:gd name="connsiteX0" fmla="*/ 16872 w 238328"/>
              <a:gd name="connsiteY0" fmla="*/ 731043 h 756711"/>
              <a:gd name="connsiteX1" fmla="*/ 233566 w 238328"/>
              <a:gd name="connsiteY1" fmla="*/ 733425 h 756711"/>
              <a:gd name="connsiteX2" fmla="*/ 238328 w 238328"/>
              <a:gd name="connsiteY2" fmla="*/ 0 h 756711"/>
              <a:gd name="connsiteX3" fmla="*/ 114503 w 238328"/>
              <a:gd name="connsiteY3" fmla="*/ 209550 h 756711"/>
              <a:gd name="connsiteX4" fmla="*/ 203 w 238328"/>
              <a:gd name="connsiteY4" fmla="*/ 390525 h 756711"/>
              <a:gd name="connsiteX5" fmla="*/ 16872 w 238328"/>
              <a:gd name="connsiteY5" fmla="*/ 731043 h 756711"/>
              <a:gd name="connsiteX0" fmla="*/ 3143 w 250792"/>
              <a:gd name="connsiteY0" fmla="*/ 735806 h 760267"/>
              <a:gd name="connsiteX1" fmla="*/ 246030 w 250792"/>
              <a:gd name="connsiteY1" fmla="*/ 733425 h 760267"/>
              <a:gd name="connsiteX2" fmla="*/ 250792 w 250792"/>
              <a:gd name="connsiteY2" fmla="*/ 0 h 760267"/>
              <a:gd name="connsiteX3" fmla="*/ 126967 w 250792"/>
              <a:gd name="connsiteY3" fmla="*/ 209550 h 760267"/>
              <a:gd name="connsiteX4" fmla="*/ 12667 w 250792"/>
              <a:gd name="connsiteY4" fmla="*/ 390525 h 760267"/>
              <a:gd name="connsiteX5" fmla="*/ 3143 w 250792"/>
              <a:gd name="connsiteY5" fmla="*/ 735806 h 760267"/>
              <a:gd name="connsiteX0" fmla="*/ 51 w 247700"/>
              <a:gd name="connsiteY0" fmla="*/ 735806 h 760267"/>
              <a:gd name="connsiteX1" fmla="*/ 242938 w 247700"/>
              <a:gd name="connsiteY1" fmla="*/ 733425 h 760267"/>
              <a:gd name="connsiteX2" fmla="*/ 247700 w 247700"/>
              <a:gd name="connsiteY2" fmla="*/ 0 h 760267"/>
              <a:gd name="connsiteX3" fmla="*/ 123875 w 247700"/>
              <a:gd name="connsiteY3" fmla="*/ 209550 h 760267"/>
              <a:gd name="connsiteX4" fmla="*/ 9575 w 247700"/>
              <a:gd name="connsiteY4" fmla="*/ 390525 h 760267"/>
              <a:gd name="connsiteX5" fmla="*/ 51 w 247700"/>
              <a:gd name="connsiteY5" fmla="*/ 735806 h 760267"/>
              <a:gd name="connsiteX0" fmla="*/ 51 w 247700"/>
              <a:gd name="connsiteY0" fmla="*/ 735806 h 735806"/>
              <a:gd name="connsiteX1" fmla="*/ 242938 w 247700"/>
              <a:gd name="connsiteY1" fmla="*/ 733425 h 735806"/>
              <a:gd name="connsiteX2" fmla="*/ 247700 w 247700"/>
              <a:gd name="connsiteY2" fmla="*/ 0 h 735806"/>
              <a:gd name="connsiteX3" fmla="*/ 123875 w 247700"/>
              <a:gd name="connsiteY3" fmla="*/ 209550 h 735806"/>
              <a:gd name="connsiteX4" fmla="*/ 9575 w 247700"/>
              <a:gd name="connsiteY4" fmla="*/ 390525 h 735806"/>
              <a:gd name="connsiteX5" fmla="*/ 51 w 247700"/>
              <a:gd name="connsiteY5" fmla="*/ 735806 h 735806"/>
              <a:gd name="connsiteX0" fmla="*/ 917 w 248566"/>
              <a:gd name="connsiteY0" fmla="*/ 735806 h 735806"/>
              <a:gd name="connsiteX1" fmla="*/ 243804 w 248566"/>
              <a:gd name="connsiteY1" fmla="*/ 733425 h 735806"/>
              <a:gd name="connsiteX2" fmla="*/ 248566 w 248566"/>
              <a:gd name="connsiteY2" fmla="*/ 0 h 735806"/>
              <a:gd name="connsiteX3" fmla="*/ 124741 w 248566"/>
              <a:gd name="connsiteY3" fmla="*/ 209550 h 735806"/>
              <a:gd name="connsiteX4" fmla="*/ 916 w 248566"/>
              <a:gd name="connsiteY4" fmla="*/ 402431 h 735806"/>
              <a:gd name="connsiteX5" fmla="*/ 917 w 248566"/>
              <a:gd name="connsiteY5" fmla="*/ 735806 h 735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8566" h="735806">
                <a:moveTo>
                  <a:pt x="917" y="735806"/>
                </a:moveTo>
                <a:cubicBezTo>
                  <a:pt x="89817" y="726281"/>
                  <a:pt x="175541" y="731837"/>
                  <a:pt x="243804" y="733425"/>
                </a:cubicBezTo>
                <a:cubicBezTo>
                  <a:pt x="245391" y="488950"/>
                  <a:pt x="246979" y="244475"/>
                  <a:pt x="248566" y="0"/>
                </a:cubicBezTo>
                <a:lnTo>
                  <a:pt x="124741" y="209550"/>
                </a:lnTo>
                <a:lnTo>
                  <a:pt x="916" y="402431"/>
                </a:lnTo>
                <a:cubicBezTo>
                  <a:pt x="-671" y="518318"/>
                  <a:pt x="123" y="647700"/>
                  <a:pt x="917" y="73580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 18"/>
          <p:cNvSpPr/>
          <p:nvPr/>
        </p:nvSpPr>
        <p:spPr>
          <a:xfrm>
            <a:off x="1247775" y="5082864"/>
            <a:ext cx="11477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7763" h="881062">
                <a:moveTo>
                  <a:pt x="1138238" y="881062"/>
                </a:moveTo>
                <a:lnTo>
                  <a:pt x="1147763" y="638175"/>
                </a:lnTo>
                <a:lnTo>
                  <a:pt x="1071563" y="566737"/>
                </a:lnTo>
                <a:lnTo>
                  <a:pt x="990600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113823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 err="1">
                  <a:latin typeface="+mj-lt"/>
                </a:rPr>
                <a:t>ClassWiz</a:t>
              </a:r>
              <a:r>
                <a:rPr lang="en-GB" sz="3200" dirty="0">
                  <a:latin typeface="+mj-lt"/>
                </a:rPr>
                <a:t>: Inverse Normal Distribution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45660" y="800655"/>
            <a:ext cx="792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now know how to use a calculator to value of the variable to obtain a probability. But we might want to do the reverse: given a probability of being in a region, how do we find the value of the boundary?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95182" y="1977721"/>
                <a:ext cx="3600400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[Textbook]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20,3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 dirty="0"/>
                  <a:t>. Find, correct to two decimal places, the values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such that:</a:t>
                </a:r>
              </a:p>
              <a:p>
                <a:pPr marL="342900" indent="-342900">
                  <a:buAutoNum type="alphaLcPeriod"/>
                </a:pPr>
                <a:r>
                  <a:rPr lang="en-GB" sz="1400" b="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16&lt;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endParaRPr lang="en-GB" sz="1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182" y="1977721"/>
                <a:ext cx="3600400" cy="11695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639198" y="3503568"/>
                <a:ext cx="309634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GB" sz="1200" dirty="0"/>
                  <a:t>MODE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1200" dirty="0"/>
                  <a:t> Distributions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Choose ‘Inverse Normal’.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Put the area as 0.75 (this is the area </a:t>
                </a:r>
                <a:r>
                  <a:rPr lang="en-GB" sz="1200" u="sng" dirty="0"/>
                  <a:t>up to</a:t>
                </a:r>
                <a:r>
                  <a:rPr lang="en-GB" sz="1200" dirty="0"/>
                  <a:t> the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 value to determine). Put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200" dirty="0"/>
                  <a:t> and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12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GB" sz="1200" dirty="0"/>
                  <a:t>You should get</a:t>
                </a:r>
                <a:r>
                  <a:rPr lang="en-GB" sz="1200" b="1" dirty="0"/>
                  <a:t> 22.0235</a:t>
                </a:r>
                <a:r>
                  <a:rPr lang="en-GB" sz="1200" dirty="0"/>
                  <a:t>.</a:t>
                </a:r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98" y="3503568"/>
                <a:ext cx="3096344" cy="1200329"/>
              </a:xfrm>
              <a:prstGeom prst="rect">
                <a:avLst/>
              </a:prstGeom>
              <a:blipFill>
                <a:blip r:embed="rId4"/>
                <a:stretch>
                  <a:fillRect l="-197" t="-1015" b="-30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1187624" y="4896324"/>
            <a:ext cx="1699086" cy="1340988"/>
            <a:chOff x="5139864" y="4548503"/>
            <a:chExt cx="2653556" cy="201835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2340429" y="4875311"/>
                <a:ext cx="2184327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dirty="0"/>
                  <a:t>The ‘area’ requested by your calculator is the probability </a:t>
                </a:r>
                <a:r>
                  <a:rPr lang="en-GB" sz="1050" b="1" u="sng" dirty="0"/>
                  <a:t>up to</a:t>
                </a:r>
                <a:r>
                  <a:rPr lang="en-GB" sz="1050" dirty="0"/>
                  <a:t> the value of interest (in this case </a:t>
                </a:r>
                <a14:m>
                  <m:oMath xmlns:m="http://schemas.openxmlformats.org/officeDocument/2006/math"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050" dirty="0"/>
                  <a:t>)</a:t>
                </a: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429" y="4875311"/>
                <a:ext cx="2184327" cy="577081"/>
              </a:xfrm>
              <a:prstGeom prst="rect">
                <a:avLst/>
              </a:prstGeom>
              <a:blipFill>
                <a:blip r:embed="rId6"/>
                <a:stretch>
                  <a:fillRect b="-63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251520" y="3592201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501931" y="1870776"/>
                <a:ext cx="1944216" cy="12772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=0.4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GB" sz="1400" dirty="0"/>
              </a:p>
              <a:p>
                <a:r>
                  <a:rPr lang="en-GB" sz="1100" dirty="0"/>
                  <a:t>(i.e. if 40% is above </a:t>
                </a:r>
                <a14:m>
                  <m:oMath xmlns:m="http://schemas.openxmlformats.org/officeDocument/2006/math">
                    <m:r>
                      <a:rPr lang="en-GB" sz="11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100" dirty="0"/>
                  <a:t>, then 60% must be below)</a:t>
                </a:r>
              </a:p>
              <a:p>
                <a:endParaRPr lang="en-GB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=20.76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931" y="1870776"/>
                <a:ext cx="1944216" cy="127727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 21"/>
          <p:cNvSpPr/>
          <p:nvPr/>
        </p:nvSpPr>
        <p:spPr>
          <a:xfrm>
            <a:off x="4788024" y="2188899"/>
            <a:ext cx="9953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  <a:gd name="connsiteX0" fmla="*/ 990600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990600 w 1147763"/>
              <a:gd name="connsiteY17" fmla="*/ 881062 h 881062"/>
              <a:gd name="connsiteX0" fmla="*/ 990600 w 1147763"/>
              <a:gd name="connsiteY0" fmla="*/ 881062 h 881062"/>
              <a:gd name="connsiteX1" fmla="*/ 1147763 w 1147763"/>
              <a:gd name="connsiteY1" fmla="*/ 638175 h 881062"/>
              <a:gd name="connsiteX2" fmla="*/ 990600 w 1147763"/>
              <a:gd name="connsiteY2" fmla="*/ 452437 h 881062"/>
              <a:gd name="connsiteX3" fmla="*/ 914400 w 1147763"/>
              <a:gd name="connsiteY3" fmla="*/ 252412 h 881062"/>
              <a:gd name="connsiteX4" fmla="*/ 842963 w 1147763"/>
              <a:gd name="connsiteY4" fmla="*/ 100012 h 881062"/>
              <a:gd name="connsiteX5" fmla="*/ 804863 w 1147763"/>
              <a:gd name="connsiteY5" fmla="*/ 23812 h 881062"/>
              <a:gd name="connsiteX6" fmla="*/ 757238 w 1147763"/>
              <a:gd name="connsiteY6" fmla="*/ 0 h 881062"/>
              <a:gd name="connsiteX7" fmla="*/ 695325 w 1147763"/>
              <a:gd name="connsiteY7" fmla="*/ 23812 h 881062"/>
              <a:gd name="connsiteX8" fmla="*/ 619125 w 1147763"/>
              <a:gd name="connsiteY8" fmla="*/ 119062 h 881062"/>
              <a:gd name="connsiteX9" fmla="*/ 523875 w 1147763"/>
              <a:gd name="connsiteY9" fmla="*/ 304800 h 881062"/>
              <a:gd name="connsiteX10" fmla="*/ 419100 w 1147763"/>
              <a:gd name="connsiteY10" fmla="*/ 481012 h 881062"/>
              <a:gd name="connsiteX11" fmla="*/ 280988 w 1147763"/>
              <a:gd name="connsiteY11" fmla="*/ 628650 h 881062"/>
              <a:gd name="connsiteX12" fmla="*/ 176213 w 1147763"/>
              <a:gd name="connsiteY12" fmla="*/ 738187 h 881062"/>
              <a:gd name="connsiteX13" fmla="*/ 61913 w 1147763"/>
              <a:gd name="connsiteY13" fmla="*/ 800100 h 881062"/>
              <a:gd name="connsiteX14" fmla="*/ 0 w 1147763"/>
              <a:gd name="connsiteY14" fmla="*/ 823912 h 881062"/>
              <a:gd name="connsiteX15" fmla="*/ 0 w 1147763"/>
              <a:gd name="connsiteY15" fmla="*/ 881062 h 881062"/>
              <a:gd name="connsiteX16" fmla="*/ 990600 w 1147763"/>
              <a:gd name="connsiteY16" fmla="*/ 881062 h 881062"/>
              <a:gd name="connsiteX0" fmla="*/ 990600 w 990600"/>
              <a:gd name="connsiteY0" fmla="*/ 881062 h 881062"/>
              <a:gd name="connsiteX1" fmla="*/ 985838 w 990600"/>
              <a:gd name="connsiteY1" fmla="*/ 452438 h 881062"/>
              <a:gd name="connsiteX2" fmla="*/ 990600 w 990600"/>
              <a:gd name="connsiteY2" fmla="*/ 452437 h 881062"/>
              <a:gd name="connsiteX3" fmla="*/ 914400 w 990600"/>
              <a:gd name="connsiteY3" fmla="*/ 252412 h 881062"/>
              <a:gd name="connsiteX4" fmla="*/ 842963 w 990600"/>
              <a:gd name="connsiteY4" fmla="*/ 100012 h 881062"/>
              <a:gd name="connsiteX5" fmla="*/ 804863 w 990600"/>
              <a:gd name="connsiteY5" fmla="*/ 23812 h 881062"/>
              <a:gd name="connsiteX6" fmla="*/ 757238 w 990600"/>
              <a:gd name="connsiteY6" fmla="*/ 0 h 881062"/>
              <a:gd name="connsiteX7" fmla="*/ 695325 w 990600"/>
              <a:gd name="connsiteY7" fmla="*/ 23812 h 881062"/>
              <a:gd name="connsiteX8" fmla="*/ 619125 w 990600"/>
              <a:gd name="connsiteY8" fmla="*/ 119062 h 881062"/>
              <a:gd name="connsiteX9" fmla="*/ 523875 w 990600"/>
              <a:gd name="connsiteY9" fmla="*/ 304800 h 881062"/>
              <a:gd name="connsiteX10" fmla="*/ 419100 w 990600"/>
              <a:gd name="connsiteY10" fmla="*/ 481012 h 881062"/>
              <a:gd name="connsiteX11" fmla="*/ 280988 w 990600"/>
              <a:gd name="connsiteY11" fmla="*/ 628650 h 881062"/>
              <a:gd name="connsiteX12" fmla="*/ 176213 w 990600"/>
              <a:gd name="connsiteY12" fmla="*/ 738187 h 881062"/>
              <a:gd name="connsiteX13" fmla="*/ 61913 w 990600"/>
              <a:gd name="connsiteY13" fmla="*/ 800100 h 881062"/>
              <a:gd name="connsiteX14" fmla="*/ 0 w 990600"/>
              <a:gd name="connsiteY14" fmla="*/ 823912 h 881062"/>
              <a:gd name="connsiteX15" fmla="*/ 0 w 990600"/>
              <a:gd name="connsiteY15" fmla="*/ 881062 h 881062"/>
              <a:gd name="connsiteX16" fmla="*/ 990600 w 990600"/>
              <a:gd name="connsiteY16" fmla="*/ 881062 h 881062"/>
              <a:gd name="connsiteX0" fmla="*/ 990600 w 995363"/>
              <a:gd name="connsiteY0" fmla="*/ 881062 h 881062"/>
              <a:gd name="connsiteX1" fmla="*/ 985838 w 995363"/>
              <a:gd name="connsiteY1" fmla="*/ 452438 h 881062"/>
              <a:gd name="connsiteX2" fmla="*/ 995363 w 995363"/>
              <a:gd name="connsiteY2" fmla="*/ 452437 h 881062"/>
              <a:gd name="connsiteX3" fmla="*/ 914400 w 995363"/>
              <a:gd name="connsiteY3" fmla="*/ 252412 h 881062"/>
              <a:gd name="connsiteX4" fmla="*/ 842963 w 995363"/>
              <a:gd name="connsiteY4" fmla="*/ 100012 h 881062"/>
              <a:gd name="connsiteX5" fmla="*/ 804863 w 995363"/>
              <a:gd name="connsiteY5" fmla="*/ 23812 h 881062"/>
              <a:gd name="connsiteX6" fmla="*/ 757238 w 995363"/>
              <a:gd name="connsiteY6" fmla="*/ 0 h 881062"/>
              <a:gd name="connsiteX7" fmla="*/ 695325 w 995363"/>
              <a:gd name="connsiteY7" fmla="*/ 23812 h 881062"/>
              <a:gd name="connsiteX8" fmla="*/ 619125 w 995363"/>
              <a:gd name="connsiteY8" fmla="*/ 119062 h 881062"/>
              <a:gd name="connsiteX9" fmla="*/ 523875 w 995363"/>
              <a:gd name="connsiteY9" fmla="*/ 304800 h 881062"/>
              <a:gd name="connsiteX10" fmla="*/ 419100 w 995363"/>
              <a:gd name="connsiteY10" fmla="*/ 481012 h 881062"/>
              <a:gd name="connsiteX11" fmla="*/ 280988 w 995363"/>
              <a:gd name="connsiteY11" fmla="*/ 628650 h 881062"/>
              <a:gd name="connsiteX12" fmla="*/ 176213 w 995363"/>
              <a:gd name="connsiteY12" fmla="*/ 738187 h 881062"/>
              <a:gd name="connsiteX13" fmla="*/ 61913 w 995363"/>
              <a:gd name="connsiteY13" fmla="*/ 800100 h 881062"/>
              <a:gd name="connsiteX14" fmla="*/ 0 w 995363"/>
              <a:gd name="connsiteY14" fmla="*/ 823912 h 881062"/>
              <a:gd name="connsiteX15" fmla="*/ 0 w 995363"/>
              <a:gd name="connsiteY15" fmla="*/ 881062 h 881062"/>
              <a:gd name="connsiteX16" fmla="*/ 990600 w 995363"/>
              <a:gd name="connsiteY16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995363" h="881062">
                <a:moveTo>
                  <a:pt x="990600" y="881062"/>
                </a:moveTo>
                <a:cubicBezTo>
                  <a:pt x="989013" y="738187"/>
                  <a:pt x="987425" y="595313"/>
                  <a:pt x="985838" y="452438"/>
                </a:cubicBezTo>
                <a:lnTo>
                  <a:pt x="995363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990600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727873" y="2002359"/>
            <a:ext cx="1699086" cy="1340988"/>
            <a:chOff x="5139864" y="4548503"/>
            <a:chExt cx="2653556" cy="2018359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367878" y="6130078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7878" y="6130078"/>
                  <a:ext cx="834363" cy="4169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28"/>
          <p:cNvSpPr/>
          <p:nvPr/>
        </p:nvSpPr>
        <p:spPr>
          <a:xfrm>
            <a:off x="4380740" y="1917853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64627" y="5486505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0.75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258217" y="2633803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0.6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387468" y="3475368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727873" y="3539920"/>
            <a:ext cx="1699086" cy="1340988"/>
            <a:chOff x="5139864" y="4548503"/>
            <a:chExt cx="2653556" cy="2018359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20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723264" y="611096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3264" y="6110963"/>
                  <a:ext cx="834363" cy="41691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375739" y="6109735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739" y="6109735"/>
                  <a:ext cx="834363" cy="41691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5086767" y="4257089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</a:rPr>
              <a:t>0.3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68137" y="5882187"/>
            <a:ext cx="1453407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DRAW A SKETCH!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10313" y="3514423"/>
                <a:ext cx="2825375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We need to find the area up to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200" dirty="0"/>
                  <a:t>. From the sketch we can therefore see we first find the area up to 16 and add on the 0.3: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&lt;16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=0.09121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=0.3+0.09121=0.39121</m:t>
                      </m:r>
                    </m:oMath>
                  </m:oMathPara>
                </a14:m>
                <a:endParaRPr lang="en-GB" sz="1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=19.17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313" y="3514423"/>
                <a:ext cx="2825375" cy="1200329"/>
              </a:xfrm>
              <a:prstGeom prst="rect">
                <a:avLst/>
              </a:prstGeom>
              <a:blipFill>
                <a:blip r:embed="rId11"/>
                <a:stretch>
                  <a:fillRect t="-51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Box 42"/>
          <p:cNvSpPr txBox="1"/>
          <p:nvPr/>
        </p:nvSpPr>
        <p:spPr>
          <a:xfrm>
            <a:off x="4802203" y="4911128"/>
            <a:ext cx="1916112" cy="276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dirty="0"/>
              <a:t>REALLY, DRAW A SKETCH! 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544153" y="1917751"/>
            <a:ext cx="4492343" cy="13451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544153" y="3467769"/>
            <a:ext cx="4492343" cy="185553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35041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</p:childTnLst>
        </p:cTn>
      </p:par>
    </p:tnLst>
    <p:bldLst>
      <p:bldP spid="44" grpId="0" animBg="1"/>
      <p:bldP spid="4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18"/>
          <p:cNvSpPr/>
          <p:nvPr/>
        </p:nvSpPr>
        <p:spPr>
          <a:xfrm>
            <a:off x="1181149" y="2308089"/>
            <a:ext cx="11477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7763" h="881062">
                <a:moveTo>
                  <a:pt x="1138238" y="881062"/>
                </a:moveTo>
                <a:lnTo>
                  <a:pt x="1147763" y="638175"/>
                </a:lnTo>
                <a:lnTo>
                  <a:pt x="1071563" y="566737"/>
                </a:lnTo>
                <a:lnTo>
                  <a:pt x="990600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113823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95536" y="800195"/>
                <a:ext cx="3600400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If the IQ of a population is distributed using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100,15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 dirty="0"/>
                  <a:t>. </a:t>
                </a:r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Determine the IQ corresponding to the top 30% of the population.</a:t>
                </a:r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Determine the interquartile range of IQs.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00195"/>
                <a:ext cx="3600400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1120998" y="2121549"/>
            <a:ext cx="1699086" cy="1340988"/>
            <a:chOff x="5139864" y="4548503"/>
            <a:chExt cx="2653556" cy="2018359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041720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100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20"/>
          <p:cNvSpPr/>
          <p:nvPr/>
        </p:nvSpPr>
        <p:spPr>
          <a:xfrm>
            <a:off x="281422" y="2133965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09637" y="3652127"/>
                <a:ext cx="194421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=0.7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=107.87 (2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37" y="3652127"/>
                <a:ext cx="1944216" cy="738664"/>
              </a:xfrm>
              <a:prstGeom prst="rect">
                <a:avLst/>
              </a:prstGeom>
              <a:blipFill>
                <a:blip r:embed="rId6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1602277" y="2698835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0.70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24428" y="2142119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5" name="Freeform 24"/>
          <p:cNvSpPr/>
          <p:nvPr/>
        </p:nvSpPr>
        <p:spPr>
          <a:xfrm>
            <a:off x="4911718" y="2307181"/>
            <a:ext cx="78819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361950 w 1147763"/>
              <a:gd name="connsiteY16" fmla="*/ 881062 h 881062"/>
              <a:gd name="connsiteX17" fmla="*/ 1138238 w 1147763"/>
              <a:gd name="connsiteY17" fmla="*/ 881062 h 881062"/>
              <a:gd name="connsiteX0" fmla="*/ 1076325 w 1085850"/>
              <a:gd name="connsiteY0" fmla="*/ 881062 h 881062"/>
              <a:gd name="connsiteX1" fmla="*/ 1085850 w 1085850"/>
              <a:gd name="connsiteY1" fmla="*/ 638175 h 881062"/>
              <a:gd name="connsiteX2" fmla="*/ 1009650 w 1085850"/>
              <a:gd name="connsiteY2" fmla="*/ 566737 h 881062"/>
              <a:gd name="connsiteX3" fmla="*/ 928687 w 1085850"/>
              <a:gd name="connsiteY3" fmla="*/ 452437 h 881062"/>
              <a:gd name="connsiteX4" fmla="*/ 852487 w 1085850"/>
              <a:gd name="connsiteY4" fmla="*/ 252412 h 881062"/>
              <a:gd name="connsiteX5" fmla="*/ 781050 w 1085850"/>
              <a:gd name="connsiteY5" fmla="*/ 100012 h 881062"/>
              <a:gd name="connsiteX6" fmla="*/ 742950 w 1085850"/>
              <a:gd name="connsiteY6" fmla="*/ 23812 h 881062"/>
              <a:gd name="connsiteX7" fmla="*/ 695325 w 1085850"/>
              <a:gd name="connsiteY7" fmla="*/ 0 h 881062"/>
              <a:gd name="connsiteX8" fmla="*/ 633412 w 1085850"/>
              <a:gd name="connsiteY8" fmla="*/ 23812 h 881062"/>
              <a:gd name="connsiteX9" fmla="*/ 557212 w 1085850"/>
              <a:gd name="connsiteY9" fmla="*/ 119062 h 881062"/>
              <a:gd name="connsiteX10" fmla="*/ 461962 w 1085850"/>
              <a:gd name="connsiteY10" fmla="*/ 304800 h 881062"/>
              <a:gd name="connsiteX11" fmla="*/ 357187 w 1085850"/>
              <a:gd name="connsiteY11" fmla="*/ 481012 h 881062"/>
              <a:gd name="connsiteX12" fmla="*/ 219075 w 1085850"/>
              <a:gd name="connsiteY12" fmla="*/ 628650 h 881062"/>
              <a:gd name="connsiteX13" fmla="*/ 114300 w 1085850"/>
              <a:gd name="connsiteY13" fmla="*/ 738187 h 881062"/>
              <a:gd name="connsiteX14" fmla="*/ 0 w 1085850"/>
              <a:gd name="connsiteY14" fmla="*/ 800100 h 881062"/>
              <a:gd name="connsiteX15" fmla="*/ 300037 w 1085850"/>
              <a:gd name="connsiteY15" fmla="*/ 881062 h 881062"/>
              <a:gd name="connsiteX16" fmla="*/ 1076325 w 1085850"/>
              <a:gd name="connsiteY16" fmla="*/ 881062 h 881062"/>
              <a:gd name="connsiteX0" fmla="*/ 962025 w 971550"/>
              <a:gd name="connsiteY0" fmla="*/ 881062 h 881062"/>
              <a:gd name="connsiteX1" fmla="*/ 971550 w 971550"/>
              <a:gd name="connsiteY1" fmla="*/ 638175 h 881062"/>
              <a:gd name="connsiteX2" fmla="*/ 895350 w 971550"/>
              <a:gd name="connsiteY2" fmla="*/ 566737 h 881062"/>
              <a:gd name="connsiteX3" fmla="*/ 814387 w 971550"/>
              <a:gd name="connsiteY3" fmla="*/ 452437 h 881062"/>
              <a:gd name="connsiteX4" fmla="*/ 738187 w 971550"/>
              <a:gd name="connsiteY4" fmla="*/ 252412 h 881062"/>
              <a:gd name="connsiteX5" fmla="*/ 666750 w 971550"/>
              <a:gd name="connsiteY5" fmla="*/ 100012 h 881062"/>
              <a:gd name="connsiteX6" fmla="*/ 628650 w 971550"/>
              <a:gd name="connsiteY6" fmla="*/ 23812 h 881062"/>
              <a:gd name="connsiteX7" fmla="*/ 581025 w 971550"/>
              <a:gd name="connsiteY7" fmla="*/ 0 h 881062"/>
              <a:gd name="connsiteX8" fmla="*/ 519112 w 971550"/>
              <a:gd name="connsiteY8" fmla="*/ 23812 h 881062"/>
              <a:gd name="connsiteX9" fmla="*/ 442912 w 971550"/>
              <a:gd name="connsiteY9" fmla="*/ 119062 h 881062"/>
              <a:gd name="connsiteX10" fmla="*/ 347662 w 971550"/>
              <a:gd name="connsiteY10" fmla="*/ 304800 h 881062"/>
              <a:gd name="connsiteX11" fmla="*/ 242887 w 971550"/>
              <a:gd name="connsiteY11" fmla="*/ 481012 h 881062"/>
              <a:gd name="connsiteX12" fmla="*/ 104775 w 971550"/>
              <a:gd name="connsiteY12" fmla="*/ 628650 h 881062"/>
              <a:gd name="connsiteX13" fmla="*/ 0 w 971550"/>
              <a:gd name="connsiteY13" fmla="*/ 738187 h 881062"/>
              <a:gd name="connsiteX14" fmla="*/ 185737 w 971550"/>
              <a:gd name="connsiteY14" fmla="*/ 881062 h 881062"/>
              <a:gd name="connsiteX15" fmla="*/ 962025 w 971550"/>
              <a:gd name="connsiteY15" fmla="*/ 881062 h 881062"/>
              <a:gd name="connsiteX0" fmla="*/ 857250 w 866775"/>
              <a:gd name="connsiteY0" fmla="*/ 881062 h 881062"/>
              <a:gd name="connsiteX1" fmla="*/ 866775 w 866775"/>
              <a:gd name="connsiteY1" fmla="*/ 638175 h 881062"/>
              <a:gd name="connsiteX2" fmla="*/ 790575 w 866775"/>
              <a:gd name="connsiteY2" fmla="*/ 566737 h 881062"/>
              <a:gd name="connsiteX3" fmla="*/ 709612 w 866775"/>
              <a:gd name="connsiteY3" fmla="*/ 452437 h 881062"/>
              <a:gd name="connsiteX4" fmla="*/ 633412 w 866775"/>
              <a:gd name="connsiteY4" fmla="*/ 252412 h 881062"/>
              <a:gd name="connsiteX5" fmla="*/ 561975 w 866775"/>
              <a:gd name="connsiteY5" fmla="*/ 100012 h 881062"/>
              <a:gd name="connsiteX6" fmla="*/ 523875 w 866775"/>
              <a:gd name="connsiteY6" fmla="*/ 23812 h 881062"/>
              <a:gd name="connsiteX7" fmla="*/ 476250 w 866775"/>
              <a:gd name="connsiteY7" fmla="*/ 0 h 881062"/>
              <a:gd name="connsiteX8" fmla="*/ 414337 w 866775"/>
              <a:gd name="connsiteY8" fmla="*/ 23812 h 881062"/>
              <a:gd name="connsiteX9" fmla="*/ 338137 w 866775"/>
              <a:gd name="connsiteY9" fmla="*/ 119062 h 881062"/>
              <a:gd name="connsiteX10" fmla="*/ 242887 w 866775"/>
              <a:gd name="connsiteY10" fmla="*/ 304800 h 881062"/>
              <a:gd name="connsiteX11" fmla="*/ 138112 w 866775"/>
              <a:gd name="connsiteY11" fmla="*/ 481012 h 881062"/>
              <a:gd name="connsiteX12" fmla="*/ 0 w 866775"/>
              <a:gd name="connsiteY12" fmla="*/ 628650 h 881062"/>
              <a:gd name="connsiteX13" fmla="*/ 80962 w 866775"/>
              <a:gd name="connsiteY13" fmla="*/ 881062 h 881062"/>
              <a:gd name="connsiteX14" fmla="*/ 857250 w 866775"/>
              <a:gd name="connsiteY14" fmla="*/ 881062 h 881062"/>
              <a:gd name="connsiteX0" fmla="*/ 778668 w 788193"/>
              <a:gd name="connsiteY0" fmla="*/ 881062 h 881062"/>
              <a:gd name="connsiteX1" fmla="*/ 788193 w 788193"/>
              <a:gd name="connsiteY1" fmla="*/ 638175 h 881062"/>
              <a:gd name="connsiteX2" fmla="*/ 711993 w 788193"/>
              <a:gd name="connsiteY2" fmla="*/ 566737 h 881062"/>
              <a:gd name="connsiteX3" fmla="*/ 631030 w 788193"/>
              <a:gd name="connsiteY3" fmla="*/ 452437 h 881062"/>
              <a:gd name="connsiteX4" fmla="*/ 554830 w 788193"/>
              <a:gd name="connsiteY4" fmla="*/ 252412 h 881062"/>
              <a:gd name="connsiteX5" fmla="*/ 483393 w 788193"/>
              <a:gd name="connsiteY5" fmla="*/ 100012 h 881062"/>
              <a:gd name="connsiteX6" fmla="*/ 445293 w 788193"/>
              <a:gd name="connsiteY6" fmla="*/ 23812 h 881062"/>
              <a:gd name="connsiteX7" fmla="*/ 397668 w 788193"/>
              <a:gd name="connsiteY7" fmla="*/ 0 h 881062"/>
              <a:gd name="connsiteX8" fmla="*/ 335755 w 788193"/>
              <a:gd name="connsiteY8" fmla="*/ 23812 h 881062"/>
              <a:gd name="connsiteX9" fmla="*/ 259555 w 788193"/>
              <a:gd name="connsiteY9" fmla="*/ 119062 h 881062"/>
              <a:gd name="connsiteX10" fmla="*/ 164305 w 788193"/>
              <a:gd name="connsiteY10" fmla="*/ 304800 h 881062"/>
              <a:gd name="connsiteX11" fmla="*/ 59530 w 788193"/>
              <a:gd name="connsiteY11" fmla="*/ 481012 h 881062"/>
              <a:gd name="connsiteX12" fmla="*/ 0 w 788193"/>
              <a:gd name="connsiteY12" fmla="*/ 559594 h 881062"/>
              <a:gd name="connsiteX13" fmla="*/ 2380 w 788193"/>
              <a:gd name="connsiteY13" fmla="*/ 881062 h 881062"/>
              <a:gd name="connsiteX14" fmla="*/ 778668 w 788193"/>
              <a:gd name="connsiteY14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8193" h="881062">
                <a:moveTo>
                  <a:pt x="778668" y="881062"/>
                </a:moveTo>
                <a:lnTo>
                  <a:pt x="788193" y="638175"/>
                </a:lnTo>
                <a:lnTo>
                  <a:pt x="711993" y="566737"/>
                </a:lnTo>
                <a:lnTo>
                  <a:pt x="631030" y="452437"/>
                </a:lnTo>
                <a:lnTo>
                  <a:pt x="554830" y="252412"/>
                </a:lnTo>
                <a:lnTo>
                  <a:pt x="483393" y="100012"/>
                </a:lnTo>
                <a:lnTo>
                  <a:pt x="445293" y="23812"/>
                </a:lnTo>
                <a:lnTo>
                  <a:pt x="397668" y="0"/>
                </a:lnTo>
                <a:lnTo>
                  <a:pt x="335755" y="23812"/>
                </a:lnTo>
                <a:lnTo>
                  <a:pt x="259555" y="119062"/>
                </a:lnTo>
                <a:lnTo>
                  <a:pt x="164305" y="304800"/>
                </a:lnTo>
                <a:lnTo>
                  <a:pt x="59530" y="481012"/>
                </a:lnTo>
                <a:lnTo>
                  <a:pt x="0" y="559594"/>
                </a:lnTo>
                <a:cubicBezTo>
                  <a:pt x="793" y="666750"/>
                  <a:pt x="1587" y="773906"/>
                  <a:pt x="2380" y="881062"/>
                </a:cubicBezTo>
                <a:lnTo>
                  <a:pt x="77866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491996" y="2120641"/>
            <a:ext cx="1699086" cy="1353688"/>
            <a:chOff x="5139864" y="4548503"/>
            <a:chExt cx="2653556" cy="2037474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041720" y="6169058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100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383011" y="6155381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011" y="6155381"/>
                  <a:ext cx="834363" cy="416919"/>
                </a:xfrm>
                <a:prstGeom prst="rect">
                  <a:avLst/>
                </a:prstGeom>
                <a:blipFill>
                  <a:blip r:embed="rId8"/>
                  <a:stretch>
                    <a:fillRect b="-2222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TextBox 31"/>
          <p:cNvSpPr txBox="1"/>
          <p:nvPr/>
        </p:nvSpPr>
        <p:spPr>
          <a:xfrm>
            <a:off x="4973275" y="2697927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0.50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4540556" y="2962301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0.25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166581" y="2210514"/>
                <a:ext cx="2372133" cy="1810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=89.88</m:t>
                      </m:r>
                    </m:oMath>
                  </m:oMathPara>
                </a14:m>
                <a:endParaRPr lang="en-GB" sz="1400" b="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=0.75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sSub>
                        <m:sSub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=110.12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=110.12−89.88=20.24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6581" y="2210514"/>
                <a:ext cx="2372133" cy="18109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308531" y="4077072"/>
                <a:ext cx="2088232" cy="723724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In general the quartiles of a normal distribution are </a:t>
                </a:r>
                <a:r>
                  <a:rPr lang="en-GB" sz="1200" u="sng" dirty="0"/>
                  <a:t>approximately</a:t>
                </a:r>
                <a:r>
                  <a:rPr lang="en-GB" sz="1200" dirty="0"/>
                  <a:t>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±</m:t>
                    </m:r>
                    <m:f>
                      <m:f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8531" y="4077072"/>
                <a:ext cx="2088232" cy="723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3893998" y="2126821"/>
            <a:ext cx="4659465" cy="28710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40187" y="2114912"/>
            <a:ext cx="3056571" cy="28824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189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 45"/>
          <p:cNvSpPr/>
          <p:nvPr/>
        </p:nvSpPr>
        <p:spPr>
          <a:xfrm>
            <a:off x="4946650" y="2692400"/>
            <a:ext cx="254000" cy="495300"/>
          </a:xfrm>
          <a:custGeom>
            <a:avLst/>
            <a:gdLst>
              <a:gd name="connsiteX0" fmla="*/ 247650 w 254000"/>
              <a:gd name="connsiteY0" fmla="*/ 495300 h 495300"/>
              <a:gd name="connsiteX1" fmla="*/ 254000 w 254000"/>
              <a:gd name="connsiteY1" fmla="*/ 0 h 495300"/>
              <a:gd name="connsiteX2" fmla="*/ 158750 w 254000"/>
              <a:gd name="connsiteY2" fmla="*/ 139700 h 495300"/>
              <a:gd name="connsiteX3" fmla="*/ 63500 w 254000"/>
              <a:gd name="connsiteY3" fmla="*/ 234950 h 495300"/>
              <a:gd name="connsiteX4" fmla="*/ 6350 w 254000"/>
              <a:gd name="connsiteY4" fmla="*/ 292100 h 495300"/>
              <a:gd name="connsiteX5" fmla="*/ 0 w 254000"/>
              <a:gd name="connsiteY5" fmla="*/ 495300 h 495300"/>
              <a:gd name="connsiteX6" fmla="*/ 247650 w 254000"/>
              <a:gd name="connsiteY6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4000" h="495300">
                <a:moveTo>
                  <a:pt x="247650" y="495300"/>
                </a:moveTo>
                <a:cubicBezTo>
                  <a:pt x="249767" y="330200"/>
                  <a:pt x="251883" y="165100"/>
                  <a:pt x="254000" y="0"/>
                </a:cubicBezTo>
                <a:lnTo>
                  <a:pt x="158750" y="139700"/>
                </a:lnTo>
                <a:lnTo>
                  <a:pt x="63500" y="234950"/>
                </a:lnTo>
                <a:lnTo>
                  <a:pt x="6350" y="292100"/>
                </a:lnTo>
                <a:lnTo>
                  <a:pt x="0" y="495300"/>
                </a:lnTo>
                <a:lnTo>
                  <a:pt x="247650" y="4953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95536" y="800195"/>
                <a:ext cx="4608512" cy="116955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80,7</m:t>
                            </m:r>
                          </m:e>
                          <m:sup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1400" dirty="0"/>
                  <a:t>. Using your calculator,</a:t>
                </a:r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determine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such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=0.65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determine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 such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75&lt;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determine the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sz="1400" dirty="0"/>
                  <a:t> such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&lt;76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=0.2</m:t>
                    </m:r>
                  </m:oMath>
                </a14:m>
                <a:endParaRPr lang="en-GB" sz="1400" dirty="0"/>
              </a:p>
              <a:p>
                <a:pPr marL="342900" indent="-342900">
                  <a:buAutoNum type="alphaLcPeriod"/>
                </a:pPr>
                <a:r>
                  <a:rPr lang="en-GB" sz="1400" dirty="0"/>
                  <a:t>determine the interquartile range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GB" sz="14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800195"/>
                <a:ext cx="4608512" cy="11695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 5"/>
          <p:cNvSpPr/>
          <p:nvPr/>
        </p:nvSpPr>
        <p:spPr>
          <a:xfrm>
            <a:off x="755576" y="2336374"/>
            <a:ext cx="11477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7763" h="881062">
                <a:moveTo>
                  <a:pt x="1138238" y="881062"/>
                </a:moveTo>
                <a:lnTo>
                  <a:pt x="1147763" y="638175"/>
                </a:lnTo>
                <a:lnTo>
                  <a:pt x="1071563" y="566737"/>
                </a:lnTo>
                <a:lnTo>
                  <a:pt x="990600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113823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695425" y="2149834"/>
            <a:ext cx="1699086" cy="1340988"/>
            <a:chOff x="5139864" y="4548503"/>
            <a:chExt cx="2653556" cy="2018359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80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/>
          <p:cNvSpPr txBox="1"/>
          <p:nvPr/>
        </p:nvSpPr>
        <p:spPr>
          <a:xfrm>
            <a:off x="1172428" y="2740015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0.75</a:t>
            </a:r>
          </a:p>
        </p:txBody>
      </p:sp>
      <p:sp>
        <p:nvSpPr>
          <p:cNvPr id="14" name="Freeform 13"/>
          <p:cNvSpPr/>
          <p:nvPr/>
        </p:nvSpPr>
        <p:spPr>
          <a:xfrm>
            <a:off x="755576" y="4077072"/>
            <a:ext cx="114776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47763" h="881062">
                <a:moveTo>
                  <a:pt x="1138238" y="881062"/>
                </a:moveTo>
                <a:lnTo>
                  <a:pt x="1147763" y="638175"/>
                </a:lnTo>
                <a:lnTo>
                  <a:pt x="1071563" y="566737"/>
                </a:lnTo>
                <a:lnTo>
                  <a:pt x="990600" y="452437"/>
                </a:lnTo>
                <a:lnTo>
                  <a:pt x="914400" y="252412"/>
                </a:lnTo>
                <a:lnTo>
                  <a:pt x="842963" y="100012"/>
                </a:lnTo>
                <a:lnTo>
                  <a:pt x="804863" y="23812"/>
                </a:lnTo>
                <a:lnTo>
                  <a:pt x="757238" y="0"/>
                </a:lnTo>
                <a:lnTo>
                  <a:pt x="695325" y="23812"/>
                </a:lnTo>
                <a:lnTo>
                  <a:pt x="619125" y="119062"/>
                </a:lnTo>
                <a:lnTo>
                  <a:pt x="523875" y="304800"/>
                </a:lnTo>
                <a:lnTo>
                  <a:pt x="419100" y="481012"/>
                </a:lnTo>
                <a:lnTo>
                  <a:pt x="280988" y="628650"/>
                </a:lnTo>
                <a:lnTo>
                  <a:pt x="176213" y="738187"/>
                </a:lnTo>
                <a:lnTo>
                  <a:pt x="61913" y="800100"/>
                </a:lnTo>
                <a:lnTo>
                  <a:pt x="0" y="823912"/>
                </a:lnTo>
                <a:lnTo>
                  <a:pt x="0" y="881062"/>
                </a:lnTo>
                <a:lnTo>
                  <a:pt x="113823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695425" y="3890533"/>
            <a:ext cx="1699086" cy="1348112"/>
            <a:chOff x="5139864" y="4548503"/>
            <a:chExt cx="2653556" cy="2029081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80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507643" y="6160665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75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643" y="6160665"/>
                  <a:ext cx="834363" cy="41691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/>
          <p:cNvSpPr txBox="1"/>
          <p:nvPr/>
        </p:nvSpPr>
        <p:spPr>
          <a:xfrm>
            <a:off x="1258153" y="4499763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0.4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654526" y="2127298"/>
            <a:ext cx="1699086" cy="1347807"/>
            <a:chOff x="5139864" y="4548503"/>
            <a:chExt cx="2653556" cy="202862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5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80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195915" y="6160206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5915" y="6160206"/>
                  <a:ext cx="834363" cy="41691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562152" y="6149941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76</m:t>
                        </m:r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2152" y="6149941"/>
                  <a:ext cx="834363" cy="41691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TextBox 28"/>
          <p:cNvSpPr txBox="1"/>
          <p:nvPr/>
        </p:nvSpPr>
        <p:spPr>
          <a:xfrm>
            <a:off x="4891578" y="2909168"/>
            <a:ext cx="40734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0.2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0" name="Freeform 29"/>
          <p:cNvSpPr/>
          <p:nvPr/>
        </p:nvSpPr>
        <p:spPr>
          <a:xfrm>
            <a:off x="5047756" y="4076144"/>
            <a:ext cx="788193" cy="881062"/>
          </a:xfrm>
          <a:custGeom>
            <a:avLst/>
            <a:gdLst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0 w 1147763"/>
              <a:gd name="connsiteY16" fmla="*/ 881062 h 881062"/>
              <a:gd name="connsiteX17" fmla="*/ 1138238 w 1147763"/>
              <a:gd name="connsiteY17" fmla="*/ 881062 h 881062"/>
              <a:gd name="connsiteX0" fmla="*/ 1138238 w 1147763"/>
              <a:gd name="connsiteY0" fmla="*/ 881062 h 881062"/>
              <a:gd name="connsiteX1" fmla="*/ 1147763 w 1147763"/>
              <a:gd name="connsiteY1" fmla="*/ 638175 h 881062"/>
              <a:gd name="connsiteX2" fmla="*/ 1071563 w 1147763"/>
              <a:gd name="connsiteY2" fmla="*/ 566737 h 881062"/>
              <a:gd name="connsiteX3" fmla="*/ 990600 w 1147763"/>
              <a:gd name="connsiteY3" fmla="*/ 452437 h 881062"/>
              <a:gd name="connsiteX4" fmla="*/ 914400 w 1147763"/>
              <a:gd name="connsiteY4" fmla="*/ 252412 h 881062"/>
              <a:gd name="connsiteX5" fmla="*/ 842963 w 1147763"/>
              <a:gd name="connsiteY5" fmla="*/ 100012 h 881062"/>
              <a:gd name="connsiteX6" fmla="*/ 804863 w 1147763"/>
              <a:gd name="connsiteY6" fmla="*/ 23812 h 881062"/>
              <a:gd name="connsiteX7" fmla="*/ 757238 w 1147763"/>
              <a:gd name="connsiteY7" fmla="*/ 0 h 881062"/>
              <a:gd name="connsiteX8" fmla="*/ 695325 w 1147763"/>
              <a:gd name="connsiteY8" fmla="*/ 23812 h 881062"/>
              <a:gd name="connsiteX9" fmla="*/ 619125 w 1147763"/>
              <a:gd name="connsiteY9" fmla="*/ 119062 h 881062"/>
              <a:gd name="connsiteX10" fmla="*/ 523875 w 1147763"/>
              <a:gd name="connsiteY10" fmla="*/ 304800 h 881062"/>
              <a:gd name="connsiteX11" fmla="*/ 419100 w 1147763"/>
              <a:gd name="connsiteY11" fmla="*/ 481012 h 881062"/>
              <a:gd name="connsiteX12" fmla="*/ 280988 w 1147763"/>
              <a:gd name="connsiteY12" fmla="*/ 628650 h 881062"/>
              <a:gd name="connsiteX13" fmla="*/ 176213 w 1147763"/>
              <a:gd name="connsiteY13" fmla="*/ 738187 h 881062"/>
              <a:gd name="connsiteX14" fmla="*/ 61913 w 1147763"/>
              <a:gd name="connsiteY14" fmla="*/ 800100 h 881062"/>
              <a:gd name="connsiteX15" fmla="*/ 0 w 1147763"/>
              <a:gd name="connsiteY15" fmla="*/ 823912 h 881062"/>
              <a:gd name="connsiteX16" fmla="*/ 361950 w 1147763"/>
              <a:gd name="connsiteY16" fmla="*/ 881062 h 881062"/>
              <a:gd name="connsiteX17" fmla="*/ 1138238 w 1147763"/>
              <a:gd name="connsiteY17" fmla="*/ 881062 h 881062"/>
              <a:gd name="connsiteX0" fmla="*/ 1076325 w 1085850"/>
              <a:gd name="connsiteY0" fmla="*/ 881062 h 881062"/>
              <a:gd name="connsiteX1" fmla="*/ 1085850 w 1085850"/>
              <a:gd name="connsiteY1" fmla="*/ 638175 h 881062"/>
              <a:gd name="connsiteX2" fmla="*/ 1009650 w 1085850"/>
              <a:gd name="connsiteY2" fmla="*/ 566737 h 881062"/>
              <a:gd name="connsiteX3" fmla="*/ 928687 w 1085850"/>
              <a:gd name="connsiteY3" fmla="*/ 452437 h 881062"/>
              <a:gd name="connsiteX4" fmla="*/ 852487 w 1085850"/>
              <a:gd name="connsiteY4" fmla="*/ 252412 h 881062"/>
              <a:gd name="connsiteX5" fmla="*/ 781050 w 1085850"/>
              <a:gd name="connsiteY5" fmla="*/ 100012 h 881062"/>
              <a:gd name="connsiteX6" fmla="*/ 742950 w 1085850"/>
              <a:gd name="connsiteY6" fmla="*/ 23812 h 881062"/>
              <a:gd name="connsiteX7" fmla="*/ 695325 w 1085850"/>
              <a:gd name="connsiteY7" fmla="*/ 0 h 881062"/>
              <a:gd name="connsiteX8" fmla="*/ 633412 w 1085850"/>
              <a:gd name="connsiteY8" fmla="*/ 23812 h 881062"/>
              <a:gd name="connsiteX9" fmla="*/ 557212 w 1085850"/>
              <a:gd name="connsiteY9" fmla="*/ 119062 h 881062"/>
              <a:gd name="connsiteX10" fmla="*/ 461962 w 1085850"/>
              <a:gd name="connsiteY10" fmla="*/ 304800 h 881062"/>
              <a:gd name="connsiteX11" fmla="*/ 357187 w 1085850"/>
              <a:gd name="connsiteY11" fmla="*/ 481012 h 881062"/>
              <a:gd name="connsiteX12" fmla="*/ 219075 w 1085850"/>
              <a:gd name="connsiteY12" fmla="*/ 628650 h 881062"/>
              <a:gd name="connsiteX13" fmla="*/ 114300 w 1085850"/>
              <a:gd name="connsiteY13" fmla="*/ 738187 h 881062"/>
              <a:gd name="connsiteX14" fmla="*/ 0 w 1085850"/>
              <a:gd name="connsiteY14" fmla="*/ 800100 h 881062"/>
              <a:gd name="connsiteX15" fmla="*/ 300037 w 1085850"/>
              <a:gd name="connsiteY15" fmla="*/ 881062 h 881062"/>
              <a:gd name="connsiteX16" fmla="*/ 1076325 w 1085850"/>
              <a:gd name="connsiteY16" fmla="*/ 881062 h 881062"/>
              <a:gd name="connsiteX0" fmla="*/ 962025 w 971550"/>
              <a:gd name="connsiteY0" fmla="*/ 881062 h 881062"/>
              <a:gd name="connsiteX1" fmla="*/ 971550 w 971550"/>
              <a:gd name="connsiteY1" fmla="*/ 638175 h 881062"/>
              <a:gd name="connsiteX2" fmla="*/ 895350 w 971550"/>
              <a:gd name="connsiteY2" fmla="*/ 566737 h 881062"/>
              <a:gd name="connsiteX3" fmla="*/ 814387 w 971550"/>
              <a:gd name="connsiteY3" fmla="*/ 452437 h 881062"/>
              <a:gd name="connsiteX4" fmla="*/ 738187 w 971550"/>
              <a:gd name="connsiteY4" fmla="*/ 252412 h 881062"/>
              <a:gd name="connsiteX5" fmla="*/ 666750 w 971550"/>
              <a:gd name="connsiteY5" fmla="*/ 100012 h 881062"/>
              <a:gd name="connsiteX6" fmla="*/ 628650 w 971550"/>
              <a:gd name="connsiteY6" fmla="*/ 23812 h 881062"/>
              <a:gd name="connsiteX7" fmla="*/ 581025 w 971550"/>
              <a:gd name="connsiteY7" fmla="*/ 0 h 881062"/>
              <a:gd name="connsiteX8" fmla="*/ 519112 w 971550"/>
              <a:gd name="connsiteY8" fmla="*/ 23812 h 881062"/>
              <a:gd name="connsiteX9" fmla="*/ 442912 w 971550"/>
              <a:gd name="connsiteY9" fmla="*/ 119062 h 881062"/>
              <a:gd name="connsiteX10" fmla="*/ 347662 w 971550"/>
              <a:gd name="connsiteY10" fmla="*/ 304800 h 881062"/>
              <a:gd name="connsiteX11" fmla="*/ 242887 w 971550"/>
              <a:gd name="connsiteY11" fmla="*/ 481012 h 881062"/>
              <a:gd name="connsiteX12" fmla="*/ 104775 w 971550"/>
              <a:gd name="connsiteY12" fmla="*/ 628650 h 881062"/>
              <a:gd name="connsiteX13" fmla="*/ 0 w 971550"/>
              <a:gd name="connsiteY13" fmla="*/ 738187 h 881062"/>
              <a:gd name="connsiteX14" fmla="*/ 185737 w 971550"/>
              <a:gd name="connsiteY14" fmla="*/ 881062 h 881062"/>
              <a:gd name="connsiteX15" fmla="*/ 962025 w 971550"/>
              <a:gd name="connsiteY15" fmla="*/ 881062 h 881062"/>
              <a:gd name="connsiteX0" fmla="*/ 857250 w 866775"/>
              <a:gd name="connsiteY0" fmla="*/ 881062 h 881062"/>
              <a:gd name="connsiteX1" fmla="*/ 866775 w 866775"/>
              <a:gd name="connsiteY1" fmla="*/ 638175 h 881062"/>
              <a:gd name="connsiteX2" fmla="*/ 790575 w 866775"/>
              <a:gd name="connsiteY2" fmla="*/ 566737 h 881062"/>
              <a:gd name="connsiteX3" fmla="*/ 709612 w 866775"/>
              <a:gd name="connsiteY3" fmla="*/ 452437 h 881062"/>
              <a:gd name="connsiteX4" fmla="*/ 633412 w 866775"/>
              <a:gd name="connsiteY4" fmla="*/ 252412 h 881062"/>
              <a:gd name="connsiteX5" fmla="*/ 561975 w 866775"/>
              <a:gd name="connsiteY5" fmla="*/ 100012 h 881062"/>
              <a:gd name="connsiteX6" fmla="*/ 523875 w 866775"/>
              <a:gd name="connsiteY6" fmla="*/ 23812 h 881062"/>
              <a:gd name="connsiteX7" fmla="*/ 476250 w 866775"/>
              <a:gd name="connsiteY7" fmla="*/ 0 h 881062"/>
              <a:gd name="connsiteX8" fmla="*/ 414337 w 866775"/>
              <a:gd name="connsiteY8" fmla="*/ 23812 h 881062"/>
              <a:gd name="connsiteX9" fmla="*/ 338137 w 866775"/>
              <a:gd name="connsiteY9" fmla="*/ 119062 h 881062"/>
              <a:gd name="connsiteX10" fmla="*/ 242887 w 866775"/>
              <a:gd name="connsiteY10" fmla="*/ 304800 h 881062"/>
              <a:gd name="connsiteX11" fmla="*/ 138112 w 866775"/>
              <a:gd name="connsiteY11" fmla="*/ 481012 h 881062"/>
              <a:gd name="connsiteX12" fmla="*/ 0 w 866775"/>
              <a:gd name="connsiteY12" fmla="*/ 628650 h 881062"/>
              <a:gd name="connsiteX13" fmla="*/ 80962 w 866775"/>
              <a:gd name="connsiteY13" fmla="*/ 881062 h 881062"/>
              <a:gd name="connsiteX14" fmla="*/ 857250 w 866775"/>
              <a:gd name="connsiteY14" fmla="*/ 881062 h 881062"/>
              <a:gd name="connsiteX0" fmla="*/ 778668 w 788193"/>
              <a:gd name="connsiteY0" fmla="*/ 881062 h 881062"/>
              <a:gd name="connsiteX1" fmla="*/ 788193 w 788193"/>
              <a:gd name="connsiteY1" fmla="*/ 638175 h 881062"/>
              <a:gd name="connsiteX2" fmla="*/ 711993 w 788193"/>
              <a:gd name="connsiteY2" fmla="*/ 566737 h 881062"/>
              <a:gd name="connsiteX3" fmla="*/ 631030 w 788193"/>
              <a:gd name="connsiteY3" fmla="*/ 452437 h 881062"/>
              <a:gd name="connsiteX4" fmla="*/ 554830 w 788193"/>
              <a:gd name="connsiteY4" fmla="*/ 252412 h 881062"/>
              <a:gd name="connsiteX5" fmla="*/ 483393 w 788193"/>
              <a:gd name="connsiteY5" fmla="*/ 100012 h 881062"/>
              <a:gd name="connsiteX6" fmla="*/ 445293 w 788193"/>
              <a:gd name="connsiteY6" fmla="*/ 23812 h 881062"/>
              <a:gd name="connsiteX7" fmla="*/ 397668 w 788193"/>
              <a:gd name="connsiteY7" fmla="*/ 0 h 881062"/>
              <a:gd name="connsiteX8" fmla="*/ 335755 w 788193"/>
              <a:gd name="connsiteY8" fmla="*/ 23812 h 881062"/>
              <a:gd name="connsiteX9" fmla="*/ 259555 w 788193"/>
              <a:gd name="connsiteY9" fmla="*/ 119062 h 881062"/>
              <a:gd name="connsiteX10" fmla="*/ 164305 w 788193"/>
              <a:gd name="connsiteY10" fmla="*/ 304800 h 881062"/>
              <a:gd name="connsiteX11" fmla="*/ 59530 w 788193"/>
              <a:gd name="connsiteY11" fmla="*/ 481012 h 881062"/>
              <a:gd name="connsiteX12" fmla="*/ 0 w 788193"/>
              <a:gd name="connsiteY12" fmla="*/ 559594 h 881062"/>
              <a:gd name="connsiteX13" fmla="*/ 2380 w 788193"/>
              <a:gd name="connsiteY13" fmla="*/ 881062 h 881062"/>
              <a:gd name="connsiteX14" fmla="*/ 778668 w 788193"/>
              <a:gd name="connsiteY14" fmla="*/ 881062 h 881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788193" h="881062">
                <a:moveTo>
                  <a:pt x="778668" y="881062"/>
                </a:moveTo>
                <a:lnTo>
                  <a:pt x="788193" y="638175"/>
                </a:lnTo>
                <a:lnTo>
                  <a:pt x="711993" y="566737"/>
                </a:lnTo>
                <a:lnTo>
                  <a:pt x="631030" y="452437"/>
                </a:lnTo>
                <a:lnTo>
                  <a:pt x="554830" y="252412"/>
                </a:lnTo>
                <a:lnTo>
                  <a:pt x="483393" y="100012"/>
                </a:lnTo>
                <a:lnTo>
                  <a:pt x="445293" y="23812"/>
                </a:lnTo>
                <a:lnTo>
                  <a:pt x="397668" y="0"/>
                </a:lnTo>
                <a:lnTo>
                  <a:pt x="335755" y="23812"/>
                </a:lnTo>
                <a:lnTo>
                  <a:pt x="259555" y="119062"/>
                </a:lnTo>
                <a:lnTo>
                  <a:pt x="164305" y="304800"/>
                </a:lnTo>
                <a:lnTo>
                  <a:pt x="59530" y="481012"/>
                </a:lnTo>
                <a:lnTo>
                  <a:pt x="0" y="559594"/>
                </a:lnTo>
                <a:cubicBezTo>
                  <a:pt x="793" y="666750"/>
                  <a:pt x="1587" y="773906"/>
                  <a:pt x="2380" y="881062"/>
                </a:cubicBezTo>
                <a:lnTo>
                  <a:pt x="778668" y="8810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CAF502-EC9C-401D-B585-3B400D091549}"/>
              </a:ext>
            </a:extLst>
          </p:cNvPr>
          <p:cNvGrpSpPr/>
          <p:nvPr/>
        </p:nvGrpSpPr>
        <p:grpSpPr>
          <a:xfrm>
            <a:off x="4628034" y="3889604"/>
            <a:ext cx="1699086" cy="1344601"/>
            <a:chOff x="5139864" y="4548503"/>
            <a:chExt cx="2653556" cy="2023797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8008642-0292-45A3-8D14-BCFA9B7013FB}"/>
                </a:ext>
              </a:extLst>
            </p:cNvPr>
            <p:cNvCxnSpPr>
              <a:cxnSpLocks/>
            </p:cNvCxnSpPr>
            <p:nvPr/>
          </p:nvCxnSpPr>
          <p:spPr>
            <a:xfrm>
              <a:off x="5201132" y="6149943"/>
              <a:ext cx="2592288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FAB0B60-32C5-4F72-80CA-F4D732A68354}"/>
                </a:ext>
              </a:extLst>
            </p:cNvPr>
            <p:cNvSpPr/>
            <p:nvPr/>
          </p:nvSpPr>
          <p:spPr>
            <a:xfrm>
              <a:off x="5139864" y="4827903"/>
              <a:ext cx="2578100" cy="1270000"/>
            </a:xfrm>
            <a:custGeom>
              <a:avLst/>
              <a:gdLst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  <a:gd name="connsiteX0" fmla="*/ 0 w 4521200"/>
                <a:gd name="connsiteY0" fmla="*/ 1778139 h 1778139"/>
                <a:gd name="connsiteX1" fmla="*/ 1181100 w 4521200"/>
                <a:gd name="connsiteY1" fmla="*/ 1143139 h 1778139"/>
                <a:gd name="connsiteX2" fmla="*/ 2235200 w 4521200"/>
                <a:gd name="connsiteY2" fmla="*/ 139 h 1778139"/>
                <a:gd name="connsiteX3" fmla="*/ 3111500 w 4521200"/>
                <a:gd name="connsiteY3" fmla="*/ 1219339 h 1778139"/>
                <a:gd name="connsiteX4" fmla="*/ 4521200 w 4521200"/>
                <a:gd name="connsiteY4" fmla="*/ 1727339 h 177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21200" h="1778139">
                  <a:moveTo>
                    <a:pt x="0" y="1778139"/>
                  </a:moveTo>
                  <a:cubicBezTo>
                    <a:pt x="518583" y="1685005"/>
                    <a:pt x="808567" y="1439472"/>
                    <a:pt x="1181100" y="1143139"/>
                  </a:cubicBezTo>
                  <a:cubicBezTo>
                    <a:pt x="1553633" y="846806"/>
                    <a:pt x="1913467" y="-12561"/>
                    <a:pt x="2235200" y="139"/>
                  </a:cubicBezTo>
                  <a:cubicBezTo>
                    <a:pt x="2556933" y="12839"/>
                    <a:pt x="2730500" y="931472"/>
                    <a:pt x="3111500" y="1219339"/>
                  </a:cubicBezTo>
                  <a:cubicBezTo>
                    <a:pt x="3492500" y="1507206"/>
                    <a:pt x="3994150" y="1680772"/>
                    <a:pt x="4521200" y="172733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EBCE8F4-D957-4056-A299-84E8BDF626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25268" y="4548503"/>
              <a:ext cx="0" cy="160144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3D52C3E-3E4D-4C84-8FCE-50FE1033C64D}"/>
                </a:ext>
              </a:extLst>
            </p:cNvPr>
            <p:cNvSpPr txBox="1"/>
            <p:nvPr/>
          </p:nvSpPr>
          <p:spPr>
            <a:xfrm>
              <a:off x="6140891" y="6149943"/>
              <a:ext cx="834363" cy="416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200" dirty="0"/>
                <a:t>80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5972" y="6149193"/>
                  <a:ext cx="834363" cy="41691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/>
                <p:nvPr/>
              </p:nvSpPr>
              <p:spPr>
                <a:xfrm>
                  <a:off x="5383011" y="6155381"/>
                  <a:ext cx="834363" cy="4169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GB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12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DC0C3BD-8C1A-4F50-8129-B7AAE66D0D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3011" y="6155381"/>
                  <a:ext cx="834363" cy="41691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8" name="TextBox 37"/>
          <p:cNvSpPr txBox="1"/>
          <p:nvPr/>
        </p:nvSpPr>
        <p:spPr>
          <a:xfrm>
            <a:off x="5109313" y="4466890"/>
            <a:ext cx="652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0.50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676594" y="4731264"/>
            <a:ext cx="6527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0.25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346195" y="2297278"/>
                <a:ext cx="1703059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&gt;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=0.65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=0.35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=77.303 (3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6195" y="2297278"/>
                <a:ext cx="1703059" cy="738664"/>
              </a:xfrm>
              <a:prstGeom prst="rect">
                <a:avLst/>
              </a:prstGeom>
              <a:blipFill>
                <a:blip r:embed="rId12"/>
                <a:stretch>
                  <a:fillRect b="-24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338608" y="3982886"/>
                <a:ext cx="1965203" cy="1590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&lt;75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=0.2375</m:t>
                      </m:r>
                    </m:oMath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=0.2375+0.4=0.6375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=82.463</m:t>
                      </m:r>
                    </m:oMath>
                  </m:oMathPara>
                </a14:m>
                <a:endParaRPr lang="en-GB" sz="1400" dirty="0"/>
              </a:p>
              <a:p>
                <a:endParaRPr lang="en-GB" sz="14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8608" y="3982886"/>
                <a:ext cx="1965203" cy="15905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/>
          <p:cNvSpPr/>
          <p:nvPr/>
        </p:nvSpPr>
        <p:spPr>
          <a:xfrm>
            <a:off x="752475" y="4529138"/>
            <a:ext cx="447675" cy="423862"/>
          </a:xfrm>
          <a:custGeom>
            <a:avLst/>
            <a:gdLst>
              <a:gd name="connsiteX0" fmla="*/ 438150 w 447675"/>
              <a:gd name="connsiteY0" fmla="*/ 423862 h 423862"/>
              <a:gd name="connsiteX1" fmla="*/ 447675 w 447675"/>
              <a:gd name="connsiteY1" fmla="*/ 0 h 423862"/>
              <a:gd name="connsiteX2" fmla="*/ 252413 w 447675"/>
              <a:gd name="connsiteY2" fmla="*/ 209550 h 423862"/>
              <a:gd name="connsiteX3" fmla="*/ 142875 w 447675"/>
              <a:gd name="connsiteY3" fmla="*/ 290512 h 423862"/>
              <a:gd name="connsiteX4" fmla="*/ 47625 w 447675"/>
              <a:gd name="connsiteY4" fmla="*/ 347662 h 423862"/>
              <a:gd name="connsiteX5" fmla="*/ 0 w 447675"/>
              <a:gd name="connsiteY5" fmla="*/ 371475 h 423862"/>
              <a:gd name="connsiteX6" fmla="*/ 0 w 447675"/>
              <a:gd name="connsiteY6" fmla="*/ 419100 h 423862"/>
              <a:gd name="connsiteX7" fmla="*/ 438150 w 447675"/>
              <a:gd name="connsiteY7" fmla="*/ 423862 h 423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7675" h="423862">
                <a:moveTo>
                  <a:pt x="438150" y="423862"/>
                </a:moveTo>
                <a:lnTo>
                  <a:pt x="447675" y="0"/>
                </a:lnTo>
                <a:lnTo>
                  <a:pt x="252413" y="209550"/>
                </a:lnTo>
                <a:lnTo>
                  <a:pt x="142875" y="290512"/>
                </a:lnTo>
                <a:lnTo>
                  <a:pt x="47625" y="347662"/>
                </a:lnTo>
                <a:lnTo>
                  <a:pt x="0" y="371475"/>
                </a:lnTo>
                <a:lnTo>
                  <a:pt x="0" y="419100"/>
                </a:lnTo>
                <a:lnTo>
                  <a:pt x="438150" y="42386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TextBox 43"/>
          <p:cNvSpPr txBox="1"/>
          <p:nvPr/>
        </p:nvSpPr>
        <p:spPr>
          <a:xfrm>
            <a:off x="721252" y="4752426"/>
            <a:ext cx="6527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>
                <a:solidFill>
                  <a:schemeClr val="bg1"/>
                </a:solidFill>
              </a:rPr>
              <a:t>0.2375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628034" y="2492896"/>
            <a:ext cx="57261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633266" y="2265528"/>
            <a:ext cx="5785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/>
              <a:t>0.2839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6181700" y="2329116"/>
                <a:ext cx="26612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&lt;76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=0.2839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=0.2839−0.2=0.0839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=70.34 (2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𝑑𝑝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700" y="2329116"/>
                <a:ext cx="2661204" cy="646331"/>
              </a:xfrm>
              <a:prstGeom prst="rect">
                <a:avLst/>
              </a:prstGeom>
              <a:blipFill>
                <a:blip r:embed="rId14"/>
                <a:stretch>
                  <a:fillRect b="-283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204903" y="4131836"/>
                <a:ext cx="266120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=0.25   ∴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=75.28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GB" sz="1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=0.75   ∴</m:t>
                      </m:r>
                      <m:sSub>
                        <m:sSub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=84.72</m:t>
                      </m:r>
                    </m:oMath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𝐼𝑄𝑅</m:t>
                      </m:r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=84.72−75.28=9.44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903" y="4131836"/>
                <a:ext cx="2661204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304004" y="2041070"/>
            <a:ext cx="3862536" cy="157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409306" y="2044564"/>
            <a:ext cx="4352612" cy="157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304474" y="3794657"/>
            <a:ext cx="3862536" cy="157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0F79E78-3ED5-446A-AE9B-AC458A45C083}"/>
              </a:ext>
            </a:extLst>
          </p:cNvPr>
          <p:cNvSpPr/>
          <p:nvPr/>
        </p:nvSpPr>
        <p:spPr>
          <a:xfrm>
            <a:off x="4395852" y="3793999"/>
            <a:ext cx="4352612" cy="157296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40952" y="2041070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58" name="Rectangle 57"/>
          <p:cNvSpPr/>
          <p:nvPr/>
        </p:nvSpPr>
        <p:spPr>
          <a:xfrm>
            <a:off x="4247893" y="2041070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62845" y="3800404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47893" y="3793999"/>
            <a:ext cx="144016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56588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3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4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5"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  <p:bldP spid="54" grpId="0" animBg="1"/>
      <p:bldP spid="5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3.3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Pages 24-25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7619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DDAEFA7-B5E3-4C4D-74E3-EBCBBE6CA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640" y="908720"/>
            <a:ext cx="650557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2A78C58-D053-AE93-013C-9D81AEB2D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587" y="1100137"/>
            <a:ext cx="6600825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113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3F218A4-23B0-9281-1815-2D22352FF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7790" y="980728"/>
            <a:ext cx="486727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BCAE1A8-1C78-4387-9F29-EF220A399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5970142-E2A7-4536-AAAD-AFDBC0F3E9D4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E92387DC-CB83-4699-9874-35D6B967CE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30449</TotalTime>
  <Words>786</Words>
  <Application>Microsoft Office PowerPoint</Application>
  <PresentationFormat>On-screen Show (4:3)</PresentationFormat>
  <Paragraphs>140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Stats Yr2 Chapter 3: Distribution-N  The Inverse Normal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1207</cp:revision>
  <dcterms:created xsi:type="dcterms:W3CDTF">2013-02-28T07:36:55Z</dcterms:created>
  <dcterms:modified xsi:type="dcterms:W3CDTF">2024-05-22T14:54:13Z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