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716" r:id="rId5"/>
    <p:sldId id="698" r:id="rId6"/>
    <p:sldId id="700" r:id="rId7"/>
    <p:sldId id="526" r:id="rId8"/>
    <p:sldId id="527" r:id="rId9"/>
    <p:sldId id="528" r:id="rId10"/>
    <p:sldId id="533" r:id="rId11"/>
    <p:sldId id="718" r:id="rId12"/>
    <p:sldId id="719" r:id="rId13"/>
    <p:sldId id="70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32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44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NUL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1" Type="http://schemas.openxmlformats.org/officeDocument/2006/relationships/slideLayout" Target="../slideLayouts/slideLayout7.xm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110.png"/><Relationship Id="rId7" Type="http://schemas.openxmlformats.org/officeDocument/2006/relationships/image" Target="../media/image5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11" Type="http://schemas.openxmlformats.org/officeDocument/2006/relationships/image" Target="../media/image9.png"/><Relationship Id="rId5" Type="http://schemas.openxmlformats.org/officeDocument/2006/relationships/image" Target="../media/image30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4: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Centre of Mass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249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CB968D5-02DD-CC8E-B72B-3B7E4F3F7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703" y="980728"/>
            <a:ext cx="55054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Centre of Mass of a set of particles on a straight line</a:t>
              </a:r>
              <a:endParaRPr lang="en-GB" sz="3200" b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46">
                <a:extLst>
                  <a:ext uri="{FF2B5EF4-FFF2-40B4-BE49-F238E27FC236}">
                    <a16:creationId xmlns:a16="http://schemas.microsoft.com/office/drawing/2014/main" id="{23A0415A-BAB1-4B63-88B0-337D842569DD}"/>
                  </a:ext>
                </a:extLst>
              </p:cNvPr>
              <p:cNvSpPr txBox="1"/>
              <p:nvPr/>
            </p:nvSpPr>
            <p:spPr>
              <a:xfrm>
                <a:off x="188439" y="1062246"/>
                <a:ext cx="8928992" cy="6473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 particles of mass</a:t>
                </a:r>
                <a14:m>
                  <m:oMath xmlns:m="http://schemas.openxmlformats.org/officeDocument/2006/math">
                    <m:r>
                      <a:rPr lang="en-GB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are positioned at points with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co-ordinates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then the centre of mass</a:t>
                </a:r>
                <a:r>
                  <a:rPr lang="en-GB" baseline="30000" dirty="0"/>
                  <a:t>1</a:t>
                </a:r>
                <a:r>
                  <a:rPr lang="en-GB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is the position of an equivalent total mass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dirty="0"/>
                  <a:t> :</a:t>
                </a:r>
              </a:p>
            </p:txBody>
          </p:sp>
        </mc:Choice>
        <mc:Fallback xmlns="">
          <p:sp>
            <p:nvSpPr>
              <p:cNvPr id="33" name="TextBox 46">
                <a:extLst>
                  <a:ext uri="{FF2B5EF4-FFF2-40B4-BE49-F238E27FC236}">
                    <a16:creationId xmlns:a16="http://schemas.microsoft.com/office/drawing/2014/main" id="{23A0415A-BAB1-4B63-88B0-337D8425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39" y="1062246"/>
                <a:ext cx="8928992" cy="647357"/>
              </a:xfrm>
              <a:prstGeom prst="rect">
                <a:avLst/>
              </a:prstGeom>
              <a:blipFill>
                <a:blip r:embed="rId2"/>
                <a:stretch>
                  <a:fillRect l="-614" t="-26415" b="-1056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C14C7B-C6B0-4FAB-99A8-21335AB0254D}"/>
                  </a:ext>
                </a:extLst>
              </p:cNvPr>
              <p:cNvSpPr txBox="1"/>
              <p:nvPr/>
            </p:nvSpPr>
            <p:spPr>
              <a:xfrm>
                <a:off x="3027152" y="2163683"/>
                <a:ext cx="3095772" cy="50687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!"/>
                </a:pPr>
                <a:r>
                  <a:rPr lang="en-GB" sz="200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GB" sz="20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̅"/>
                        <m:ctrlP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sz="20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GB" sz="20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GB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5C14C7B-C6B0-4FAB-99A8-21335AB0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7152" y="2163683"/>
                <a:ext cx="3095772" cy="506870"/>
              </a:xfrm>
              <a:prstGeom prst="rect">
                <a:avLst/>
              </a:prstGeom>
              <a:blipFill>
                <a:blip r:embed="rId3"/>
                <a:stretch>
                  <a:fillRect l="-1775" t="-77108" b="-1445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46">
            <a:extLst>
              <a:ext uri="{FF2B5EF4-FFF2-40B4-BE49-F238E27FC236}">
                <a16:creationId xmlns:a16="http://schemas.microsoft.com/office/drawing/2014/main" id="{23A0415A-BAB1-4B63-88B0-337D842569DD}"/>
              </a:ext>
            </a:extLst>
          </p:cNvPr>
          <p:cNvSpPr txBox="1"/>
          <p:nvPr/>
        </p:nvSpPr>
        <p:spPr>
          <a:xfrm>
            <a:off x="188439" y="3082742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In other words, it is the total mass times the </a:t>
            </a:r>
            <a:r>
              <a:rPr lang="en-GB" b="1" i="1" dirty="0"/>
              <a:t>average position of each unit of mass</a:t>
            </a:r>
            <a:r>
              <a:rPr lang="en-GB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EC65B-D6FC-9EDE-F3BC-C9936DBDDFA4}"/>
                  </a:ext>
                </a:extLst>
              </p:cNvPr>
              <p:cNvSpPr txBox="1"/>
              <p:nvPr/>
            </p:nvSpPr>
            <p:spPr>
              <a:xfrm>
                <a:off x="247938" y="4020618"/>
                <a:ext cx="8422343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[example] A system of 3 particles with masses 1kg, 2kg and 1kg are placed along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-axis at the points 3, 4 and 7 respectively. Find the </a:t>
                </a:r>
                <a14:m>
                  <m:oMath xmlns:m="http://schemas.openxmlformats.org/officeDocument/2006/math">
                    <m:r>
                      <a:rPr lang="en-GB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600" dirty="0"/>
                  <a:t>coordinate of the centre of mass.</a:t>
                </a:r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8EC65B-D6FC-9EDE-F3BC-C9936DBD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38" y="4020618"/>
                <a:ext cx="8422343" cy="584775"/>
              </a:xfrm>
              <a:prstGeom prst="rect">
                <a:avLst/>
              </a:prstGeom>
              <a:blipFill>
                <a:blip r:embed="rId4"/>
                <a:stretch>
                  <a:fillRect b="-84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E15EE6-3EB6-32A2-28FD-35CD7D148925}"/>
              </a:ext>
            </a:extLst>
          </p:cNvPr>
          <p:cNvCxnSpPr/>
          <p:nvPr/>
        </p:nvCxnSpPr>
        <p:spPr>
          <a:xfrm>
            <a:off x="1691680" y="5322694"/>
            <a:ext cx="53285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0DB819-2B58-2E95-DB3E-4D1F0AB7755F}"/>
              </a:ext>
            </a:extLst>
          </p:cNvPr>
          <p:cNvCxnSpPr/>
          <p:nvPr/>
        </p:nvCxnSpPr>
        <p:spPr>
          <a:xfrm>
            <a:off x="2195736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E2FB18-0025-3410-0C6C-8C6EC0D5F551}"/>
              </a:ext>
            </a:extLst>
          </p:cNvPr>
          <p:cNvCxnSpPr/>
          <p:nvPr/>
        </p:nvCxnSpPr>
        <p:spPr>
          <a:xfrm>
            <a:off x="2699792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864473-2CEC-92DB-7D53-CE9B608942C5}"/>
              </a:ext>
            </a:extLst>
          </p:cNvPr>
          <p:cNvCxnSpPr/>
          <p:nvPr/>
        </p:nvCxnSpPr>
        <p:spPr>
          <a:xfrm>
            <a:off x="3203848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0FCC15B-4184-1A4B-C042-D1C7257743C7}"/>
              </a:ext>
            </a:extLst>
          </p:cNvPr>
          <p:cNvCxnSpPr/>
          <p:nvPr/>
        </p:nvCxnSpPr>
        <p:spPr>
          <a:xfrm>
            <a:off x="3707904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AE7949-BBF3-043F-6588-06AD44F54D57}"/>
              </a:ext>
            </a:extLst>
          </p:cNvPr>
          <p:cNvCxnSpPr/>
          <p:nvPr/>
        </p:nvCxnSpPr>
        <p:spPr>
          <a:xfrm>
            <a:off x="4211960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3B681E-9837-5FE0-5248-246477CC6E14}"/>
              </a:ext>
            </a:extLst>
          </p:cNvPr>
          <p:cNvCxnSpPr/>
          <p:nvPr/>
        </p:nvCxnSpPr>
        <p:spPr>
          <a:xfrm>
            <a:off x="4716016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8DD76E-63A9-FB16-0CAD-EB16CDAEF14E}"/>
              </a:ext>
            </a:extLst>
          </p:cNvPr>
          <p:cNvCxnSpPr/>
          <p:nvPr/>
        </p:nvCxnSpPr>
        <p:spPr>
          <a:xfrm>
            <a:off x="5220072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B55EF7B-6B29-A315-34A8-29EE1B635670}"/>
              </a:ext>
            </a:extLst>
          </p:cNvPr>
          <p:cNvSpPr/>
          <p:nvPr/>
        </p:nvSpPr>
        <p:spPr>
          <a:xfrm>
            <a:off x="3131841" y="52620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AB60CCB-C991-452E-FE68-690FB13E7122}"/>
              </a:ext>
            </a:extLst>
          </p:cNvPr>
          <p:cNvSpPr/>
          <p:nvPr/>
        </p:nvSpPr>
        <p:spPr>
          <a:xfrm>
            <a:off x="3635897" y="5262072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79CE1D9-6E98-733C-0413-D32768CCBA23}"/>
              </a:ext>
            </a:extLst>
          </p:cNvPr>
          <p:cNvSpPr/>
          <p:nvPr/>
        </p:nvSpPr>
        <p:spPr>
          <a:xfrm>
            <a:off x="5148063" y="5246371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49E236-6D63-E877-8478-095229B5100C}"/>
              </a:ext>
            </a:extLst>
          </p:cNvPr>
          <p:cNvSpPr txBox="1"/>
          <p:nvPr/>
        </p:nvSpPr>
        <p:spPr>
          <a:xfrm>
            <a:off x="2915817" y="4912166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1kg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44422-C64D-1D61-54A4-329EEA752458}"/>
              </a:ext>
            </a:extLst>
          </p:cNvPr>
          <p:cNvSpPr txBox="1"/>
          <p:nvPr/>
        </p:nvSpPr>
        <p:spPr>
          <a:xfrm>
            <a:off x="3419873" y="4912166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2kg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67395E-E94D-1FF1-A6D0-634467B2BBAD}"/>
              </a:ext>
            </a:extLst>
          </p:cNvPr>
          <p:cNvSpPr txBox="1"/>
          <p:nvPr/>
        </p:nvSpPr>
        <p:spPr>
          <a:xfrm>
            <a:off x="4932040" y="4920537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1kg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CA81F77-B62B-172B-B974-3D0EE665D0B9}"/>
              </a:ext>
            </a:extLst>
          </p:cNvPr>
          <p:cNvCxnSpPr/>
          <p:nvPr/>
        </p:nvCxnSpPr>
        <p:spPr>
          <a:xfrm>
            <a:off x="5724128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1A0145-90A9-6160-D629-11029743BA5D}"/>
              </a:ext>
            </a:extLst>
          </p:cNvPr>
          <p:cNvCxnSpPr/>
          <p:nvPr/>
        </p:nvCxnSpPr>
        <p:spPr>
          <a:xfrm>
            <a:off x="6228184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D3D65-5A2F-425E-7925-BA2B5A14919C}"/>
              </a:ext>
            </a:extLst>
          </p:cNvPr>
          <p:cNvCxnSpPr/>
          <p:nvPr/>
        </p:nvCxnSpPr>
        <p:spPr>
          <a:xfrm>
            <a:off x="6732240" y="532269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77D582-CD4B-3A4E-0218-83E5EC42AC3D}"/>
                  </a:ext>
                </a:extLst>
              </p:cNvPr>
              <p:cNvSpPr txBox="1"/>
              <p:nvPr/>
            </p:nvSpPr>
            <p:spPr>
              <a:xfrm>
                <a:off x="6444208" y="5425479"/>
                <a:ext cx="6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=10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D77D582-CD4B-3A4E-0218-83E5EC42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5425479"/>
                <a:ext cx="648069" cy="307777"/>
              </a:xfrm>
              <a:prstGeom prst="rect">
                <a:avLst/>
              </a:prstGeom>
              <a:blipFill>
                <a:blip r:embed="rId5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0FCEE7-1F86-4C8C-925A-EA794F7868EC}"/>
                  </a:ext>
                </a:extLst>
              </p:cNvPr>
              <p:cNvSpPr txBox="1"/>
              <p:nvPr/>
            </p:nvSpPr>
            <p:spPr>
              <a:xfrm>
                <a:off x="1331641" y="5425479"/>
                <a:ext cx="6480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dirty="0"/>
                  <a:t>0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A0FCEE7-1F86-4C8C-925A-EA794F78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1" y="5425479"/>
                <a:ext cx="648070" cy="307777"/>
              </a:xfrm>
              <a:prstGeom prst="rect">
                <a:avLst/>
              </a:prstGeom>
              <a:blipFill>
                <a:blip r:embed="rId6"/>
                <a:stretch>
                  <a:fillRect t="-4000" b="-22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4D16747-B7B7-326F-05D7-8CAF95892C22}"/>
              </a:ext>
            </a:extLst>
          </p:cNvPr>
          <p:cNvCxnSpPr/>
          <p:nvPr/>
        </p:nvCxnSpPr>
        <p:spPr>
          <a:xfrm>
            <a:off x="1691680" y="5327050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1EED3A-8513-158A-79D0-842FFA1179DF}"/>
              </a:ext>
            </a:extLst>
          </p:cNvPr>
          <p:cNvGrpSpPr/>
          <p:nvPr/>
        </p:nvGrpSpPr>
        <p:grpSpPr>
          <a:xfrm>
            <a:off x="3680587" y="5262072"/>
            <a:ext cx="576062" cy="440407"/>
            <a:chOff x="3680587" y="2000226"/>
            <a:chExt cx="576062" cy="440407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C6B7B2-3C05-79FB-4812-90D6DA05A697}"/>
                </a:ext>
              </a:extLst>
            </p:cNvPr>
            <p:cNvSpPr/>
            <p:nvPr/>
          </p:nvSpPr>
          <p:spPr>
            <a:xfrm>
              <a:off x="3887924" y="2000226"/>
              <a:ext cx="144016" cy="144016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D4E7A78-35DB-FFF2-C4C1-D07D411DCA63}"/>
                    </a:ext>
                  </a:extLst>
                </p:cNvPr>
                <p:cNvSpPr txBox="1"/>
                <p:nvPr/>
              </p:nvSpPr>
              <p:spPr>
                <a:xfrm>
                  <a:off x="3680587" y="2132856"/>
                  <a:ext cx="57606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GB" sz="1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GB" sz="1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587" y="2132856"/>
                  <a:ext cx="576062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63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46">
                <a:extLst>
                  <a:ext uri="{FF2B5EF4-FFF2-40B4-BE49-F238E27FC236}">
                    <a16:creationId xmlns:a16="http://schemas.microsoft.com/office/drawing/2014/main" id="{94BE8072-8DC7-B2CD-3D1F-DCC065CB7803}"/>
                  </a:ext>
                </a:extLst>
              </p:cNvPr>
              <p:cNvSpPr txBox="1"/>
              <p:nvPr/>
            </p:nvSpPr>
            <p:spPr>
              <a:xfrm>
                <a:off x="181483" y="5880932"/>
                <a:ext cx="8869493" cy="879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GB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GB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⇒    </m:t>
                        </m:r>
                      </m:e>
                    </m:nary>
                  </m:oMath>
                </a14:m>
                <a:r>
                  <a:rPr lang="en-GB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×4+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e>
                    </m:d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GB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acc>
                      <m:accPr>
                        <m:chr m:val="̅"/>
                        <m:ctrlPr>
                          <a:rPr lang="en-GB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1+2+1</m:t>
                        </m:r>
                      </m:e>
                    </m:d>
                  </m:oMath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b="0" dirty="0"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    18=4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⇒   </m:t>
                    </m:r>
                    <m:acc>
                      <m:accPr>
                        <m:chr m:val="̅"/>
                        <m:ctrlP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GB" dirty="0"/>
                  <a:t> = 4.5                           </a:t>
                </a:r>
                <a:r>
                  <a:rPr lang="en-GB" sz="1400" dirty="0"/>
                  <a:t>note: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1×4+1×4</m:t>
                        </m:r>
                      </m:e>
                    </m:d>
                    <m:r>
                      <a:rPr lang="en-GB" sz="1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=2×4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31" name="TextBox 46">
                <a:extLst>
                  <a:ext uri="{FF2B5EF4-FFF2-40B4-BE49-F238E27FC236}">
                    <a16:creationId xmlns:a16="http://schemas.microsoft.com/office/drawing/2014/main" id="{94BE8072-8DC7-B2CD-3D1F-DCC065CB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483" y="5880932"/>
                <a:ext cx="8869493" cy="879664"/>
              </a:xfrm>
              <a:prstGeom prst="rect">
                <a:avLst/>
              </a:prstGeom>
              <a:blipFill>
                <a:blip r:embed="rId8"/>
                <a:stretch>
                  <a:fillRect l="-3849" t="-39583" b="-3125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0B27649-EA22-CED9-2E8F-628B591D8BB4}"/>
              </a:ext>
            </a:extLst>
          </p:cNvPr>
          <p:cNvSpPr/>
          <p:nvPr/>
        </p:nvSpPr>
        <p:spPr>
          <a:xfrm>
            <a:off x="247939" y="4755803"/>
            <a:ext cx="8422342" cy="200479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55765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An example</a:t>
              </a:r>
              <a:endParaRPr lang="en-GB" sz="3200" b="1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388DC1-533C-43E3-AA9D-D8E4ADD60285}"/>
                  </a:ext>
                </a:extLst>
              </p:cNvPr>
              <p:cNvSpPr txBox="1"/>
              <p:nvPr/>
            </p:nvSpPr>
            <p:spPr>
              <a:xfrm>
                <a:off x="261851" y="765175"/>
                <a:ext cx="8422343" cy="584775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system of 3 particles with masses 2kg, 5kg and 3kg are placed along the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600" dirty="0"/>
                  <a:t>-axis at the points (3,0), (4,0) and (6,0) respectively. Find the centre of mass of the system.</a:t>
                </a:r>
                <a:endParaRPr lang="en-GB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388DC1-533C-43E3-AA9D-D8E4ADD60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1" y="765175"/>
                <a:ext cx="8422343" cy="584775"/>
              </a:xfrm>
              <a:prstGeom prst="rect">
                <a:avLst/>
              </a:prstGeom>
              <a:blipFill>
                <a:blip r:embed="rId3"/>
                <a:stretch>
                  <a:fillRect b="-840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46">
                <a:extLst>
                  <a:ext uri="{FF2B5EF4-FFF2-40B4-BE49-F238E27FC236}">
                    <a16:creationId xmlns:a16="http://schemas.microsoft.com/office/drawing/2014/main" id="{23A0415A-BAB1-4B63-88B0-337D842569DD}"/>
                  </a:ext>
                </a:extLst>
              </p:cNvPr>
              <p:cNvSpPr txBox="1"/>
              <p:nvPr/>
            </p:nvSpPr>
            <p:spPr>
              <a:xfrm>
                <a:off x="1403649" y="2668995"/>
                <a:ext cx="5760640" cy="2664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GB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×3+5×4+3×6=</m:t>
                      </m:r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2+5+3</m:t>
                          </m:r>
                        </m:e>
                      </m:d>
                    </m:oMath>
                  </m:oMathPara>
                </a14:m>
                <a:endParaRPr lang="en-GB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44</m:t>
                          </m:r>
                        </m:num>
                        <m:den>
                          <m:r>
                            <a:rPr lang="en-GB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GB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=4.4</m:t>
                      </m:r>
                    </m:oMath>
                  </m:oMathPara>
                </a14:m>
                <a:endParaRPr lang="en-GB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dirty="0"/>
                  <a:t> centre of mass is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(4.4, 0)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46">
                <a:extLst>
                  <a:ext uri="{FF2B5EF4-FFF2-40B4-BE49-F238E27FC236}">
                    <a16:creationId xmlns:a16="http://schemas.microsoft.com/office/drawing/2014/main" id="{23A0415A-BAB1-4B63-88B0-337D84256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9" y="2668995"/>
                <a:ext cx="5760640" cy="2664897"/>
              </a:xfrm>
              <a:prstGeom prst="rect">
                <a:avLst/>
              </a:prstGeom>
              <a:blipFill>
                <a:blip r:embed="rId4"/>
                <a:stretch>
                  <a:fillRect b="-27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691680" y="2060848"/>
            <a:ext cx="5328592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2195736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99792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203848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3707904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21196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716016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0072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3131841" y="200022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635897" y="200022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644009" y="2000226"/>
            <a:ext cx="144016" cy="14401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2915817" y="1650320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2kg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19873" y="1650320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5kg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427985" y="1650320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3kg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724128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228184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6732240" y="2060848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444209" y="2163633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10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3649" y="2163633"/>
            <a:ext cx="576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0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91680" y="2065204"/>
            <a:ext cx="0" cy="1440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A90F127-B11A-4C01-B151-1F3083F8F631}"/>
              </a:ext>
            </a:extLst>
          </p:cNvPr>
          <p:cNvSpPr/>
          <p:nvPr/>
        </p:nvSpPr>
        <p:spPr>
          <a:xfrm>
            <a:off x="1448460" y="3018547"/>
            <a:ext cx="4059644" cy="23762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6828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3"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D359A86-048D-46F6-B91D-32AB9EC38DF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F72F011-948D-4D49-9099-5541C412CD4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Centres of Mass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32A29BC-E6D3-4044-AE72-581F50EDB19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6D0C51-1E18-4B5A-AEA5-D0C16B8E920D}"/>
              </a:ext>
            </a:extLst>
          </p:cNvPr>
          <p:cNvSpPr txBox="1"/>
          <p:nvPr/>
        </p:nvSpPr>
        <p:spPr>
          <a:xfrm>
            <a:off x="323528" y="83671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have assumed that the rod is uniform, that is, its mass is equally distributed across the rod, such that the centre of mass is the centre.</a:t>
            </a:r>
          </a:p>
          <a:p>
            <a:r>
              <a:rPr lang="en-GB" dirty="0"/>
              <a:t>But this may not be the case, and for </a:t>
            </a:r>
            <a:r>
              <a:rPr lang="en-GB" b="1" dirty="0"/>
              <a:t>non-uniform</a:t>
            </a:r>
            <a:r>
              <a:rPr lang="en-GB" dirty="0"/>
              <a:t> rods we may wish to find where the centre of mass lies, or we will be told where it lies.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585D-9C4D-4098-89E8-C2C78C799BDE}"/>
                  </a:ext>
                </a:extLst>
              </p:cNvPr>
              <p:cNvSpPr txBox="1"/>
              <p:nvPr/>
            </p:nvSpPr>
            <p:spPr>
              <a:xfrm>
                <a:off x="349846" y="2204864"/>
                <a:ext cx="8425290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Sam and Tamsin are sitting on a non-uniform plan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 of mass 25kg and length 4m. The plank is pivoted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/>
                  <a:t>, the midpoint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. The centre of mass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 is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600" dirty="0"/>
                  <a:t> is 1.8. Sam has mass 35 kg. Tamsin has mass 25 kg and sits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Where must Sam sit for the plank  to be horizontal?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E60585D-9C4D-4098-89E8-C2C78C799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846" y="2204864"/>
                <a:ext cx="842529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385980A-4F77-49E9-986F-5BD130E2EEF9}"/>
              </a:ext>
            </a:extLst>
          </p:cNvPr>
          <p:cNvCxnSpPr>
            <a:cxnSpLocks/>
          </p:cNvCxnSpPr>
          <p:nvPr/>
        </p:nvCxnSpPr>
        <p:spPr>
          <a:xfrm flipV="1">
            <a:off x="588568" y="4496299"/>
            <a:ext cx="4680520" cy="321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846A4-A848-43BC-A60A-D5DE912BF526}"/>
                  </a:ext>
                </a:extLst>
              </p:cNvPr>
              <p:cNvSpPr txBox="1"/>
              <p:nvPr/>
            </p:nvSpPr>
            <p:spPr>
              <a:xfrm>
                <a:off x="5191847" y="4349058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1F846A4-A848-43BC-A60A-D5DE912BF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1847" y="4349058"/>
                <a:ext cx="3508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CBBBC-1187-46A9-BE77-A1CBFFA27C33}"/>
                  </a:ext>
                </a:extLst>
              </p:cNvPr>
              <p:cNvSpPr txBox="1"/>
              <p:nvPr/>
            </p:nvSpPr>
            <p:spPr>
              <a:xfrm>
                <a:off x="282488" y="4390235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88CBBBC-1187-46A9-BE77-A1CBFFA27C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88" y="4390235"/>
                <a:ext cx="3508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4AF9A8-F494-424D-9AAE-80BD5E447A04}"/>
                  </a:ext>
                </a:extLst>
              </p:cNvPr>
              <p:cNvSpPr txBox="1"/>
              <p:nvPr/>
            </p:nvSpPr>
            <p:spPr>
              <a:xfrm>
                <a:off x="724687" y="4501571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4AF9A8-F494-424D-9AAE-80BD5E447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687" y="4501571"/>
                <a:ext cx="405027" cy="276999"/>
              </a:xfrm>
              <a:prstGeom prst="rect">
                <a:avLst/>
              </a:prstGeom>
              <a:blipFill>
                <a:blip r:embed="rId5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0D29EE65-4EFB-4C18-8B2B-634DC95D328C}"/>
              </a:ext>
            </a:extLst>
          </p:cNvPr>
          <p:cNvSpPr/>
          <p:nvPr/>
        </p:nvSpPr>
        <p:spPr>
          <a:xfrm>
            <a:off x="2576365" y="4520105"/>
            <a:ext cx="307704" cy="223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FD696-3BD3-48D8-9EBD-70DBCE9961F4}"/>
                  </a:ext>
                </a:extLst>
              </p:cNvPr>
              <p:cNvSpPr txBox="1"/>
              <p:nvPr/>
            </p:nvSpPr>
            <p:spPr>
              <a:xfrm>
                <a:off x="2175849" y="4622292"/>
                <a:ext cx="551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0.2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27FD696-3BD3-48D8-9EBD-70DBCE996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5849" y="4622292"/>
                <a:ext cx="551734" cy="276999"/>
              </a:xfrm>
              <a:prstGeom prst="rect">
                <a:avLst/>
              </a:prstGeom>
              <a:blipFill>
                <a:blip r:embed="rId6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1A7371F8-8549-400C-A8A8-6EBBFBB4864F}"/>
              </a:ext>
            </a:extLst>
          </p:cNvPr>
          <p:cNvGrpSpPr/>
          <p:nvPr/>
        </p:nvGrpSpPr>
        <p:grpSpPr>
          <a:xfrm>
            <a:off x="3972567" y="3955138"/>
            <a:ext cx="234780" cy="504597"/>
            <a:chOff x="6948264" y="5366866"/>
            <a:chExt cx="234780" cy="504597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FA6DE5-62A9-4A79-90FE-1460EDCC1B6D}"/>
                </a:ext>
              </a:extLst>
            </p:cNvPr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F9D71E-E9A1-4532-ACE2-81397F193C4B}"/>
                </a:ext>
              </a:extLst>
            </p:cNvPr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FBE2474-AF1E-46AA-B310-6197ED4E0D39}"/>
                </a:ext>
              </a:extLst>
            </p:cNvPr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D87905A2-4E08-45B6-9ED4-53D46F3A76C8}"/>
                </a:ext>
              </a:extLst>
            </p:cNvPr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932FA4A-4063-4E8E-865D-CB571A3F81AA}"/>
                </a:ext>
              </a:extLst>
            </p:cNvPr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ECA244-4F69-4398-B176-A7BCF03EB625}"/>
                  </a:ext>
                </a:extLst>
              </p:cNvPr>
              <p:cNvSpPr txBox="1"/>
              <p:nvPr/>
            </p:nvSpPr>
            <p:spPr>
              <a:xfrm>
                <a:off x="1147237" y="4646230"/>
                <a:ext cx="56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9ECA244-4F69-4398-B176-A7BCF03EB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237" y="4646230"/>
                <a:ext cx="567114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DD8083-883A-47B4-834E-0DBE7FCC7CF7}"/>
                  </a:ext>
                </a:extLst>
              </p:cNvPr>
              <p:cNvSpPr txBox="1"/>
              <p:nvPr/>
            </p:nvSpPr>
            <p:spPr>
              <a:xfrm>
                <a:off x="144051" y="4876363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FDD8083-883A-47B4-834E-0DBE7FCC7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51" y="4876363"/>
                <a:ext cx="820910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7DC854-503C-4BFD-8144-BB3BEE717E67}"/>
              </a:ext>
            </a:extLst>
          </p:cNvPr>
          <p:cNvCxnSpPr>
            <a:cxnSpLocks/>
          </p:cNvCxnSpPr>
          <p:nvPr/>
        </p:nvCxnSpPr>
        <p:spPr>
          <a:xfrm flipH="1">
            <a:off x="596116" y="4517770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4580EB3-8820-4E43-8E3E-B92727B4CAD8}"/>
              </a:ext>
            </a:extLst>
          </p:cNvPr>
          <p:cNvCxnSpPr>
            <a:cxnSpLocks/>
          </p:cNvCxnSpPr>
          <p:nvPr/>
        </p:nvCxnSpPr>
        <p:spPr>
          <a:xfrm flipH="1">
            <a:off x="2201492" y="4534261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B9A9B-CA8B-4DF1-ADE8-47534A5CC44A}"/>
                  </a:ext>
                </a:extLst>
              </p:cNvPr>
              <p:cNvSpPr txBox="1"/>
              <p:nvPr/>
            </p:nvSpPr>
            <p:spPr>
              <a:xfrm>
                <a:off x="1713629" y="4895893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1DB9A9B-CA8B-4DF1-ADE8-47534A5CC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629" y="4895893"/>
                <a:ext cx="82091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054097-A003-44DA-A2D9-2556275658F6}"/>
              </a:ext>
            </a:extLst>
          </p:cNvPr>
          <p:cNvCxnSpPr>
            <a:cxnSpLocks/>
          </p:cNvCxnSpPr>
          <p:nvPr/>
        </p:nvCxnSpPr>
        <p:spPr>
          <a:xfrm flipV="1">
            <a:off x="2735431" y="3967225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6EB431-2309-437B-954E-9E500E7F969B}"/>
                  </a:ext>
                </a:extLst>
              </p:cNvPr>
              <p:cNvSpPr txBox="1"/>
              <p:nvPr/>
            </p:nvSpPr>
            <p:spPr>
              <a:xfrm>
                <a:off x="2325870" y="3618409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56EB431-2309-437B-954E-9E500E7F96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5870" y="3618409"/>
                <a:ext cx="82091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306FDCE-7701-4621-80DA-9317D0A8E073}"/>
              </a:ext>
            </a:extLst>
          </p:cNvPr>
          <p:cNvCxnSpPr>
            <a:cxnSpLocks/>
          </p:cNvCxnSpPr>
          <p:nvPr/>
        </p:nvCxnSpPr>
        <p:spPr>
          <a:xfrm flipV="1">
            <a:off x="552101" y="5265420"/>
            <a:ext cx="3539462" cy="1431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01262-2322-4D38-B23D-CCCAE1DF51A2}"/>
                  </a:ext>
                </a:extLst>
              </p:cNvPr>
              <p:cNvSpPr txBox="1"/>
              <p:nvPr/>
            </p:nvSpPr>
            <p:spPr>
              <a:xfrm>
                <a:off x="2009509" y="5237086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501262-2322-4D38-B23D-CCCAE1DF5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9509" y="5237086"/>
                <a:ext cx="405027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1AAA66E-DE18-4F63-B57E-B350CD970E31}"/>
              </a:ext>
            </a:extLst>
          </p:cNvPr>
          <p:cNvGrpSpPr/>
          <p:nvPr/>
        </p:nvGrpSpPr>
        <p:grpSpPr>
          <a:xfrm>
            <a:off x="546200" y="4005480"/>
            <a:ext cx="234780" cy="504597"/>
            <a:chOff x="6948264" y="5366866"/>
            <a:chExt cx="234780" cy="504597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2DAE47C-9FF1-453F-92A5-20510EB76757}"/>
                </a:ext>
              </a:extLst>
            </p:cNvPr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67FC15-3598-4593-A56F-B1FB09B67C7E}"/>
                </a:ext>
              </a:extLst>
            </p:cNvPr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F3BA0E6-8D23-44A0-A879-AA1EE2D94207}"/>
                </a:ext>
              </a:extLst>
            </p:cNvPr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78F86C79-7B91-48C1-973B-DAA53076C7CF}"/>
                </a:ext>
              </a:extLst>
            </p:cNvPr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44CBED9-31A0-4896-B0CA-26F815A10305}"/>
                </a:ext>
              </a:extLst>
            </p:cNvPr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EE42C1-1B32-435C-9E01-EC17A6D3FB0A}"/>
              </a:ext>
            </a:extLst>
          </p:cNvPr>
          <p:cNvCxnSpPr>
            <a:cxnSpLocks/>
          </p:cNvCxnSpPr>
          <p:nvPr/>
        </p:nvCxnSpPr>
        <p:spPr>
          <a:xfrm flipV="1">
            <a:off x="644384" y="4655820"/>
            <a:ext cx="1465979" cy="605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086B1CF-A40D-4088-82CE-A1B21295F11E}"/>
              </a:ext>
            </a:extLst>
          </p:cNvPr>
          <p:cNvSpPr/>
          <p:nvPr/>
        </p:nvSpPr>
        <p:spPr>
          <a:xfrm rot="19728364">
            <a:off x="407831" y="3997508"/>
            <a:ext cx="273050" cy="86597"/>
          </a:xfrm>
          <a:custGeom>
            <a:avLst/>
            <a:gdLst>
              <a:gd name="connsiteX0" fmla="*/ 273050 w 273050"/>
              <a:gd name="connsiteY0" fmla="*/ 76200 h 120650"/>
              <a:gd name="connsiteX1" fmla="*/ 203200 w 273050"/>
              <a:gd name="connsiteY1" fmla="*/ 6350 h 120650"/>
              <a:gd name="connsiteX2" fmla="*/ 114300 w 273050"/>
              <a:gd name="connsiteY2" fmla="*/ 0 h 120650"/>
              <a:gd name="connsiteX3" fmla="*/ 38100 w 273050"/>
              <a:gd name="connsiteY3" fmla="*/ 50800 h 120650"/>
              <a:gd name="connsiteX4" fmla="*/ 0 w 273050"/>
              <a:gd name="connsiteY4" fmla="*/ 114300 h 120650"/>
              <a:gd name="connsiteX5" fmla="*/ 50800 w 273050"/>
              <a:gd name="connsiteY5" fmla="*/ 88900 h 120650"/>
              <a:gd name="connsiteX6" fmla="*/ 95250 w 273050"/>
              <a:gd name="connsiteY6" fmla="*/ 76200 h 120650"/>
              <a:gd name="connsiteX7" fmla="*/ 177800 w 273050"/>
              <a:gd name="connsiteY7" fmla="*/ 76200 h 120650"/>
              <a:gd name="connsiteX8" fmla="*/ 234950 w 273050"/>
              <a:gd name="connsiteY8" fmla="*/ 12065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3050" h="120650">
                <a:moveTo>
                  <a:pt x="273050" y="76200"/>
                </a:moveTo>
                <a:lnTo>
                  <a:pt x="203200" y="6350"/>
                </a:lnTo>
                <a:lnTo>
                  <a:pt x="114300" y="0"/>
                </a:lnTo>
                <a:lnTo>
                  <a:pt x="38100" y="50800"/>
                </a:lnTo>
                <a:lnTo>
                  <a:pt x="0" y="114300"/>
                </a:lnTo>
                <a:lnTo>
                  <a:pt x="50800" y="88900"/>
                </a:lnTo>
                <a:lnTo>
                  <a:pt x="95250" y="76200"/>
                </a:lnTo>
                <a:lnTo>
                  <a:pt x="177800" y="76200"/>
                </a:lnTo>
                <a:lnTo>
                  <a:pt x="234950" y="120650"/>
                </a:lnTo>
              </a:path>
            </a:pathLst>
          </a:custGeom>
          <a:solidFill>
            <a:schemeClr val="tx1"/>
          </a:solidFill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2910BCD-20B3-464F-B4D1-EC877ACC03D9}"/>
              </a:ext>
            </a:extLst>
          </p:cNvPr>
          <p:cNvSpPr txBox="1"/>
          <p:nvPr/>
        </p:nvSpPr>
        <p:spPr>
          <a:xfrm>
            <a:off x="726685" y="3639095"/>
            <a:ext cx="10072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latin typeface="+mj-lt"/>
              </a:rPr>
              <a:t>Tamsin</a:t>
            </a:r>
            <a:endParaRPr lang="en-GB" sz="12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574AC1A-2AE4-4027-8B7D-85393991E795}"/>
              </a:ext>
            </a:extLst>
          </p:cNvPr>
          <p:cNvSpPr txBox="1"/>
          <p:nvPr/>
        </p:nvSpPr>
        <p:spPr>
          <a:xfrm>
            <a:off x="4150591" y="3646543"/>
            <a:ext cx="855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0" i="0" dirty="0">
                <a:latin typeface="+mj-lt"/>
              </a:rPr>
              <a:t>Sam</a:t>
            </a:r>
            <a:endParaRPr lang="en-GB" sz="1200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DE292F-8F3F-4169-AD85-4ABBB795E65B}"/>
              </a:ext>
            </a:extLst>
          </p:cNvPr>
          <p:cNvCxnSpPr>
            <a:cxnSpLocks/>
          </p:cNvCxnSpPr>
          <p:nvPr/>
        </p:nvCxnSpPr>
        <p:spPr>
          <a:xfrm>
            <a:off x="2212022" y="4661539"/>
            <a:ext cx="347921" cy="1901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79A7DF-F6E2-445D-854C-BB09ED89E05B}"/>
                  </a:ext>
                </a:extLst>
              </p:cNvPr>
              <p:cNvSpPr txBox="1"/>
              <p:nvPr/>
            </p:nvSpPr>
            <p:spPr>
              <a:xfrm>
                <a:off x="3862788" y="4614748"/>
                <a:ext cx="55173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79A7DF-F6E2-445D-854C-BB09ED89E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2788" y="4614748"/>
                <a:ext cx="551734" cy="276999"/>
              </a:xfrm>
              <a:prstGeom prst="rect">
                <a:avLst/>
              </a:prstGeom>
              <a:blipFill>
                <a:blip r:embed="rId14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C55813B-6622-47AD-807E-EEB6D71701AD}"/>
              </a:ext>
            </a:extLst>
          </p:cNvPr>
          <p:cNvCxnSpPr>
            <a:cxnSpLocks/>
          </p:cNvCxnSpPr>
          <p:nvPr/>
        </p:nvCxnSpPr>
        <p:spPr>
          <a:xfrm flipV="1">
            <a:off x="2941298" y="4648200"/>
            <a:ext cx="2293265" cy="472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954563-4CC4-4F75-9688-F4B59DA0006B}"/>
                  </a:ext>
                </a:extLst>
              </p:cNvPr>
              <p:cNvSpPr txBox="1"/>
              <p:nvPr/>
            </p:nvSpPr>
            <p:spPr>
              <a:xfrm>
                <a:off x="5460320" y="3751759"/>
                <a:ext cx="3576176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Moments about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sz="16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×0.2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=35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=3.57</m:t>
                      </m:r>
                    </m:oMath>
                  </m:oMathPara>
                </a14:m>
                <a:endParaRPr lang="en-GB" sz="1600" dirty="0"/>
              </a:p>
              <a:p>
                <a:endParaRPr lang="en-GB" sz="1600" dirty="0"/>
              </a:p>
              <a:p>
                <a:r>
                  <a:rPr lang="en-GB" sz="1600" dirty="0"/>
                  <a:t>i.e. Sam should sit 3.57m from end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1954563-4CC4-4F75-9688-F4B59DA00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320" y="3751759"/>
                <a:ext cx="3576176" cy="1569660"/>
              </a:xfrm>
              <a:prstGeom prst="rect">
                <a:avLst/>
              </a:prstGeom>
              <a:blipFill>
                <a:blip r:embed="rId15"/>
                <a:stretch>
                  <a:fillRect l="-1024" t="-1163" b="-38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Rectangle 66">
            <a:extLst>
              <a:ext uri="{FF2B5EF4-FFF2-40B4-BE49-F238E27FC236}">
                <a16:creationId xmlns:a16="http://schemas.microsoft.com/office/drawing/2014/main" id="{C8F391DE-920F-4BE5-A6C5-F4D64029D2DC}"/>
              </a:ext>
            </a:extLst>
          </p:cNvPr>
          <p:cNvSpPr/>
          <p:nvPr/>
        </p:nvSpPr>
        <p:spPr>
          <a:xfrm>
            <a:off x="303923" y="3539143"/>
            <a:ext cx="5132173" cy="23763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23CEC4C-0157-4851-8CD3-E3CECFDC9241}"/>
              </a:ext>
            </a:extLst>
          </p:cNvPr>
          <p:cNvSpPr/>
          <p:nvPr/>
        </p:nvSpPr>
        <p:spPr>
          <a:xfrm>
            <a:off x="5407918" y="3544032"/>
            <a:ext cx="3524249" cy="237635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Working</a:t>
            </a:r>
          </a:p>
        </p:txBody>
      </p:sp>
    </p:spTree>
    <p:extLst>
      <p:ext uri="{BB962C8B-B14F-4D97-AF65-F5344CB8AC3E}">
        <p14:creationId xmlns:p14="http://schemas.microsoft.com/office/powerpoint/2010/main" val="3346595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6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9" grpId="0"/>
      <p:bldP spid="31" grpId="0"/>
      <p:bldP spid="35" grpId="0"/>
      <p:bldP spid="67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E75992-37E3-4455-895D-827AD68D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504" y="1175957"/>
            <a:ext cx="5132413" cy="31891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78C698D-0C4F-4F0C-A10B-34B7083900A2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4" name="TextBox 32">
              <a:extLst>
                <a:ext uri="{FF2B5EF4-FFF2-40B4-BE49-F238E27FC236}">
                  <a16:creationId xmlns:a16="http://schemas.microsoft.com/office/drawing/2014/main" id="{EA2A9608-8582-4DAD-84B8-23371789713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0168ACA-63B0-41FD-B841-BF389843C15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73AF49D-E6F4-4964-8775-1FDA471A9CC0}"/>
              </a:ext>
            </a:extLst>
          </p:cNvPr>
          <p:cNvSpPr txBox="1"/>
          <p:nvPr/>
        </p:nvSpPr>
        <p:spPr>
          <a:xfrm>
            <a:off x="488504" y="798612"/>
            <a:ext cx="3334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2012 Q2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283658-8537-46FC-A3BA-C5083A666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0531" y="2812530"/>
            <a:ext cx="3362325" cy="1552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A6FD5A8-2495-45A0-9E57-A541993C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941935"/>
            <a:ext cx="4283968" cy="659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B4BC641-E24A-470D-A675-29B8E63FD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5976" y="4706838"/>
            <a:ext cx="4776586" cy="123999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839B707-0C01-4F90-9E84-8CB1BDD87D30}"/>
              </a:ext>
            </a:extLst>
          </p:cNvPr>
          <p:cNvSpPr/>
          <p:nvPr/>
        </p:nvSpPr>
        <p:spPr>
          <a:xfrm>
            <a:off x="517873" y="4869129"/>
            <a:ext cx="3766095" cy="107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E2A69-6CE5-45BA-9B78-96A11336EB06}"/>
              </a:ext>
            </a:extLst>
          </p:cNvPr>
          <p:cNvSpPr/>
          <p:nvPr/>
        </p:nvSpPr>
        <p:spPr>
          <a:xfrm>
            <a:off x="4716016" y="4869129"/>
            <a:ext cx="4427984" cy="10777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9DF9A0-8414-4660-BE8E-35EAF05844F5}"/>
              </a:ext>
            </a:extLst>
          </p:cNvPr>
          <p:cNvSpPr/>
          <p:nvPr/>
        </p:nvSpPr>
        <p:spPr>
          <a:xfrm>
            <a:off x="5868144" y="2801148"/>
            <a:ext cx="3024336" cy="17079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Diagram</a:t>
            </a:r>
          </a:p>
        </p:txBody>
      </p:sp>
    </p:spTree>
    <p:extLst>
      <p:ext uri="{BB962C8B-B14F-4D97-AF65-F5344CB8AC3E}">
        <p14:creationId xmlns:p14="http://schemas.microsoft.com/office/powerpoint/2010/main" val="93813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38-39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39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95BFC4-590E-AF25-36AF-8837A5D5D5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764704"/>
            <a:ext cx="72485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170979E-14A1-EBD9-F7C0-577CF6C94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0" y="692696"/>
            <a:ext cx="7077075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4C6685-95C1-22E0-3EE8-7D2F7413E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490" y="627154"/>
            <a:ext cx="7381875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87A8A453-4F69-4ABD-93B0-CC23B8374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63578-A72F-4CF5-86EB-49307922F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3B3424-125D-4609-84E5-4A3F753A602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22513</TotalTime>
  <Words>469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 Math</vt:lpstr>
      <vt:lpstr>Wingdings</vt:lpstr>
      <vt:lpstr>Office Theme</vt:lpstr>
      <vt:lpstr>M2 Chapter 4: Moments  Centre of 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835</cp:revision>
  <dcterms:created xsi:type="dcterms:W3CDTF">2013-02-28T07:36:55Z</dcterms:created>
  <dcterms:modified xsi:type="dcterms:W3CDTF">2024-06-21T13:54:57Z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