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481" r:id="rId5"/>
    <p:sldId id="628" r:id="rId6"/>
    <p:sldId id="629" r:id="rId7"/>
    <p:sldId id="627" r:id="rId8"/>
    <p:sldId id="611" r:id="rId9"/>
    <p:sldId id="612" r:id="rId10"/>
    <p:sldId id="613" r:id="rId11"/>
    <p:sldId id="614" r:id="rId12"/>
    <p:sldId id="615" r:id="rId13"/>
    <p:sldId id="616" r:id="rId14"/>
    <p:sldId id="617" r:id="rId15"/>
    <p:sldId id="618" r:id="rId16"/>
    <p:sldId id="619" r:id="rId17"/>
    <p:sldId id="631" r:id="rId18"/>
    <p:sldId id="630" r:id="rId19"/>
    <p:sldId id="533" r:id="rId20"/>
    <p:sldId id="700" r:id="rId21"/>
    <p:sldId id="702" r:id="rId22"/>
    <p:sldId id="703" r:id="rId23"/>
    <p:sldId id="532"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90" autoAdjust="0"/>
    <p:restoredTop sz="88534" autoAdjust="0"/>
  </p:normalViewPr>
  <p:slideViewPr>
    <p:cSldViewPr>
      <p:cViewPr varScale="1">
        <p:scale>
          <a:sx n="114" d="100"/>
          <a:sy n="114" d="100"/>
        </p:scale>
        <p:origin x="1620" y="120"/>
      </p:cViewPr>
      <p:guideLst>
        <p:guide orient="horz" pos="2160"/>
        <p:guide pos="2880"/>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4E87F4A-DD11-41AF-8B76-F2E5B6202836}" type="datetimeFigureOut">
              <a:rPr lang="en-GB" smtClean="0"/>
              <a:pPr/>
              <a:t>06/06/2024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2F2399-CD51-4C4C-BC34-03B9F40F9CF8}" type="slidenum">
              <a:rPr lang="en-GB" smtClean="0"/>
              <a:pPr/>
              <a:t>‹#›</a:t>
            </a:fld>
            <a:endParaRPr lang="en-GB"/>
          </a:p>
        </p:txBody>
      </p:sp>
    </p:spTree>
    <p:extLst>
      <p:ext uri="{BB962C8B-B14F-4D97-AF65-F5344CB8AC3E}">
        <p14:creationId xmlns:p14="http://schemas.microsoft.com/office/powerpoint/2010/main" val="547450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dirty="0"/>
              <a:t>Be sure to ask first what they notice about the ranges in the table</a:t>
            </a:r>
            <a:r>
              <a:rPr lang="en-GB" baseline="0" dirty="0"/>
              <a:t> (i.e. gaps!)</a:t>
            </a:r>
            <a:endParaRPr lang="en-GB" dirty="0"/>
          </a:p>
        </p:txBody>
      </p:sp>
      <p:sp>
        <p:nvSpPr>
          <p:cNvPr id="4" name="Slide Number Placeholder 3"/>
          <p:cNvSpPr>
            <a:spLocks noGrp="1"/>
          </p:cNvSpPr>
          <p:nvPr>
            <p:ph type="sldNum" sz="quarter" idx="10"/>
          </p:nvPr>
        </p:nvSpPr>
        <p:spPr/>
        <p:txBody>
          <a:bodyPr/>
          <a:lstStyle/>
          <a:p>
            <a:fld id="{523C0A77-A582-4EDF-81B6-03B9223CB799}" type="slidenum">
              <a:rPr lang="en-GB" smtClean="0"/>
              <a:pPr/>
              <a:t>11</a:t>
            </a:fld>
            <a:endParaRPr lang="en-GB"/>
          </a:p>
        </p:txBody>
      </p:sp>
    </p:spTree>
    <p:extLst>
      <p:ext uri="{BB962C8B-B14F-4D97-AF65-F5344CB8AC3E}">
        <p14:creationId xmlns:p14="http://schemas.microsoft.com/office/powerpoint/2010/main" val="2611710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281611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02339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96221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875171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32520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566172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20052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340891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179336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29971285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9AFE4D-3339-4F90-AB07-DAB31D79E32A}" type="datetimeFigureOut">
              <a:rPr lang="en-GB" smtClean="0"/>
              <a:pPr/>
              <a:t>06/06/2024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8177B05-5D28-4021-9BD2-A7A72850B659}" type="slidenum">
              <a:rPr lang="en-GB" smtClean="0"/>
              <a:pPr/>
              <a:t>‹#›</a:t>
            </a:fld>
            <a:endParaRPr lang="en-GB"/>
          </a:p>
        </p:txBody>
      </p:sp>
    </p:spTree>
    <p:extLst>
      <p:ext uri="{BB962C8B-B14F-4D97-AF65-F5344CB8AC3E}">
        <p14:creationId xmlns:p14="http://schemas.microsoft.com/office/powerpoint/2010/main" val="4066496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9AFE4D-3339-4F90-AB07-DAB31D79E32A}" type="datetimeFigureOut">
              <a:rPr lang="en-GB" smtClean="0"/>
              <a:pPr/>
              <a:t>06/06/2024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177B05-5D28-4021-9BD2-A7A72850B659}" type="slidenum">
              <a:rPr lang="en-GB" smtClean="0"/>
              <a:pPr/>
              <a:t>‹#›</a:t>
            </a:fld>
            <a:endParaRPr lang="en-GB"/>
          </a:p>
        </p:txBody>
      </p:sp>
    </p:spTree>
    <p:extLst>
      <p:ext uri="{BB962C8B-B14F-4D97-AF65-F5344CB8AC3E}">
        <p14:creationId xmlns:p14="http://schemas.microsoft.com/office/powerpoint/2010/main" val="38967452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51.png"/></Relationships>
</file>

<file path=ppt/slides/_rels/slide7.xml.rels><?xml version="1.0" encoding="UTF-8" standalone="yes"?>
<Relationships xmlns="http://schemas.openxmlformats.org/package/2006/relationships"><Relationship Id="rId3" Type="http://schemas.openxmlformats.org/officeDocument/2006/relationships/image" Target="../media/image140.png"/><Relationship Id="rId7" Type="http://schemas.openxmlformats.org/officeDocument/2006/relationships/image" Target="../media/image31.png"/><Relationship Id="rId2" Type="http://schemas.openxmlformats.org/officeDocument/2006/relationships/image" Target="../media/image1.emf"/><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160.png"/><Relationship Id="rId4" Type="http://schemas.openxmlformats.org/officeDocument/2006/relationships/image" Target="../media/image30.png"/></Relationships>
</file>

<file path=ppt/slides/_rels/slide8.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1.emf"/><Relationship Id="rId1" Type="http://schemas.openxmlformats.org/officeDocument/2006/relationships/slideLayout" Target="../slideLayouts/slideLayout7.xml"/><Relationship Id="rId4" Type="http://schemas.openxmlformats.org/officeDocument/2006/relationships/image" Target="../media/image54.png"/></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693986"/>
            <a:ext cx="9144000" cy="1815133"/>
          </a:xfrm>
        </p:spPr>
        <p:txBody>
          <a:bodyPr>
            <a:normAutofit fontScale="90000"/>
          </a:bodyPr>
          <a:lstStyle/>
          <a:p>
            <a:r>
              <a:rPr lang="en-GB" b="1" dirty="0">
                <a:solidFill>
                  <a:srgbClr val="92D050"/>
                </a:solidFill>
              </a:rPr>
              <a:t>S1 Chapter 3: </a:t>
            </a:r>
            <a:r>
              <a:rPr lang="en-GB" dirty="0">
                <a:solidFill>
                  <a:schemeClr val="accent5"/>
                </a:solidFill>
              </a:rPr>
              <a:t>Data Representations</a:t>
            </a:r>
            <a:br>
              <a:rPr lang="en-GB" dirty="0">
                <a:solidFill>
                  <a:schemeClr val="accent5"/>
                </a:solidFill>
              </a:rPr>
            </a:br>
            <a:br>
              <a:rPr lang="en-GB" dirty="0">
                <a:solidFill>
                  <a:schemeClr val="accent5"/>
                </a:solidFill>
              </a:rPr>
            </a:br>
            <a:r>
              <a:rPr lang="en-GB" dirty="0"/>
              <a:t>Histograms</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3017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1331640" y="3605912"/>
            <a:ext cx="1368152" cy="2232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p:cNvSpPr/>
          <p:nvPr/>
        </p:nvSpPr>
        <p:spPr>
          <a:xfrm>
            <a:off x="5436096" y="4686032"/>
            <a:ext cx="2196604" cy="115212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grpSp>
        <p:nvGrpSpPr>
          <p:cNvPr id="2" name="Group 57"/>
          <p:cNvGrpSpPr/>
          <p:nvPr/>
        </p:nvGrpSpPr>
        <p:grpSpPr>
          <a:xfrm>
            <a:off x="-1144" y="0"/>
            <a:ext cx="9145144" cy="585216"/>
            <a:chOff x="-1144" y="0"/>
            <a:chExt cx="9145144" cy="585216"/>
          </a:xfrm>
        </p:grpSpPr>
        <p:sp>
          <p:nvSpPr>
            <p:cNvPr id="3" name="TextBox 2"/>
            <p:cNvSpPr txBox="1"/>
            <p:nvPr/>
          </p:nvSpPr>
          <p:spPr>
            <a:xfrm>
              <a:off x="0" y="0"/>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a:t>
              </a:r>
              <a:r>
                <a:rPr lang="en-GB" sz="3200" b="1" dirty="0"/>
                <a:t>SKILL #2 </a:t>
              </a:r>
              <a:r>
                <a:rPr lang="en-GB" sz="3200" dirty="0"/>
                <a:t>:: Gaps!</a:t>
              </a:r>
            </a:p>
          </p:txBody>
        </p:sp>
        <p:cxnSp>
          <p:nvCxnSpPr>
            <p:cNvPr id="4" name="Straight Connector 3"/>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nvGraphicFramePr>
            <p:xfrm>
              <a:off x="550424" y="731491"/>
              <a:ext cx="4401186" cy="1752600"/>
            </p:xfrm>
            <a:graphic>
              <a:graphicData uri="http://schemas.openxmlformats.org/drawingml/2006/table">
                <a:tbl>
                  <a:tblPr firstRow="1" bandRow="1">
                    <a:tableStyleId>{073A0DAA-6AF3-43AB-8588-CEC1D06C72B9}</a:tableStyleId>
                  </a:tblPr>
                  <a:tblGrid>
                    <a:gridCol w="1609090">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1575118">
                      <a:extLst>
                        <a:ext uri="{9D8B030D-6E8A-4147-A177-3AD203B41FA5}">
                          <a16:colId xmlns:a16="http://schemas.microsoft.com/office/drawing/2014/main" val="20002"/>
                        </a:ext>
                      </a:extLst>
                    </a:gridCol>
                  </a:tblGrid>
                  <a:tr h="370840">
                    <a:tc>
                      <a:txBody>
                        <a:bodyPr/>
                        <a:lstStyle/>
                        <a:p>
                          <a:r>
                            <a:rPr lang="en-GB" dirty="0"/>
                            <a:t>Weight</a:t>
                          </a:r>
                          <a:r>
                            <a:rPr lang="en-GB" baseline="0" dirty="0"/>
                            <a:t> </a:t>
                          </a:r>
                        </a:p>
                        <a:p>
                          <a:r>
                            <a:rPr lang="en-GB" baseline="0" dirty="0"/>
                            <a:t>(to nearest kg)</a:t>
                          </a:r>
                          <a:endParaRPr lang="en-GB" dirty="0"/>
                        </a:p>
                      </a:txBody>
                      <a:tcPr/>
                    </a:tc>
                    <a:tc>
                      <a:txBody>
                        <a:bodyPr/>
                        <a:lstStyle/>
                        <a:p>
                          <a:r>
                            <a:rPr lang="en-GB" dirty="0"/>
                            <a:t>Frequency</a:t>
                          </a:r>
                        </a:p>
                      </a:txBody>
                      <a:tcPr/>
                    </a:tc>
                    <a:tc>
                      <a:txBody>
                        <a:bodyPr/>
                        <a:lstStyle/>
                        <a:p>
                          <a:r>
                            <a:rPr lang="en-GB" dirty="0"/>
                            <a:t>F.D.</a:t>
                          </a:r>
                        </a:p>
                      </a:txBody>
                      <a:tcPr/>
                    </a:tc>
                    <a:extLst>
                      <a:ext uri="{0D108BD9-81ED-4DB2-BD59-A6C34878D82A}">
                        <a16:rowId xmlns:a16="http://schemas.microsoft.com/office/drawing/2014/main" val="10000"/>
                      </a:ext>
                    </a:extLst>
                  </a:tr>
                  <a:tr h="370840">
                    <a:tc>
                      <a:txBody>
                        <a:bodyPr/>
                        <a:lstStyle/>
                        <a:p>
                          <a:r>
                            <a:rPr lang="en-GB" dirty="0"/>
                            <a:t>1-2</a:t>
                          </a:r>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4</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𝟒</m:t>
                                </m:r>
                                <m:r>
                                  <a:rPr lang="en-GB" b="1" smtClean="0">
                                    <a:latin typeface="Cambria Math" panose="02040503050406030204" pitchFamily="18" charset="0"/>
                                  </a:rPr>
                                  <m:t>÷</m:t>
                                </m:r>
                                <m:r>
                                  <a:rPr lang="en-GB" b="1" i="1" smtClean="0">
                                    <a:latin typeface="Cambria Math" panose="02040503050406030204" pitchFamily="18" charset="0"/>
                                  </a:rPr>
                                  <m:t>𝟐</m:t>
                                </m:r>
                                <m:r>
                                  <a:rPr lang="en-GB" b="1" smtClean="0">
                                    <a:latin typeface="Cambria Math" panose="02040503050406030204" pitchFamily="18" charset="0"/>
                                  </a:rPr>
                                  <m:t>=</m:t>
                                </m:r>
                                <m:r>
                                  <a:rPr lang="en-GB" b="1" i="1" smtClean="0">
                                    <a:latin typeface="Cambria Math" panose="02040503050406030204" pitchFamily="18" charset="0"/>
                                  </a:rPr>
                                  <m:t>𝟐</m:t>
                                </m:r>
                              </m:oMath>
                            </m:oMathPara>
                          </a14:m>
                          <a:endParaRPr lang="en-GB" b="1" dirty="0"/>
                        </a:p>
                      </a:txBody>
                      <a:tcPr/>
                    </a:tc>
                    <a:extLst>
                      <a:ext uri="{0D108BD9-81ED-4DB2-BD59-A6C34878D82A}">
                        <a16:rowId xmlns:a16="http://schemas.microsoft.com/office/drawing/2014/main" val="10001"/>
                      </a:ext>
                    </a:extLst>
                  </a:tr>
                  <a:tr h="370840">
                    <a:tc>
                      <a:txBody>
                        <a:bodyPr/>
                        <a:lstStyle/>
                        <a:p>
                          <a:r>
                            <a:rPr lang="en-GB" dirty="0"/>
                            <a:t>3-6</a:t>
                          </a:r>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3</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𝟑</m:t>
                                </m:r>
                                <m:r>
                                  <a:rPr lang="en-GB" b="1" smtClean="0">
                                    <a:latin typeface="Cambria Math" panose="02040503050406030204" pitchFamily="18" charset="0"/>
                                  </a:rPr>
                                  <m:t>÷</m:t>
                                </m:r>
                                <m:r>
                                  <a:rPr lang="en-GB" b="1" i="1" smtClean="0">
                                    <a:latin typeface="Cambria Math" panose="02040503050406030204" pitchFamily="18" charset="0"/>
                                  </a:rPr>
                                  <m:t>𝟒</m:t>
                                </m:r>
                                <m:r>
                                  <a:rPr lang="en-GB" b="1" smtClean="0">
                                    <a:latin typeface="Cambria Math" panose="02040503050406030204" pitchFamily="18" charset="0"/>
                                  </a:rPr>
                                  <m:t>=</m:t>
                                </m:r>
                                <m:r>
                                  <a:rPr lang="en-GB" b="1" i="1" smtClean="0">
                                    <a:latin typeface="Cambria Math" panose="02040503050406030204" pitchFamily="18" charset="0"/>
                                  </a:rPr>
                                  <m:t>𝟎</m:t>
                                </m:r>
                                <m:r>
                                  <a:rPr lang="en-GB" b="1" smtClean="0">
                                    <a:latin typeface="Cambria Math" panose="02040503050406030204" pitchFamily="18" charset="0"/>
                                  </a:rPr>
                                  <m:t>.</m:t>
                                </m:r>
                                <m:r>
                                  <a:rPr lang="en-GB" b="1" i="1" smtClean="0">
                                    <a:latin typeface="Cambria Math" panose="02040503050406030204" pitchFamily="18" charset="0"/>
                                  </a:rPr>
                                  <m:t>𝟕𝟓</m:t>
                                </m:r>
                              </m:oMath>
                            </m:oMathPara>
                          </a14:m>
                          <a:endParaRPr lang="en-GB" b="1" dirty="0"/>
                        </a:p>
                      </a:txBody>
                      <a:tcPr/>
                    </a:tc>
                    <a:extLst>
                      <a:ext uri="{0D108BD9-81ED-4DB2-BD59-A6C34878D82A}">
                        <a16:rowId xmlns:a16="http://schemas.microsoft.com/office/drawing/2014/main" val="10002"/>
                      </a:ext>
                    </a:extLst>
                  </a:tr>
                  <a:tr h="370840">
                    <a:tc>
                      <a:txBody>
                        <a:bodyPr/>
                        <a:lstStyle/>
                        <a:p>
                          <a:r>
                            <a:rPr lang="en-GB" dirty="0"/>
                            <a:t>7-9</a:t>
                          </a:r>
                        </a:p>
                      </a:txBody>
                      <a:tcPr/>
                    </a:tc>
                    <a:tc>
                      <a:txBody>
                        <a:bodyPr/>
                        <a:lstStyle/>
                        <a:p>
                          <a:pPr/>
                          <a14:m>
                            <m:oMathPara xmlns:m="http://schemas.openxmlformats.org/officeDocument/2006/math">
                              <m:oMathParaPr>
                                <m:jc m:val="centerGroup"/>
                              </m:oMathParaPr>
                              <m:oMath xmlns:m="http://schemas.openxmlformats.org/officeDocument/2006/math">
                                <m:r>
                                  <a:rPr lang="en-GB" b="0" i="0" smtClean="0">
                                    <a:latin typeface="Cambria Math" panose="02040503050406030204" pitchFamily="18" charset="0"/>
                                  </a:rPr>
                                  <m:t>3</m:t>
                                </m:r>
                                <m:r>
                                  <a:rPr lang="en-GB" b="0" i="1" smtClean="0">
                                    <a:latin typeface="Cambria Math" panose="02040503050406030204" pitchFamily="18" charset="0"/>
                                  </a:rPr>
                                  <m:t>×1=3</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m:t>
                                </m:r>
                              </m:oMath>
                            </m:oMathPara>
                          </a14:m>
                          <a:endParaRPr lang="en-GB" b="1" dirty="0"/>
                        </a:p>
                      </a:txBody>
                      <a:tcPr/>
                    </a:tc>
                    <a:extLst>
                      <a:ext uri="{0D108BD9-81ED-4DB2-BD59-A6C34878D82A}">
                        <a16:rowId xmlns:a16="http://schemas.microsoft.com/office/drawing/2014/main" val="10003"/>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2900647455"/>
                  </p:ext>
                </p:extLst>
              </p:nvPr>
            </p:nvGraphicFramePr>
            <p:xfrm>
              <a:off x="550424" y="731491"/>
              <a:ext cx="4401186" cy="1752600"/>
            </p:xfrm>
            <a:graphic>
              <a:graphicData uri="http://schemas.openxmlformats.org/drawingml/2006/table">
                <a:tbl>
                  <a:tblPr firstRow="1" bandRow="1">
                    <a:tableStyleId>{073A0DAA-6AF3-43AB-8588-CEC1D06C72B9}</a:tableStyleId>
                  </a:tblPr>
                  <a:tblGrid>
                    <a:gridCol w="1609090"/>
                    <a:gridCol w="1216978"/>
                    <a:gridCol w="1575118"/>
                  </a:tblGrid>
                  <a:tr h="640080">
                    <a:tc>
                      <a:txBody>
                        <a:bodyPr/>
                        <a:lstStyle/>
                        <a:p>
                          <a:r>
                            <a:rPr lang="en-GB" dirty="0" smtClean="0"/>
                            <a:t>Weight</a:t>
                          </a:r>
                          <a:r>
                            <a:rPr lang="en-GB" baseline="0" dirty="0" smtClean="0"/>
                            <a:t> </a:t>
                          </a:r>
                          <a:endParaRPr lang="en-GB" baseline="0" dirty="0" smtClean="0"/>
                        </a:p>
                        <a:p>
                          <a:r>
                            <a:rPr lang="en-GB" baseline="0" dirty="0" smtClean="0"/>
                            <a:t>(</a:t>
                          </a:r>
                          <a:r>
                            <a:rPr lang="en-GB" baseline="0" dirty="0" smtClean="0"/>
                            <a:t>to nearest kg)</a:t>
                          </a:r>
                          <a:endParaRPr lang="en-GB" dirty="0"/>
                        </a:p>
                      </a:txBody>
                      <a:tcPr/>
                    </a:tc>
                    <a:tc>
                      <a:txBody>
                        <a:bodyPr/>
                        <a:lstStyle/>
                        <a:p>
                          <a:r>
                            <a:rPr lang="en-GB" dirty="0" smtClean="0"/>
                            <a:t>Frequency</a:t>
                          </a:r>
                          <a:endParaRPr lang="en-GB" dirty="0"/>
                        </a:p>
                      </a:txBody>
                      <a:tcPr/>
                    </a:tc>
                    <a:tc>
                      <a:txBody>
                        <a:bodyPr/>
                        <a:lstStyle/>
                        <a:p>
                          <a:r>
                            <a:rPr lang="en-GB" dirty="0" smtClean="0"/>
                            <a:t>F.D.</a:t>
                          </a:r>
                          <a:endParaRPr lang="en-GB" dirty="0"/>
                        </a:p>
                      </a:txBody>
                      <a:tcPr/>
                    </a:tc>
                  </a:tr>
                  <a:tr h="370840">
                    <a:tc>
                      <a:txBody>
                        <a:bodyPr/>
                        <a:lstStyle/>
                        <a:p>
                          <a:r>
                            <a:rPr lang="en-GB" dirty="0" smtClean="0"/>
                            <a:t>1-2</a:t>
                          </a:r>
                          <a:endParaRPr lang="en-GB" dirty="0"/>
                        </a:p>
                      </a:txBody>
                      <a:tcPr/>
                    </a:tc>
                    <a:tc>
                      <a:txBody>
                        <a:bodyPr/>
                        <a:lstStyle/>
                        <a:p>
                          <a:endParaRPr lang="en-US"/>
                        </a:p>
                      </a:txBody>
                      <a:tcPr>
                        <a:blipFill rotWithShape="0">
                          <a:blip r:embed="rId2"/>
                          <a:stretch>
                            <a:fillRect l="-132500" t="-181967" r="-131500" b="-224590"/>
                          </a:stretch>
                        </a:blipFill>
                      </a:tcPr>
                    </a:tc>
                    <a:tc>
                      <a:txBody>
                        <a:bodyPr/>
                        <a:lstStyle/>
                        <a:p>
                          <a:endParaRPr lang="en-US"/>
                        </a:p>
                      </a:txBody>
                      <a:tcPr>
                        <a:blipFill rotWithShape="0">
                          <a:blip r:embed="rId2"/>
                          <a:stretch>
                            <a:fillRect l="-179537" t="-181967" r="-1544" b="-224590"/>
                          </a:stretch>
                        </a:blipFill>
                      </a:tcPr>
                    </a:tc>
                  </a:tr>
                  <a:tr h="370840">
                    <a:tc>
                      <a:txBody>
                        <a:bodyPr/>
                        <a:lstStyle/>
                        <a:p>
                          <a:r>
                            <a:rPr lang="en-GB" dirty="0" smtClean="0"/>
                            <a:t>3-6</a:t>
                          </a:r>
                          <a:endParaRPr lang="en-GB" dirty="0"/>
                        </a:p>
                      </a:txBody>
                      <a:tcPr/>
                    </a:tc>
                    <a:tc>
                      <a:txBody>
                        <a:bodyPr/>
                        <a:lstStyle/>
                        <a:p>
                          <a:endParaRPr lang="en-US"/>
                        </a:p>
                      </a:txBody>
                      <a:tcPr>
                        <a:blipFill rotWithShape="0">
                          <a:blip r:embed="rId2"/>
                          <a:stretch>
                            <a:fillRect l="-132500" t="-281967" r="-131500" b="-124590"/>
                          </a:stretch>
                        </a:blipFill>
                      </a:tcPr>
                    </a:tc>
                    <a:tc>
                      <a:txBody>
                        <a:bodyPr/>
                        <a:lstStyle/>
                        <a:p>
                          <a:endParaRPr lang="en-US"/>
                        </a:p>
                      </a:txBody>
                      <a:tcPr>
                        <a:blipFill rotWithShape="0">
                          <a:blip r:embed="rId2"/>
                          <a:stretch>
                            <a:fillRect l="-179537" t="-281967" r="-1544" b="-124590"/>
                          </a:stretch>
                        </a:blipFill>
                      </a:tcPr>
                    </a:tc>
                  </a:tr>
                  <a:tr h="370840">
                    <a:tc>
                      <a:txBody>
                        <a:bodyPr/>
                        <a:lstStyle/>
                        <a:p>
                          <a:r>
                            <a:rPr lang="en-GB" dirty="0" smtClean="0"/>
                            <a:t>7-9</a:t>
                          </a:r>
                          <a:endParaRPr lang="en-GB" dirty="0"/>
                        </a:p>
                      </a:txBody>
                      <a:tcPr/>
                    </a:tc>
                    <a:tc>
                      <a:txBody>
                        <a:bodyPr/>
                        <a:lstStyle/>
                        <a:p>
                          <a:endParaRPr lang="en-US"/>
                        </a:p>
                      </a:txBody>
                      <a:tcPr>
                        <a:blipFill rotWithShape="0">
                          <a:blip r:embed="rId2"/>
                          <a:stretch>
                            <a:fillRect l="-132500" t="-381967" r="-131500" b="-24590"/>
                          </a:stretch>
                        </a:blipFill>
                      </a:tcPr>
                    </a:tc>
                    <a:tc>
                      <a:txBody>
                        <a:bodyPr/>
                        <a:lstStyle/>
                        <a:p>
                          <a:endParaRPr lang="en-US"/>
                        </a:p>
                      </a:txBody>
                      <a:tcPr>
                        <a:blipFill rotWithShape="0">
                          <a:blip r:embed="rId2"/>
                          <a:stretch>
                            <a:fillRect l="-179537" t="-381967" r="-1544" b="-24590"/>
                          </a:stretch>
                        </a:blipFill>
                      </a:tcPr>
                    </a:tc>
                  </a:tr>
                </a:tbl>
              </a:graphicData>
            </a:graphic>
          </p:graphicFrame>
        </mc:Fallback>
      </mc:AlternateContent>
      <p:cxnSp>
        <p:nvCxnSpPr>
          <p:cNvPr id="6" name="Straight Arrow Connector 5"/>
          <p:cNvCxnSpPr/>
          <p:nvPr/>
        </p:nvCxnSpPr>
        <p:spPr>
          <a:xfrm flipV="1">
            <a:off x="971600" y="2629158"/>
            <a:ext cx="0" cy="32090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71600" y="5838159"/>
            <a:ext cx="7379168" cy="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99792" y="4974672"/>
            <a:ext cx="2736304" cy="8634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0" name="TextBox 9"/>
          <p:cNvSpPr txBox="1"/>
          <p:nvPr/>
        </p:nvSpPr>
        <p:spPr>
          <a:xfrm>
            <a:off x="683568" y="2885832"/>
            <a:ext cx="432048" cy="3139321"/>
          </a:xfrm>
          <a:prstGeom prst="rect">
            <a:avLst/>
          </a:prstGeom>
          <a:noFill/>
        </p:spPr>
        <p:txBody>
          <a:bodyPr wrap="square" rtlCol="0">
            <a:spAutoFit/>
          </a:bodyPr>
          <a:lstStyle/>
          <a:p>
            <a:endParaRPr lang="en-GB" dirty="0"/>
          </a:p>
          <a:p>
            <a:endParaRPr lang="en-GB" dirty="0"/>
          </a:p>
          <a:p>
            <a:r>
              <a:rPr lang="en-GB" dirty="0"/>
              <a:t>2</a:t>
            </a:r>
          </a:p>
          <a:p>
            <a:endParaRPr lang="en-GB" dirty="0"/>
          </a:p>
          <a:p>
            <a:br>
              <a:rPr lang="en-GB" dirty="0"/>
            </a:br>
            <a:endParaRPr lang="en-GB" dirty="0"/>
          </a:p>
          <a:p>
            <a:r>
              <a:rPr lang="en-GB" dirty="0"/>
              <a:t>1</a:t>
            </a:r>
          </a:p>
          <a:p>
            <a:endParaRPr lang="en-GB" dirty="0"/>
          </a:p>
          <a:p>
            <a:br>
              <a:rPr lang="en-GB" dirty="0"/>
            </a:br>
            <a:br>
              <a:rPr lang="en-GB" dirty="0"/>
            </a:br>
            <a:r>
              <a:rPr lang="en-GB" dirty="0"/>
              <a:t>0</a:t>
            </a:r>
          </a:p>
        </p:txBody>
      </p:sp>
      <p:grpSp>
        <p:nvGrpSpPr>
          <p:cNvPr id="28" name="Group 27"/>
          <p:cNvGrpSpPr/>
          <p:nvPr/>
        </p:nvGrpSpPr>
        <p:grpSpPr>
          <a:xfrm>
            <a:off x="971600" y="3101856"/>
            <a:ext cx="7200800" cy="2160240"/>
            <a:chOff x="1763688" y="3109610"/>
            <a:chExt cx="4032448" cy="2160240"/>
          </a:xfrm>
        </p:grpSpPr>
        <p:cxnSp>
          <p:nvCxnSpPr>
            <p:cNvPr id="11" name="Straight Connector 10"/>
            <p:cNvCxnSpPr/>
            <p:nvPr/>
          </p:nvCxnSpPr>
          <p:spPr>
            <a:xfrm>
              <a:off x="1763688" y="5269850"/>
              <a:ext cx="4032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763688" y="4693786"/>
              <a:ext cx="4032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763688" y="4189730"/>
              <a:ext cx="4032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763688" y="3613666"/>
              <a:ext cx="4032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763688" y="3109610"/>
              <a:ext cx="4032448"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 name="TextBox 15"/>
          <p:cNvSpPr txBox="1"/>
          <p:nvPr/>
        </p:nvSpPr>
        <p:spPr>
          <a:xfrm rot="16200000">
            <a:off x="-607930" y="4033314"/>
            <a:ext cx="2088232" cy="369332"/>
          </a:xfrm>
          <a:prstGeom prst="rect">
            <a:avLst/>
          </a:prstGeom>
          <a:noFill/>
        </p:spPr>
        <p:txBody>
          <a:bodyPr wrap="square" rtlCol="0">
            <a:spAutoFit/>
          </a:bodyPr>
          <a:lstStyle/>
          <a:p>
            <a:r>
              <a:rPr lang="en-GB" dirty="0"/>
              <a:t>Frequency Density</a:t>
            </a:r>
          </a:p>
        </p:txBody>
      </p:sp>
      <p:sp>
        <p:nvSpPr>
          <p:cNvPr id="17" name="TextBox 16"/>
          <p:cNvSpPr txBox="1"/>
          <p:nvPr/>
        </p:nvSpPr>
        <p:spPr>
          <a:xfrm>
            <a:off x="1475656" y="5838160"/>
            <a:ext cx="6696744" cy="369332"/>
          </a:xfrm>
          <a:prstGeom prst="rect">
            <a:avLst/>
          </a:prstGeom>
          <a:noFill/>
        </p:spPr>
        <p:txBody>
          <a:bodyPr wrap="square" rtlCol="0">
            <a:spAutoFit/>
          </a:bodyPr>
          <a:lstStyle/>
          <a:p>
            <a:r>
              <a:rPr lang="en-GB" dirty="0"/>
              <a:t>1           2           3           4           5           6           7            8            9          10           </a:t>
            </a:r>
          </a:p>
        </p:txBody>
      </p:sp>
      <p:sp>
        <p:nvSpPr>
          <p:cNvPr id="20" name="TextBox 19"/>
          <p:cNvSpPr txBox="1"/>
          <p:nvPr/>
        </p:nvSpPr>
        <p:spPr>
          <a:xfrm>
            <a:off x="3747356" y="6207492"/>
            <a:ext cx="1080120" cy="369332"/>
          </a:xfrm>
          <a:prstGeom prst="rect">
            <a:avLst/>
          </a:prstGeom>
          <a:noFill/>
        </p:spPr>
        <p:txBody>
          <a:bodyPr wrap="square" rtlCol="0">
            <a:spAutoFit/>
          </a:bodyPr>
          <a:lstStyle/>
          <a:p>
            <a:r>
              <a:rPr lang="en-GB" dirty="0"/>
              <a:t>Time (s)</a:t>
            </a:r>
          </a:p>
        </p:txBody>
      </p:sp>
      <p:sp>
        <p:nvSpPr>
          <p:cNvPr id="30" name="Rectangle 29"/>
          <p:cNvSpPr/>
          <p:nvPr/>
        </p:nvSpPr>
        <p:spPr>
          <a:xfrm>
            <a:off x="3365088" y="1371403"/>
            <a:ext cx="1575212" cy="3430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Rectangle 30"/>
          <p:cNvSpPr/>
          <p:nvPr/>
        </p:nvSpPr>
        <p:spPr>
          <a:xfrm>
            <a:off x="3359905" y="1716095"/>
            <a:ext cx="1591705" cy="3677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TextBox 31"/>
          <p:cNvSpPr txBox="1"/>
          <p:nvPr/>
        </p:nvSpPr>
        <p:spPr>
          <a:xfrm>
            <a:off x="6821575" y="1007522"/>
            <a:ext cx="2088232" cy="286232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u="sng" dirty="0"/>
              <a:t>Note the gaps affects class width!</a:t>
            </a:r>
          </a:p>
          <a:p>
            <a:r>
              <a:rPr lang="en-GB" sz="1600" dirty="0"/>
              <a:t>Remember the frequency density axis is only correct to scale, so there may be some scaling. However in an exam scaling is unlikely to be required for F.D. if the F.D. scale is already given.</a:t>
            </a:r>
          </a:p>
        </p:txBody>
      </p:sp>
      <p:sp>
        <p:nvSpPr>
          <p:cNvPr id="24" name="Rectangle 23"/>
          <p:cNvSpPr/>
          <p:nvPr/>
        </p:nvSpPr>
        <p:spPr>
          <a:xfrm>
            <a:off x="2165758" y="2093521"/>
            <a:ext cx="1202778" cy="3773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2699791" y="4201026"/>
            <a:ext cx="2736303" cy="16371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3356333" y="2093523"/>
            <a:ext cx="1580395" cy="3808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TextBox 17"/>
          <p:cNvSpPr txBox="1"/>
          <p:nvPr/>
        </p:nvSpPr>
        <p:spPr>
          <a:xfrm>
            <a:off x="2936651" y="2488828"/>
            <a:ext cx="3751227" cy="646331"/>
          </a:xfrm>
          <a:prstGeom prst="rect">
            <a:avLst/>
          </a:prstGeom>
          <a:noFill/>
        </p:spPr>
        <p:txBody>
          <a:bodyPr wrap="square" rtlCol="0">
            <a:spAutoFit/>
          </a:bodyPr>
          <a:lstStyle/>
          <a:p>
            <a:r>
              <a:rPr lang="en-GB" dirty="0"/>
              <a:t>For simplicity we can set the scaling between area and frequency to be 1.</a:t>
            </a:r>
          </a:p>
        </p:txBody>
      </p:sp>
      <p:cxnSp>
        <p:nvCxnSpPr>
          <p:cNvPr id="21" name="Straight Arrow Connector 20"/>
          <p:cNvCxnSpPr>
            <a:stCxn id="18" idx="1"/>
          </p:cNvCxnSpPr>
          <p:nvPr/>
        </p:nvCxnSpPr>
        <p:spPr>
          <a:xfrm flipH="1" flipV="1">
            <a:off x="2654301" y="2565401"/>
            <a:ext cx="282350" cy="2465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6065069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0"/>
                                        </p:tgtEl>
                                      </p:cBhvr>
                                    </p:animEffect>
                                    <p:set>
                                      <p:cBhvr>
                                        <p:cTn id="7" dur="1" fill="hold">
                                          <p:stCondLst>
                                            <p:cond delay="499"/>
                                          </p:stCondLst>
                                        </p:cTn>
                                        <p:tgtEl>
                                          <p:spTgt spid="30"/>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childTnLst>
                          </p:cTn>
                        </p:par>
                      </p:childTnLst>
                    </p:cTn>
                  </p:par>
                </p:childTnLst>
              </p:cTn>
              <p:nextCondLst>
                <p:cond evt="onClick" delay="0">
                  <p:tgtEl>
                    <p:spTgt spid="30"/>
                  </p:tgtEl>
                </p:cond>
              </p:nextCondLst>
            </p:seq>
            <p:seq concurrent="1" nextAc="seek">
              <p:cTn id="12" restart="whenNotActive" fill="hold" evtFilter="cancelBubble" nodeType="interactiveSeq">
                <p:stCondLst>
                  <p:cond evt="onClick" delay="0">
                    <p:tgtEl>
                      <p:spTgt spid="31"/>
                    </p:tgtEl>
                  </p:cond>
                </p:stCondLst>
                <p:endSync evt="end" delay="0">
                  <p:rtn val="all"/>
                </p:endSync>
                <p:childTnLst>
                  <p:par>
                    <p:cTn id="13" fill="hold">
                      <p:stCondLst>
                        <p:cond delay="0"/>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31"/>
                                        </p:tgtEl>
                                      </p:cBhvr>
                                    </p:animEffect>
                                    <p:set>
                                      <p:cBhvr>
                                        <p:cTn id="17"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18" restart="whenNotActive" fill="hold" evtFilter="cancelBubble" nodeType="interactiveSeq">
                <p:stCondLst>
                  <p:cond evt="onClick" delay="0">
                    <p:tgtEl>
                      <p:spTgt spid="24"/>
                    </p:tgtEl>
                  </p:cond>
                </p:stCondLst>
                <p:endSync evt="end" delay="0">
                  <p:rtn val="all"/>
                </p:endSync>
                <p:childTnLst>
                  <p:par>
                    <p:cTn id="19" fill="hold">
                      <p:stCondLst>
                        <p:cond delay="0"/>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par>
                                <p:cTn id="27" presetID="10"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childTnLst>
                          </p:cTn>
                        </p:par>
                      </p:childTnLst>
                    </p:cTn>
                  </p:par>
                </p:childTnLst>
              </p:cTn>
              <p:nextCondLst>
                <p:cond evt="onClick" delay="0">
                  <p:tgtEl>
                    <p:spTgt spid="24"/>
                  </p:tgtEl>
                </p:cond>
              </p:nextCondLst>
            </p:seq>
            <p:seq concurrent="1" nextAc="seek">
              <p:cTn id="30" restart="whenNotActive" fill="hold" evtFilter="cancelBubble" nodeType="interactiveSeq">
                <p:stCondLst>
                  <p:cond evt="onClick" delay="0">
                    <p:tgtEl>
                      <p:spTgt spid="25"/>
                    </p:tgtEl>
                  </p:cond>
                </p:stCondLst>
                <p:endSync evt="end" delay="0">
                  <p:rtn val="all"/>
                </p:endSync>
                <p:childTnLst>
                  <p:par>
                    <p:cTn id="31" fill="hold">
                      <p:stCondLst>
                        <p:cond delay="0"/>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25"/>
                                        </p:tgtEl>
                                      </p:cBhvr>
                                    </p:animEffect>
                                    <p:set>
                                      <p:cBhvr>
                                        <p:cTn id="35"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36" restart="whenNotActive" fill="hold" evtFilter="cancelBubble" nodeType="interactiveSeq">
                <p:stCondLst>
                  <p:cond evt="onClick" delay="0">
                    <p:tgtEl>
                      <p:spTgt spid="26"/>
                    </p:tgtEl>
                  </p:cond>
                </p:stCondLst>
                <p:endSync evt="end" delay="0">
                  <p:rtn val="all"/>
                </p:endSync>
                <p:childTnLst>
                  <p:par>
                    <p:cTn id="37" fill="hold">
                      <p:stCondLst>
                        <p:cond delay="0"/>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26"/>
                                        </p:tgtEl>
                                      </p:cBhvr>
                                    </p:animEffect>
                                    <p:set>
                                      <p:cBhvr>
                                        <p:cTn id="41"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30" grpId="0" animBg="1"/>
      <p:bldP spid="31" grpId="0" animBg="1"/>
      <p:bldP spid="32" grpId="0" animBg="1"/>
      <p:bldP spid="24" grpId="0" animBg="1"/>
      <p:bldP spid="25" grpId="0" animBg="1"/>
      <p:bldP spid="26" grpId="0" animBg="1"/>
      <p:bldP spid="1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3" cstate="print"/>
          <a:srcRect/>
          <a:stretch>
            <a:fillRect/>
          </a:stretch>
        </p:blipFill>
        <p:spPr bwMode="auto">
          <a:xfrm>
            <a:off x="107504" y="980728"/>
            <a:ext cx="5749512" cy="5390902"/>
          </a:xfrm>
          <a:prstGeom prst="rect">
            <a:avLst/>
          </a:prstGeom>
          <a:noFill/>
          <a:ln w="9525">
            <a:noFill/>
            <a:miter lim="800000"/>
            <a:headEnd/>
            <a:tailEnd/>
          </a:ln>
        </p:spPr>
      </p:pic>
      <p:pic>
        <p:nvPicPr>
          <p:cNvPr id="1027" name="Picture 3"/>
          <p:cNvPicPr>
            <a:picLocks noChangeAspect="1" noChangeArrowheads="1"/>
          </p:cNvPicPr>
          <p:nvPr/>
        </p:nvPicPr>
        <p:blipFill>
          <a:blip r:embed="rId4" cstate="print"/>
          <a:srcRect/>
          <a:stretch>
            <a:fillRect/>
          </a:stretch>
        </p:blipFill>
        <p:spPr bwMode="auto">
          <a:xfrm>
            <a:off x="4088890" y="3645024"/>
            <a:ext cx="5055110" cy="2321570"/>
          </a:xfrm>
          <a:prstGeom prst="rect">
            <a:avLst/>
          </a:prstGeom>
          <a:noFill/>
          <a:ln w="9525">
            <a:noFill/>
            <a:miter lim="800000"/>
            <a:headEnd/>
            <a:tailEnd/>
          </a:ln>
        </p:spPr>
      </p:pic>
      <p:sp>
        <p:nvSpPr>
          <p:cNvPr id="5" name="TextBox 4"/>
          <p:cNvSpPr txBox="1"/>
          <p:nvPr/>
        </p:nvSpPr>
        <p:spPr>
          <a:xfrm>
            <a:off x="103312" y="556940"/>
            <a:ext cx="1433388"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Jan 2012 Q1</a:t>
            </a:r>
          </a:p>
        </p:txBody>
      </p:sp>
      <p:sp>
        <p:nvSpPr>
          <p:cNvPr id="6" name="TextBox 5"/>
          <p:cNvSpPr txBox="1"/>
          <p:nvPr/>
        </p:nvSpPr>
        <p:spPr>
          <a:xfrm>
            <a:off x="7654875" y="4324171"/>
            <a:ext cx="504056" cy="261610"/>
          </a:xfrm>
          <a:prstGeom prst="rect">
            <a:avLst/>
          </a:prstGeom>
          <a:noFill/>
        </p:spPr>
        <p:txBody>
          <a:bodyPr wrap="square" rtlCol="0">
            <a:spAutoFit/>
          </a:bodyPr>
          <a:lstStyle/>
          <a:p>
            <a:pPr algn="ctr"/>
            <a:r>
              <a:rPr lang="en-GB" sz="1100" dirty="0"/>
              <a:t>14</a:t>
            </a:r>
          </a:p>
        </p:txBody>
      </p:sp>
      <p:sp>
        <p:nvSpPr>
          <p:cNvPr id="7" name="Rectangle 6"/>
          <p:cNvSpPr/>
          <p:nvPr/>
        </p:nvSpPr>
        <p:spPr>
          <a:xfrm>
            <a:off x="7784120" y="4340238"/>
            <a:ext cx="278867" cy="1918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1100" dirty="0"/>
              <a:t>?</a:t>
            </a:r>
          </a:p>
        </p:txBody>
      </p:sp>
      <p:sp>
        <p:nvSpPr>
          <p:cNvPr id="8" name="TextBox 7"/>
          <p:cNvSpPr txBox="1"/>
          <p:nvPr/>
        </p:nvSpPr>
        <p:spPr>
          <a:xfrm>
            <a:off x="7672067" y="5026445"/>
            <a:ext cx="504056" cy="261610"/>
          </a:xfrm>
          <a:prstGeom prst="rect">
            <a:avLst/>
          </a:prstGeom>
          <a:noFill/>
        </p:spPr>
        <p:txBody>
          <a:bodyPr wrap="square" rtlCol="0">
            <a:spAutoFit/>
          </a:bodyPr>
          <a:lstStyle/>
          <a:p>
            <a:pPr algn="ctr"/>
            <a:r>
              <a:rPr lang="en-GB" sz="1100" dirty="0"/>
              <a:t>5</a:t>
            </a:r>
          </a:p>
        </p:txBody>
      </p:sp>
      <p:sp>
        <p:nvSpPr>
          <p:cNvPr id="9" name="Rectangle 8"/>
          <p:cNvSpPr/>
          <p:nvPr/>
        </p:nvSpPr>
        <p:spPr>
          <a:xfrm>
            <a:off x="7781488" y="5068416"/>
            <a:ext cx="278867" cy="19180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1100" dirty="0"/>
              <a:t>?</a:t>
            </a:r>
          </a:p>
        </p:txBody>
      </p:sp>
      <p:sp>
        <p:nvSpPr>
          <p:cNvPr id="11" name="TextBox 10"/>
          <p:cNvSpPr txBox="1"/>
          <p:nvPr/>
        </p:nvSpPr>
        <p:spPr>
          <a:xfrm>
            <a:off x="6300192" y="1628800"/>
            <a:ext cx="266429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err="1"/>
              <a:t>Fro</a:t>
            </a:r>
            <a:r>
              <a:rPr lang="en-GB" sz="1600" b="1" dirty="0"/>
              <a:t> Tip: </a:t>
            </a:r>
            <a:r>
              <a:rPr lang="en-GB" sz="1600" dirty="0"/>
              <a:t>Be careful that you use the correct class widths!</a:t>
            </a:r>
          </a:p>
        </p:txBody>
      </p:sp>
      <p:sp>
        <p:nvSpPr>
          <p:cNvPr id="12" name="TextBox 11"/>
          <p:cNvSpPr txBox="1"/>
          <p:nvPr/>
        </p:nvSpPr>
        <p:spPr>
          <a:xfrm>
            <a:off x="5652120" y="5949280"/>
            <a:ext cx="2448272" cy="369332"/>
          </a:xfrm>
          <a:prstGeom prst="rect">
            <a:avLst/>
          </a:prstGeom>
          <a:noFill/>
        </p:spPr>
        <p:txBody>
          <a:bodyPr wrap="square" rtlCol="0">
            <a:spAutoFit/>
          </a:bodyPr>
          <a:lstStyle/>
          <a:p>
            <a:r>
              <a:rPr lang="en-GB" dirty="0"/>
              <a:t>21 + 45 + 3 = 69</a:t>
            </a:r>
          </a:p>
        </p:txBody>
      </p:sp>
      <p:sp>
        <p:nvSpPr>
          <p:cNvPr id="13" name="Rectangle 12"/>
          <p:cNvSpPr/>
          <p:nvPr/>
        </p:nvSpPr>
        <p:spPr>
          <a:xfrm>
            <a:off x="5580113" y="5949280"/>
            <a:ext cx="2304256" cy="3896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14" name="Group 57"/>
          <p:cNvGrpSpPr/>
          <p:nvPr/>
        </p:nvGrpSpPr>
        <p:grpSpPr>
          <a:xfrm>
            <a:off x="-1144" y="0"/>
            <a:ext cx="9145144" cy="599127"/>
            <a:chOff x="-1144" y="0"/>
            <a:chExt cx="9145144" cy="599127"/>
          </a:xfrm>
        </p:grpSpPr>
        <p:sp>
          <p:nvSpPr>
            <p:cNvPr id="15" name="TextBox 14"/>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Test Your Understanding</a:t>
              </a:r>
            </a:p>
          </p:txBody>
        </p:sp>
        <p:cxnSp>
          <p:nvCxnSpPr>
            <p:cNvPr id="16" name="Straight Connector 15"/>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17" name="TextBox 16"/>
          <p:cNvSpPr txBox="1"/>
          <p:nvPr/>
        </p:nvSpPr>
        <p:spPr>
          <a:xfrm>
            <a:off x="6300192" y="114897"/>
            <a:ext cx="2664296" cy="369332"/>
          </a:xfrm>
          <a:prstGeom prst="rect">
            <a:avLst/>
          </a:prstGeom>
          <a:noFill/>
        </p:spPr>
        <p:txBody>
          <a:bodyPr wrap="square" rtlCol="0">
            <a:spAutoFit/>
          </a:bodyPr>
          <a:lstStyle/>
          <a:p>
            <a:pPr algn="r"/>
            <a:r>
              <a:rPr lang="en-GB" dirty="0">
                <a:solidFill>
                  <a:schemeClr val="bg1"/>
                </a:solidFill>
              </a:rPr>
              <a:t>(on your printed sheet)</a:t>
            </a:r>
          </a:p>
        </p:txBody>
      </p:sp>
    </p:spTree>
    <p:extLst>
      <p:ext uri="{BB962C8B-B14F-4D97-AF65-F5344CB8AC3E}">
        <p14:creationId xmlns:p14="http://schemas.microsoft.com/office/powerpoint/2010/main" val="11310667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4" restart="whenNotActive" fill="hold" evtFilter="cancelBubble" nodeType="interactiveSeq">
                <p:stCondLst>
                  <p:cond evt="onClick" delay="0">
                    <p:tgtEl>
                      <p:spTgt spid="13"/>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3"/>
                                        </p:tgtEl>
                                      </p:cBhvr>
                                    </p:animEffect>
                                    <p:set>
                                      <p:cBhvr>
                                        <p:cTn id="19"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childTnLst>
        </p:cTn>
      </p:par>
    </p:tnLst>
    <p:bldLst>
      <p:bldP spid="7" grpId="0" animBg="1"/>
      <p:bldP spid="9"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p:nvPr/>
        </p:nvGrpSpPr>
        <p:grpSpPr>
          <a:xfrm>
            <a:off x="-1144" y="0"/>
            <a:ext cx="9145144" cy="585216"/>
            <a:chOff x="-1144" y="0"/>
            <a:chExt cx="9145144" cy="585216"/>
          </a:xfrm>
        </p:grpSpPr>
        <p:sp>
          <p:nvSpPr>
            <p:cNvPr id="3" name="TextBox 2"/>
            <p:cNvSpPr txBox="1"/>
            <p:nvPr/>
          </p:nvSpPr>
          <p:spPr>
            <a:xfrm>
              <a:off x="0" y="0"/>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a:t>
              </a:r>
              <a:r>
                <a:rPr lang="en-GB" sz="3200" b="1" dirty="0"/>
                <a:t>SKILL #3 </a:t>
              </a:r>
              <a:r>
                <a:rPr lang="en-GB" sz="3200" dirty="0"/>
                <a:t>:: Width and height on diagram</a:t>
              </a:r>
            </a:p>
          </p:txBody>
        </p:sp>
        <p:cxnSp>
          <p:nvCxnSpPr>
            <p:cNvPr id="4" name="Straight Connector 3"/>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764704"/>
            <a:ext cx="8424936" cy="369332"/>
          </a:xfrm>
          <a:prstGeom prst="rect">
            <a:avLst/>
          </a:prstGeom>
          <a:noFill/>
        </p:spPr>
        <p:txBody>
          <a:bodyPr wrap="square" rtlCol="0">
            <a:spAutoFit/>
          </a:bodyPr>
          <a:lstStyle/>
          <a:p>
            <a:r>
              <a:rPr lang="en-GB" dirty="0"/>
              <a:t>An exam favourite is to ask what width and height we’d draw a bar in a drawn histogram.</a:t>
            </a:r>
          </a:p>
        </p:txBody>
      </p:sp>
      <p:sp>
        <p:nvSpPr>
          <p:cNvPr id="6" name="TextBox 5"/>
          <p:cNvSpPr txBox="1"/>
          <p:nvPr/>
        </p:nvSpPr>
        <p:spPr>
          <a:xfrm>
            <a:off x="323528" y="1313523"/>
            <a:ext cx="5184576" cy="1200329"/>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b="1" dirty="0"/>
              <a:t>Q:</a:t>
            </a:r>
            <a:r>
              <a:rPr lang="en-GB" dirty="0"/>
              <a:t> The frequency table shows some running times. On a histogram the bar for 0-4 seconds is drawn with width 6cm and height 8cm. Find the width and height of the bar for 4-6 seconds.</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nvGraphicFramePr>
            <p:xfrm>
              <a:off x="5876549" y="1357427"/>
              <a:ext cx="2871915" cy="1112520"/>
            </p:xfrm>
            <a:graphic>
              <a:graphicData uri="http://schemas.openxmlformats.org/drawingml/2006/table">
                <a:tbl>
                  <a:tblPr firstRow="1" bandRow="1">
                    <a:tableStyleId>{073A0DAA-6AF3-43AB-8588-CEC1D06C72B9}</a:tableStyleId>
                  </a:tblPr>
                  <a:tblGrid>
                    <a:gridCol w="1654937">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tblGrid>
                  <a:tr h="370840">
                    <a:tc>
                      <a:txBody>
                        <a:bodyPr/>
                        <a:lstStyle/>
                        <a:p>
                          <a:r>
                            <a:rPr lang="en-GB" dirty="0"/>
                            <a:t>Time (seconds)</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0≤</m:t>
                                </m:r>
                                <m:r>
                                  <a:rPr lang="en-GB" smtClean="0">
                                    <a:latin typeface="Cambria Math" panose="02040503050406030204" pitchFamily="18" charset="0"/>
                                  </a:rPr>
                                  <m:t>𝑡</m:t>
                                </m:r>
                                <m:r>
                                  <a:rPr lang="en-GB" smtClean="0">
                                    <a:latin typeface="Cambria Math" panose="02040503050406030204" pitchFamily="18" charset="0"/>
                                  </a:rPr>
                                  <m:t>&lt;4</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8</m:t>
                                </m:r>
                              </m:oMath>
                            </m:oMathPara>
                          </a14:m>
                          <a:endParaRPr lang="en-GB"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4≤</m:t>
                                </m:r>
                                <m:r>
                                  <a:rPr lang="en-GB" smtClean="0">
                                    <a:latin typeface="Cambria Math" panose="02040503050406030204" pitchFamily="18" charset="0"/>
                                  </a:rPr>
                                  <m:t>𝑡</m:t>
                                </m:r>
                                <m:r>
                                  <a:rPr lang="en-GB" smtClean="0">
                                    <a:latin typeface="Cambria Math" panose="02040503050406030204" pitchFamily="18" charset="0"/>
                                  </a:rPr>
                                  <m:t>&lt;6</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9</m:t>
                                </m:r>
                              </m:oMath>
                            </m:oMathPara>
                          </a14:m>
                          <a:endParaRPr lang="en-GB" dirty="0"/>
                        </a:p>
                      </a:txBody>
                      <a:tcPr/>
                    </a:tc>
                    <a:extLst>
                      <a:ext uri="{0D108BD9-81ED-4DB2-BD59-A6C34878D82A}">
                        <a16:rowId xmlns:a16="http://schemas.microsoft.com/office/drawing/2014/main" val="10002"/>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547118886"/>
                  </p:ext>
                </p:extLst>
              </p:nvPr>
            </p:nvGraphicFramePr>
            <p:xfrm>
              <a:off x="5876549" y="1357427"/>
              <a:ext cx="2871915" cy="1112520"/>
            </p:xfrm>
            <a:graphic>
              <a:graphicData uri="http://schemas.openxmlformats.org/drawingml/2006/table">
                <a:tbl>
                  <a:tblPr firstRow="1" bandRow="1">
                    <a:tableStyleId>{073A0DAA-6AF3-43AB-8588-CEC1D06C72B9}</a:tableStyleId>
                  </a:tblPr>
                  <a:tblGrid>
                    <a:gridCol w="1654937"/>
                    <a:gridCol w="1216978"/>
                  </a:tblGrid>
                  <a:tr h="370840">
                    <a:tc>
                      <a:txBody>
                        <a:bodyPr/>
                        <a:lstStyle/>
                        <a:p>
                          <a:r>
                            <a:rPr lang="en-GB" dirty="0" smtClean="0"/>
                            <a:t>Time (seconds)</a:t>
                          </a:r>
                          <a:endParaRPr lang="en-GB" dirty="0"/>
                        </a:p>
                      </a:txBody>
                      <a:tcPr/>
                    </a:tc>
                    <a:tc>
                      <a:txBody>
                        <a:bodyPr/>
                        <a:lstStyle/>
                        <a:p>
                          <a:r>
                            <a:rPr lang="en-GB" dirty="0" smtClean="0"/>
                            <a:t>Frequency</a:t>
                          </a:r>
                          <a:endParaRPr lang="en-GB" dirty="0"/>
                        </a:p>
                      </a:txBody>
                      <a:tcPr/>
                    </a:tc>
                  </a:tr>
                  <a:tr h="370840">
                    <a:tc>
                      <a:txBody>
                        <a:bodyPr/>
                        <a:lstStyle/>
                        <a:p>
                          <a:endParaRPr lang="en-US"/>
                        </a:p>
                      </a:txBody>
                      <a:tcPr>
                        <a:blipFill rotWithShape="0">
                          <a:blip r:embed="rId2"/>
                          <a:stretch>
                            <a:fillRect l="-735" t="-106452" r="-75000" b="-101613"/>
                          </a:stretch>
                        </a:blipFill>
                      </a:tcPr>
                    </a:tc>
                    <a:tc>
                      <a:txBody>
                        <a:bodyPr/>
                        <a:lstStyle/>
                        <a:p>
                          <a:endParaRPr lang="en-US"/>
                        </a:p>
                      </a:txBody>
                      <a:tcPr>
                        <a:blipFill rotWithShape="0">
                          <a:blip r:embed="rId2"/>
                          <a:stretch>
                            <a:fillRect l="-137000" t="-106452" r="-2000" b="-101613"/>
                          </a:stretch>
                        </a:blipFill>
                      </a:tcPr>
                    </a:tc>
                  </a:tr>
                  <a:tr h="370840">
                    <a:tc>
                      <a:txBody>
                        <a:bodyPr/>
                        <a:lstStyle/>
                        <a:p>
                          <a:endParaRPr lang="en-US"/>
                        </a:p>
                      </a:txBody>
                      <a:tcPr>
                        <a:blipFill rotWithShape="0">
                          <a:blip r:embed="rId2"/>
                          <a:stretch>
                            <a:fillRect l="-735" t="-209836" r="-75000" b="-3279"/>
                          </a:stretch>
                        </a:blipFill>
                      </a:tcPr>
                    </a:tc>
                    <a:tc>
                      <a:txBody>
                        <a:bodyPr/>
                        <a:lstStyle/>
                        <a:p>
                          <a:endParaRPr lang="en-US"/>
                        </a:p>
                      </a:txBody>
                      <a:tcPr>
                        <a:blipFill rotWithShape="0">
                          <a:blip r:embed="rId2"/>
                          <a:stretch>
                            <a:fillRect l="-137000" t="-209836" r="-2000" b="-3279"/>
                          </a:stretch>
                        </a:blipFill>
                      </a:tcPr>
                    </a:tc>
                  </a:tr>
                </a:tbl>
              </a:graphicData>
            </a:graphic>
          </p:graphicFrame>
        </mc:Fallback>
      </mc:AlternateContent>
      <p:sp>
        <p:nvSpPr>
          <p:cNvPr id="8" name="TextBox 7"/>
          <p:cNvSpPr txBox="1"/>
          <p:nvPr/>
        </p:nvSpPr>
        <p:spPr>
          <a:xfrm>
            <a:off x="467544" y="2693338"/>
            <a:ext cx="797795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latin typeface="Wingdings" panose="05000000000000000000" pitchFamily="2" charset="2"/>
              </a:rPr>
              <a:t>!</a:t>
            </a:r>
            <a:r>
              <a:rPr lang="en-GB" b="1" dirty="0"/>
              <a:t>        Tip</a:t>
            </a:r>
            <a:r>
              <a:rPr lang="en-GB" dirty="0"/>
              <a:t>: Find the scaling for class width to drawn width and frequency density to</a:t>
            </a:r>
            <a:br>
              <a:rPr lang="en-GB" dirty="0"/>
            </a:br>
            <a:r>
              <a:rPr lang="en-GB" dirty="0"/>
              <a:t>                    drawn height.</a:t>
            </a:r>
          </a:p>
        </p:txBody>
      </p:sp>
      <mc:AlternateContent xmlns:mc="http://schemas.openxmlformats.org/markup-compatibility/2006" xmlns:a14="http://schemas.microsoft.com/office/drawing/2010/main">
        <mc:Choice Requires="a14">
          <p:sp>
            <p:nvSpPr>
              <p:cNvPr id="9" name="TextBox 8"/>
              <p:cNvSpPr txBox="1"/>
              <p:nvPr/>
            </p:nvSpPr>
            <p:spPr>
              <a:xfrm>
                <a:off x="1915840" y="3563060"/>
                <a:ext cx="5404802" cy="2862322"/>
              </a:xfrm>
              <a:prstGeom prst="rect">
                <a:avLst/>
              </a:prstGeom>
              <a:noFill/>
            </p:spPr>
            <p:txBody>
              <a:bodyPr wrap="square" rtlCol="0">
                <a:spAutoFit/>
              </a:bodyPr>
              <a:lstStyle/>
              <a:p>
                <a:r>
                  <a:rPr lang="en-GB" dirty="0"/>
                  <a:t>For 0-4 bar:</a:t>
                </a:r>
              </a:p>
              <a:p>
                <a:r>
                  <a:rPr lang="en-GB" dirty="0"/>
                  <a:t>Class width </a:t>
                </a:r>
                <a14:m>
                  <m:oMath xmlns:m="http://schemas.openxmlformats.org/officeDocument/2006/math">
                    <m:r>
                      <a:rPr lang="en-GB" b="0" i="1" smtClean="0">
                        <a:latin typeface="Cambria Math" panose="02040503050406030204" pitchFamily="18" charset="0"/>
                      </a:rPr>
                      <m:t>=4</m:t>
                    </m:r>
                  </m:oMath>
                </a14:m>
                <a:endParaRPr lang="en-GB" dirty="0"/>
              </a:p>
              <a:p>
                <a:r>
                  <a:rPr lang="en-GB" dirty="0"/>
                  <a:t>Frequency density </a:t>
                </a:r>
                <a14:m>
                  <m:oMath xmlns:m="http://schemas.openxmlformats.org/officeDocument/2006/math">
                    <m:r>
                      <a:rPr lang="en-GB" b="0" i="1" smtClean="0">
                        <a:latin typeface="Cambria Math" panose="02040503050406030204" pitchFamily="18" charset="0"/>
                      </a:rPr>
                      <m:t>=8÷4=2</m:t>
                    </m:r>
                  </m:oMath>
                </a14:m>
                <a:endParaRPr lang="en-GB" dirty="0"/>
              </a:p>
              <a:p>
                <a14:m>
                  <m:oMath xmlns:m="http://schemas.openxmlformats.org/officeDocument/2006/math">
                    <m:r>
                      <a:rPr lang="en-GB" b="0" i="1" smtClean="0">
                        <a:latin typeface="Cambria Math" panose="02040503050406030204" pitchFamily="18" charset="0"/>
                      </a:rPr>
                      <m:t>∴</m:t>
                    </m:r>
                  </m:oMath>
                </a14:m>
                <a:r>
                  <a:rPr lang="en-GB" dirty="0"/>
                  <a:t> Scaling for width: 1.5</a:t>
                </a:r>
              </a:p>
              <a:p>
                <a:r>
                  <a:rPr lang="en-GB" dirty="0"/>
                  <a:t>Scaling for height: 4</a:t>
                </a:r>
              </a:p>
              <a:p>
                <a:endParaRPr lang="en-GB" dirty="0"/>
              </a:p>
              <a:p>
                <a:r>
                  <a:rPr lang="en-GB" dirty="0"/>
                  <a:t>4-6 bar: class width 2, frequency density 4.5</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𝑊𝑖𝑑𝑡h</m:t>
                      </m:r>
                      <m:r>
                        <a:rPr lang="en-GB" b="0" i="1" smtClean="0">
                          <a:latin typeface="Cambria Math" panose="02040503050406030204" pitchFamily="18" charset="0"/>
                        </a:rPr>
                        <m:t>=2×1.5=3</m:t>
                      </m:r>
                      <m:r>
                        <a:rPr lang="en-GB" b="0" i="1" smtClean="0">
                          <a:latin typeface="Cambria Math" panose="02040503050406030204" pitchFamily="18" charset="0"/>
                        </a:rPr>
                        <m:t>𝑐𝑚</m:t>
                      </m:r>
                    </m:oMath>
                    <m:oMath xmlns:m="http://schemas.openxmlformats.org/officeDocument/2006/math">
                      <m:r>
                        <a:rPr lang="en-GB" b="0" i="1" smtClean="0">
                          <a:latin typeface="Cambria Math" panose="02040503050406030204" pitchFamily="18" charset="0"/>
                        </a:rPr>
                        <m:t>𝐻𝑒𝑖𝑔h𝑡</m:t>
                      </m:r>
                      <m:r>
                        <a:rPr lang="en-GB" b="0" i="1" smtClean="0">
                          <a:latin typeface="Cambria Math" panose="02040503050406030204" pitchFamily="18" charset="0"/>
                        </a:rPr>
                        <m:t>=4.5×4=18</m:t>
                      </m:r>
                      <m:r>
                        <a:rPr lang="en-GB" b="0" i="1" smtClean="0">
                          <a:latin typeface="Cambria Math" panose="02040503050406030204" pitchFamily="18" charset="0"/>
                        </a:rPr>
                        <m:t>𝑐𝑚</m:t>
                      </m:r>
                    </m:oMath>
                  </m:oMathPara>
                </a14:m>
                <a:endParaRPr lang="en-GB" dirty="0"/>
              </a:p>
              <a:p>
                <a:endParaRPr lang="en-GB" dirty="0"/>
              </a:p>
            </p:txBody>
          </p:sp>
        </mc:Choice>
        <mc:Fallback xmlns="">
          <p:sp>
            <p:nvSpPr>
              <p:cNvPr id="9" name="TextBox 8"/>
              <p:cNvSpPr txBox="1">
                <a:spLocks noRot="1" noChangeAspect="1" noMove="1" noResize="1" noEditPoints="1" noAdjustHandles="1" noChangeArrowheads="1" noChangeShapeType="1" noTextEdit="1"/>
              </p:cNvSpPr>
              <p:nvPr/>
            </p:nvSpPr>
            <p:spPr>
              <a:xfrm>
                <a:off x="1915840" y="3563060"/>
                <a:ext cx="5404802" cy="2862322"/>
              </a:xfrm>
              <a:prstGeom prst="rect">
                <a:avLst/>
              </a:prstGeom>
              <a:blipFill rotWithShape="0">
                <a:blip r:embed="rId3"/>
                <a:stretch>
                  <a:fillRect l="-902" t="-1064"/>
                </a:stretch>
              </a:blipFill>
            </p:spPr>
            <p:txBody>
              <a:bodyPr/>
              <a:lstStyle/>
              <a:p>
                <a:r>
                  <a:rPr lang="en-GB">
                    <a:noFill/>
                  </a:rPr>
                  <a:t> </a:t>
                </a:r>
              </a:p>
            </p:txBody>
          </p:sp>
        </mc:Fallback>
      </mc:AlternateContent>
      <p:sp>
        <p:nvSpPr>
          <p:cNvPr id="10" name="Rectangle 9"/>
          <p:cNvSpPr/>
          <p:nvPr/>
        </p:nvSpPr>
        <p:spPr>
          <a:xfrm>
            <a:off x="1617712" y="2723480"/>
            <a:ext cx="6751587" cy="5658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Strategy ?</a:t>
            </a:r>
          </a:p>
        </p:txBody>
      </p:sp>
      <p:sp>
        <p:nvSpPr>
          <p:cNvPr id="11" name="Rectangle 10"/>
          <p:cNvSpPr/>
          <p:nvPr/>
        </p:nvSpPr>
        <p:spPr>
          <a:xfrm>
            <a:off x="1631653" y="3467496"/>
            <a:ext cx="6737646" cy="295788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Solution ?</a:t>
            </a:r>
          </a:p>
        </p:txBody>
      </p:sp>
    </p:spTree>
    <p:extLst>
      <p:ext uri="{BB962C8B-B14F-4D97-AF65-F5344CB8AC3E}">
        <p14:creationId xmlns:p14="http://schemas.microsoft.com/office/powerpoint/2010/main" val="6331211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p:nvPr/>
        </p:nvGrpSpPr>
        <p:grpSpPr>
          <a:xfrm>
            <a:off x="-1144" y="0"/>
            <a:ext cx="9145144" cy="599127"/>
            <a:chOff x="-1144" y="0"/>
            <a:chExt cx="9145144" cy="599127"/>
          </a:xfrm>
        </p:grpSpPr>
        <p:sp>
          <p:nvSpPr>
            <p:cNvPr id="3" name="TextBox 2"/>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Test Your Understanding</a:t>
              </a:r>
            </a:p>
          </p:txBody>
        </p:sp>
        <p:cxnSp>
          <p:nvCxnSpPr>
            <p:cNvPr id="4" name="Straight Connector 3"/>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6300192" y="114897"/>
            <a:ext cx="2664296" cy="369332"/>
          </a:xfrm>
          <a:prstGeom prst="rect">
            <a:avLst/>
          </a:prstGeom>
          <a:noFill/>
        </p:spPr>
        <p:txBody>
          <a:bodyPr wrap="square" rtlCol="0">
            <a:spAutoFit/>
          </a:bodyPr>
          <a:lstStyle/>
          <a:p>
            <a:pPr algn="r"/>
            <a:r>
              <a:rPr lang="en-GB" dirty="0">
                <a:solidFill>
                  <a:schemeClr val="bg1"/>
                </a:solidFill>
              </a:rPr>
              <a:t>(on your printed sheet)</a:t>
            </a:r>
          </a:p>
        </p:txBody>
      </p:sp>
      <p:pic>
        <p:nvPicPr>
          <p:cNvPr id="6" name="Picture 5"/>
          <p:cNvPicPr>
            <a:picLocks noChangeAspect="1"/>
          </p:cNvPicPr>
          <p:nvPr/>
        </p:nvPicPr>
        <p:blipFill>
          <a:blip r:embed="rId2"/>
          <a:stretch>
            <a:fillRect/>
          </a:stretch>
        </p:blipFill>
        <p:spPr>
          <a:xfrm>
            <a:off x="1043608" y="4653136"/>
            <a:ext cx="7321240" cy="2055490"/>
          </a:xfrm>
          <a:prstGeom prst="rect">
            <a:avLst/>
          </a:prstGeom>
        </p:spPr>
      </p:pic>
      <p:pic>
        <p:nvPicPr>
          <p:cNvPr id="8" name="Picture 7"/>
          <p:cNvPicPr>
            <a:picLocks noChangeAspect="1"/>
          </p:cNvPicPr>
          <p:nvPr/>
        </p:nvPicPr>
        <p:blipFill>
          <a:blip r:embed="rId3"/>
          <a:stretch>
            <a:fillRect/>
          </a:stretch>
        </p:blipFill>
        <p:spPr>
          <a:xfrm>
            <a:off x="539552" y="908720"/>
            <a:ext cx="7714147" cy="2952328"/>
          </a:xfrm>
          <a:prstGeom prst="rect">
            <a:avLst/>
          </a:prstGeom>
          <a:effectLst>
            <a:outerShdw blurRad="63500" sx="102000" sy="102000" algn="ctr" rotWithShape="0">
              <a:prstClr val="black">
                <a:alpha val="40000"/>
              </a:prstClr>
            </a:outerShdw>
          </a:effectLst>
        </p:spPr>
      </p:pic>
      <p:sp>
        <p:nvSpPr>
          <p:cNvPr id="9" name="Rectangle 8"/>
          <p:cNvSpPr/>
          <p:nvPr/>
        </p:nvSpPr>
        <p:spPr>
          <a:xfrm>
            <a:off x="1417091" y="4645527"/>
            <a:ext cx="6545809" cy="42177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1414511" y="5067301"/>
            <a:ext cx="6545809" cy="164132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9257931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8" restart="whenNotActive" fill="hold" evtFilter="cancelBubble" nodeType="interactiveSeq">
                <p:stCondLst>
                  <p:cond evt="onClick" delay="0">
                    <p:tgtEl>
                      <p:spTgt spid="1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0"/>
                                        </p:tgtEl>
                                      </p:cBhvr>
                                    </p:animEffect>
                                    <p:set>
                                      <p:cBhvr>
                                        <p:cTn id="13"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p:nvPr/>
        </p:nvGrpSpPr>
        <p:grpSpPr>
          <a:xfrm>
            <a:off x="-1144" y="0"/>
            <a:ext cx="9145144" cy="585216"/>
            <a:chOff x="-1144" y="0"/>
            <a:chExt cx="9145144" cy="585216"/>
          </a:xfrm>
        </p:grpSpPr>
        <p:sp>
          <p:nvSpPr>
            <p:cNvPr id="3" name="TextBox 2"/>
            <p:cNvSpPr txBox="1"/>
            <p:nvPr/>
          </p:nvSpPr>
          <p:spPr>
            <a:xfrm>
              <a:off x="0" y="0"/>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a:t>
              </a:r>
              <a:r>
                <a:rPr lang="en-GB" sz="3200" b="1" dirty="0"/>
                <a:t>SKILL #4 </a:t>
              </a:r>
              <a:r>
                <a:rPr lang="en-GB" sz="3200" dirty="0"/>
                <a:t>:: Forming a frequency polygon</a:t>
              </a:r>
            </a:p>
          </p:txBody>
        </p:sp>
        <p:cxnSp>
          <p:nvCxnSpPr>
            <p:cNvPr id="4" name="Straight Connector 3"/>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764704"/>
            <a:ext cx="8424936" cy="646331"/>
          </a:xfrm>
          <a:prstGeom prst="rect">
            <a:avLst/>
          </a:prstGeom>
          <a:noFill/>
        </p:spPr>
        <p:txBody>
          <a:bodyPr wrap="square" rtlCol="0">
            <a:spAutoFit/>
          </a:bodyPr>
          <a:lstStyle/>
          <a:p>
            <a:r>
              <a:rPr lang="en-GB" dirty="0"/>
              <a:t>Recall that a frequency polygon can be drawn by using the midpoint of each interval. This corresponds to the midpoint of the top of each bar in a histogram.</a:t>
            </a:r>
          </a:p>
        </p:txBody>
      </p:sp>
      <p:pic>
        <p:nvPicPr>
          <p:cNvPr id="12" name="Picture 1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3528" y="1844824"/>
            <a:ext cx="5564235" cy="4214370"/>
          </a:xfrm>
          <a:prstGeom prst="rect">
            <a:avLst/>
          </a:prstGeom>
          <a:noFill/>
          <a:ln>
            <a:noFill/>
          </a:ln>
        </p:spPr>
      </p:pic>
      <p:sp>
        <p:nvSpPr>
          <p:cNvPr id="13" name="Rectangle 12"/>
          <p:cNvSpPr/>
          <p:nvPr/>
        </p:nvSpPr>
        <p:spPr>
          <a:xfrm>
            <a:off x="6516216" y="3140968"/>
            <a:ext cx="1728192" cy="720080"/>
          </a:xfrm>
          <a:prstGeom prst="rect">
            <a:avLst/>
          </a:prstGeom>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Click to Sketch</a:t>
            </a:r>
          </a:p>
        </p:txBody>
      </p:sp>
      <p:grpSp>
        <p:nvGrpSpPr>
          <p:cNvPr id="31" name="Group 30"/>
          <p:cNvGrpSpPr/>
          <p:nvPr/>
        </p:nvGrpSpPr>
        <p:grpSpPr>
          <a:xfrm>
            <a:off x="2411760" y="2827020"/>
            <a:ext cx="2617440" cy="2621280"/>
            <a:chOff x="2411760" y="2827020"/>
            <a:chExt cx="2617440" cy="2621280"/>
          </a:xfrm>
        </p:grpSpPr>
        <p:cxnSp>
          <p:nvCxnSpPr>
            <p:cNvPr id="15" name="Straight Connector 14"/>
            <p:cNvCxnSpPr/>
            <p:nvPr/>
          </p:nvCxnSpPr>
          <p:spPr>
            <a:xfrm>
              <a:off x="2411760" y="4797152"/>
              <a:ext cx="459031" cy="646718"/>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p:cNvCxnSpPr/>
            <p:nvPr/>
          </p:nvCxnSpPr>
          <p:spPr>
            <a:xfrm flipH="1">
              <a:off x="2880361" y="2827020"/>
              <a:ext cx="640079" cy="2621280"/>
            </a:xfrm>
            <a:prstGeom prst="line">
              <a:avLst/>
            </a:prstGeom>
            <a:ln w="38100"/>
          </p:spPr>
          <p:style>
            <a:lnRef idx="1">
              <a:schemeClr val="dk1"/>
            </a:lnRef>
            <a:fillRef idx="0">
              <a:schemeClr val="dk1"/>
            </a:fillRef>
            <a:effectRef idx="0">
              <a:schemeClr val="dk1"/>
            </a:effectRef>
            <a:fontRef idx="minor">
              <a:schemeClr val="tx1"/>
            </a:fontRef>
          </p:style>
        </p:cxnSp>
        <p:cxnSp>
          <p:nvCxnSpPr>
            <p:cNvPr id="19" name="Straight Connector 18"/>
            <p:cNvCxnSpPr/>
            <p:nvPr/>
          </p:nvCxnSpPr>
          <p:spPr>
            <a:xfrm>
              <a:off x="3520441" y="2827020"/>
              <a:ext cx="646747" cy="640080"/>
            </a:xfrm>
            <a:prstGeom prst="line">
              <a:avLst/>
            </a:prstGeom>
            <a:ln w="38100"/>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a:off x="4167188" y="3471863"/>
              <a:ext cx="428625" cy="1309687"/>
            </a:xfrm>
            <a:prstGeom prst="line">
              <a:avLst/>
            </a:prstGeom>
            <a:ln w="38100"/>
          </p:spPr>
          <p:style>
            <a:lnRef idx="1">
              <a:schemeClr val="dk1"/>
            </a:lnRef>
            <a:fillRef idx="0">
              <a:schemeClr val="dk1"/>
            </a:fillRef>
            <a:effectRef idx="0">
              <a:schemeClr val="dk1"/>
            </a:effectRef>
            <a:fontRef idx="minor">
              <a:schemeClr val="tx1"/>
            </a:fontRef>
          </p:style>
        </p:cxnSp>
        <p:cxnSp>
          <p:nvCxnSpPr>
            <p:cNvPr id="26" name="Straight Connector 25"/>
            <p:cNvCxnSpPr/>
            <p:nvPr/>
          </p:nvCxnSpPr>
          <p:spPr>
            <a:xfrm flipH="1">
              <a:off x="4591050" y="4133850"/>
              <a:ext cx="438150" cy="647700"/>
            </a:xfrm>
            <a:prstGeom prst="line">
              <a:avLst/>
            </a:prstGeom>
            <a:ln w="38100"/>
          </p:spPr>
          <p:style>
            <a:lnRef idx="1">
              <a:schemeClr val="dk1"/>
            </a:lnRef>
            <a:fillRef idx="0">
              <a:schemeClr val="dk1"/>
            </a:fillRef>
            <a:effectRef idx="0">
              <a:schemeClr val="dk1"/>
            </a:effectRef>
            <a:fontRef idx="minor">
              <a:schemeClr val="tx1"/>
            </a:fontRef>
          </p:style>
        </p:cxnSp>
      </p:grpSp>
      <p:sp>
        <p:nvSpPr>
          <p:cNvPr id="32" name="TextBox 31"/>
          <p:cNvSpPr txBox="1"/>
          <p:nvPr/>
        </p:nvSpPr>
        <p:spPr>
          <a:xfrm>
            <a:off x="420589" y="6078218"/>
            <a:ext cx="4955061"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Note that the frequency in this interval is 0. That needs to be reflected in the frequency polygon.</a:t>
            </a:r>
          </a:p>
        </p:txBody>
      </p:sp>
      <p:cxnSp>
        <p:nvCxnSpPr>
          <p:cNvPr id="34" name="Straight Arrow Connector 33"/>
          <p:cNvCxnSpPr/>
          <p:nvPr/>
        </p:nvCxnSpPr>
        <p:spPr>
          <a:xfrm flipV="1">
            <a:off x="2598057" y="5602514"/>
            <a:ext cx="246743" cy="4499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5470865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1000"/>
                                        <p:tgtEl>
                                          <p:spTgt spid="31"/>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fade">
                                      <p:cBhvr>
                                        <p:cTn id="11" dur="500"/>
                                        <p:tgtEl>
                                          <p:spTgt spid="32"/>
                                        </p:tgtEl>
                                      </p:cBhvr>
                                    </p:animEffect>
                                  </p:childTnLst>
                                </p:cTn>
                              </p:par>
                              <p:par>
                                <p:cTn id="12" presetID="10" presetClass="entr" presetSubtype="0" fill="hold" nodeType="withEffect">
                                  <p:stCondLst>
                                    <p:cond delay="0"/>
                                  </p:stCondLst>
                                  <p:childTnLst>
                                    <p:set>
                                      <p:cBhvr>
                                        <p:cTn id="13" dur="1" fill="hold">
                                          <p:stCondLst>
                                            <p:cond delay="0"/>
                                          </p:stCondLst>
                                        </p:cTn>
                                        <p:tgtEl>
                                          <p:spTgt spid="34"/>
                                        </p:tgtEl>
                                        <p:attrNameLst>
                                          <p:attrName>style.visibility</p:attrName>
                                        </p:attrNameLst>
                                      </p:cBhvr>
                                      <p:to>
                                        <p:strVal val="visible"/>
                                      </p:to>
                                    </p:set>
                                    <p:animEffect transition="in" filter="fade">
                                      <p:cBhvr>
                                        <p:cTn id="14" dur="500"/>
                                        <p:tgtEl>
                                          <p:spTgt spid="34"/>
                                        </p:tgtEl>
                                      </p:cBhvr>
                                    </p:animEffect>
                                  </p:childTnLst>
                                </p:cTn>
                              </p:par>
                            </p:childTnLst>
                          </p:cTn>
                        </p:par>
                      </p:childTnLst>
                    </p:cTn>
                  </p:par>
                </p:childTnLst>
              </p:cTn>
              <p:nextCondLst>
                <p:cond evt="onClick" delay="0">
                  <p:tgtEl>
                    <p:spTgt spid="13"/>
                  </p:tgtEl>
                </p:cond>
              </p:nextCondLst>
            </p:seq>
          </p:childTnLst>
        </p:cTn>
      </p:par>
    </p:tnLst>
    <p:bldLst>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Exercise 3.4</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725840"/>
            <a:ext cx="7920880" cy="830997"/>
          </a:xfrm>
          <a:prstGeom prst="rect">
            <a:avLst/>
          </a:prstGeom>
          <a:noFill/>
        </p:spPr>
        <p:txBody>
          <a:bodyPr wrap="square" rtlCol="0">
            <a:spAutoFit/>
          </a:bodyPr>
          <a:lstStyle/>
          <a:p>
            <a:r>
              <a:rPr lang="en-GB" sz="2400" dirty="0"/>
              <a:t>Pearson Pure Mathematics Year 1/AS</a:t>
            </a:r>
          </a:p>
          <a:p>
            <a:r>
              <a:rPr lang="en-GB" sz="2400" dirty="0"/>
              <a:t>Pages 20-22</a:t>
            </a:r>
          </a:p>
        </p:txBody>
      </p:sp>
      <p:cxnSp>
        <p:nvCxnSpPr>
          <p:cNvPr id="6" name="Straight Connector 5"/>
          <p:cNvCxnSpPr/>
          <p:nvPr/>
        </p:nvCxnSpPr>
        <p:spPr>
          <a:xfrm>
            <a:off x="0" y="1739717"/>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2111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15CE7499-BAB7-94C5-FC2D-B993ADF68EEE}"/>
              </a:ext>
            </a:extLst>
          </p:cNvPr>
          <p:cNvPicPr>
            <a:picLocks noChangeAspect="1"/>
          </p:cNvPicPr>
          <p:nvPr/>
        </p:nvPicPr>
        <p:blipFill>
          <a:blip r:embed="rId2"/>
          <a:stretch>
            <a:fillRect/>
          </a:stretch>
        </p:blipFill>
        <p:spPr>
          <a:xfrm>
            <a:off x="16748" y="836712"/>
            <a:ext cx="9144000" cy="5715000"/>
          </a:xfrm>
          <a:prstGeom prst="rect">
            <a:avLst/>
          </a:prstGeom>
        </p:spPr>
      </p:pic>
    </p:spTree>
    <p:extLst>
      <p:ext uri="{BB962C8B-B14F-4D97-AF65-F5344CB8AC3E}">
        <p14:creationId xmlns:p14="http://schemas.microsoft.com/office/powerpoint/2010/main" val="173887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F4D3DEA3-D07C-B8DA-4CB0-2735DB9EB449}"/>
              </a:ext>
            </a:extLst>
          </p:cNvPr>
          <p:cNvPicPr>
            <a:picLocks noChangeAspect="1"/>
          </p:cNvPicPr>
          <p:nvPr/>
        </p:nvPicPr>
        <p:blipFill>
          <a:blip r:embed="rId2"/>
          <a:stretch>
            <a:fillRect/>
          </a:stretch>
        </p:blipFill>
        <p:spPr>
          <a:xfrm>
            <a:off x="1061538" y="678236"/>
            <a:ext cx="7019779" cy="6135140"/>
          </a:xfrm>
          <a:prstGeom prst="rect">
            <a:avLst/>
          </a:prstGeom>
        </p:spPr>
      </p:pic>
    </p:spTree>
    <p:extLst>
      <p:ext uri="{BB962C8B-B14F-4D97-AF65-F5344CB8AC3E}">
        <p14:creationId xmlns:p14="http://schemas.microsoft.com/office/powerpoint/2010/main" val="3629087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a:extLst>
              <a:ext uri="{FF2B5EF4-FFF2-40B4-BE49-F238E27FC236}">
                <a16:creationId xmlns:a16="http://schemas.microsoft.com/office/drawing/2014/main" id="{CF794132-8FB7-DAFB-8A6D-14B8FF8E6C2B}"/>
              </a:ext>
            </a:extLst>
          </p:cNvPr>
          <p:cNvPicPr>
            <a:picLocks noChangeAspect="1"/>
          </p:cNvPicPr>
          <p:nvPr/>
        </p:nvPicPr>
        <p:blipFill>
          <a:blip r:embed="rId2"/>
          <a:stretch>
            <a:fillRect/>
          </a:stretch>
        </p:blipFill>
        <p:spPr>
          <a:xfrm>
            <a:off x="1218628" y="764704"/>
            <a:ext cx="6705600" cy="5724525"/>
          </a:xfrm>
          <a:prstGeom prst="rect">
            <a:avLst/>
          </a:prstGeom>
        </p:spPr>
      </p:pic>
    </p:spTree>
    <p:extLst>
      <p:ext uri="{BB962C8B-B14F-4D97-AF65-F5344CB8AC3E}">
        <p14:creationId xmlns:p14="http://schemas.microsoft.com/office/powerpoint/2010/main" val="154772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 Exercise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6" name="Picture 5">
            <a:extLst>
              <a:ext uri="{FF2B5EF4-FFF2-40B4-BE49-F238E27FC236}">
                <a16:creationId xmlns:a16="http://schemas.microsoft.com/office/drawing/2014/main" id="{D42947AA-7315-96AC-D703-DB36960E67AD}"/>
              </a:ext>
            </a:extLst>
          </p:cNvPr>
          <p:cNvPicPr>
            <a:picLocks noChangeAspect="1"/>
          </p:cNvPicPr>
          <p:nvPr/>
        </p:nvPicPr>
        <p:blipFill>
          <a:blip r:embed="rId2"/>
          <a:stretch>
            <a:fillRect/>
          </a:stretch>
        </p:blipFill>
        <p:spPr>
          <a:xfrm>
            <a:off x="1223390" y="908720"/>
            <a:ext cx="6696075" cy="2981325"/>
          </a:xfrm>
          <a:prstGeom prst="rect">
            <a:avLst/>
          </a:prstGeom>
        </p:spPr>
      </p:pic>
    </p:spTree>
    <p:extLst>
      <p:ext uri="{BB962C8B-B14F-4D97-AF65-F5344CB8AC3E}">
        <p14:creationId xmlns:p14="http://schemas.microsoft.com/office/powerpoint/2010/main" val="1037055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1324" y="2017485"/>
            <a:ext cx="9142676" cy="4840513"/>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465751207"/>
                  </p:ext>
                </p:extLst>
              </p:nvPr>
            </p:nvGraphicFramePr>
            <p:xfrm>
              <a:off x="307323" y="768085"/>
              <a:ext cx="3312368" cy="1112520"/>
            </p:xfrm>
            <a:graphic>
              <a:graphicData uri="http://schemas.openxmlformats.org/drawingml/2006/table">
                <a:tbl>
                  <a:tblPr firstRow="1" bandRow="1">
                    <a:tableStyleId>{073A0DAA-6AF3-43AB-8588-CEC1D06C72B9}</a:tableStyleId>
                  </a:tblPr>
                  <a:tblGrid>
                    <a:gridCol w="1584176">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tblGrid>
                  <a:tr h="370840">
                    <a:tc>
                      <a:txBody>
                        <a:bodyPr/>
                        <a:lstStyle/>
                        <a:p>
                          <a:r>
                            <a:rPr lang="en-GB" dirty="0"/>
                            <a:t>Age (years)</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15≤</m:t>
                                </m:r>
                                <m:r>
                                  <a:rPr lang="en-GB" b="0" i="1" smtClean="0">
                                    <a:latin typeface="Cambria Math" panose="02040503050406030204" pitchFamily="18" charset="0"/>
                                  </a:rPr>
                                  <m:t>𝑎</m:t>
                                </m:r>
                                <m:r>
                                  <a:rPr lang="en-GB" b="0" i="1" smtClean="0">
                                    <a:latin typeface="Cambria Math" panose="02040503050406030204" pitchFamily="18" charset="0"/>
                                  </a:rPr>
                                  <m:t>&lt;20</m:t>
                                </m:r>
                              </m:oMath>
                            </m:oMathPara>
                          </a14:m>
                          <a:endParaRPr lang="en-GB" dirty="0"/>
                        </a:p>
                      </a:txBody>
                      <a:tcPr/>
                    </a:tc>
                    <a:tc>
                      <a:txBody>
                        <a:bodyPr/>
                        <a:lstStyle/>
                        <a:p>
                          <a:r>
                            <a:rPr lang="en-GB" dirty="0"/>
                            <a:t>15</a:t>
                          </a:r>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20≤</m:t>
                                </m:r>
                                <m:r>
                                  <a:rPr lang="en-GB" b="0" i="1" smtClean="0">
                                    <a:latin typeface="Cambria Math" panose="02040503050406030204" pitchFamily="18" charset="0"/>
                                  </a:rPr>
                                  <m:t>𝑎</m:t>
                                </m:r>
                                <m:r>
                                  <a:rPr lang="en-GB" b="0" i="1" smtClean="0">
                                    <a:latin typeface="Cambria Math" panose="02040503050406030204" pitchFamily="18" charset="0"/>
                                  </a:rPr>
                                  <m:t>&lt;50</m:t>
                                </m:r>
                              </m:oMath>
                            </m:oMathPara>
                          </a14:m>
                          <a:endParaRPr lang="en-GB" dirty="0"/>
                        </a:p>
                      </a:txBody>
                      <a:tcPr/>
                    </a:tc>
                    <a:tc>
                      <a:txBody>
                        <a:bodyPr/>
                        <a:lstStyle/>
                        <a:p>
                          <a:r>
                            <a:rPr lang="en-GB" dirty="0"/>
                            <a:t>15</a:t>
                          </a:r>
                        </a:p>
                      </a:txBody>
                      <a:tcPr/>
                    </a:tc>
                    <a:extLst>
                      <a:ext uri="{0D108BD9-81ED-4DB2-BD59-A6C34878D82A}">
                        <a16:rowId xmlns:a16="http://schemas.microsoft.com/office/drawing/2014/main" val="10002"/>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465751207"/>
                  </p:ext>
                </p:extLst>
              </p:nvPr>
            </p:nvGraphicFramePr>
            <p:xfrm>
              <a:off x="307323" y="768085"/>
              <a:ext cx="3312368" cy="1112520"/>
            </p:xfrm>
            <a:graphic>
              <a:graphicData uri="http://schemas.openxmlformats.org/drawingml/2006/table">
                <a:tbl>
                  <a:tblPr firstRow="1" bandRow="1">
                    <a:tableStyleId>{073A0DAA-6AF3-43AB-8588-CEC1D06C72B9}</a:tableStyleId>
                  </a:tblPr>
                  <a:tblGrid>
                    <a:gridCol w="1584176">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tblGrid>
                  <a:tr h="370840">
                    <a:tc>
                      <a:txBody>
                        <a:bodyPr/>
                        <a:lstStyle/>
                        <a:p>
                          <a:r>
                            <a:rPr lang="en-GB" dirty="0"/>
                            <a:t>Age (years)</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endParaRPr lang="en-US"/>
                        </a:p>
                      </a:txBody>
                      <a:tcPr>
                        <a:blipFill>
                          <a:blip r:embed="rId2"/>
                          <a:stretch>
                            <a:fillRect l="-385" t="-106452" r="-110769" b="-122581"/>
                          </a:stretch>
                        </a:blipFill>
                      </a:tcPr>
                    </a:tc>
                    <a:tc>
                      <a:txBody>
                        <a:bodyPr/>
                        <a:lstStyle/>
                        <a:p>
                          <a:r>
                            <a:rPr lang="en-GB" dirty="0"/>
                            <a:t>15</a:t>
                          </a:r>
                        </a:p>
                      </a:txBody>
                      <a:tcPr/>
                    </a:tc>
                    <a:extLst>
                      <a:ext uri="{0D108BD9-81ED-4DB2-BD59-A6C34878D82A}">
                        <a16:rowId xmlns:a16="http://schemas.microsoft.com/office/drawing/2014/main" val="10001"/>
                      </a:ext>
                    </a:extLst>
                  </a:tr>
                  <a:tr h="370840">
                    <a:tc>
                      <a:txBody>
                        <a:bodyPr/>
                        <a:lstStyle/>
                        <a:p>
                          <a:endParaRPr lang="en-US"/>
                        </a:p>
                      </a:txBody>
                      <a:tcPr>
                        <a:blipFill>
                          <a:blip r:embed="rId2"/>
                          <a:stretch>
                            <a:fillRect l="-385" t="-209836" r="-110769" b="-24590"/>
                          </a:stretch>
                        </a:blipFill>
                      </a:tcPr>
                    </a:tc>
                    <a:tc>
                      <a:txBody>
                        <a:bodyPr/>
                        <a:lstStyle/>
                        <a:p>
                          <a:r>
                            <a:rPr lang="en-GB" dirty="0"/>
                            <a:t>15</a:t>
                          </a:r>
                        </a:p>
                      </a:txBody>
                      <a:tcPr/>
                    </a:tc>
                    <a:extLst>
                      <a:ext uri="{0D108BD9-81ED-4DB2-BD59-A6C34878D82A}">
                        <a16:rowId xmlns:a16="http://schemas.microsoft.com/office/drawing/2014/main" val="10002"/>
                      </a:ext>
                    </a:extLst>
                  </a:tr>
                </a:tbl>
              </a:graphicData>
            </a:graphic>
          </p:graphicFrame>
        </mc:Fallback>
      </mc:AlternateContent>
      <p:cxnSp>
        <p:nvCxnSpPr>
          <p:cNvPr id="4" name="Straight Arrow Connector 3"/>
          <p:cNvCxnSpPr/>
          <p:nvPr/>
        </p:nvCxnSpPr>
        <p:spPr>
          <a:xfrm flipV="1">
            <a:off x="1331640" y="1988457"/>
            <a:ext cx="0" cy="3816807"/>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115616" y="5805264"/>
            <a:ext cx="7560840" cy="369332"/>
          </a:xfrm>
          <a:prstGeom prst="rect">
            <a:avLst/>
          </a:prstGeom>
          <a:noFill/>
        </p:spPr>
        <p:txBody>
          <a:bodyPr wrap="square" rtlCol="0">
            <a:spAutoFit/>
          </a:bodyPr>
          <a:lstStyle/>
          <a:p>
            <a:r>
              <a:rPr lang="en-GB" dirty="0"/>
              <a:t>10                       20                      30                     40                      50</a:t>
            </a:r>
          </a:p>
        </p:txBody>
      </p:sp>
      <p:sp>
        <p:nvSpPr>
          <p:cNvPr id="9" name="TextBox 8"/>
          <p:cNvSpPr txBox="1"/>
          <p:nvPr/>
        </p:nvSpPr>
        <p:spPr>
          <a:xfrm>
            <a:off x="2987824" y="6165304"/>
            <a:ext cx="864096" cy="369332"/>
          </a:xfrm>
          <a:prstGeom prst="rect">
            <a:avLst/>
          </a:prstGeom>
          <a:noFill/>
        </p:spPr>
        <p:txBody>
          <a:bodyPr wrap="square" rtlCol="0">
            <a:spAutoFit/>
          </a:bodyPr>
          <a:lstStyle/>
          <a:p>
            <a:pPr algn="ctr"/>
            <a:r>
              <a:rPr lang="en-GB" dirty="0"/>
              <a:t>Age</a:t>
            </a:r>
          </a:p>
        </p:txBody>
      </p:sp>
      <p:sp>
        <p:nvSpPr>
          <p:cNvPr id="10" name="TextBox 9"/>
          <p:cNvSpPr txBox="1"/>
          <p:nvPr/>
        </p:nvSpPr>
        <p:spPr>
          <a:xfrm rot="16200000">
            <a:off x="-391906" y="3424354"/>
            <a:ext cx="1800200" cy="369332"/>
          </a:xfrm>
          <a:prstGeom prst="rect">
            <a:avLst/>
          </a:prstGeom>
          <a:noFill/>
        </p:spPr>
        <p:txBody>
          <a:bodyPr wrap="square" rtlCol="0">
            <a:spAutoFit/>
          </a:bodyPr>
          <a:lstStyle/>
          <a:p>
            <a:pPr algn="ctr"/>
            <a:r>
              <a:rPr lang="en-GB" dirty="0"/>
              <a:t>Frequency</a:t>
            </a:r>
          </a:p>
        </p:txBody>
      </p:sp>
      <p:sp>
        <p:nvSpPr>
          <p:cNvPr id="11" name="TextBox 10"/>
          <p:cNvSpPr txBox="1"/>
          <p:nvPr/>
        </p:nvSpPr>
        <p:spPr>
          <a:xfrm>
            <a:off x="827584" y="3068960"/>
            <a:ext cx="499410" cy="369332"/>
          </a:xfrm>
          <a:prstGeom prst="rect">
            <a:avLst/>
          </a:prstGeom>
          <a:noFill/>
        </p:spPr>
        <p:txBody>
          <a:bodyPr wrap="square" rtlCol="0">
            <a:spAutoFit/>
          </a:bodyPr>
          <a:lstStyle/>
          <a:p>
            <a:pPr algn="ctr"/>
            <a:r>
              <a:rPr lang="en-GB" dirty="0"/>
              <a:t>15</a:t>
            </a:r>
          </a:p>
        </p:txBody>
      </p:sp>
      <p:sp>
        <p:nvSpPr>
          <p:cNvPr id="12" name="Rectangle 11"/>
          <p:cNvSpPr/>
          <p:nvPr/>
        </p:nvSpPr>
        <p:spPr>
          <a:xfrm>
            <a:off x="2051720" y="3212976"/>
            <a:ext cx="720080" cy="259228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3" name="Rectangle 12"/>
          <p:cNvSpPr/>
          <p:nvPr/>
        </p:nvSpPr>
        <p:spPr>
          <a:xfrm>
            <a:off x="2771800" y="3212976"/>
            <a:ext cx="4104456" cy="2592288"/>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15" name="TextBox 14"/>
          <p:cNvSpPr txBox="1"/>
          <p:nvPr/>
        </p:nvSpPr>
        <p:spPr>
          <a:xfrm>
            <a:off x="4298482" y="624069"/>
            <a:ext cx="4536504" cy="646331"/>
          </a:xfrm>
          <a:prstGeom prst="rect">
            <a:avLst/>
          </a:prstGeom>
          <a:noFill/>
        </p:spPr>
        <p:txBody>
          <a:bodyPr wrap="square" rtlCol="0">
            <a:spAutoFit/>
          </a:bodyPr>
          <a:lstStyle/>
          <a:p>
            <a:r>
              <a:rPr lang="en-GB" dirty="0"/>
              <a:t>Pablo is hosting a party. He counts how many people are between 15 and 20, and 20 and 50.</a:t>
            </a:r>
          </a:p>
        </p:txBody>
      </p:sp>
      <p:sp>
        <p:nvSpPr>
          <p:cNvPr id="16" name="TextBox 15"/>
          <p:cNvSpPr txBox="1"/>
          <p:nvPr/>
        </p:nvSpPr>
        <p:spPr>
          <a:xfrm>
            <a:off x="4298482" y="1256500"/>
            <a:ext cx="4536504" cy="646331"/>
          </a:xfrm>
          <a:prstGeom prst="rect">
            <a:avLst/>
          </a:prstGeom>
          <a:noFill/>
        </p:spPr>
        <p:txBody>
          <a:bodyPr wrap="square" rtlCol="0">
            <a:spAutoFit/>
          </a:bodyPr>
          <a:lstStyle/>
          <a:p>
            <a:r>
              <a:rPr lang="en-GB" dirty="0"/>
              <a:t>Why is below graph somewhat unhelpful.</a:t>
            </a:r>
          </a:p>
          <a:p>
            <a:r>
              <a:rPr lang="en-GB" dirty="0"/>
              <a:t>How could we fix it?</a:t>
            </a:r>
          </a:p>
        </p:txBody>
      </p:sp>
      <p:sp>
        <p:nvSpPr>
          <p:cNvPr id="17" name="Rectangle 16"/>
          <p:cNvSpPr/>
          <p:nvPr/>
        </p:nvSpPr>
        <p:spPr>
          <a:xfrm>
            <a:off x="6890207" y="2192604"/>
            <a:ext cx="1728192" cy="720080"/>
          </a:xfrm>
          <a:prstGeom prst="rect">
            <a:avLst/>
          </a:prstGeom>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Click to Start Animation</a:t>
            </a:r>
          </a:p>
        </p:txBody>
      </p:sp>
      <p:cxnSp>
        <p:nvCxnSpPr>
          <p:cNvPr id="5" name="Straight Arrow Connector 4"/>
          <p:cNvCxnSpPr/>
          <p:nvPr/>
        </p:nvCxnSpPr>
        <p:spPr>
          <a:xfrm>
            <a:off x="1331640" y="5805264"/>
            <a:ext cx="69127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 name="TextBox 2"/>
          <p:cNvSpPr txBox="1"/>
          <p:nvPr/>
        </p:nvSpPr>
        <p:spPr>
          <a:xfrm>
            <a:off x="6890207" y="3253626"/>
            <a:ext cx="2218297" cy="2308324"/>
          </a:xfrm>
          <a:prstGeom prst="rect">
            <a:avLst/>
          </a:prstGeom>
          <a:solidFill>
            <a:schemeClr val="bg1">
              <a:alpha val="61000"/>
            </a:schemeClr>
          </a:solidFill>
        </p:spPr>
        <p:txBody>
          <a:bodyPr wrap="square" rtlCol="0">
            <a:spAutoFit/>
          </a:bodyPr>
          <a:lstStyle/>
          <a:p>
            <a:r>
              <a:rPr lang="en-GB" dirty="0"/>
              <a:t>The 15 people in the second group are more spread out in age, but this graph seems to suggest that people’s ages are spread out uniformly between 15 and 50.</a:t>
            </a:r>
          </a:p>
        </p:txBody>
      </p:sp>
      <p:grpSp>
        <p:nvGrpSpPr>
          <p:cNvPr id="18" name="Group 17"/>
          <p:cNvGrpSpPr/>
          <p:nvPr/>
        </p:nvGrpSpPr>
        <p:grpSpPr>
          <a:xfrm>
            <a:off x="0" y="0"/>
            <a:ext cx="9143074" cy="599127"/>
            <a:chOff x="0" y="13335"/>
            <a:chExt cx="9144218" cy="599127"/>
          </a:xfrm>
        </p:grpSpPr>
        <p:sp>
          <p:nvSpPr>
            <p:cNvPr id="19"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latin typeface="+mj-lt"/>
                </a:rPr>
                <a:t>Histograms</a:t>
              </a:r>
              <a:endParaRPr lang="en-GB" sz="3200" dirty="0"/>
            </a:p>
          </p:txBody>
        </p:sp>
        <p:cxnSp>
          <p:nvCxnSpPr>
            <p:cNvPr id="20" name="Straight Connector 19"/>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Tree>
    <p:extLst>
      <p:ext uri="{BB962C8B-B14F-4D97-AF65-F5344CB8AC3E}">
        <p14:creationId xmlns:p14="http://schemas.microsoft.com/office/powerpoint/2010/main" val="30068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down)">
                                      <p:cBhvr>
                                        <p:cTn id="13" dur="500"/>
                                        <p:tgtEl>
                                          <p:spTgt spid="12"/>
                                        </p:tgtEl>
                                      </p:cBhvr>
                                    </p:animEffect>
                                  </p:childTnLst>
                                </p:cTn>
                              </p:par>
                            </p:childTnLst>
                          </p:cTn>
                        </p:par>
                        <p:par>
                          <p:cTn id="14" fill="hold">
                            <p:stCondLst>
                              <p:cond delay="500"/>
                            </p:stCondLst>
                            <p:childTnLst>
                              <p:par>
                                <p:cTn id="15" presetID="22" presetClass="entr" presetSubtype="4"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down)">
                                      <p:cBhvr>
                                        <p:cTn id="17" dur="500"/>
                                        <p:tgtEl>
                                          <p:spTgt spid="13"/>
                                        </p:tgtEl>
                                      </p:cBhvr>
                                    </p:animEffect>
                                  </p:childTnLst>
                                </p:cTn>
                              </p:par>
                            </p:childTnLst>
                          </p:cTn>
                        </p:par>
                      </p:childTnLst>
                    </p:cTn>
                  </p:par>
                </p:childTnLst>
              </p:cTn>
              <p:nextCondLst>
                <p:cond evt="onClick" delay="0">
                  <p:tgtEl>
                    <p:spTgt spid="17"/>
                  </p:tgtEl>
                </p:cond>
              </p:nextCondLst>
            </p:seq>
          </p:childTnLst>
        </p:cTn>
      </p:par>
    </p:tnLst>
    <p:bldLst>
      <p:bldP spid="12" grpId="0" animBg="1"/>
      <p:bldP spid="13" grpId="0" animBg="1"/>
      <p:bldP spid="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87744"/>
            <a:chOff x="0" y="13335"/>
            <a:chExt cx="9144218" cy="587744"/>
          </a:xfrm>
        </p:grpSpPr>
        <p:sp>
          <p:nvSpPr>
            <p:cNvPr id="3" name="TextBox 32"/>
            <p:cNvSpPr txBox="1"/>
            <p:nvPr/>
          </p:nvSpPr>
          <p:spPr>
            <a:xfrm>
              <a:off x="0" y="13335"/>
              <a:ext cx="9144000" cy="584775"/>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Homework</a:t>
              </a:r>
              <a:r>
                <a:rPr lang="en-GB" sz="3200" dirty="0">
                  <a:latin typeface="+mj-lt"/>
                </a:rPr>
                <a:t> Answers</a:t>
              </a:r>
              <a:endParaRPr lang="en-GB" sz="3200" dirty="0"/>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8" name="Picture 7">
            <a:extLst>
              <a:ext uri="{FF2B5EF4-FFF2-40B4-BE49-F238E27FC236}">
                <a16:creationId xmlns:a16="http://schemas.microsoft.com/office/drawing/2014/main" id="{B779A55B-F1E4-6991-2C6F-8B23E193D392}"/>
              </a:ext>
            </a:extLst>
          </p:cNvPr>
          <p:cNvPicPr>
            <a:picLocks noChangeAspect="1"/>
          </p:cNvPicPr>
          <p:nvPr/>
        </p:nvPicPr>
        <p:blipFill>
          <a:blip r:embed="rId2"/>
          <a:stretch>
            <a:fillRect/>
          </a:stretch>
        </p:blipFill>
        <p:spPr>
          <a:xfrm>
            <a:off x="20271" y="620688"/>
            <a:ext cx="9144000" cy="6199180"/>
          </a:xfrm>
          <a:prstGeom prst="rect">
            <a:avLst/>
          </a:prstGeom>
        </p:spPr>
      </p:pic>
    </p:spTree>
    <p:extLst>
      <p:ext uri="{BB962C8B-B14F-4D97-AF65-F5344CB8AC3E}">
        <p14:creationId xmlns:p14="http://schemas.microsoft.com/office/powerpoint/2010/main" val="464788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Rectangle 59"/>
          <p:cNvSpPr/>
          <p:nvPr/>
        </p:nvSpPr>
        <p:spPr>
          <a:xfrm>
            <a:off x="1324" y="1627058"/>
            <a:ext cx="9142676" cy="5230941"/>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graphicFrame>
        <p:nvGraphicFramePr>
          <p:cNvPr id="2" name="Table 1"/>
          <p:cNvGraphicFramePr>
            <a:graphicFrameLocks noGrp="1"/>
          </p:cNvGraphicFramePr>
          <p:nvPr/>
        </p:nvGraphicFramePr>
        <p:xfrm>
          <a:off x="539552" y="332656"/>
          <a:ext cx="3312368" cy="1112520"/>
        </p:xfrm>
        <a:graphic>
          <a:graphicData uri="http://schemas.openxmlformats.org/drawingml/2006/table">
            <a:tbl>
              <a:tblPr firstRow="1" bandRow="1">
                <a:tableStyleId>{073A0DAA-6AF3-43AB-8588-CEC1D06C72B9}</a:tableStyleId>
              </a:tblPr>
              <a:tblGrid>
                <a:gridCol w="1584176">
                  <a:extLst>
                    <a:ext uri="{9D8B030D-6E8A-4147-A177-3AD203B41FA5}">
                      <a16:colId xmlns:a16="http://schemas.microsoft.com/office/drawing/2014/main" val="20000"/>
                    </a:ext>
                  </a:extLst>
                </a:gridCol>
                <a:gridCol w="1728192">
                  <a:extLst>
                    <a:ext uri="{9D8B030D-6E8A-4147-A177-3AD203B41FA5}">
                      <a16:colId xmlns:a16="http://schemas.microsoft.com/office/drawing/2014/main" val="20001"/>
                    </a:ext>
                  </a:extLst>
                </a:gridCol>
              </a:tblGrid>
              <a:tr h="370840">
                <a:tc>
                  <a:txBody>
                    <a:bodyPr/>
                    <a:lstStyle/>
                    <a:p>
                      <a:r>
                        <a:rPr lang="en-GB" dirty="0"/>
                        <a:t>Age (years)</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r>
                        <a:rPr lang="en-GB" dirty="0"/>
                        <a:t>15</a:t>
                      </a:r>
                      <a:r>
                        <a:rPr lang="en-GB" baseline="0" dirty="0"/>
                        <a:t> </a:t>
                      </a:r>
                      <a:r>
                        <a:rPr lang="en-GB" baseline="0" dirty="0">
                          <a:latin typeface="Cambria Math"/>
                          <a:ea typeface="Cambria Math"/>
                        </a:rPr>
                        <a:t>≤</a:t>
                      </a:r>
                      <a:r>
                        <a:rPr lang="en-GB" baseline="0" dirty="0"/>
                        <a:t> a &lt; 20</a:t>
                      </a:r>
                      <a:endParaRPr lang="en-GB" dirty="0"/>
                    </a:p>
                  </a:txBody>
                  <a:tcPr/>
                </a:tc>
                <a:tc>
                  <a:txBody>
                    <a:bodyPr/>
                    <a:lstStyle/>
                    <a:p>
                      <a:r>
                        <a:rPr lang="en-GB" dirty="0"/>
                        <a:t>15</a:t>
                      </a:r>
                    </a:p>
                  </a:txBody>
                  <a:tcPr/>
                </a:tc>
                <a:extLst>
                  <a:ext uri="{0D108BD9-81ED-4DB2-BD59-A6C34878D82A}">
                    <a16:rowId xmlns:a16="http://schemas.microsoft.com/office/drawing/2014/main" val="10001"/>
                  </a:ext>
                </a:extLst>
              </a:tr>
              <a:tr h="370840">
                <a:tc>
                  <a:txBody>
                    <a:bodyPr/>
                    <a:lstStyle/>
                    <a:p>
                      <a:r>
                        <a:rPr lang="en-GB" dirty="0"/>
                        <a:t>20</a:t>
                      </a:r>
                      <a:r>
                        <a:rPr lang="en-GB" baseline="0" dirty="0"/>
                        <a:t> </a:t>
                      </a:r>
                      <a:r>
                        <a:rPr lang="en-GB" baseline="0" dirty="0">
                          <a:latin typeface="Cambria Math"/>
                          <a:ea typeface="Cambria Math"/>
                        </a:rPr>
                        <a:t>≤</a:t>
                      </a:r>
                      <a:r>
                        <a:rPr lang="en-GB" baseline="0" dirty="0"/>
                        <a:t> a &lt; 50</a:t>
                      </a:r>
                      <a:endParaRPr lang="en-GB" dirty="0"/>
                    </a:p>
                  </a:txBody>
                  <a:tcPr/>
                </a:tc>
                <a:tc>
                  <a:txBody>
                    <a:bodyPr/>
                    <a:lstStyle/>
                    <a:p>
                      <a:r>
                        <a:rPr lang="en-GB" dirty="0"/>
                        <a:t>15</a:t>
                      </a:r>
                    </a:p>
                  </a:txBody>
                  <a:tcPr/>
                </a:tc>
                <a:extLst>
                  <a:ext uri="{0D108BD9-81ED-4DB2-BD59-A6C34878D82A}">
                    <a16:rowId xmlns:a16="http://schemas.microsoft.com/office/drawing/2014/main" val="10002"/>
                  </a:ext>
                </a:extLst>
              </a:tr>
            </a:tbl>
          </a:graphicData>
        </a:graphic>
      </p:graphicFrame>
      <p:cxnSp>
        <p:nvCxnSpPr>
          <p:cNvPr id="4" name="Straight Arrow Connector 3"/>
          <p:cNvCxnSpPr/>
          <p:nvPr/>
        </p:nvCxnSpPr>
        <p:spPr>
          <a:xfrm flipV="1">
            <a:off x="1331640" y="1772816"/>
            <a:ext cx="0" cy="40324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115616" y="5805264"/>
            <a:ext cx="7560840" cy="369332"/>
          </a:xfrm>
          <a:prstGeom prst="rect">
            <a:avLst/>
          </a:prstGeom>
          <a:noFill/>
        </p:spPr>
        <p:txBody>
          <a:bodyPr wrap="square" rtlCol="0">
            <a:spAutoFit/>
          </a:bodyPr>
          <a:lstStyle/>
          <a:p>
            <a:r>
              <a:rPr lang="en-GB" dirty="0"/>
              <a:t>10                       20                       30                       40                        50</a:t>
            </a:r>
          </a:p>
        </p:txBody>
      </p:sp>
      <p:sp>
        <p:nvSpPr>
          <p:cNvPr id="9" name="TextBox 8"/>
          <p:cNvSpPr txBox="1"/>
          <p:nvPr/>
        </p:nvSpPr>
        <p:spPr>
          <a:xfrm>
            <a:off x="4355976" y="5989930"/>
            <a:ext cx="864096" cy="369332"/>
          </a:xfrm>
          <a:prstGeom prst="rect">
            <a:avLst/>
          </a:prstGeom>
          <a:noFill/>
        </p:spPr>
        <p:txBody>
          <a:bodyPr wrap="square" rtlCol="0">
            <a:spAutoFit/>
          </a:bodyPr>
          <a:lstStyle/>
          <a:p>
            <a:pPr algn="ctr"/>
            <a:r>
              <a:rPr lang="en-GB" dirty="0"/>
              <a:t>Age</a:t>
            </a:r>
          </a:p>
        </p:txBody>
      </p:sp>
      <p:sp>
        <p:nvSpPr>
          <p:cNvPr id="10" name="TextBox 9"/>
          <p:cNvSpPr txBox="1"/>
          <p:nvPr/>
        </p:nvSpPr>
        <p:spPr>
          <a:xfrm rot="16200000">
            <a:off x="-571926" y="3460359"/>
            <a:ext cx="2304257" cy="369332"/>
          </a:xfrm>
          <a:prstGeom prst="rect">
            <a:avLst/>
          </a:prstGeom>
          <a:noFill/>
        </p:spPr>
        <p:txBody>
          <a:bodyPr wrap="square" rtlCol="0">
            <a:spAutoFit/>
          </a:bodyPr>
          <a:lstStyle/>
          <a:p>
            <a:pPr algn="ctr"/>
            <a:r>
              <a:rPr lang="en-GB" dirty="0"/>
              <a:t>Estimated Frequency</a:t>
            </a:r>
          </a:p>
        </p:txBody>
      </p:sp>
      <p:sp>
        <p:nvSpPr>
          <p:cNvPr id="11" name="TextBox 10"/>
          <p:cNvSpPr txBox="1"/>
          <p:nvPr/>
        </p:nvSpPr>
        <p:spPr>
          <a:xfrm>
            <a:off x="827584" y="2132856"/>
            <a:ext cx="504056" cy="2585323"/>
          </a:xfrm>
          <a:prstGeom prst="rect">
            <a:avLst/>
          </a:prstGeom>
          <a:noFill/>
        </p:spPr>
        <p:txBody>
          <a:bodyPr wrap="square" rtlCol="0">
            <a:spAutoFit/>
          </a:bodyPr>
          <a:lstStyle/>
          <a:p>
            <a:pPr algn="ctr"/>
            <a:r>
              <a:rPr lang="en-GB" dirty="0"/>
              <a:t>3</a:t>
            </a:r>
          </a:p>
          <a:p>
            <a:pPr algn="ctr"/>
            <a:endParaRPr lang="en-GB" dirty="0"/>
          </a:p>
          <a:p>
            <a:pPr algn="ctr"/>
            <a:endParaRPr lang="en-GB" dirty="0"/>
          </a:p>
          <a:p>
            <a:pPr algn="ctr"/>
            <a:endParaRPr lang="en-GB" dirty="0"/>
          </a:p>
          <a:p>
            <a:pPr algn="ctr"/>
            <a:r>
              <a:rPr lang="en-GB" dirty="0"/>
              <a:t>2</a:t>
            </a:r>
          </a:p>
          <a:p>
            <a:pPr algn="ctr"/>
            <a:endParaRPr lang="en-GB" dirty="0"/>
          </a:p>
          <a:p>
            <a:pPr algn="ctr"/>
            <a:endParaRPr lang="en-GB" dirty="0"/>
          </a:p>
          <a:p>
            <a:pPr algn="ctr"/>
            <a:endParaRPr lang="en-GB" dirty="0"/>
          </a:p>
          <a:p>
            <a:pPr algn="ctr"/>
            <a:r>
              <a:rPr lang="en-GB" dirty="0"/>
              <a:t>1</a:t>
            </a:r>
          </a:p>
        </p:txBody>
      </p:sp>
      <p:sp>
        <p:nvSpPr>
          <p:cNvPr id="12" name="Rectangle 11"/>
          <p:cNvSpPr/>
          <p:nvPr/>
        </p:nvSpPr>
        <p:spPr>
          <a:xfrm>
            <a:off x="2051720" y="2276872"/>
            <a:ext cx="144016" cy="35283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5" name="TextBox 14"/>
          <p:cNvSpPr txBox="1"/>
          <p:nvPr/>
        </p:nvSpPr>
        <p:spPr>
          <a:xfrm>
            <a:off x="4226818" y="55290"/>
            <a:ext cx="4536504" cy="1523494"/>
          </a:xfrm>
          <a:prstGeom prst="rect">
            <a:avLst/>
          </a:prstGeom>
          <a:noFill/>
        </p:spPr>
        <p:txBody>
          <a:bodyPr wrap="square" rtlCol="0">
            <a:spAutoFit/>
          </a:bodyPr>
          <a:lstStyle/>
          <a:p>
            <a:r>
              <a:rPr lang="en-GB" dirty="0"/>
              <a:t>Let’s presume that within each age group, the ages are evenly spread.</a:t>
            </a:r>
          </a:p>
          <a:p>
            <a:r>
              <a:rPr lang="en-GB" dirty="0"/>
              <a:t>Then there would     </a:t>
            </a:r>
            <a:r>
              <a:rPr lang="en-GB" b="1" dirty="0"/>
              <a:t>3</a:t>
            </a:r>
            <a:r>
              <a:rPr lang="en-GB" dirty="0"/>
              <a:t>     people of each age in</a:t>
            </a:r>
            <a:br>
              <a:rPr lang="en-GB" dirty="0"/>
            </a:br>
            <a:br>
              <a:rPr lang="en-GB" sz="300" dirty="0"/>
            </a:br>
            <a:r>
              <a:rPr lang="en-GB" dirty="0"/>
              <a:t> the 15-20 group, and     </a:t>
            </a:r>
            <a:r>
              <a:rPr lang="en-GB" b="1" dirty="0"/>
              <a:t>0.5</a:t>
            </a:r>
            <a:r>
              <a:rPr lang="en-GB" dirty="0"/>
              <a:t>     people of each age in the 20-50 group.</a:t>
            </a:r>
          </a:p>
        </p:txBody>
      </p:sp>
      <p:sp>
        <p:nvSpPr>
          <p:cNvPr id="17" name="Rectangle 16"/>
          <p:cNvSpPr/>
          <p:nvPr/>
        </p:nvSpPr>
        <p:spPr>
          <a:xfrm>
            <a:off x="6832150" y="1844261"/>
            <a:ext cx="1728192" cy="720080"/>
          </a:xfrm>
          <a:prstGeom prst="rect">
            <a:avLst/>
          </a:prstGeom>
          <a:scene3d>
            <a:camera prst="orthographicFront"/>
            <a:lightRig rig="threePt" dir="t"/>
          </a:scene3d>
          <a:sp3d>
            <a:bevel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dirty="0"/>
              <a:t>Click to Start Animation</a:t>
            </a:r>
          </a:p>
        </p:txBody>
      </p:sp>
      <p:sp>
        <p:nvSpPr>
          <p:cNvPr id="14" name="Rectangle 13"/>
          <p:cNvSpPr/>
          <p:nvPr/>
        </p:nvSpPr>
        <p:spPr>
          <a:xfrm>
            <a:off x="2195736" y="2276872"/>
            <a:ext cx="144016" cy="35283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8" name="Rectangle 17"/>
          <p:cNvSpPr/>
          <p:nvPr/>
        </p:nvSpPr>
        <p:spPr>
          <a:xfrm>
            <a:off x="2339752" y="2276872"/>
            <a:ext cx="144016" cy="35283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9" name="Rectangle 18"/>
          <p:cNvSpPr/>
          <p:nvPr/>
        </p:nvSpPr>
        <p:spPr>
          <a:xfrm>
            <a:off x="2483768" y="2276872"/>
            <a:ext cx="144016" cy="35283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0" name="Rectangle 19"/>
          <p:cNvSpPr/>
          <p:nvPr/>
        </p:nvSpPr>
        <p:spPr>
          <a:xfrm>
            <a:off x="2627784" y="2276872"/>
            <a:ext cx="144016" cy="35283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p:nvSpPr>
        <p:spPr>
          <a:xfrm>
            <a:off x="2771800"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2" name="Rectangle 21"/>
          <p:cNvSpPr/>
          <p:nvPr/>
        </p:nvSpPr>
        <p:spPr>
          <a:xfrm>
            <a:off x="2915816"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3" name="Rectangle 22"/>
          <p:cNvSpPr/>
          <p:nvPr/>
        </p:nvSpPr>
        <p:spPr>
          <a:xfrm>
            <a:off x="3059832"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4" name="Rectangle 23"/>
          <p:cNvSpPr/>
          <p:nvPr/>
        </p:nvSpPr>
        <p:spPr>
          <a:xfrm>
            <a:off x="3203848"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5" name="Rectangle 24"/>
          <p:cNvSpPr/>
          <p:nvPr/>
        </p:nvSpPr>
        <p:spPr>
          <a:xfrm>
            <a:off x="3347864"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6" name="Rectangle 25"/>
          <p:cNvSpPr/>
          <p:nvPr/>
        </p:nvSpPr>
        <p:spPr>
          <a:xfrm>
            <a:off x="3491880"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8" name="Rectangle 27"/>
          <p:cNvSpPr/>
          <p:nvPr/>
        </p:nvSpPr>
        <p:spPr>
          <a:xfrm>
            <a:off x="3635896"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9" name="Rectangle 28"/>
          <p:cNvSpPr/>
          <p:nvPr/>
        </p:nvSpPr>
        <p:spPr>
          <a:xfrm>
            <a:off x="3779912"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0" name="Rectangle 29"/>
          <p:cNvSpPr/>
          <p:nvPr/>
        </p:nvSpPr>
        <p:spPr>
          <a:xfrm>
            <a:off x="3923928"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1" name="Rectangle 30"/>
          <p:cNvSpPr/>
          <p:nvPr/>
        </p:nvSpPr>
        <p:spPr>
          <a:xfrm>
            <a:off x="4067944"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nvGrpSpPr>
          <p:cNvPr id="43" name="Group 42"/>
          <p:cNvGrpSpPr/>
          <p:nvPr/>
        </p:nvGrpSpPr>
        <p:grpSpPr>
          <a:xfrm>
            <a:off x="4211960" y="5085184"/>
            <a:ext cx="1440160" cy="720080"/>
            <a:chOff x="4211960" y="5085184"/>
            <a:chExt cx="1440160" cy="720080"/>
          </a:xfrm>
        </p:grpSpPr>
        <p:sp>
          <p:nvSpPr>
            <p:cNvPr id="32" name="Rectangle 31"/>
            <p:cNvSpPr/>
            <p:nvPr/>
          </p:nvSpPr>
          <p:spPr>
            <a:xfrm>
              <a:off x="4211960"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3" name="Rectangle 32"/>
            <p:cNvSpPr/>
            <p:nvPr/>
          </p:nvSpPr>
          <p:spPr>
            <a:xfrm>
              <a:off x="4355976"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5" name="Rectangle 34"/>
            <p:cNvSpPr/>
            <p:nvPr/>
          </p:nvSpPr>
          <p:spPr>
            <a:xfrm>
              <a:off x="4499992"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6" name="Rectangle 35"/>
            <p:cNvSpPr/>
            <p:nvPr/>
          </p:nvSpPr>
          <p:spPr>
            <a:xfrm>
              <a:off x="4644008"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7" name="Rectangle 36"/>
            <p:cNvSpPr/>
            <p:nvPr/>
          </p:nvSpPr>
          <p:spPr>
            <a:xfrm>
              <a:off x="4788024"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8" name="Rectangle 37"/>
            <p:cNvSpPr/>
            <p:nvPr/>
          </p:nvSpPr>
          <p:spPr>
            <a:xfrm>
              <a:off x="4932040"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39" name="Rectangle 38"/>
            <p:cNvSpPr/>
            <p:nvPr/>
          </p:nvSpPr>
          <p:spPr>
            <a:xfrm>
              <a:off x="5076056"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0" name="Rectangle 39"/>
            <p:cNvSpPr/>
            <p:nvPr/>
          </p:nvSpPr>
          <p:spPr>
            <a:xfrm>
              <a:off x="5220072"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1" name="Rectangle 40"/>
            <p:cNvSpPr/>
            <p:nvPr/>
          </p:nvSpPr>
          <p:spPr>
            <a:xfrm>
              <a:off x="5364088"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2" name="Rectangle 41"/>
            <p:cNvSpPr/>
            <p:nvPr/>
          </p:nvSpPr>
          <p:spPr>
            <a:xfrm>
              <a:off x="5508104"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grpSp>
        <p:nvGrpSpPr>
          <p:cNvPr id="44" name="Group 43"/>
          <p:cNvGrpSpPr/>
          <p:nvPr/>
        </p:nvGrpSpPr>
        <p:grpSpPr>
          <a:xfrm>
            <a:off x="5652120" y="5085184"/>
            <a:ext cx="1440160" cy="720080"/>
            <a:chOff x="4211960" y="5085184"/>
            <a:chExt cx="1440160" cy="720080"/>
          </a:xfrm>
        </p:grpSpPr>
        <p:sp>
          <p:nvSpPr>
            <p:cNvPr id="45" name="Rectangle 44"/>
            <p:cNvSpPr/>
            <p:nvPr/>
          </p:nvSpPr>
          <p:spPr>
            <a:xfrm>
              <a:off x="4211960"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6" name="Rectangle 45"/>
            <p:cNvSpPr/>
            <p:nvPr/>
          </p:nvSpPr>
          <p:spPr>
            <a:xfrm>
              <a:off x="4355976"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7" name="Rectangle 46"/>
            <p:cNvSpPr/>
            <p:nvPr/>
          </p:nvSpPr>
          <p:spPr>
            <a:xfrm>
              <a:off x="4499992"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8" name="Rectangle 47"/>
            <p:cNvSpPr/>
            <p:nvPr/>
          </p:nvSpPr>
          <p:spPr>
            <a:xfrm>
              <a:off x="4644008"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49" name="Rectangle 48"/>
            <p:cNvSpPr/>
            <p:nvPr/>
          </p:nvSpPr>
          <p:spPr>
            <a:xfrm>
              <a:off x="4788024"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0" name="Rectangle 49"/>
            <p:cNvSpPr/>
            <p:nvPr/>
          </p:nvSpPr>
          <p:spPr>
            <a:xfrm>
              <a:off x="4932040"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1" name="Rectangle 50"/>
            <p:cNvSpPr/>
            <p:nvPr/>
          </p:nvSpPr>
          <p:spPr>
            <a:xfrm>
              <a:off x="5076056"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2" name="Rectangle 51"/>
            <p:cNvSpPr/>
            <p:nvPr/>
          </p:nvSpPr>
          <p:spPr>
            <a:xfrm>
              <a:off x="5220072"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3" name="Rectangle 52"/>
            <p:cNvSpPr/>
            <p:nvPr/>
          </p:nvSpPr>
          <p:spPr>
            <a:xfrm>
              <a:off x="5364088"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4" name="Rectangle 53"/>
            <p:cNvSpPr/>
            <p:nvPr/>
          </p:nvSpPr>
          <p:spPr>
            <a:xfrm>
              <a:off x="5508104" y="5085184"/>
              <a:ext cx="144016"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grpSp>
      <p:sp>
        <p:nvSpPr>
          <p:cNvPr id="55" name="Rectangle 54"/>
          <p:cNvSpPr/>
          <p:nvPr/>
        </p:nvSpPr>
        <p:spPr>
          <a:xfrm>
            <a:off x="6014318" y="625003"/>
            <a:ext cx="538882" cy="3528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6" name="Rectangle 55"/>
          <p:cNvSpPr/>
          <p:nvPr/>
        </p:nvSpPr>
        <p:spPr>
          <a:xfrm>
            <a:off x="6401916" y="970186"/>
            <a:ext cx="703734" cy="35061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7" name="Rectangle 56"/>
          <p:cNvSpPr/>
          <p:nvPr/>
        </p:nvSpPr>
        <p:spPr>
          <a:xfrm>
            <a:off x="2051720" y="2276872"/>
            <a:ext cx="720080" cy="352839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58" name="Rectangle 57"/>
          <p:cNvSpPr/>
          <p:nvPr/>
        </p:nvSpPr>
        <p:spPr>
          <a:xfrm>
            <a:off x="2771800" y="5085184"/>
            <a:ext cx="4320480" cy="72008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59" name="TextBox 58"/>
          <p:cNvSpPr txBox="1"/>
          <p:nvPr/>
        </p:nvSpPr>
        <p:spPr>
          <a:xfrm rot="16200000">
            <a:off x="-859957" y="3460359"/>
            <a:ext cx="2304257" cy="369332"/>
          </a:xfrm>
          <a:prstGeom prst="rect">
            <a:avLst/>
          </a:prstGeom>
          <a:noFill/>
        </p:spPr>
        <p:txBody>
          <a:bodyPr wrap="square" rtlCol="0">
            <a:spAutoFit/>
          </a:bodyPr>
          <a:lstStyle/>
          <a:p>
            <a:pPr algn="ctr"/>
            <a:r>
              <a:rPr lang="en-GB" dirty="0"/>
              <a:t>Frequency Density</a:t>
            </a:r>
          </a:p>
        </p:txBody>
      </p:sp>
      <p:cxnSp>
        <p:nvCxnSpPr>
          <p:cNvPr id="61" name="Straight Connector 60"/>
          <p:cNvCxnSpPr/>
          <p:nvPr/>
        </p:nvCxnSpPr>
        <p:spPr>
          <a:xfrm>
            <a:off x="467544" y="2564904"/>
            <a:ext cx="216024" cy="2160240"/>
          </a:xfrm>
          <a:prstGeom prst="line">
            <a:avLst/>
          </a:prstGeom>
        </p:spPr>
        <p:style>
          <a:lnRef idx="2">
            <a:schemeClr val="dk1"/>
          </a:lnRef>
          <a:fillRef idx="0">
            <a:schemeClr val="dk1"/>
          </a:fillRef>
          <a:effectRef idx="1">
            <a:schemeClr val="dk1"/>
          </a:effectRef>
          <a:fontRef idx="minor">
            <a:schemeClr val="tx1"/>
          </a:fontRef>
        </p:style>
      </p:cxnSp>
      <p:grpSp>
        <p:nvGrpSpPr>
          <p:cNvPr id="65" name="Group 64"/>
          <p:cNvGrpSpPr/>
          <p:nvPr/>
        </p:nvGrpSpPr>
        <p:grpSpPr>
          <a:xfrm>
            <a:off x="2902857" y="2693842"/>
            <a:ext cx="6212114" cy="1798459"/>
            <a:chOff x="2902857" y="2780928"/>
            <a:chExt cx="6212114" cy="1798459"/>
          </a:xfrm>
        </p:grpSpPr>
        <p:sp>
          <p:nvSpPr>
            <p:cNvPr id="62" name="TextBox 61"/>
            <p:cNvSpPr txBox="1"/>
            <p:nvPr/>
          </p:nvSpPr>
          <p:spPr>
            <a:xfrm>
              <a:off x="2902857" y="2780928"/>
              <a:ext cx="6212114" cy="1477328"/>
            </a:xfrm>
            <a:prstGeom prst="rect">
              <a:avLst/>
            </a:prstGeom>
            <a:noFill/>
          </p:spPr>
          <p:txBody>
            <a:bodyPr wrap="square" rtlCol="0">
              <a:spAutoFit/>
            </a:bodyPr>
            <a:lstStyle/>
            <a:p>
              <a:r>
                <a:rPr lang="en-GB" dirty="0"/>
                <a:t>The resulting diagram is known as a </a:t>
              </a:r>
              <a:r>
                <a:rPr lang="en-GB" b="1" dirty="0"/>
                <a:t>histogram</a:t>
              </a:r>
              <a:r>
                <a:rPr lang="en-GB" dirty="0"/>
                <a:t>; it allows us to display the ‘concentration’ (i.e. density) of people per unit value.</a:t>
              </a:r>
            </a:p>
            <a:p>
              <a:r>
                <a:rPr lang="en-GB" dirty="0"/>
                <a:t>The ‘frequency per age’ is known as the ‘</a:t>
              </a:r>
              <a:r>
                <a:rPr lang="en-GB" b="1" dirty="0"/>
                <a:t>frequency density</a:t>
              </a:r>
              <a:r>
                <a:rPr lang="en-GB" dirty="0"/>
                <a:t>’. In general, given the frequency and class width, we can calculate it using:</a:t>
              </a:r>
            </a:p>
          </p:txBody>
        </p:sp>
        <p:sp>
          <p:nvSpPr>
            <p:cNvPr id="63" name="TextBox 62"/>
            <p:cNvSpPr txBox="1"/>
            <p:nvPr/>
          </p:nvSpPr>
          <p:spPr>
            <a:xfrm>
              <a:off x="3923928" y="4077072"/>
              <a:ext cx="2304256" cy="369332"/>
            </a:xfrm>
            <a:prstGeom prst="rect">
              <a:avLst/>
            </a:prstGeom>
            <a:noFill/>
          </p:spPr>
          <p:txBody>
            <a:bodyPr wrap="square" rtlCol="0">
              <a:spAutoFit/>
            </a:bodyPr>
            <a:lstStyle/>
            <a:p>
              <a:r>
                <a:rPr lang="en-GB" b="1" dirty="0"/>
                <a:t>Frequency Density = </a:t>
              </a:r>
            </a:p>
          </p:txBody>
        </p:sp>
        <p:sp>
          <p:nvSpPr>
            <p:cNvPr id="64" name="TextBox 63"/>
            <p:cNvSpPr txBox="1"/>
            <p:nvPr/>
          </p:nvSpPr>
          <p:spPr>
            <a:xfrm>
              <a:off x="5868144" y="3933056"/>
              <a:ext cx="1440160" cy="646331"/>
            </a:xfrm>
            <a:prstGeom prst="rect">
              <a:avLst/>
            </a:prstGeom>
            <a:noFill/>
          </p:spPr>
          <p:txBody>
            <a:bodyPr wrap="square" rtlCol="0">
              <a:spAutoFit/>
            </a:bodyPr>
            <a:lstStyle/>
            <a:p>
              <a:pPr algn="ctr"/>
              <a:r>
                <a:rPr lang="en-GB" b="1" u="sng" dirty="0"/>
                <a:t>Frequency</a:t>
              </a:r>
            </a:p>
            <a:p>
              <a:pPr algn="ctr"/>
              <a:r>
                <a:rPr lang="en-GB" b="1" dirty="0"/>
                <a:t>Class Width</a:t>
              </a:r>
            </a:p>
          </p:txBody>
        </p:sp>
      </p:grpSp>
      <p:sp>
        <p:nvSpPr>
          <p:cNvPr id="66" name="Rectangle 65"/>
          <p:cNvSpPr/>
          <p:nvPr/>
        </p:nvSpPr>
        <p:spPr>
          <a:xfrm>
            <a:off x="6026674" y="3874999"/>
            <a:ext cx="1224136" cy="64807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5" name="Straight Arrow Connector 4"/>
          <p:cNvCxnSpPr/>
          <p:nvPr/>
        </p:nvCxnSpPr>
        <p:spPr>
          <a:xfrm>
            <a:off x="1331640" y="5805264"/>
            <a:ext cx="69127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433484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par>
                          <p:cTn id="8" fill="hold">
                            <p:stCondLst>
                              <p:cond delay="500"/>
                            </p:stCondLst>
                            <p:childTnLst>
                              <p:par>
                                <p:cTn id="9" presetID="22" presetClass="entr" presetSubtype="4" fill="hold" grpId="0" nodeType="afterEffect">
                                  <p:stCondLst>
                                    <p:cond delay="100"/>
                                  </p:stCondLst>
                                  <p:childTnLst>
                                    <p:set>
                                      <p:cBhvr>
                                        <p:cTn id="10" dur="1" fill="hold">
                                          <p:stCondLst>
                                            <p:cond delay="0"/>
                                          </p:stCondLst>
                                        </p:cTn>
                                        <p:tgtEl>
                                          <p:spTgt spid="14"/>
                                        </p:tgtEl>
                                        <p:attrNameLst>
                                          <p:attrName>style.visibility</p:attrName>
                                        </p:attrNameLst>
                                      </p:cBhvr>
                                      <p:to>
                                        <p:strVal val="visible"/>
                                      </p:to>
                                    </p:set>
                                    <p:animEffect transition="in" filter="wipe(down)">
                                      <p:cBhvr>
                                        <p:cTn id="11" dur="500"/>
                                        <p:tgtEl>
                                          <p:spTgt spid="14"/>
                                        </p:tgtEl>
                                      </p:cBhvr>
                                    </p:animEffect>
                                  </p:childTnLst>
                                </p:cTn>
                              </p:par>
                            </p:childTnLst>
                          </p:cTn>
                        </p:par>
                        <p:par>
                          <p:cTn id="12" fill="hold">
                            <p:stCondLst>
                              <p:cond delay="1100"/>
                            </p:stCondLst>
                            <p:childTnLst>
                              <p:par>
                                <p:cTn id="13" presetID="22" presetClass="entr" presetSubtype="4" fill="hold" grpId="0" nodeType="afterEffect">
                                  <p:stCondLst>
                                    <p:cond delay="10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700"/>
                            </p:stCondLst>
                            <p:childTnLst>
                              <p:par>
                                <p:cTn id="17" presetID="22" presetClass="entr" presetSubtype="4" fill="hold" grpId="0" nodeType="afterEffect">
                                  <p:stCondLst>
                                    <p:cond delay="100"/>
                                  </p:stCondLst>
                                  <p:childTnLst>
                                    <p:set>
                                      <p:cBhvr>
                                        <p:cTn id="18" dur="1" fill="hold">
                                          <p:stCondLst>
                                            <p:cond delay="0"/>
                                          </p:stCondLst>
                                        </p:cTn>
                                        <p:tgtEl>
                                          <p:spTgt spid="19"/>
                                        </p:tgtEl>
                                        <p:attrNameLst>
                                          <p:attrName>style.visibility</p:attrName>
                                        </p:attrNameLst>
                                      </p:cBhvr>
                                      <p:to>
                                        <p:strVal val="visible"/>
                                      </p:to>
                                    </p:set>
                                    <p:animEffect transition="in" filter="wipe(down)">
                                      <p:cBhvr>
                                        <p:cTn id="19" dur="500"/>
                                        <p:tgtEl>
                                          <p:spTgt spid="19"/>
                                        </p:tgtEl>
                                      </p:cBhvr>
                                    </p:animEffect>
                                  </p:childTnLst>
                                </p:cTn>
                              </p:par>
                            </p:childTnLst>
                          </p:cTn>
                        </p:par>
                        <p:par>
                          <p:cTn id="20" fill="hold">
                            <p:stCondLst>
                              <p:cond delay="2300"/>
                            </p:stCondLst>
                            <p:childTnLst>
                              <p:par>
                                <p:cTn id="21" presetID="22" presetClass="entr" presetSubtype="4" fill="hold" grpId="0" nodeType="afterEffect">
                                  <p:stCondLst>
                                    <p:cond delay="100"/>
                                  </p:stCondLst>
                                  <p:childTnLst>
                                    <p:set>
                                      <p:cBhvr>
                                        <p:cTn id="22" dur="1" fill="hold">
                                          <p:stCondLst>
                                            <p:cond delay="0"/>
                                          </p:stCondLst>
                                        </p:cTn>
                                        <p:tgtEl>
                                          <p:spTgt spid="20"/>
                                        </p:tgtEl>
                                        <p:attrNameLst>
                                          <p:attrName>style.visibility</p:attrName>
                                        </p:attrNameLst>
                                      </p:cBhvr>
                                      <p:to>
                                        <p:strVal val="visible"/>
                                      </p:to>
                                    </p:set>
                                    <p:animEffect transition="in" filter="wipe(down)">
                                      <p:cBhvr>
                                        <p:cTn id="23" dur="500"/>
                                        <p:tgtEl>
                                          <p:spTgt spid="20"/>
                                        </p:tgtEl>
                                      </p:cBhvr>
                                    </p:animEffect>
                                  </p:childTnLst>
                                </p:cTn>
                              </p:par>
                            </p:childTnLst>
                          </p:cTn>
                        </p:par>
                        <p:par>
                          <p:cTn id="24" fill="hold">
                            <p:stCondLst>
                              <p:cond delay="2900"/>
                            </p:stCondLst>
                            <p:childTnLst>
                              <p:par>
                                <p:cTn id="25" presetID="22" presetClass="entr" presetSubtype="4" fill="hold" grpId="0" nodeType="afterEffect">
                                  <p:stCondLst>
                                    <p:cond delay="10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par>
                          <p:cTn id="28" fill="hold">
                            <p:stCondLst>
                              <p:cond delay="3500"/>
                            </p:stCondLst>
                            <p:childTnLst>
                              <p:par>
                                <p:cTn id="29" presetID="22" presetClass="entr" presetSubtype="4"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down)">
                                      <p:cBhvr>
                                        <p:cTn id="31" dur="500"/>
                                        <p:tgtEl>
                                          <p:spTgt spid="22"/>
                                        </p:tgtEl>
                                      </p:cBhvr>
                                    </p:animEffect>
                                  </p:childTnLst>
                                </p:cTn>
                              </p:par>
                            </p:childTnLst>
                          </p:cTn>
                        </p:par>
                        <p:par>
                          <p:cTn id="32" fill="hold">
                            <p:stCondLst>
                              <p:cond delay="4000"/>
                            </p:stCondLst>
                            <p:childTnLst>
                              <p:par>
                                <p:cTn id="33" presetID="22" presetClass="entr" presetSubtype="4" fill="hold" grpId="0" nodeType="after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par>
                          <p:cTn id="36" fill="hold">
                            <p:stCondLst>
                              <p:cond delay="4500"/>
                            </p:stCondLst>
                            <p:childTnLst>
                              <p:par>
                                <p:cTn id="37" presetID="22" presetClass="entr" presetSubtype="4"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Effect transition="in" filter="wipe(down)">
                                      <p:cBhvr>
                                        <p:cTn id="39" dur="500"/>
                                        <p:tgtEl>
                                          <p:spTgt spid="24"/>
                                        </p:tgtEl>
                                      </p:cBhvr>
                                    </p:animEffect>
                                  </p:childTnLst>
                                </p:cTn>
                              </p:par>
                            </p:childTnLst>
                          </p:cTn>
                        </p:par>
                        <p:par>
                          <p:cTn id="40" fill="hold">
                            <p:stCondLst>
                              <p:cond delay="5000"/>
                            </p:stCondLst>
                            <p:childTnLst>
                              <p:par>
                                <p:cTn id="41" presetID="22" presetClass="entr" presetSubtype="4" fill="hold" grpId="0" nodeType="after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wipe(down)">
                                      <p:cBhvr>
                                        <p:cTn id="43" dur="500"/>
                                        <p:tgtEl>
                                          <p:spTgt spid="25"/>
                                        </p:tgtEl>
                                      </p:cBhvr>
                                    </p:animEffect>
                                  </p:childTnLst>
                                </p:cTn>
                              </p:par>
                            </p:childTnLst>
                          </p:cTn>
                        </p:par>
                        <p:par>
                          <p:cTn id="44" fill="hold">
                            <p:stCondLst>
                              <p:cond delay="5500"/>
                            </p:stCondLst>
                            <p:childTnLst>
                              <p:par>
                                <p:cTn id="45" presetID="22" presetClass="entr" presetSubtype="4" fill="hold" grpId="0" nodeType="after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par>
                          <p:cTn id="48" fill="hold">
                            <p:stCondLst>
                              <p:cond delay="6000"/>
                            </p:stCondLst>
                            <p:childTnLst>
                              <p:par>
                                <p:cTn id="49" presetID="22" presetClass="entr" presetSubtype="4"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down)">
                                      <p:cBhvr>
                                        <p:cTn id="51" dur="500"/>
                                        <p:tgtEl>
                                          <p:spTgt spid="28"/>
                                        </p:tgtEl>
                                      </p:cBhvr>
                                    </p:animEffect>
                                  </p:childTnLst>
                                </p:cTn>
                              </p:par>
                            </p:childTnLst>
                          </p:cTn>
                        </p:par>
                        <p:par>
                          <p:cTn id="52" fill="hold">
                            <p:stCondLst>
                              <p:cond delay="6500"/>
                            </p:stCondLst>
                            <p:childTnLst>
                              <p:par>
                                <p:cTn id="53" presetID="22" presetClass="entr" presetSubtype="4"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wipe(down)">
                                      <p:cBhvr>
                                        <p:cTn id="55" dur="500"/>
                                        <p:tgtEl>
                                          <p:spTgt spid="29"/>
                                        </p:tgtEl>
                                      </p:cBhvr>
                                    </p:animEffect>
                                  </p:childTnLst>
                                </p:cTn>
                              </p:par>
                            </p:childTnLst>
                          </p:cTn>
                        </p:par>
                        <p:par>
                          <p:cTn id="56" fill="hold">
                            <p:stCondLst>
                              <p:cond delay="7000"/>
                            </p:stCondLst>
                            <p:childTnLst>
                              <p:par>
                                <p:cTn id="57" presetID="22" presetClass="entr" presetSubtype="4" fill="hold" grpId="0" nodeType="after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wipe(down)">
                                      <p:cBhvr>
                                        <p:cTn id="59" dur="500"/>
                                        <p:tgtEl>
                                          <p:spTgt spid="30"/>
                                        </p:tgtEl>
                                      </p:cBhvr>
                                    </p:animEffect>
                                  </p:childTnLst>
                                </p:cTn>
                              </p:par>
                            </p:childTnLst>
                          </p:cTn>
                        </p:par>
                        <p:par>
                          <p:cTn id="60" fill="hold">
                            <p:stCondLst>
                              <p:cond delay="7500"/>
                            </p:stCondLst>
                            <p:childTnLst>
                              <p:par>
                                <p:cTn id="61" presetID="22" presetClass="entr" presetSubtype="4"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down)">
                                      <p:cBhvr>
                                        <p:cTn id="63" dur="500"/>
                                        <p:tgtEl>
                                          <p:spTgt spid="31"/>
                                        </p:tgtEl>
                                      </p:cBhvr>
                                    </p:animEffect>
                                  </p:childTnLst>
                                </p:cTn>
                              </p:par>
                            </p:childTnLst>
                          </p:cTn>
                        </p:par>
                        <p:par>
                          <p:cTn id="64" fill="hold">
                            <p:stCondLst>
                              <p:cond delay="8000"/>
                            </p:stCondLst>
                            <p:childTnLst>
                              <p:par>
                                <p:cTn id="65" presetID="22" presetClass="entr" presetSubtype="4" fill="hold" nodeType="afterEffect">
                                  <p:stCondLst>
                                    <p:cond delay="0"/>
                                  </p:stCondLst>
                                  <p:childTnLst>
                                    <p:set>
                                      <p:cBhvr>
                                        <p:cTn id="66" dur="1" fill="hold">
                                          <p:stCondLst>
                                            <p:cond delay="0"/>
                                          </p:stCondLst>
                                        </p:cTn>
                                        <p:tgtEl>
                                          <p:spTgt spid="43"/>
                                        </p:tgtEl>
                                        <p:attrNameLst>
                                          <p:attrName>style.visibility</p:attrName>
                                        </p:attrNameLst>
                                      </p:cBhvr>
                                      <p:to>
                                        <p:strVal val="visible"/>
                                      </p:to>
                                    </p:set>
                                    <p:animEffect transition="in" filter="wipe(down)">
                                      <p:cBhvr>
                                        <p:cTn id="67" dur="500"/>
                                        <p:tgtEl>
                                          <p:spTgt spid="43"/>
                                        </p:tgtEl>
                                      </p:cBhvr>
                                    </p:animEffect>
                                  </p:childTnLst>
                                </p:cTn>
                              </p:par>
                            </p:childTnLst>
                          </p:cTn>
                        </p:par>
                        <p:par>
                          <p:cTn id="68" fill="hold">
                            <p:stCondLst>
                              <p:cond delay="8500"/>
                            </p:stCondLst>
                            <p:childTnLst>
                              <p:par>
                                <p:cTn id="69" presetID="22" presetClass="entr" presetSubtype="4" fill="hold"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wipe(down)">
                                      <p:cBhvr>
                                        <p:cTn id="71" dur="500"/>
                                        <p:tgtEl>
                                          <p:spTgt spid="44"/>
                                        </p:tgtEl>
                                      </p:cBhvr>
                                    </p:animEffect>
                                  </p:childTnLst>
                                </p:cTn>
                              </p:par>
                            </p:childTnLst>
                          </p:cTn>
                        </p:par>
                        <p:par>
                          <p:cTn id="72" fill="hold">
                            <p:stCondLst>
                              <p:cond delay="9000"/>
                            </p:stCondLst>
                            <p:childTnLst>
                              <p:par>
                                <p:cTn id="73" presetID="22" presetClass="entr" presetSubtype="4" fill="hold" grpId="0" nodeType="afterEffect">
                                  <p:stCondLst>
                                    <p:cond delay="0"/>
                                  </p:stCondLst>
                                  <p:childTnLst>
                                    <p:set>
                                      <p:cBhvr>
                                        <p:cTn id="74" dur="1" fill="hold">
                                          <p:stCondLst>
                                            <p:cond delay="0"/>
                                          </p:stCondLst>
                                        </p:cTn>
                                        <p:tgtEl>
                                          <p:spTgt spid="57"/>
                                        </p:tgtEl>
                                        <p:attrNameLst>
                                          <p:attrName>style.visibility</p:attrName>
                                        </p:attrNameLst>
                                      </p:cBhvr>
                                      <p:to>
                                        <p:strVal val="visible"/>
                                      </p:to>
                                    </p:set>
                                    <p:animEffect transition="in" filter="wipe(down)">
                                      <p:cBhvr>
                                        <p:cTn id="75" dur="500"/>
                                        <p:tgtEl>
                                          <p:spTgt spid="57"/>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Effect transition="in" filter="fade">
                                      <p:cBhvr>
                                        <p:cTn id="78" dur="2000"/>
                                        <p:tgtEl>
                                          <p:spTgt spid="58"/>
                                        </p:tgtEl>
                                      </p:cBhvr>
                                    </p:animEffect>
                                  </p:childTnLst>
                                </p:cTn>
                              </p:par>
                              <p:par>
                                <p:cTn id="79" presetID="10" presetClass="entr" presetSubtype="0" fill="hold" nodeType="withEffect">
                                  <p:stCondLst>
                                    <p:cond delay="0"/>
                                  </p:stCondLst>
                                  <p:childTnLst>
                                    <p:set>
                                      <p:cBhvr>
                                        <p:cTn id="80" dur="1" fill="hold">
                                          <p:stCondLst>
                                            <p:cond delay="0"/>
                                          </p:stCondLst>
                                        </p:cTn>
                                        <p:tgtEl>
                                          <p:spTgt spid="61"/>
                                        </p:tgtEl>
                                        <p:attrNameLst>
                                          <p:attrName>style.visibility</p:attrName>
                                        </p:attrNameLst>
                                      </p:cBhvr>
                                      <p:to>
                                        <p:strVal val="visible"/>
                                      </p:to>
                                    </p:set>
                                    <p:animEffect transition="in" filter="fade">
                                      <p:cBhvr>
                                        <p:cTn id="81" dur="2000"/>
                                        <p:tgtEl>
                                          <p:spTgt spid="61"/>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fade">
                                      <p:cBhvr>
                                        <p:cTn id="84" dur="2000"/>
                                        <p:tgtEl>
                                          <p:spTgt spid="59"/>
                                        </p:tgtEl>
                                      </p:cBhvr>
                                    </p:animEffect>
                                  </p:childTnLst>
                                </p:cTn>
                              </p:par>
                            </p:childTnLst>
                          </p:cTn>
                        </p:par>
                        <p:par>
                          <p:cTn id="85" fill="hold">
                            <p:stCondLst>
                              <p:cond delay="11000"/>
                            </p:stCondLst>
                            <p:childTnLst>
                              <p:par>
                                <p:cTn id="86" presetID="10" presetClass="entr" presetSubtype="0" fill="hold" nodeType="afterEffect">
                                  <p:stCondLst>
                                    <p:cond delay="0"/>
                                  </p:stCondLst>
                                  <p:childTnLst>
                                    <p:set>
                                      <p:cBhvr>
                                        <p:cTn id="87" dur="1" fill="hold">
                                          <p:stCondLst>
                                            <p:cond delay="0"/>
                                          </p:stCondLst>
                                        </p:cTn>
                                        <p:tgtEl>
                                          <p:spTgt spid="65"/>
                                        </p:tgtEl>
                                        <p:attrNameLst>
                                          <p:attrName>style.visibility</p:attrName>
                                        </p:attrNameLst>
                                      </p:cBhvr>
                                      <p:to>
                                        <p:strVal val="visible"/>
                                      </p:to>
                                    </p:set>
                                    <p:animEffect transition="in" filter="fade">
                                      <p:cBhvr>
                                        <p:cTn id="88" dur="2000"/>
                                        <p:tgtEl>
                                          <p:spTgt spid="65"/>
                                        </p:tgtEl>
                                      </p:cBhvr>
                                    </p:animEffect>
                                  </p:childTnLst>
                                </p:cTn>
                              </p:par>
                              <p:par>
                                <p:cTn id="89" presetID="1" presetClass="entr" presetSubtype="0" fill="hold" grpId="1" nodeType="withEffect">
                                  <p:stCondLst>
                                    <p:cond delay="0"/>
                                  </p:stCondLst>
                                  <p:childTnLst>
                                    <p:set>
                                      <p:cBhvr>
                                        <p:cTn id="90" dur="1" fill="hold">
                                          <p:stCondLst>
                                            <p:cond delay="0"/>
                                          </p:stCondLst>
                                        </p:cTn>
                                        <p:tgtEl>
                                          <p:spTgt spid="66"/>
                                        </p:tgtEl>
                                        <p:attrNameLst>
                                          <p:attrName>style.visibility</p:attrName>
                                        </p:attrNameLst>
                                      </p:cBhvr>
                                      <p:to>
                                        <p:strVal val="visible"/>
                                      </p:to>
                                    </p:set>
                                  </p:childTnLst>
                                </p:cTn>
                              </p:par>
                            </p:childTnLst>
                          </p:cTn>
                        </p:par>
                      </p:childTnLst>
                    </p:cTn>
                  </p:par>
                </p:childTnLst>
              </p:cTn>
              <p:nextCondLst>
                <p:cond evt="onClick" delay="0">
                  <p:tgtEl>
                    <p:spTgt spid="17"/>
                  </p:tgtEl>
                </p:cond>
              </p:nextCondLst>
            </p:seq>
            <p:seq concurrent="1" nextAc="seek">
              <p:cTn id="91" restart="whenNotActive" fill="hold" evtFilter="cancelBubble" nodeType="interactiveSeq">
                <p:stCondLst>
                  <p:cond evt="onClick" delay="0">
                    <p:tgtEl>
                      <p:spTgt spid="55"/>
                    </p:tgtEl>
                  </p:cond>
                </p:stCondLst>
                <p:endSync evt="end" delay="0">
                  <p:rtn val="all"/>
                </p:endSync>
                <p:childTnLst>
                  <p:par>
                    <p:cTn id="92" fill="hold">
                      <p:stCondLst>
                        <p:cond delay="0"/>
                      </p:stCondLst>
                      <p:childTnLst>
                        <p:par>
                          <p:cTn id="93" fill="hold">
                            <p:stCondLst>
                              <p:cond delay="0"/>
                            </p:stCondLst>
                            <p:childTnLst>
                              <p:par>
                                <p:cTn id="94" presetID="10" presetClass="exit" presetSubtype="0" fill="hold" grpId="0" nodeType="clickEffect">
                                  <p:stCondLst>
                                    <p:cond delay="0"/>
                                  </p:stCondLst>
                                  <p:childTnLst>
                                    <p:animEffect transition="out" filter="fade">
                                      <p:cBhvr>
                                        <p:cTn id="95" dur="500"/>
                                        <p:tgtEl>
                                          <p:spTgt spid="55"/>
                                        </p:tgtEl>
                                      </p:cBhvr>
                                    </p:animEffect>
                                    <p:set>
                                      <p:cBhvr>
                                        <p:cTn id="96" dur="1" fill="hold">
                                          <p:stCondLst>
                                            <p:cond delay="499"/>
                                          </p:stCondLst>
                                        </p:cTn>
                                        <p:tgtEl>
                                          <p:spTgt spid="55"/>
                                        </p:tgtEl>
                                        <p:attrNameLst>
                                          <p:attrName>style.visibility</p:attrName>
                                        </p:attrNameLst>
                                      </p:cBhvr>
                                      <p:to>
                                        <p:strVal val="hidden"/>
                                      </p:to>
                                    </p:set>
                                  </p:childTnLst>
                                </p:cTn>
                              </p:par>
                            </p:childTnLst>
                          </p:cTn>
                        </p:par>
                      </p:childTnLst>
                    </p:cTn>
                  </p:par>
                </p:childTnLst>
              </p:cTn>
              <p:nextCondLst>
                <p:cond evt="onClick" delay="0">
                  <p:tgtEl>
                    <p:spTgt spid="55"/>
                  </p:tgtEl>
                </p:cond>
              </p:nextCondLst>
            </p:seq>
            <p:seq concurrent="1" nextAc="seek">
              <p:cTn id="97" restart="whenNotActive" fill="hold" evtFilter="cancelBubble" nodeType="interactiveSeq">
                <p:stCondLst>
                  <p:cond evt="onClick" delay="0">
                    <p:tgtEl>
                      <p:spTgt spid="56"/>
                    </p:tgtEl>
                  </p:cond>
                </p:stCondLst>
                <p:endSync evt="end" delay="0">
                  <p:rtn val="all"/>
                </p:endSync>
                <p:childTnLst>
                  <p:par>
                    <p:cTn id="98" fill="hold">
                      <p:stCondLst>
                        <p:cond delay="0"/>
                      </p:stCondLst>
                      <p:childTnLst>
                        <p:par>
                          <p:cTn id="99" fill="hold">
                            <p:stCondLst>
                              <p:cond delay="0"/>
                            </p:stCondLst>
                            <p:childTnLst>
                              <p:par>
                                <p:cTn id="100" presetID="10" presetClass="exit" presetSubtype="0" fill="hold" grpId="0" nodeType="clickEffect">
                                  <p:stCondLst>
                                    <p:cond delay="0"/>
                                  </p:stCondLst>
                                  <p:childTnLst>
                                    <p:animEffect transition="out" filter="fade">
                                      <p:cBhvr>
                                        <p:cTn id="101" dur="500"/>
                                        <p:tgtEl>
                                          <p:spTgt spid="56"/>
                                        </p:tgtEl>
                                      </p:cBhvr>
                                    </p:animEffect>
                                    <p:set>
                                      <p:cBhvr>
                                        <p:cTn id="102" dur="1" fill="hold">
                                          <p:stCondLst>
                                            <p:cond delay="499"/>
                                          </p:stCondLst>
                                        </p:cTn>
                                        <p:tgtEl>
                                          <p:spTgt spid="56"/>
                                        </p:tgtEl>
                                        <p:attrNameLst>
                                          <p:attrName>style.visibility</p:attrName>
                                        </p:attrNameLst>
                                      </p:cBhvr>
                                      <p:to>
                                        <p:strVal val="hidden"/>
                                      </p:to>
                                    </p:set>
                                  </p:childTnLst>
                                </p:cTn>
                              </p:par>
                            </p:childTnLst>
                          </p:cTn>
                        </p:par>
                      </p:childTnLst>
                    </p:cTn>
                  </p:par>
                </p:childTnLst>
              </p:cTn>
              <p:nextCondLst>
                <p:cond evt="onClick" delay="0">
                  <p:tgtEl>
                    <p:spTgt spid="56"/>
                  </p:tgtEl>
                </p:cond>
              </p:nextCondLst>
            </p:seq>
            <p:seq concurrent="1" nextAc="seek">
              <p:cTn id="103" restart="whenNotActive" fill="hold" evtFilter="cancelBubble" nodeType="interactiveSeq">
                <p:stCondLst>
                  <p:cond evt="onClick" delay="0">
                    <p:tgtEl>
                      <p:spTgt spid="66"/>
                    </p:tgtEl>
                  </p:cond>
                </p:stCondLst>
                <p:endSync evt="end" delay="0">
                  <p:rtn val="all"/>
                </p:endSync>
                <p:childTnLst>
                  <p:par>
                    <p:cTn id="104" fill="hold">
                      <p:stCondLst>
                        <p:cond delay="0"/>
                      </p:stCondLst>
                      <p:childTnLst>
                        <p:par>
                          <p:cTn id="105" fill="hold">
                            <p:stCondLst>
                              <p:cond delay="0"/>
                            </p:stCondLst>
                            <p:childTnLst>
                              <p:par>
                                <p:cTn id="106" presetID="10" presetClass="exit" presetSubtype="0" fill="hold" grpId="0" nodeType="clickEffect">
                                  <p:stCondLst>
                                    <p:cond delay="0"/>
                                  </p:stCondLst>
                                  <p:childTnLst>
                                    <p:animEffect transition="out" filter="fade">
                                      <p:cBhvr>
                                        <p:cTn id="107" dur="500"/>
                                        <p:tgtEl>
                                          <p:spTgt spid="66"/>
                                        </p:tgtEl>
                                      </p:cBhvr>
                                    </p:animEffect>
                                    <p:set>
                                      <p:cBhvr>
                                        <p:cTn id="108" dur="1" fill="hold">
                                          <p:stCondLst>
                                            <p:cond delay="499"/>
                                          </p:stCondLst>
                                        </p:cTn>
                                        <p:tgtEl>
                                          <p:spTgt spid="66"/>
                                        </p:tgtEl>
                                        <p:attrNameLst>
                                          <p:attrName>style.visibility</p:attrName>
                                        </p:attrNameLst>
                                      </p:cBhvr>
                                      <p:to>
                                        <p:strVal val="hidden"/>
                                      </p:to>
                                    </p:set>
                                  </p:childTnLst>
                                </p:cTn>
                              </p:par>
                            </p:childTnLst>
                          </p:cTn>
                        </p:par>
                      </p:childTnLst>
                    </p:cTn>
                  </p:par>
                </p:childTnLst>
              </p:cTn>
              <p:nextCondLst>
                <p:cond evt="onClick" delay="0">
                  <p:tgtEl>
                    <p:spTgt spid="66"/>
                  </p:tgtEl>
                </p:cond>
              </p:nextCondLst>
            </p:seq>
          </p:childTnLst>
        </p:cTn>
      </p:par>
    </p:tnLst>
    <p:bldLst>
      <p:bldP spid="12" grpId="0" animBg="1"/>
      <p:bldP spid="14" grpId="0" animBg="1"/>
      <p:bldP spid="18" grpId="0" animBg="1"/>
      <p:bldP spid="19" grpId="0" animBg="1"/>
      <p:bldP spid="20" grpId="0" animBg="1"/>
      <p:bldP spid="21" grpId="0" animBg="1"/>
      <p:bldP spid="22" grpId="0" animBg="1"/>
      <p:bldP spid="23" grpId="0" animBg="1"/>
      <p:bldP spid="24" grpId="0" animBg="1"/>
      <p:bldP spid="25" grpId="0" animBg="1"/>
      <p:bldP spid="26" grpId="0" animBg="1"/>
      <p:bldP spid="28" grpId="0" animBg="1"/>
      <p:bldP spid="29" grpId="0" animBg="1"/>
      <p:bldP spid="30" grpId="0" animBg="1"/>
      <p:bldP spid="31" grpId="0" animBg="1"/>
      <p:bldP spid="55" grpId="0" animBg="1"/>
      <p:bldP spid="56" grpId="0" animBg="1"/>
      <p:bldP spid="57" grpId="0" animBg="1"/>
      <p:bldP spid="58" grpId="0" animBg="1"/>
      <p:bldP spid="59" grpId="0"/>
      <p:bldP spid="66" grpId="0" animBg="1"/>
      <p:bldP spid="66"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p:cNvSpPr/>
          <p:nvPr/>
        </p:nvSpPr>
        <p:spPr>
          <a:xfrm>
            <a:off x="7245796" y="5250603"/>
            <a:ext cx="786619" cy="6120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1" name="Rectangle 20"/>
          <p:cNvSpPr/>
          <p:nvPr/>
        </p:nvSpPr>
        <p:spPr>
          <a:xfrm>
            <a:off x="6660232" y="3855740"/>
            <a:ext cx="585564" cy="20162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cxnSp>
        <p:nvCxnSpPr>
          <p:cNvPr id="3" name="Straight Arrow Connector 2"/>
          <p:cNvCxnSpPr/>
          <p:nvPr/>
        </p:nvCxnSpPr>
        <p:spPr>
          <a:xfrm flipV="1">
            <a:off x="731962" y="1839515"/>
            <a:ext cx="0" cy="40324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7" name="Rectangle 6"/>
          <p:cNvSpPr/>
          <p:nvPr/>
        </p:nvSpPr>
        <p:spPr>
          <a:xfrm>
            <a:off x="875978" y="4071763"/>
            <a:ext cx="504056" cy="18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p:cNvSpPr/>
          <p:nvPr/>
        </p:nvSpPr>
        <p:spPr>
          <a:xfrm>
            <a:off x="1596058" y="2919635"/>
            <a:ext cx="504056" cy="295232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9" name="Rectangle 8"/>
          <p:cNvSpPr/>
          <p:nvPr/>
        </p:nvSpPr>
        <p:spPr>
          <a:xfrm>
            <a:off x="2316138" y="3423691"/>
            <a:ext cx="504056" cy="244827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0" name="Rectangle 9"/>
          <p:cNvSpPr/>
          <p:nvPr/>
        </p:nvSpPr>
        <p:spPr>
          <a:xfrm>
            <a:off x="3036218" y="4647827"/>
            <a:ext cx="504056" cy="1224136"/>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4" name="Straight Arrow Connector 3"/>
          <p:cNvCxnSpPr/>
          <p:nvPr/>
        </p:nvCxnSpPr>
        <p:spPr>
          <a:xfrm>
            <a:off x="731962" y="5871963"/>
            <a:ext cx="338437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875978" y="5943971"/>
            <a:ext cx="2664296" cy="369332"/>
          </a:xfrm>
          <a:prstGeom prst="rect">
            <a:avLst/>
          </a:prstGeom>
          <a:noFill/>
        </p:spPr>
        <p:txBody>
          <a:bodyPr wrap="square" rtlCol="0">
            <a:spAutoFit/>
          </a:bodyPr>
          <a:lstStyle/>
          <a:p>
            <a:r>
              <a:rPr lang="en-GB" dirty="0"/>
              <a:t> 6           7            8            9</a:t>
            </a:r>
          </a:p>
        </p:txBody>
      </p:sp>
      <p:sp>
        <p:nvSpPr>
          <p:cNvPr id="12" name="TextBox 11"/>
          <p:cNvSpPr txBox="1"/>
          <p:nvPr/>
        </p:nvSpPr>
        <p:spPr>
          <a:xfrm>
            <a:off x="1596058" y="6313303"/>
            <a:ext cx="1224136" cy="369332"/>
          </a:xfrm>
          <a:prstGeom prst="rect">
            <a:avLst/>
          </a:prstGeom>
          <a:noFill/>
        </p:spPr>
        <p:txBody>
          <a:bodyPr wrap="square" rtlCol="0">
            <a:spAutoFit/>
          </a:bodyPr>
          <a:lstStyle/>
          <a:p>
            <a:pPr algn="ctr"/>
            <a:r>
              <a:rPr lang="en-GB" dirty="0"/>
              <a:t> Shoe Size</a:t>
            </a:r>
          </a:p>
        </p:txBody>
      </p:sp>
      <p:sp>
        <p:nvSpPr>
          <p:cNvPr id="13" name="TextBox 12"/>
          <p:cNvSpPr txBox="1"/>
          <p:nvPr/>
        </p:nvSpPr>
        <p:spPr>
          <a:xfrm rot="16200000">
            <a:off x="-343512" y="3571259"/>
            <a:ext cx="1224136" cy="369332"/>
          </a:xfrm>
          <a:prstGeom prst="rect">
            <a:avLst/>
          </a:prstGeom>
          <a:noFill/>
        </p:spPr>
        <p:txBody>
          <a:bodyPr wrap="square" rtlCol="0">
            <a:spAutoFit/>
          </a:bodyPr>
          <a:lstStyle/>
          <a:p>
            <a:pPr algn="ctr"/>
            <a:r>
              <a:rPr lang="en-GB" dirty="0"/>
              <a:t> Frequency</a:t>
            </a:r>
          </a:p>
        </p:txBody>
      </p:sp>
      <p:sp>
        <p:nvSpPr>
          <p:cNvPr id="16" name="TextBox 15"/>
          <p:cNvSpPr txBox="1"/>
          <p:nvPr/>
        </p:nvSpPr>
        <p:spPr>
          <a:xfrm>
            <a:off x="6156176" y="6232004"/>
            <a:ext cx="1224136" cy="369332"/>
          </a:xfrm>
          <a:prstGeom prst="rect">
            <a:avLst/>
          </a:prstGeom>
          <a:noFill/>
        </p:spPr>
        <p:txBody>
          <a:bodyPr wrap="square" rtlCol="0">
            <a:spAutoFit/>
          </a:bodyPr>
          <a:lstStyle/>
          <a:p>
            <a:pPr algn="ctr"/>
            <a:r>
              <a:rPr lang="en-GB" dirty="0"/>
              <a:t> Height</a:t>
            </a:r>
          </a:p>
        </p:txBody>
      </p:sp>
      <p:sp>
        <p:nvSpPr>
          <p:cNvPr id="17" name="TextBox 16"/>
          <p:cNvSpPr txBox="1"/>
          <p:nvPr/>
        </p:nvSpPr>
        <p:spPr>
          <a:xfrm>
            <a:off x="4734018" y="5862672"/>
            <a:ext cx="3780420" cy="369332"/>
          </a:xfrm>
          <a:prstGeom prst="rect">
            <a:avLst/>
          </a:prstGeom>
          <a:noFill/>
        </p:spPr>
        <p:txBody>
          <a:bodyPr wrap="square" rtlCol="0">
            <a:spAutoFit/>
          </a:bodyPr>
          <a:lstStyle/>
          <a:p>
            <a:r>
              <a:rPr lang="en-GB" dirty="0"/>
              <a:t>1.0m    1.2m     1.4m    1.6m    1.8m</a:t>
            </a:r>
          </a:p>
        </p:txBody>
      </p:sp>
      <p:sp>
        <p:nvSpPr>
          <p:cNvPr id="18" name="TextBox 17"/>
          <p:cNvSpPr txBox="1"/>
          <p:nvPr/>
        </p:nvSpPr>
        <p:spPr>
          <a:xfrm rot="16200000">
            <a:off x="3455876" y="3491054"/>
            <a:ext cx="2232249" cy="369332"/>
          </a:xfrm>
          <a:prstGeom prst="rect">
            <a:avLst/>
          </a:prstGeom>
          <a:noFill/>
        </p:spPr>
        <p:txBody>
          <a:bodyPr wrap="square" rtlCol="0">
            <a:spAutoFit/>
          </a:bodyPr>
          <a:lstStyle/>
          <a:p>
            <a:pPr algn="ctr"/>
            <a:r>
              <a:rPr lang="en-GB" dirty="0"/>
              <a:t> Frequency Density</a:t>
            </a:r>
          </a:p>
        </p:txBody>
      </p:sp>
      <p:sp>
        <p:nvSpPr>
          <p:cNvPr id="19" name="Rectangle 18"/>
          <p:cNvSpPr/>
          <p:nvPr/>
        </p:nvSpPr>
        <p:spPr>
          <a:xfrm>
            <a:off x="4932040" y="4791844"/>
            <a:ext cx="1152128" cy="1080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p:nvSpPr>
        <p:spPr>
          <a:xfrm>
            <a:off x="6084168" y="2991644"/>
            <a:ext cx="576064" cy="28675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5" name="Straight Arrow Connector 14"/>
          <p:cNvCxnSpPr/>
          <p:nvPr/>
        </p:nvCxnSpPr>
        <p:spPr>
          <a:xfrm>
            <a:off x="4932040" y="5871964"/>
            <a:ext cx="338437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14" name="Straight Arrow Connector 13"/>
          <p:cNvCxnSpPr/>
          <p:nvPr/>
        </p:nvCxnSpPr>
        <p:spPr>
          <a:xfrm flipV="1">
            <a:off x="4932040" y="1839516"/>
            <a:ext cx="0" cy="403244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TextBox 22"/>
          <p:cNvSpPr txBox="1"/>
          <p:nvPr/>
        </p:nvSpPr>
        <p:spPr>
          <a:xfrm>
            <a:off x="1003462" y="1004022"/>
            <a:ext cx="2484276" cy="1231106"/>
          </a:xfrm>
          <a:prstGeom prst="rect">
            <a:avLst/>
          </a:prstGeom>
          <a:noFill/>
        </p:spPr>
        <p:txBody>
          <a:bodyPr wrap="square" rtlCol="0">
            <a:spAutoFit/>
          </a:bodyPr>
          <a:lstStyle/>
          <a:p>
            <a:r>
              <a:rPr lang="en-GB" sz="2000" b="1" dirty="0"/>
              <a:t>Bar Charts</a:t>
            </a:r>
          </a:p>
          <a:p>
            <a:pPr marL="285750" indent="-285750">
              <a:buFont typeface="Arial" pitchFamily="34" charset="0"/>
              <a:buChar char="•"/>
            </a:pPr>
            <a:r>
              <a:rPr lang="en-GB" dirty="0"/>
              <a:t>For </a:t>
            </a:r>
            <a:r>
              <a:rPr lang="en-GB" b="1" dirty="0"/>
              <a:t>discrete</a:t>
            </a:r>
            <a:r>
              <a:rPr lang="en-GB" dirty="0"/>
              <a:t> data.</a:t>
            </a:r>
          </a:p>
          <a:p>
            <a:pPr marL="285750" indent="-285750">
              <a:buFont typeface="Arial" pitchFamily="34" charset="0"/>
              <a:buChar char="•"/>
            </a:pPr>
            <a:r>
              <a:rPr lang="en-GB" dirty="0"/>
              <a:t>Frequency given by </a:t>
            </a:r>
            <a:r>
              <a:rPr lang="en-GB" b="1" dirty="0"/>
              <a:t>height</a:t>
            </a:r>
            <a:r>
              <a:rPr lang="en-GB" dirty="0"/>
              <a:t> of bars.</a:t>
            </a:r>
          </a:p>
        </p:txBody>
      </p:sp>
      <p:sp>
        <p:nvSpPr>
          <p:cNvPr id="24" name="TextBox 23"/>
          <p:cNvSpPr txBox="1"/>
          <p:nvPr/>
        </p:nvSpPr>
        <p:spPr>
          <a:xfrm>
            <a:off x="5171076" y="781727"/>
            <a:ext cx="3343362" cy="2062103"/>
          </a:xfrm>
          <a:prstGeom prst="rect">
            <a:avLst/>
          </a:prstGeom>
          <a:noFill/>
        </p:spPr>
        <p:txBody>
          <a:bodyPr wrap="square" rtlCol="0">
            <a:spAutoFit/>
          </a:bodyPr>
          <a:lstStyle/>
          <a:p>
            <a:r>
              <a:rPr lang="en-GB" sz="2000" b="1" dirty="0"/>
              <a:t>Histograms</a:t>
            </a:r>
          </a:p>
          <a:p>
            <a:pPr marL="285750" indent="-285750">
              <a:buFont typeface="Arial" pitchFamily="34" charset="0"/>
              <a:buChar char="•"/>
            </a:pPr>
            <a:r>
              <a:rPr lang="en-GB" b="1" dirty="0"/>
              <a:t>For continuous data.</a:t>
            </a:r>
          </a:p>
          <a:p>
            <a:pPr marL="285750" indent="-285750">
              <a:buFont typeface="Arial" pitchFamily="34" charset="0"/>
              <a:buChar char="•"/>
            </a:pPr>
            <a:r>
              <a:rPr lang="en-GB" dirty="0"/>
              <a:t>Data divided into (potentially uneven) intervals.</a:t>
            </a:r>
          </a:p>
          <a:p>
            <a:pPr marL="285750" indent="-285750">
              <a:buFont typeface="Arial" pitchFamily="34" charset="0"/>
              <a:buChar char="•"/>
            </a:pPr>
            <a:r>
              <a:rPr lang="en-GB" dirty="0"/>
              <a:t>[GCSE definition] Frequency given by </a:t>
            </a:r>
            <a:r>
              <a:rPr lang="en-GB" b="1" dirty="0"/>
              <a:t>area</a:t>
            </a:r>
            <a:r>
              <a:rPr lang="en-GB" dirty="0"/>
              <a:t> of bars.*</a:t>
            </a:r>
          </a:p>
          <a:p>
            <a:pPr marL="285750" indent="-285750">
              <a:buFont typeface="Arial" pitchFamily="34" charset="0"/>
              <a:buChar char="•"/>
            </a:pPr>
            <a:r>
              <a:rPr lang="en-GB" dirty="0"/>
              <a:t>No gaps between bars.</a:t>
            </a:r>
          </a:p>
        </p:txBody>
      </p:sp>
      <p:sp>
        <p:nvSpPr>
          <p:cNvPr id="25" name="Rectangle 24"/>
          <p:cNvSpPr/>
          <p:nvPr/>
        </p:nvSpPr>
        <p:spPr>
          <a:xfrm>
            <a:off x="1733550" y="1340768"/>
            <a:ext cx="762000" cy="2689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5898231" y="1128323"/>
            <a:ext cx="1064543" cy="2689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1380034" y="1896574"/>
            <a:ext cx="597024" cy="2689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6353614" y="2256679"/>
            <a:ext cx="447236" cy="2689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29" name="Group 57"/>
          <p:cNvGrpSpPr/>
          <p:nvPr/>
        </p:nvGrpSpPr>
        <p:grpSpPr>
          <a:xfrm>
            <a:off x="-1144" y="0"/>
            <a:ext cx="9145144" cy="599127"/>
            <a:chOff x="-1144" y="0"/>
            <a:chExt cx="9145144" cy="599127"/>
          </a:xfrm>
        </p:grpSpPr>
        <p:sp>
          <p:nvSpPr>
            <p:cNvPr id="30" name="TextBox 29"/>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Bar Charts </a:t>
              </a:r>
              <a:r>
                <a:rPr lang="en-GB" sz="3200" dirty="0" err="1"/>
                <a:t>vs</a:t>
              </a:r>
              <a:r>
                <a:rPr lang="en-GB" sz="3200" dirty="0"/>
                <a:t> Histograms</a:t>
              </a:r>
            </a:p>
          </p:txBody>
        </p:sp>
        <p:cxnSp>
          <p:nvCxnSpPr>
            <p:cNvPr id="31" name="Straight Connector 30"/>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863163" y="6550223"/>
            <a:ext cx="3741710" cy="307777"/>
          </a:xfrm>
          <a:prstGeom prst="rect">
            <a:avLst/>
          </a:prstGeom>
          <a:noFill/>
        </p:spPr>
        <p:txBody>
          <a:bodyPr wrap="square" rtlCol="0">
            <a:spAutoFit/>
          </a:bodyPr>
          <a:lstStyle/>
          <a:p>
            <a:r>
              <a:rPr lang="en-GB" sz="1400" dirty="0"/>
              <a:t>* Not necessarily true. We’ll correct this in a sec.</a:t>
            </a:r>
          </a:p>
        </p:txBody>
      </p:sp>
      <p:grpSp>
        <p:nvGrpSpPr>
          <p:cNvPr id="34" name="Group 33"/>
          <p:cNvGrpSpPr/>
          <p:nvPr/>
        </p:nvGrpSpPr>
        <p:grpSpPr>
          <a:xfrm>
            <a:off x="6767736" y="1273534"/>
            <a:ext cx="2268760" cy="2462082"/>
            <a:chOff x="6767736" y="1273534"/>
            <a:chExt cx="2268760" cy="2462082"/>
          </a:xfrm>
        </p:grpSpPr>
        <p:sp>
          <p:nvSpPr>
            <p:cNvPr id="32" name="TextBox 31"/>
            <p:cNvSpPr txBox="1"/>
            <p:nvPr/>
          </p:nvSpPr>
          <p:spPr>
            <a:xfrm>
              <a:off x="6767736" y="2996952"/>
              <a:ext cx="2268760" cy="73866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dirty="0"/>
                <a:t>Use this as a reason whenever you’re asked to justify use of a histogram.</a:t>
              </a:r>
            </a:p>
          </p:txBody>
        </p:sp>
        <p:sp>
          <p:nvSpPr>
            <p:cNvPr id="33" name="Freeform 32"/>
            <p:cNvSpPr/>
            <p:nvPr/>
          </p:nvSpPr>
          <p:spPr>
            <a:xfrm>
              <a:off x="7720717" y="1273534"/>
              <a:ext cx="1125109" cy="1716156"/>
            </a:xfrm>
            <a:custGeom>
              <a:avLst/>
              <a:gdLst>
                <a:gd name="connsiteX0" fmla="*/ 842838 w 1125109"/>
                <a:gd name="connsiteY0" fmla="*/ 1716156 h 1716156"/>
                <a:gd name="connsiteX1" fmla="*/ 970059 w 1125109"/>
                <a:gd name="connsiteY1" fmla="*/ 1334494 h 1716156"/>
                <a:gd name="connsiteX2" fmla="*/ 1113182 w 1125109"/>
                <a:gd name="connsiteY2" fmla="*/ 738146 h 1716156"/>
                <a:gd name="connsiteX3" fmla="*/ 1041620 w 1125109"/>
                <a:gd name="connsiteY3" fmla="*/ 253116 h 1716156"/>
                <a:gd name="connsiteX4" fmla="*/ 739471 w 1125109"/>
                <a:gd name="connsiteY4" fmla="*/ 38431 h 1716156"/>
                <a:gd name="connsiteX5" fmla="*/ 0 w 1125109"/>
                <a:gd name="connsiteY5" fmla="*/ 22529 h 1716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25109" h="1716156">
                  <a:moveTo>
                    <a:pt x="842838" y="1716156"/>
                  </a:moveTo>
                  <a:cubicBezTo>
                    <a:pt x="883920" y="1606826"/>
                    <a:pt x="925002" y="1497496"/>
                    <a:pt x="970059" y="1334494"/>
                  </a:cubicBezTo>
                  <a:cubicBezTo>
                    <a:pt x="1015116" y="1171492"/>
                    <a:pt x="1101255" y="918376"/>
                    <a:pt x="1113182" y="738146"/>
                  </a:cubicBezTo>
                  <a:cubicBezTo>
                    <a:pt x="1125109" y="557916"/>
                    <a:pt x="1103905" y="369735"/>
                    <a:pt x="1041620" y="253116"/>
                  </a:cubicBezTo>
                  <a:cubicBezTo>
                    <a:pt x="979335" y="136497"/>
                    <a:pt x="913074" y="76862"/>
                    <a:pt x="739471" y="38431"/>
                  </a:cubicBezTo>
                  <a:cubicBezTo>
                    <a:pt x="565868" y="0"/>
                    <a:pt x="282934" y="11264"/>
                    <a:pt x="0" y="22529"/>
                  </a:cubicBezTo>
                </a:path>
              </a:pathLst>
            </a:custGeom>
            <a:ln w="28575">
              <a:solidFill>
                <a:schemeClr val="tx1"/>
              </a:solidFill>
              <a:prstDash val="sysDot"/>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grpSp>
    </p:spTree>
    <p:extLst>
      <p:ext uri="{BB962C8B-B14F-4D97-AF65-F5344CB8AC3E}">
        <p14:creationId xmlns:p14="http://schemas.microsoft.com/office/powerpoint/2010/main" val="33091619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8" restart="whenNotActive" fill="hold" evtFilter="cancelBubble" nodeType="interactiveSeq">
                <p:stCondLst>
                  <p:cond evt="onClick" delay="0">
                    <p:tgtEl>
                      <p:spTgt spid="2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par>
                                <p:cTn id="14" presetID="10" presetClass="entr" presetSubtype="0" fill="hold" nodeType="withEffect">
                                  <p:stCondLst>
                                    <p:cond delay="0"/>
                                  </p:stCondLst>
                                  <p:childTnLst>
                                    <p:set>
                                      <p:cBhvr>
                                        <p:cTn id="15" dur="1" fill="hold">
                                          <p:stCondLst>
                                            <p:cond delay="0"/>
                                          </p:stCondLst>
                                        </p:cTn>
                                        <p:tgtEl>
                                          <p:spTgt spid="34"/>
                                        </p:tgtEl>
                                        <p:attrNameLst>
                                          <p:attrName>style.visibility</p:attrName>
                                        </p:attrNameLst>
                                      </p:cBhvr>
                                      <p:to>
                                        <p:strVal val="visible"/>
                                      </p:to>
                                    </p:set>
                                    <p:animEffect transition="in" filter="fade">
                                      <p:cBhvr>
                                        <p:cTn id="16" dur="1000"/>
                                        <p:tgtEl>
                                          <p:spTgt spid="34"/>
                                        </p:tgtEl>
                                      </p:cBhvr>
                                    </p:animEffect>
                                  </p:childTnLst>
                                </p:cTn>
                              </p:par>
                            </p:childTnLst>
                          </p:cTn>
                        </p:par>
                      </p:childTnLst>
                    </p:cTn>
                  </p:par>
                </p:childTnLst>
              </p:cTn>
              <p:nextCondLst>
                <p:cond evt="onClick" delay="0">
                  <p:tgtEl>
                    <p:spTgt spid="26"/>
                  </p:tgtEl>
                </p:cond>
              </p:nextCondLst>
            </p:seq>
            <p:seq concurrent="1" nextAc="seek">
              <p:cTn id="17" restart="whenNotActive" fill="hold" evtFilter="cancelBubble" nodeType="interactiveSeq">
                <p:stCondLst>
                  <p:cond evt="onClick" delay="0">
                    <p:tgtEl>
                      <p:spTgt spid="27"/>
                    </p:tgtEl>
                  </p:cond>
                </p:stCondLst>
                <p:endSync evt="end" delay="0">
                  <p:rtn val="all"/>
                </p:endSync>
                <p:childTnLst>
                  <p:par>
                    <p:cTn id="18" fill="hold">
                      <p:stCondLst>
                        <p:cond delay="0"/>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23" restart="whenNotActive" fill="hold" evtFilter="cancelBubble" nodeType="interactiveSeq">
                <p:stCondLst>
                  <p:cond evt="onClick" delay="0">
                    <p:tgtEl>
                      <p:spTgt spid="28"/>
                    </p:tgtEl>
                  </p:cond>
                </p:stCondLst>
                <p:endSync evt="end" delay="0">
                  <p:rtn val="all"/>
                </p:endSync>
                <p:childTnLst>
                  <p:par>
                    <p:cTn id="24" fill="hold">
                      <p:stCondLst>
                        <p:cond delay="0"/>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28"/>
                                        </p:tgtEl>
                                      </p:cBhvr>
                                    </p:animEffect>
                                    <p:set>
                                      <p:cBhvr>
                                        <p:cTn id="28"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childTnLst>
        </p:cTn>
      </p:par>
    </p:tnLst>
    <p:bldLst>
      <p:bldP spid="25" grpId="0" animBg="1"/>
      <p:bldP spid="26" grpId="0" animBg="1"/>
      <p:bldP spid="27"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087724" y="5229200"/>
            <a:ext cx="2160426" cy="100517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a:p>
        </p:txBody>
      </p:sp>
      <p:sp>
        <p:nvSpPr>
          <p:cNvPr id="2" name="Isosceles Triangle 1"/>
          <p:cNvSpPr/>
          <p:nvPr/>
        </p:nvSpPr>
        <p:spPr>
          <a:xfrm>
            <a:off x="6804248" y="1405300"/>
            <a:ext cx="1728192" cy="1584176"/>
          </a:xfrm>
          <a:prstGeom prst="triangl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3" name="TextBox 2"/>
          <p:cNvSpPr txBox="1"/>
          <p:nvPr/>
        </p:nvSpPr>
        <p:spPr>
          <a:xfrm>
            <a:off x="7020272" y="2557428"/>
            <a:ext cx="648072" cy="369332"/>
          </a:xfrm>
          <a:prstGeom prst="rect">
            <a:avLst/>
          </a:prstGeom>
          <a:noFill/>
        </p:spPr>
        <p:txBody>
          <a:bodyPr wrap="square" rtlCol="0">
            <a:spAutoFit/>
          </a:bodyPr>
          <a:lstStyle/>
          <a:p>
            <a:r>
              <a:rPr lang="en-GB" dirty="0"/>
              <a:t>F.D.</a:t>
            </a:r>
          </a:p>
        </p:txBody>
      </p:sp>
      <p:sp>
        <p:nvSpPr>
          <p:cNvPr id="4" name="TextBox 3"/>
          <p:cNvSpPr txBox="1"/>
          <p:nvPr/>
        </p:nvSpPr>
        <p:spPr>
          <a:xfrm>
            <a:off x="7380312" y="1909356"/>
            <a:ext cx="648072" cy="369332"/>
          </a:xfrm>
          <a:prstGeom prst="rect">
            <a:avLst/>
          </a:prstGeom>
          <a:noFill/>
        </p:spPr>
        <p:txBody>
          <a:bodyPr wrap="square" rtlCol="0">
            <a:spAutoFit/>
          </a:bodyPr>
          <a:lstStyle/>
          <a:p>
            <a:pPr algn="ctr"/>
            <a:r>
              <a:rPr lang="en-GB" dirty="0"/>
              <a:t>Freq</a:t>
            </a:r>
          </a:p>
        </p:txBody>
      </p:sp>
      <p:sp>
        <p:nvSpPr>
          <p:cNvPr id="5" name="TextBox 4"/>
          <p:cNvSpPr txBox="1"/>
          <p:nvPr/>
        </p:nvSpPr>
        <p:spPr>
          <a:xfrm>
            <a:off x="7596336" y="2557428"/>
            <a:ext cx="792088" cy="369332"/>
          </a:xfrm>
          <a:prstGeom prst="rect">
            <a:avLst/>
          </a:prstGeom>
          <a:noFill/>
        </p:spPr>
        <p:txBody>
          <a:bodyPr wrap="square" rtlCol="0">
            <a:spAutoFit/>
          </a:bodyPr>
          <a:lstStyle/>
          <a:p>
            <a:pPr algn="ctr"/>
            <a:r>
              <a:rPr lang="en-GB" dirty="0"/>
              <a:t>Width</a:t>
            </a:r>
          </a:p>
        </p:txBody>
      </p:sp>
      <p:graphicFrame>
        <p:nvGraphicFramePr>
          <p:cNvPr id="7" name="Table 6"/>
          <p:cNvGraphicFramePr>
            <a:graphicFrameLocks noGrp="1"/>
          </p:cNvGraphicFramePr>
          <p:nvPr>
            <p:extLst>
              <p:ext uri="{D42A27DB-BD31-4B8C-83A1-F6EECF244321}">
                <p14:modId xmlns:p14="http://schemas.microsoft.com/office/powerpoint/2010/main" val="4062363037"/>
              </p:ext>
            </p:extLst>
          </p:nvPr>
        </p:nvGraphicFramePr>
        <p:xfrm>
          <a:off x="611560" y="1117268"/>
          <a:ext cx="5688632" cy="185420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20000"/>
                    </a:ext>
                  </a:extLst>
                </a:gridCol>
                <a:gridCol w="1712416">
                  <a:extLst>
                    <a:ext uri="{9D8B030D-6E8A-4147-A177-3AD203B41FA5}">
                      <a16:colId xmlns:a16="http://schemas.microsoft.com/office/drawing/2014/main" val="20001"/>
                    </a:ext>
                  </a:extLst>
                </a:gridCol>
                <a:gridCol w="1944216">
                  <a:extLst>
                    <a:ext uri="{9D8B030D-6E8A-4147-A177-3AD203B41FA5}">
                      <a16:colId xmlns:a16="http://schemas.microsoft.com/office/drawing/2014/main" val="20002"/>
                    </a:ext>
                  </a:extLst>
                </a:gridCol>
              </a:tblGrid>
              <a:tr h="370840">
                <a:tc>
                  <a:txBody>
                    <a:bodyPr/>
                    <a:lstStyle/>
                    <a:p>
                      <a:r>
                        <a:rPr lang="en-GB" dirty="0"/>
                        <a:t>Weight (w kg)</a:t>
                      </a:r>
                    </a:p>
                  </a:txBody>
                  <a:tcPr/>
                </a:tc>
                <a:tc>
                  <a:txBody>
                    <a:bodyPr/>
                    <a:lstStyle/>
                    <a:p>
                      <a:r>
                        <a:rPr lang="en-GB" dirty="0"/>
                        <a:t>Frequency</a:t>
                      </a:r>
                    </a:p>
                  </a:txBody>
                  <a:tcPr/>
                </a:tc>
                <a:tc>
                  <a:txBody>
                    <a:bodyPr/>
                    <a:lstStyle/>
                    <a:p>
                      <a:r>
                        <a:rPr lang="en-GB" dirty="0"/>
                        <a:t>Frequency</a:t>
                      </a:r>
                      <a:r>
                        <a:rPr lang="en-GB" baseline="0" dirty="0"/>
                        <a:t> Density</a:t>
                      </a:r>
                      <a:endParaRPr lang="en-GB" dirty="0"/>
                    </a:p>
                  </a:txBody>
                  <a:tcPr/>
                </a:tc>
                <a:extLst>
                  <a:ext uri="{0D108BD9-81ED-4DB2-BD59-A6C34878D82A}">
                    <a16:rowId xmlns:a16="http://schemas.microsoft.com/office/drawing/2014/main" val="10000"/>
                  </a:ext>
                </a:extLst>
              </a:tr>
              <a:tr h="370840">
                <a:tc>
                  <a:txBody>
                    <a:bodyPr/>
                    <a:lstStyle/>
                    <a:p>
                      <a:r>
                        <a:rPr lang="en-GB" dirty="0"/>
                        <a:t>0 &lt; w ≤ 10</a:t>
                      </a:r>
                    </a:p>
                  </a:txBody>
                  <a:tcPr/>
                </a:tc>
                <a:tc>
                  <a:txBody>
                    <a:bodyPr/>
                    <a:lstStyle/>
                    <a:p>
                      <a:r>
                        <a:rPr lang="en-GB" dirty="0"/>
                        <a:t>40</a:t>
                      </a:r>
                    </a:p>
                  </a:txBody>
                  <a:tcPr/>
                </a:tc>
                <a:tc>
                  <a:txBody>
                    <a:bodyPr/>
                    <a:lstStyle/>
                    <a:p>
                      <a:r>
                        <a:rPr lang="en-GB" dirty="0"/>
                        <a:t>4</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10 &lt; w ≤ 15</a:t>
                      </a:r>
                    </a:p>
                  </a:txBody>
                  <a:tcPr/>
                </a:tc>
                <a:tc>
                  <a:txBody>
                    <a:bodyPr/>
                    <a:lstStyle/>
                    <a:p>
                      <a:r>
                        <a:rPr lang="en-GB" dirty="0"/>
                        <a:t>6</a:t>
                      </a:r>
                    </a:p>
                  </a:txBody>
                  <a:tcPr/>
                </a:tc>
                <a:tc>
                  <a:txBody>
                    <a:bodyPr/>
                    <a:lstStyle/>
                    <a:p>
                      <a:r>
                        <a:rPr lang="en-GB" dirty="0"/>
                        <a:t>1.2</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15 &lt; w ≤ 35</a:t>
                      </a:r>
                    </a:p>
                  </a:txBody>
                  <a:tcPr/>
                </a:tc>
                <a:tc>
                  <a:txBody>
                    <a:bodyPr/>
                    <a:lstStyle/>
                    <a:p>
                      <a:r>
                        <a:rPr lang="en-GB" dirty="0"/>
                        <a:t>52</a:t>
                      </a:r>
                    </a:p>
                  </a:txBody>
                  <a:tcPr/>
                </a:tc>
                <a:tc>
                  <a:txBody>
                    <a:bodyPr/>
                    <a:lstStyle/>
                    <a:p>
                      <a:r>
                        <a:rPr lang="en-GB" dirty="0"/>
                        <a:t>2.6</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t>35 &lt; w ≤ 45</a:t>
                      </a:r>
                    </a:p>
                  </a:txBody>
                  <a:tcPr/>
                </a:tc>
                <a:tc>
                  <a:txBody>
                    <a:bodyPr/>
                    <a:lstStyle/>
                    <a:p>
                      <a:r>
                        <a:rPr lang="en-GB" dirty="0"/>
                        <a:t>10</a:t>
                      </a:r>
                    </a:p>
                  </a:txBody>
                  <a:tcPr/>
                </a:tc>
                <a:tc>
                  <a:txBody>
                    <a:bodyPr/>
                    <a:lstStyle/>
                    <a:p>
                      <a:r>
                        <a:rPr lang="en-GB" dirty="0"/>
                        <a:t>1</a:t>
                      </a:r>
                    </a:p>
                  </a:txBody>
                  <a:tcPr/>
                </a:tc>
                <a:extLst>
                  <a:ext uri="{0D108BD9-81ED-4DB2-BD59-A6C34878D82A}">
                    <a16:rowId xmlns:a16="http://schemas.microsoft.com/office/drawing/2014/main" val="10004"/>
                  </a:ext>
                </a:extLst>
              </a:tr>
            </a:tbl>
          </a:graphicData>
        </a:graphic>
      </p:graphicFrame>
      <p:sp>
        <p:nvSpPr>
          <p:cNvPr id="8" name="Rectangle 7"/>
          <p:cNvSpPr/>
          <p:nvPr/>
        </p:nvSpPr>
        <p:spPr>
          <a:xfrm>
            <a:off x="4427984" y="1549316"/>
            <a:ext cx="1800200" cy="2928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4427984" y="1909356"/>
            <a:ext cx="1800200" cy="2928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2699792" y="2269396"/>
            <a:ext cx="1584176" cy="2928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2699792" y="2629436"/>
            <a:ext cx="1584176" cy="2928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TextBox 11"/>
          <p:cNvSpPr txBox="1"/>
          <p:nvPr/>
        </p:nvSpPr>
        <p:spPr>
          <a:xfrm>
            <a:off x="1151620" y="6234375"/>
            <a:ext cx="7560840" cy="369332"/>
          </a:xfrm>
          <a:prstGeom prst="rect">
            <a:avLst/>
          </a:prstGeom>
          <a:noFill/>
        </p:spPr>
        <p:txBody>
          <a:bodyPr wrap="square" rtlCol="0">
            <a:spAutoFit/>
          </a:bodyPr>
          <a:lstStyle/>
          <a:p>
            <a:r>
              <a:rPr lang="en-GB" dirty="0"/>
              <a:t>10                       20                       30                       40                        50</a:t>
            </a:r>
          </a:p>
        </p:txBody>
      </p:sp>
      <p:sp>
        <p:nvSpPr>
          <p:cNvPr id="13" name="TextBox 12"/>
          <p:cNvSpPr txBox="1"/>
          <p:nvPr/>
        </p:nvSpPr>
        <p:spPr>
          <a:xfrm>
            <a:off x="3995936" y="6472500"/>
            <a:ext cx="1404156" cy="369332"/>
          </a:xfrm>
          <a:prstGeom prst="rect">
            <a:avLst/>
          </a:prstGeom>
          <a:noFill/>
        </p:spPr>
        <p:txBody>
          <a:bodyPr wrap="square" rtlCol="0">
            <a:spAutoFit/>
          </a:bodyPr>
          <a:lstStyle/>
          <a:p>
            <a:pPr algn="ctr"/>
            <a:r>
              <a:rPr lang="en-GB" dirty="0"/>
              <a:t>Height (m)</a:t>
            </a:r>
          </a:p>
        </p:txBody>
      </p:sp>
      <p:sp>
        <p:nvSpPr>
          <p:cNvPr id="14" name="TextBox 13"/>
          <p:cNvSpPr txBox="1"/>
          <p:nvPr/>
        </p:nvSpPr>
        <p:spPr>
          <a:xfrm>
            <a:off x="882176" y="3395010"/>
            <a:ext cx="504056" cy="2585323"/>
          </a:xfrm>
          <a:prstGeom prst="rect">
            <a:avLst/>
          </a:prstGeom>
          <a:noFill/>
        </p:spPr>
        <p:txBody>
          <a:bodyPr wrap="square" rtlCol="0">
            <a:spAutoFit/>
          </a:bodyPr>
          <a:lstStyle/>
          <a:p>
            <a:pPr algn="ctr"/>
            <a:r>
              <a:rPr lang="en-GB" dirty="0"/>
              <a:t>5</a:t>
            </a:r>
          </a:p>
          <a:p>
            <a:pPr algn="ctr"/>
            <a:endParaRPr lang="en-GB" dirty="0"/>
          </a:p>
          <a:p>
            <a:pPr algn="ctr"/>
            <a:r>
              <a:rPr lang="en-GB" dirty="0"/>
              <a:t>4</a:t>
            </a:r>
          </a:p>
          <a:p>
            <a:pPr algn="ctr"/>
            <a:endParaRPr lang="en-GB" dirty="0"/>
          </a:p>
          <a:p>
            <a:pPr algn="ctr"/>
            <a:r>
              <a:rPr lang="en-GB" dirty="0"/>
              <a:t>3</a:t>
            </a:r>
          </a:p>
          <a:p>
            <a:pPr algn="ctr"/>
            <a:endParaRPr lang="en-GB" dirty="0"/>
          </a:p>
          <a:p>
            <a:pPr algn="ctr"/>
            <a:r>
              <a:rPr lang="en-GB" dirty="0"/>
              <a:t>2</a:t>
            </a:r>
          </a:p>
          <a:p>
            <a:pPr algn="ctr"/>
            <a:endParaRPr lang="en-GB" dirty="0"/>
          </a:p>
          <a:p>
            <a:pPr algn="ctr"/>
            <a:r>
              <a:rPr lang="en-GB" dirty="0"/>
              <a:t>1</a:t>
            </a:r>
          </a:p>
        </p:txBody>
      </p:sp>
      <p:sp>
        <p:nvSpPr>
          <p:cNvPr id="15" name="Rectangle 14"/>
          <p:cNvSpPr/>
          <p:nvPr/>
        </p:nvSpPr>
        <p:spPr>
          <a:xfrm>
            <a:off x="1367644" y="4687671"/>
            <a:ext cx="720080" cy="154670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17" name="TextBox 16"/>
          <p:cNvSpPr txBox="1"/>
          <p:nvPr/>
        </p:nvSpPr>
        <p:spPr>
          <a:xfrm rot="16200000">
            <a:off x="-324918" y="4573844"/>
            <a:ext cx="2304257" cy="369332"/>
          </a:xfrm>
          <a:prstGeom prst="rect">
            <a:avLst/>
          </a:prstGeom>
          <a:noFill/>
        </p:spPr>
        <p:txBody>
          <a:bodyPr wrap="square" rtlCol="0">
            <a:spAutoFit/>
          </a:bodyPr>
          <a:lstStyle/>
          <a:p>
            <a:pPr algn="ctr"/>
            <a:r>
              <a:rPr lang="en-GB" dirty="0"/>
              <a:t>Frequency Density</a:t>
            </a:r>
          </a:p>
        </p:txBody>
      </p:sp>
      <p:cxnSp>
        <p:nvCxnSpPr>
          <p:cNvPr id="19" name="Straight Arrow Connector 18"/>
          <p:cNvCxnSpPr/>
          <p:nvPr/>
        </p:nvCxnSpPr>
        <p:spPr>
          <a:xfrm flipV="1">
            <a:off x="1367644" y="3284984"/>
            <a:ext cx="0" cy="2949394"/>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3" name="Rectangle 22"/>
          <p:cNvSpPr/>
          <p:nvPr/>
        </p:nvSpPr>
        <p:spPr>
          <a:xfrm>
            <a:off x="4229075" y="4124326"/>
            <a:ext cx="1447825" cy="210694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4" name="Rectangle 23"/>
          <p:cNvSpPr/>
          <p:nvPr/>
        </p:nvSpPr>
        <p:spPr>
          <a:xfrm>
            <a:off x="5676900" y="3501009"/>
            <a:ext cx="695299" cy="273026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18" name="Straight Arrow Connector 17"/>
          <p:cNvCxnSpPr/>
          <p:nvPr/>
        </p:nvCxnSpPr>
        <p:spPr>
          <a:xfrm>
            <a:off x="1367644" y="6234375"/>
            <a:ext cx="6912768"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25" name="TextBox 24"/>
          <p:cNvSpPr txBox="1"/>
          <p:nvPr/>
        </p:nvSpPr>
        <p:spPr>
          <a:xfrm>
            <a:off x="1619672" y="3501009"/>
            <a:ext cx="1728192" cy="369332"/>
          </a:xfrm>
          <a:prstGeom prst="rect">
            <a:avLst/>
          </a:prstGeom>
          <a:noFill/>
        </p:spPr>
        <p:txBody>
          <a:bodyPr wrap="square" rtlCol="0">
            <a:spAutoFit/>
          </a:bodyPr>
          <a:lstStyle/>
          <a:p>
            <a:r>
              <a:rPr lang="en-GB" dirty="0"/>
              <a:t>Frequency = 15</a:t>
            </a:r>
          </a:p>
        </p:txBody>
      </p:sp>
      <p:cxnSp>
        <p:nvCxnSpPr>
          <p:cNvPr id="27" name="Straight Arrow Connector 26"/>
          <p:cNvCxnSpPr>
            <a:stCxn id="25" idx="2"/>
          </p:cNvCxnSpPr>
          <p:nvPr/>
        </p:nvCxnSpPr>
        <p:spPr>
          <a:xfrm flipH="1">
            <a:off x="1727684" y="3870341"/>
            <a:ext cx="756084" cy="1070827"/>
          </a:xfrm>
          <a:prstGeom prst="straightConnector1">
            <a:avLst/>
          </a:prstGeom>
          <a:ln>
            <a:prstDash val="sysDot"/>
            <a:tailEnd type="arrow"/>
          </a:ln>
        </p:spPr>
        <p:style>
          <a:lnRef idx="3">
            <a:schemeClr val="dk1"/>
          </a:lnRef>
          <a:fillRef idx="0">
            <a:schemeClr val="dk1"/>
          </a:fillRef>
          <a:effectRef idx="2">
            <a:schemeClr val="dk1"/>
          </a:effectRef>
          <a:fontRef idx="minor">
            <a:schemeClr val="tx1"/>
          </a:fontRef>
        </p:style>
      </p:cxnSp>
      <p:sp>
        <p:nvSpPr>
          <p:cNvPr id="28" name="TextBox 27"/>
          <p:cNvSpPr txBox="1"/>
          <p:nvPr/>
        </p:nvSpPr>
        <p:spPr>
          <a:xfrm>
            <a:off x="2241476" y="4573844"/>
            <a:ext cx="1728192" cy="369332"/>
          </a:xfrm>
          <a:prstGeom prst="rect">
            <a:avLst/>
          </a:prstGeom>
          <a:noFill/>
        </p:spPr>
        <p:txBody>
          <a:bodyPr wrap="square" rtlCol="0">
            <a:spAutoFit/>
          </a:bodyPr>
          <a:lstStyle/>
          <a:p>
            <a:r>
              <a:rPr lang="en-GB" dirty="0"/>
              <a:t>Frequency = 30</a:t>
            </a:r>
          </a:p>
        </p:txBody>
      </p:sp>
      <p:cxnSp>
        <p:nvCxnSpPr>
          <p:cNvPr id="29" name="Straight Arrow Connector 28"/>
          <p:cNvCxnSpPr/>
          <p:nvPr/>
        </p:nvCxnSpPr>
        <p:spPr>
          <a:xfrm>
            <a:off x="3105572" y="4941168"/>
            <a:ext cx="0" cy="519854"/>
          </a:xfrm>
          <a:prstGeom prst="straightConnector1">
            <a:avLst/>
          </a:prstGeom>
          <a:ln>
            <a:prstDash val="sysDot"/>
            <a:tailEnd type="arrow"/>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3599892" y="3237049"/>
            <a:ext cx="1728192" cy="369332"/>
          </a:xfrm>
          <a:prstGeom prst="rect">
            <a:avLst/>
          </a:prstGeom>
          <a:noFill/>
        </p:spPr>
        <p:txBody>
          <a:bodyPr wrap="square" rtlCol="0">
            <a:spAutoFit/>
          </a:bodyPr>
          <a:lstStyle/>
          <a:p>
            <a:r>
              <a:rPr lang="en-GB" dirty="0"/>
              <a:t>Frequency = 40</a:t>
            </a:r>
          </a:p>
        </p:txBody>
      </p:sp>
      <p:cxnSp>
        <p:nvCxnSpPr>
          <p:cNvPr id="32" name="Straight Arrow Connector 31"/>
          <p:cNvCxnSpPr/>
          <p:nvPr/>
        </p:nvCxnSpPr>
        <p:spPr>
          <a:xfrm>
            <a:off x="4698014" y="3606381"/>
            <a:ext cx="234026" cy="777872"/>
          </a:xfrm>
          <a:prstGeom prst="straightConnector1">
            <a:avLst/>
          </a:prstGeom>
          <a:ln>
            <a:prstDash val="sysDot"/>
            <a:tailEnd type="arrow"/>
          </a:ln>
        </p:spPr>
        <p:style>
          <a:lnRef idx="3">
            <a:schemeClr val="dk1"/>
          </a:lnRef>
          <a:fillRef idx="0">
            <a:schemeClr val="dk1"/>
          </a:fillRef>
          <a:effectRef idx="2">
            <a:schemeClr val="dk1"/>
          </a:effectRef>
          <a:fontRef idx="minor">
            <a:schemeClr val="tx1"/>
          </a:fontRef>
        </p:style>
      </p:cxnSp>
      <p:sp>
        <p:nvSpPr>
          <p:cNvPr id="35" name="TextBox 34"/>
          <p:cNvSpPr txBox="1"/>
          <p:nvPr/>
        </p:nvSpPr>
        <p:spPr>
          <a:xfrm>
            <a:off x="6480212" y="3810651"/>
            <a:ext cx="1728192" cy="369332"/>
          </a:xfrm>
          <a:prstGeom prst="rect">
            <a:avLst/>
          </a:prstGeom>
          <a:noFill/>
        </p:spPr>
        <p:txBody>
          <a:bodyPr wrap="square" rtlCol="0">
            <a:spAutoFit/>
          </a:bodyPr>
          <a:lstStyle/>
          <a:p>
            <a:r>
              <a:rPr lang="en-GB" dirty="0"/>
              <a:t>Frequency = 25</a:t>
            </a:r>
          </a:p>
        </p:txBody>
      </p:sp>
      <p:cxnSp>
        <p:nvCxnSpPr>
          <p:cNvPr id="36" name="Straight Arrow Connector 35"/>
          <p:cNvCxnSpPr/>
          <p:nvPr/>
        </p:nvCxnSpPr>
        <p:spPr>
          <a:xfrm flipH="1">
            <a:off x="6024550" y="4179983"/>
            <a:ext cx="1207114" cy="578527"/>
          </a:xfrm>
          <a:prstGeom prst="straightConnector1">
            <a:avLst/>
          </a:prstGeom>
          <a:ln>
            <a:prstDash val="sysDot"/>
            <a:tailEnd type="arrow"/>
          </a:ln>
        </p:spPr>
        <p:style>
          <a:lnRef idx="3">
            <a:schemeClr val="dk1"/>
          </a:lnRef>
          <a:fillRef idx="0">
            <a:schemeClr val="dk1"/>
          </a:fillRef>
          <a:effectRef idx="2">
            <a:schemeClr val="dk1"/>
          </a:effectRef>
          <a:fontRef idx="minor">
            <a:schemeClr val="tx1"/>
          </a:fontRef>
        </p:style>
      </p:cxnSp>
      <p:cxnSp>
        <p:nvCxnSpPr>
          <p:cNvPr id="41" name="Straight Connector 40"/>
          <p:cNvCxnSpPr/>
          <p:nvPr/>
        </p:nvCxnSpPr>
        <p:spPr>
          <a:xfrm>
            <a:off x="0" y="3140968"/>
            <a:ext cx="9144000" cy="0"/>
          </a:xfrm>
          <a:prstGeom prst="line">
            <a:avLst/>
          </a:prstGeom>
        </p:spPr>
        <p:style>
          <a:lnRef idx="2">
            <a:schemeClr val="dk1"/>
          </a:lnRef>
          <a:fillRef idx="0">
            <a:schemeClr val="dk1"/>
          </a:fillRef>
          <a:effectRef idx="1">
            <a:schemeClr val="dk1"/>
          </a:effectRef>
          <a:fontRef idx="minor">
            <a:schemeClr val="tx1"/>
          </a:fontRef>
        </p:style>
      </p:cxnSp>
      <p:sp>
        <p:nvSpPr>
          <p:cNvPr id="42" name="Rectangle 41"/>
          <p:cNvSpPr/>
          <p:nvPr/>
        </p:nvSpPr>
        <p:spPr>
          <a:xfrm>
            <a:off x="2883632" y="3506989"/>
            <a:ext cx="464232" cy="2928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3" name="Rectangle 42"/>
          <p:cNvSpPr/>
          <p:nvPr/>
        </p:nvSpPr>
        <p:spPr>
          <a:xfrm>
            <a:off x="3453923" y="4612100"/>
            <a:ext cx="464232" cy="2928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4" name="Rectangle 43"/>
          <p:cNvSpPr/>
          <p:nvPr/>
        </p:nvSpPr>
        <p:spPr>
          <a:xfrm>
            <a:off x="4883274" y="3261633"/>
            <a:ext cx="464232" cy="2928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5" name="Rectangle 44"/>
          <p:cNvSpPr/>
          <p:nvPr/>
        </p:nvSpPr>
        <p:spPr>
          <a:xfrm>
            <a:off x="7744172" y="3831507"/>
            <a:ext cx="464232" cy="29281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37" name="Group 57"/>
          <p:cNvGrpSpPr/>
          <p:nvPr/>
        </p:nvGrpSpPr>
        <p:grpSpPr>
          <a:xfrm>
            <a:off x="-1144" y="0"/>
            <a:ext cx="9145144" cy="599127"/>
            <a:chOff x="-1144" y="0"/>
            <a:chExt cx="9145144" cy="599127"/>
          </a:xfrm>
        </p:grpSpPr>
        <p:sp>
          <p:nvSpPr>
            <p:cNvPr id="38" name="TextBox 37"/>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Bar Charts </a:t>
              </a:r>
              <a:r>
                <a:rPr lang="en-GB" sz="3200" dirty="0" err="1"/>
                <a:t>vs</a:t>
              </a:r>
              <a:r>
                <a:rPr lang="en-GB" sz="3200" dirty="0"/>
                <a:t> Histograms</a:t>
              </a:r>
            </a:p>
          </p:txBody>
        </p:sp>
        <p:cxnSp>
          <p:nvCxnSpPr>
            <p:cNvPr id="39" name="Straight Connector 38"/>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6" name="TextBox 5"/>
          <p:cNvSpPr txBox="1"/>
          <p:nvPr/>
        </p:nvSpPr>
        <p:spPr>
          <a:xfrm>
            <a:off x="6497116" y="692696"/>
            <a:ext cx="2514749" cy="584775"/>
          </a:xfrm>
          <a:prstGeom prst="rect">
            <a:avLst/>
          </a:prstGeom>
          <a:noFill/>
        </p:spPr>
        <p:txBody>
          <a:bodyPr wrap="square" rtlCol="0">
            <a:spAutoFit/>
          </a:bodyPr>
          <a:lstStyle/>
          <a:p>
            <a:r>
              <a:rPr lang="en-GB" sz="1600" dirty="0"/>
              <a:t>Still using the </a:t>
            </a:r>
            <a:r>
              <a:rPr lang="en-GB" sz="1600" b="1" u="sng" dirty="0"/>
              <a:t>incorrect</a:t>
            </a:r>
            <a:r>
              <a:rPr lang="en-GB" sz="1600" dirty="0"/>
              <a:t> GCSE formula:</a:t>
            </a:r>
          </a:p>
        </p:txBody>
      </p:sp>
      <p:sp>
        <p:nvSpPr>
          <p:cNvPr id="20" name="Rectangle 19"/>
          <p:cNvSpPr/>
          <p:nvPr/>
        </p:nvSpPr>
        <p:spPr>
          <a:xfrm>
            <a:off x="107504" y="692696"/>
            <a:ext cx="527496" cy="3614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Q1</a:t>
            </a:r>
          </a:p>
        </p:txBody>
      </p:sp>
      <p:sp>
        <p:nvSpPr>
          <p:cNvPr id="40" name="Rectangle 39"/>
          <p:cNvSpPr/>
          <p:nvPr/>
        </p:nvSpPr>
        <p:spPr>
          <a:xfrm>
            <a:off x="107504" y="3237049"/>
            <a:ext cx="527496" cy="36140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Q2</a:t>
            </a:r>
          </a:p>
        </p:txBody>
      </p:sp>
    </p:spTree>
    <p:extLst>
      <p:ext uri="{BB962C8B-B14F-4D97-AF65-F5344CB8AC3E}">
        <p14:creationId xmlns:p14="http://schemas.microsoft.com/office/powerpoint/2010/main" val="338053867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0" restart="whenNotActive" fill="hold" evtFilter="cancelBubble" nodeType="interactiveSeq">
                <p:stCondLst>
                  <p:cond evt="onClick" delay="0">
                    <p:tgtEl>
                      <p:spTgt spid="11"/>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1"/>
                                        </p:tgtEl>
                                      </p:cBhvr>
                                    </p:animEffect>
                                    <p:set>
                                      <p:cBhvr>
                                        <p:cTn id="25"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26" restart="whenNotActive" fill="hold" evtFilter="cancelBubble" nodeType="interactiveSeq">
                <p:stCondLst>
                  <p:cond evt="onClick" delay="0">
                    <p:tgtEl>
                      <p:spTgt spid="42"/>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42"/>
                                        </p:tgtEl>
                                      </p:cBhvr>
                                    </p:animEffect>
                                    <p:set>
                                      <p:cBhvr>
                                        <p:cTn id="31" dur="1" fill="hold">
                                          <p:stCondLst>
                                            <p:cond delay="499"/>
                                          </p:stCondLst>
                                        </p:cTn>
                                        <p:tgtEl>
                                          <p:spTgt spid="42"/>
                                        </p:tgtEl>
                                        <p:attrNameLst>
                                          <p:attrName>style.visibility</p:attrName>
                                        </p:attrNameLst>
                                      </p:cBhvr>
                                      <p:to>
                                        <p:strVal val="hidden"/>
                                      </p:to>
                                    </p:set>
                                  </p:childTnLst>
                                </p:cTn>
                              </p:par>
                            </p:childTnLst>
                          </p:cTn>
                        </p:par>
                      </p:childTnLst>
                    </p:cTn>
                  </p:par>
                </p:childTnLst>
              </p:cTn>
              <p:nextCondLst>
                <p:cond evt="onClick" delay="0">
                  <p:tgtEl>
                    <p:spTgt spid="42"/>
                  </p:tgtEl>
                </p:cond>
              </p:nextCondLst>
            </p:seq>
            <p:seq concurrent="1" nextAc="seek">
              <p:cTn id="32" restart="whenNotActive" fill="hold" evtFilter="cancelBubble" nodeType="interactiveSeq">
                <p:stCondLst>
                  <p:cond evt="onClick" delay="0">
                    <p:tgtEl>
                      <p:spTgt spid="43"/>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43"/>
                                        </p:tgtEl>
                                      </p:cBhvr>
                                    </p:animEffect>
                                    <p:set>
                                      <p:cBhvr>
                                        <p:cTn id="37"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38" restart="whenNotActive" fill="hold" evtFilter="cancelBubble" nodeType="interactiveSeq">
                <p:stCondLst>
                  <p:cond evt="onClick" delay="0">
                    <p:tgtEl>
                      <p:spTgt spid="44"/>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44"/>
                                        </p:tgtEl>
                                      </p:cBhvr>
                                    </p:animEffect>
                                    <p:set>
                                      <p:cBhvr>
                                        <p:cTn id="43" dur="1" fill="hold">
                                          <p:stCondLst>
                                            <p:cond delay="499"/>
                                          </p:stCondLst>
                                        </p:cTn>
                                        <p:tgtEl>
                                          <p:spTgt spid="44"/>
                                        </p:tgtEl>
                                        <p:attrNameLst>
                                          <p:attrName>style.visibility</p:attrName>
                                        </p:attrNameLst>
                                      </p:cBhvr>
                                      <p:to>
                                        <p:strVal val="hidden"/>
                                      </p:to>
                                    </p:set>
                                  </p:childTnLst>
                                </p:cTn>
                              </p:par>
                            </p:childTnLst>
                          </p:cTn>
                        </p:par>
                      </p:childTnLst>
                    </p:cTn>
                  </p:par>
                </p:childTnLst>
              </p:cTn>
              <p:nextCondLst>
                <p:cond evt="onClick" delay="0">
                  <p:tgtEl>
                    <p:spTgt spid="44"/>
                  </p:tgtEl>
                </p:cond>
              </p:nextCondLst>
            </p:seq>
            <p:seq concurrent="1" nextAc="seek">
              <p:cTn id="44" restart="whenNotActive" fill="hold" evtFilter="cancelBubble" nodeType="interactiveSeq">
                <p:stCondLst>
                  <p:cond evt="onClick" delay="0">
                    <p:tgtEl>
                      <p:spTgt spid="45"/>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45"/>
                                        </p:tgtEl>
                                      </p:cBhvr>
                                    </p:animEffect>
                                    <p:set>
                                      <p:cBhvr>
                                        <p:cTn id="49"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childTnLst>
        </p:cTn>
      </p:par>
    </p:tnLst>
    <p:bldLst>
      <p:bldP spid="8" grpId="0" animBg="1"/>
      <p:bldP spid="9" grpId="0" animBg="1"/>
      <p:bldP spid="10" grpId="0" animBg="1"/>
      <p:bldP spid="11" grpId="0" animBg="1"/>
      <p:bldP spid="42" grpId="0" animBg="1"/>
      <p:bldP spid="43" grpId="0" animBg="1"/>
      <p:bldP spid="44" grpId="0" animBg="1"/>
      <p:bldP spid="4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p:nvPr/>
        </p:nvGrpSpPr>
        <p:grpSpPr>
          <a:xfrm>
            <a:off x="-1144" y="0"/>
            <a:ext cx="9145144" cy="599127"/>
            <a:chOff x="-1144" y="0"/>
            <a:chExt cx="9145144" cy="599127"/>
          </a:xfrm>
        </p:grpSpPr>
        <p:sp>
          <p:nvSpPr>
            <p:cNvPr id="3" name="TextBox 2"/>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b="1" dirty="0"/>
                <a:t>   SKILL #1</a:t>
              </a:r>
              <a:r>
                <a:rPr lang="en-GB" sz="3200" dirty="0"/>
                <a:t> :: Area </a:t>
              </a:r>
              <a:r>
                <a:rPr lang="en-GB" sz="3200" b="1" dirty="0"/>
                <a:t>=</a:t>
              </a:r>
              <a:r>
                <a:rPr lang="en-GB" sz="3200" dirty="0"/>
                <a:t> frequency?</a:t>
              </a:r>
            </a:p>
          </p:txBody>
        </p:sp>
        <p:cxnSp>
          <p:nvCxnSpPr>
            <p:cNvPr id="4" name="Straight Connector 3"/>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cxnSp>
        <p:nvCxnSpPr>
          <p:cNvPr id="6" name="Straight Arrow Connector 5"/>
          <p:cNvCxnSpPr/>
          <p:nvPr/>
        </p:nvCxnSpPr>
        <p:spPr>
          <a:xfrm flipV="1">
            <a:off x="943237" y="2935571"/>
            <a:ext cx="0" cy="29523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943237" y="5887899"/>
            <a:ext cx="40324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91309" y="3139952"/>
            <a:ext cx="864096" cy="27479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2455405" y="5024411"/>
            <a:ext cx="1944216" cy="8634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2" name="TextBox 11"/>
          <p:cNvSpPr txBox="1"/>
          <p:nvPr/>
        </p:nvSpPr>
        <p:spPr>
          <a:xfrm>
            <a:off x="655205" y="2935571"/>
            <a:ext cx="432048" cy="3139321"/>
          </a:xfrm>
          <a:prstGeom prst="rect">
            <a:avLst/>
          </a:prstGeom>
          <a:noFill/>
        </p:spPr>
        <p:txBody>
          <a:bodyPr wrap="square" rtlCol="0">
            <a:spAutoFit/>
          </a:bodyPr>
          <a:lstStyle/>
          <a:p>
            <a:r>
              <a:rPr lang="en-GB" dirty="0"/>
              <a:t>5</a:t>
            </a:r>
          </a:p>
          <a:p>
            <a:endParaRPr lang="en-GB" dirty="0"/>
          </a:p>
          <a:p>
            <a:r>
              <a:rPr lang="en-GB" dirty="0"/>
              <a:t>4</a:t>
            </a:r>
          </a:p>
          <a:p>
            <a:endParaRPr lang="en-GB" dirty="0"/>
          </a:p>
          <a:p>
            <a:r>
              <a:rPr lang="en-GB" dirty="0"/>
              <a:t>3</a:t>
            </a:r>
          </a:p>
          <a:p>
            <a:endParaRPr lang="en-GB" dirty="0"/>
          </a:p>
          <a:p>
            <a:r>
              <a:rPr lang="en-GB" dirty="0"/>
              <a:t>2</a:t>
            </a:r>
          </a:p>
          <a:p>
            <a:endParaRPr lang="en-GB" dirty="0"/>
          </a:p>
          <a:p>
            <a:r>
              <a:rPr lang="en-GB" dirty="0"/>
              <a:t>1</a:t>
            </a:r>
          </a:p>
          <a:p>
            <a:endParaRPr lang="en-GB" dirty="0"/>
          </a:p>
          <a:p>
            <a:r>
              <a:rPr lang="en-GB" dirty="0"/>
              <a:t>0</a:t>
            </a:r>
          </a:p>
        </p:txBody>
      </p:sp>
      <p:cxnSp>
        <p:nvCxnSpPr>
          <p:cNvPr id="14" name="Straight Connector 13"/>
          <p:cNvCxnSpPr/>
          <p:nvPr/>
        </p:nvCxnSpPr>
        <p:spPr>
          <a:xfrm>
            <a:off x="943237" y="5311835"/>
            <a:ext cx="4032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943237" y="4735771"/>
            <a:ext cx="4032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943237" y="4231715"/>
            <a:ext cx="4032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943237" y="3655651"/>
            <a:ext cx="40324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943237" y="3151595"/>
            <a:ext cx="4032448"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rot="16200000">
            <a:off x="-573577" y="4227372"/>
            <a:ext cx="2088232" cy="369332"/>
          </a:xfrm>
          <a:prstGeom prst="rect">
            <a:avLst/>
          </a:prstGeom>
          <a:noFill/>
        </p:spPr>
        <p:txBody>
          <a:bodyPr wrap="square" rtlCol="0">
            <a:spAutoFit/>
          </a:bodyPr>
          <a:lstStyle/>
          <a:p>
            <a:r>
              <a:rPr lang="en-GB" dirty="0"/>
              <a:t>Frequency Density</a:t>
            </a:r>
          </a:p>
        </p:txBody>
      </p:sp>
      <p:sp>
        <p:nvSpPr>
          <p:cNvPr id="20" name="TextBox 19"/>
          <p:cNvSpPr txBox="1"/>
          <p:nvPr/>
        </p:nvSpPr>
        <p:spPr>
          <a:xfrm>
            <a:off x="1691680" y="2136551"/>
            <a:ext cx="7224318"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There were 60 runners in a 100m race. The following histogram represents their times. Determine the number of runners with times above 14s. </a:t>
            </a:r>
          </a:p>
        </p:txBody>
      </p:sp>
      <p:sp>
        <p:nvSpPr>
          <p:cNvPr id="21" name="TextBox 20"/>
          <p:cNvSpPr txBox="1"/>
          <p:nvPr/>
        </p:nvSpPr>
        <p:spPr>
          <a:xfrm>
            <a:off x="1447293" y="5887899"/>
            <a:ext cx="288032" cy="369332"/>
          </a:xfrm>
          <a:prstGeom prst="rect">
            <a:avLst/>
          </a:prstGeom>
          <a:noFill/>
        </p:spPr>
        <p:txBody>
          <a:bodyPr wrap="square" rtlCol="0">
            <a:spAutoFit/>
          </a:bodyPr>
          <a:lstStyle/>
          <a:p>
            <a:r>
              <a:rPr lang="en-GB" dirty="0"/>
              <a:t>9</a:t>
            </a:r>
          </a:p>
        </p:txBody>
      </p:sp>
      <p:sp>
        <p:nvSpPr>
          <p:cNvPr id="22" name="TextBox 21"/>
          <p:cNvSpPr txBox="1"/>
          <p:nvPr/>
        </p:nvSpPr>
        <p:spPr>
          <a:xfrm>
            <a:off x="2239381" y="5887899"/>
            <a:ext cx="504056" cy="369332"/>
          </a:xfrm>
          <a:prstGeom prst="rect">
            <a:avLst/>
          </a:prstGeom>
          <a:noFill/>
        </p:spPr>
        <p:txBody>
          <a:bodyPr wrap="square" rtlCol="0">
            <a:spAutoFit/>
          </a:bodyPr>
          <a:lstStyle/>
          <a:p>
            <a:r>
              <a:rPr lang="en-GB" dirty="0"/>
              <a:t>12</a:t>
            </a:r>
          </a:p>
        </p:txBody>
      </p:sp>
      <p:sp>
        <p:nvSpPr>
          <p:cNvPr id="23" name="TextBox 22"/>
          <p:cNvSpPr txBox="1"/>
          <p:nvPr/>
        </p:nvSpPr>
        <p:spPr>
          <a:xfrm>
            <a:off x="4183597" y="5887899"/>
            <a:ext cx="504056" cy="369332"/>
          </a:xfrm>
          <a:prstGeom prst="rect">
            <a:avLst/>
          </a:prstGeom>
          <a:noFill/>
        </p:spPr>
        <p:txBody>
          <a:bodyPr wrap="square" rtlCol="0">
            <a:spAutoFit/>
          </a:bodyPr>
          <a:lstStyle/>
          <a:p>
            <a:r>
              <a:rPr lang="en-GB" dirty="0"/>
              <a:t>18</a:t>
            </a:r>
          </a:p>
        </p:txBody>
      </p:sp>
      <p:sp>
        <p:nvSpPr>
          <p:cNvPr id="24" name="TextBox 23"/>
          <p:cNvSpPr txBox="1"/>
          <p:nvPr/>
        </p:nvSpPr>
        <p:spPr>
          <a:xfrm>
            <a:off x="2383397" y="6391955"/>
            <a:ext cx="1080120" cy="369332"/>
          </a:xfrm>
          <a:prstGeom prst="rect">
            <a:avLst/>
          </a:prstGeom>
          <a:noFill/>
        </p:spPr>
        <p:txBody>
          <a:bodyPr wrap="square" rtlCol="0">
            <a:spAutoFit/>
          </a:bodyPr>
          <a:lstStyle/>
          <a:p>
            <a:r>
              <a:rPr lang="en-GB" dirty="0"/>
              <a:t>Time (s)</a:t>
            </a:r>
          </a:p>
        </p:txBody>
      </p:sp>
      <p:sp>
        <p:nvSpPr>
          <p:cNvPr id="25" name="TextBox 24"/>
          <p:cNvSpPr txBox="1"/>
          <p:nvPr/>
        </p:nvSpPr>
        <p:spPr>
          <a:xfrm>
            <a:off x="5181600" y="2911148"/>
            <a:ext cx="3810000" cy="646331"/>
          </a:xfrm>
          <a:prstGeom prst="rect">
            <a:avLst/>
          </a:prstGeom>
          <a:noFill/>
        </p:spPr>
        <p:txBody>
          <a:bodyPr wrap="square" rtlCol="0">
            <a:spAutoFit/>
          </a:bodyPr>
          <a:lstStyle/>
          <a:p>
            <a:r>
              <a:rPr lang="en-GB" b="1" dirty="0"/>
              <a:t>Total frequency is known; therefore find total area and hence the ‘scaling’.</a:t>
            </a:r>
          </a:p>
        </p:txBody>
      </p:sp>
      <p:sp>
        <p:nvSpPr>
          <p:cNvPr id="26" name="TextBox 25"/>
          <p:cNvSpPr txBox="1"/>
          <p:nvPr/>
        </p:nvSpPr>
        <p:spPr>
          <a:xfrm>
            <a:off x="5544616" y="3631228"/>
            <a:ext cx="3096344" cy="369332"/>
          </a:xfrm>
          <a:prstGeom prst="rect">
            <a:avLst/>
          </a:prstGeom>
          <a:noFill/>
        </p:spPr>
        <p:txBody>
          <a:bodyPr wrap="square" rtlCol="0">
            <a:spAutoFit/>
          </a:bodyPr>
          <a:lstStyle/>
          <a:p>
            <a:r>
              <a:rPr lang="en-GB" dirty="0"/>
              <a:t>Total area = 15 + 9 = 24</a:t>
            </a:r>
          </a:p>
        </p:txBody>
      </p:sp>
      <p:sp>
        <p:nvSpPr>
          <p:cNvPr id="27" name="TextBox 26"/>
          <p:cNvSpPr txBox="1"/>
          <p:nvPr/>
        </p:nvSpPr>
        <p:spPr>
          <a:xfrm>
            <a:off x="5472608" y="4711348"/>
            <a:ext cx="3096344" cy="646331"/>
          </a:xfrm>
          <a:prstGeom prst="rect">
            <a:avLst/>
          </a:prstGeom>
          <a:noFill/>
        </p:spPr>
        <p:txBody>
          <a:bodyPr wrap="square" rtlCol="0">
            <a:spAutoFit/>
          </a:bodyPr>
          <a:lstStyle/>
          <a:p>
            <a:r>
              <a:rPr lang="en-GB" b="1" dirty="0"/>
              <a:t>Then use this scaling along with the desired area.</a:t>
            </a:r>
          </a:p>
        </p:txBody>
      </p:sp>
      <mc:AlternateContent xmlns:mc="http://schemas.openxmlformats.org/markup-compatibility/2006" xmlns:a14="http://schemas.microsoft.com/office/drawing/2010/main">
        <mc:Choice Requires="a14">
          <p:sp>
            <p:nvSpPr>
              <p:cNvPr id="28" name="TextBox 27"/>
              <p:cNvSpPr txBox="1"/>
              <p:nvPr/>
            </p:nvSpPr>
            <p:spPr>
              <a:xfrm>
                <a:off x="5629677" y="5527121"/>
                <a:ext cx="3096344" cy="646331"/>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n-GB" b="0" i="0" smtClean="0">
                          <a:latin typeface="Cambria Math"/>
                        </a:rPr>
                        <m:t>Area</m:t>
                      </m:r>
                      <m:r>
                        <a:rPr lang="en-GB" b="0" i="0" smtClean="0">
                          <a:latin typeface="Cambria Math"/>
                        </a:rPr>
                        <m:t>=</m:t>
                      </m:r>
                      <m:r>
                        <a:rPr lang="en-GB" b="0" i="1" smtClean="0">
                          <a:latin typeface="Cambria Math"/>
                        </a:rPr>
                        <m:t>4×1.5</m:t>
                      </m:r>
                      <m:r>
                        <a:rPr lang="en-GB" b="0" i="1" smtClean="0">
                          <a:latin typeface="Cambria Math" panose="02040503050406030204" pitchFamily="18" charset="0"/>
                        </a:rPr>
                        <m:t>=6</m:t>
                      </m:r>
                    </m:oMath>
                  </m:oMathPara>
                </a14:m>
                <a:endParaRPr lang="en-GB" dirty="0"/>
              </a:p>
              <a:p>
                <a:r>
                  <a:rPr lang="en-GB" dirty="0"/>
                  <a:t>Frequency </a:t>
                </a:r>
                <a14:m>
                  <m:oMath xmlns:m="http://schemas.openxmlformats.org/officeDocument/2006/math">
                    <m:r>
                      <a:rPr lang="en-GB" b="0" i="1" smtClean="0">
                        <a:latin typeface="Cambria Math" panose="02040503050406030204" pitchFamily="18" charset="0"/>
                      </a:rPr>
                      <m:t>=6×2.5=15</m:t>
                    </m:r>
                  </m:oMath>
                </a14:m>
                <a:endParaRPr lang="en-GB" dirty="0"/>
              </a:p>
            </p:txBody>
          </p:sp>
        </mc:Choice>
        <mc:Fallback xmlns="">
          <p:sp>
            <p:nvSpPr>
              <p:cNvPr id="28" name="TextBox 27"/>
              <p:cNvSpPr txBox="1">
                <a:spLocks noRot="1" noChangeAspect="1" noMove="1" noResize="1" noEditPoints="1" noAdjustHandles="1" noChangeArrowheads="1" noChangeShapeType="1" noTextEdit="1"/>
              </p:cNvSpPr>
              <p:nvPr/>
            </p:nvSpPr>
            <p:spPr>
              <a:xfrm>
                <a:off x="5629677" y="5527121"/>
                <a:ext cx="3096344" cy="646331"/>
              </a:xfrm>
              <a:prstGeom prst="rect">
                <a:avLst/>
              </a:prstGeom>
              <a:blipFill>
                <a:blip r:embed="rId2"/>
                <a:stretch>
                  <a:fillRect l="-1775" b="-1415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p:cNvSpPr txBox="1"/>
              <p:nvPr/>
            </p:nvSpPr>
            <p:spPr>
              <a:xfrm>
                <a:off x="5641006" y="3960597"/>
                <a:ext cx="2969593" cy="761042"/>
              </a:xfrm>
              <a:prstGeom prst="rect">
                <a:avLst/>
              </a:prstGeom>
              <a:noFill/>
              <a:ln>
                <a:solidFill>
                  <a:schemeClr val="tx1"/>
                </a:solidFill>
              </a:ln>
            </p:spPr>
            <p:txBody>
              <a:bodyPr wrap="square" rtlCol="0">
                <a:spAutoFit/>
              </a:bodyPr>
              <a:lstStyle/>
              <a:p>
                <a:r>
                  <a:rPr lang="en-GB" dirty="0"/>
                  <a:t>Area      Freq</a:t>
                </a:r>
              </a:p>
              <a:p>
                <a14:m>
                  <m:oMath xmlns:m="http://schemas.openxmlformats.org/officeDocument/2006/math">
                    <m:r>
                      <a:rPr lang="en-GB" b="0" i="1" smtClean="0">
                        <a:latin typeface="Cambria Math"/>
                      </a:rPr>
                      <m:t>24   </m:t>
                    </m:r>
                    <m:groupChr>
                      <m:groupChrPr>
                        <m:chr m:val="→"/>
                        <m:vertJc m:val="bot"/>
                        <m:ctrlPr>
                          <a:rPr lang="en-GB" b="0" i="1" smtClean="0">
                            <a:latin typeface="Cambria Math" panose="02040503050406030204" pitchFamily="18" charset="0"/>
                          </a:rPr>
                        </m:ctrlPr>
                      </m:groupChrPr>
                      <m:e>
                        <m:r>
                          <a:rPr lang="en-GB" b="0" i="1" smtClean="0">
                            <a:latin typeface="Cambria Math"/>
                          </a:rPr>
                          <m:t>×</m:t>
                        </m:r>
                        <m:r>
                          <a:rPr lang="en-GB" b="0" i="1" smtClean="0">
                            <a:latin typeface="Cambria Math" panose="02040503050406030204" pitchFamily="18" charset="0"/>
                          </a:rPr>
                          <m:t>𝑘</m:t>
                        </m:r>
                      </m:e>
                    </m:groupChr>
                    <m:r>
                      <a:rPr lang="en-GB" b="0" i="1" smtClean="0">
                        <a:latin typeface="Cambria Math"/>
                      </a:rPr>
                      <m:t>  60</m:t>
                    </m:r>
                  </m:oMath>
                </a14:m>
                <a:r>
                  <a:rPr lang="en-GB" dirty="0"/>
                  <a:t>         </a:t>
                </a:r>
                <a14:m>
                  <m:oMath xmlns:m="http://schemas.openxmlformats.org/officeDocument/2006/math">
                    <m:r>
                      <a:rPr lang="en-GB" b="0" i="1" dirty="0" smtClean="0">
                        <a:latin typeface="Cambria Math" panose="02040503050406030204" pitchFamily="18" charset="0"/>
                      </a:rPr>
                      <m:t>𝑘</m:t>
                    </m:r>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b="0" i="1" dirty="0" smtClean="0">
                            <a:latin typeface="Cambria Math" panose="02040503050406030204" pitchFamily="18" charset="0"/>
                          </a:rPr>
                          <m:t>60</m:t>
                        </m:r>
                      </m:num>
                      <m:den>
                        <m:r>
                          <a:rPr lang="en-GB" b="0" i="1" dirty="0" smtClean="0">
                            <a:latin typeface="Cambria Math" panose="02040503050406030204" pitchFamily="18" charset="0"/>
                          </a:rPr>
                          <m:t>24</m:t>
                        </m:r>
                      </m:den>
                    </m:f>
                    <m:r>
                      <a:rPr lang="en-GB" b="0" i="1" dirty="0" smtClean="0">
                        <a:latin typeface="Cambria Math" panose="02040503050406030204" pitchFamily="18" charset="0"/>
                      </a:rPr>
                      <m:t>=2.5</m:t>
                    </m:r>
                  </m:oMath>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641006" y="3960597"/>
                <a:ext cx="2969593" cy="761042"/>
              </a:xfrm>
              <a:prstGeom prst="rect">
                <a:avLst/>
              </a:prstGeom>
              <a:blipFill>
                <a:blip r:embed="rId3"/>
                <a:stretch>
                  <a:fillRect l="-1431" t="-3937" b="-1575"/>
                </a:stretch>
              </a:blipFill>
              <a:ln>
                <a:solidFill>
                  <a:schemeClr val="tx1"/>
                </a:solidFill>
              </a:ln>
            </p:spPr>
            <p:txBody>
              <a:bodyPr/>
              <a:lstStyle/>
              <a:p>
                <a:r>
                  <a:rPr lang="en-GB">
                    <a:noFill/>
                  </a:rPr>
                  <a:t> </a:t>
                </a:r>
              </a:p>
            </p:txBody>
          </p:sp>
        </mc:Fallback>
      </mc:AlternateContent>
      <p:sp>
        <p:nvSpPr>
          <p:cNvPr id="29" name="Rectangle 28"/>
          <p:cNvSpPr/>
          <p:nvPr/>
        </p:nvSpPr>
        <p:spPr>
          <a:xfrm>
            <a:off x="5553150" y="3606429"/>
            <a:ext cx="3148476" cy="11064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5538523" y="5442249"/>
            <a:ext cx="3102437" cy="94970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TextBox 12"/>
          <p:cNvSpPr txBox="1"/>
          <p:nvPr/>
        </p:nvSpPr>
        <p:spPr>
          <a:xfrm>
            <a:off x="255836" y="718096"/>
            <a:ext cx="8723064" cy="338554"/>
          </a:xfrm>
          <a:prstGeom prst="rect">
            <a:avLst/>
          </a:prstGeom>
          <a:noFill/>
        </p:spPr>
        <p:txBody>
          <a:bodyPr wrap="square" rtlCol="0">
            <a:spAutoFit/>
          </a:bodyPr>
          <a:lstStyle/>
          <a:p>
            <a:r>
              <a:rPr lang="en-GB" sz="1600" dirty="0"/>
              <a:t>Unlike at GCSE, the area of a bar is not necessarily equal to the frequency; there are just </a:t>
            </a:r>
            <a:r>
              <a:rPr lang="en-GB" sz="1600" b="1" dirty="0"/>
              <a:t>proportional</a:t>
            </a:r>
            <a:r>
              <a:rPr lang="en-GB" sz="1600" dirty="0"/>
              <a:t>.</a:t>
            </a:r>
          </a:p>
        </p:txBody>
      </p:sp>
      <mc:AlternateContent xmlns:mc="http://schemas.openxmlformats.org/markup-compatibility/2006" xmlns:a14="http://schemas.microsoft.com/office/drawing/2010/main">
        <mc:Choice Requires="a14">
          <p:sp>
            <p:nvSpPr>
              <p:cNvPr id="32" name="TextBox 31"/>
              <p:cNvSpPr txBox="1"/>
              <p:nvPr/>
            </p:nvSpPr>
            <p:spPr>
              <a:xfrm>
                <a:off x="395536" y="1229563"/>
                <a:ext cx="8280920" cy="74712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latin typeface="Wingdings" panose="05000000000000000000" pitchFamily="2" charset="2"/>
                  </a:rPr>
                  <a:t>!</a:t>
                </a:r>
                <a:r>
                  <a:rPr lang="en-GB" dirty="0"/>
                  <a:t> Identify the scaling </a:t>
                </a:r>
                <a14:m>
                  <m:oMath xmlns:m="http://schemas.openxmlformats.org/officeDocument/2006/math">
                    <m:r>
                      <a:rPr lang="en-GB" b="0" i="1" smtClean="0">
                        <a:latin typeface="Cambria Math"/>
                      </a:rPr>
                      <m:t>𝑎𝑟𝑒𝑎</m:t>
                    </m:r>
                    <m:groupChr>
                      <m:groupChrPr>
                        <m:chr m:val="→"/>
                        <m:vertJc m:val="bot"/>
                        <m:ctrlPr>
                          <a:rPr lang="en-GB" b="0" i="1" smtClean="0">
                            <a:latin typeface="Cambria Math" panose="02040503050406030204" pitchFamily="18" charset="0"/>
                          </a:rPr>
                        </m:ctrlPr>
                      </m:groupChrPr>
                      <m:e>
                        <m:r>
                          <a:rPr lang="en-GB" b="0" i="1" smtClean="0">
                            <a:latin typeface="Cambria Math"/>
                          </a:rPr>
                          <m:t>×</m:t>
                        </m:r>
                        <m:r>
                          <a:rPr lang="en-GB" b="0" i="1" smtClean="0">
                            <a:latin typeface="Cambria Math"/>
                          </a:rPr>
                          <m:t>𝑘</m:t>
                        </m:r>
                      </m:e>
                    </m:groupChr>
                    <m:r>
                      <a:rPr lang="en-GB" b="0" i="1" smtClean="0">
                        <a:latin typeface="Cambria Math"/>
                      </a:rPr>
                      <m:t>𝑓𝑟𝑒𝑞𝑢𝑒𝑛𝑐𝑦</m:t>
                    </m:r>
                  </m:oMath>
                </a14:m>
                <a:r>
                  <a:rPr lang="en-GB" dirty="0"/>
                  <a:t> using a known area with known frequency (which may be total area/frequency or just one bar)</a:t>
                </a:r>
              </a:p>
            </p:txBody>
          </p:sp>
        </mc:Choice>
        <mc:Fallback xmlns="">
          <p:sp>
            <p:nvSpPr>
              <p:cNvPr id="32" name="TextBox 31"/>
              <p:cNvSpPr txBox="1">
                <a:spLocks noRot="1" noChangeAspect="1" noMove="1" noResize="1" noEditPoints="1" noAdjustHandles="1" noChangeArrowheads="1" noChangeShapeType="1" noTextEdit="1"/>
              </p:cNvSpPr>
              <p:nvPr/>
            </p:nvSpPr>
            <p:spPr>
              <a:xfrm>
                <a:off x="395536" y="1229563"/>
                <a:ext cx="8280920" cy="747128"/>
              </a:xfrm>
              <a:prstGeom prst="rect">
                <a:avLst/>
              </a:prstGeom>
              <a:blipFill rotWithShape="1">
                <a:blip r:embed="rId5"/>
                <a:stretch>
                  <a:fillRect l="-514" b="-10317"/>
                </a:stretch>
              </a:blipFill>
            </p:spPr>
            <p:txBody>
              <a:bodyPr/>
              <a:lstStyle/>
              <a:p>
                <a:r>
                  <a:rPr lang="en-GB">
                    <a:noFill/>
                  </a:rPr>
                  <a:t> </a:t>
                </a:r>
              </a:p>
            </p:txBody>
          </p:sp>
        </mc:Fallback>
      </mc:AlternateContent>
    </p:spTree>
    <p:extLst>
      <p:ext uri="{BB962C8B-B14F-4D97-AF65-F5344CB8AC3E}">
        <p14:creationId xmlns:p14="http://schemas.microsoft.com/office/powerpoint/2010/main" val="84507141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8" restart="whenNotActive" fill="hold" evtFilter="cancelBubble" nodeType="interactiveSeq">
                <p:stCondLst>
                  <p:cond evt="onClick" delay="0">
                    <p:tgtEl>
                      <p:spTgt spid="3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29" grpId="0" animBg="1"/>
      <p:bldP spid="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420888"/>
            <a:ext cx="5564235" cy="4214370"/>
          </a:xfrm>
          <a:prstGeom prst="rect">
            <a:avLst/>
          </a:prstGeom>
          <a:noFill/>
          <a:ln>
            <a:noFill/>
          </a:ln>
        </p:spPr>
      </p:pic>
      <p:sp>
        <p:nvSpPr>
          <p:cNvPr id="3" name="Rectangle 2"/>
          <p:cNvSpPr/>
          <p:nvPr/>
        </p:nvSpPr>
        <p:spPr>
          <a:xfrm>
            <a:off x="251280" y="1042165"/>
            <a:ext cx="8352928" cy="1077218"/>
          </a:xfrm>
          <a:prstGeom prst="rect">
            <a:avLst/>
          </a:prstGeom>
        </p:spPr>
        <p:txBody>
          <a:bodyPr wrap="square">
            <a:spAutoFit/>
          </a:bodyPr>
          <a:lstStyle/>
          <a:p>
            <a:r>
              <a:rPr lang="en-GB" sz="1600" dirty="0"/>
              <a:t>A policeman records the speed of the traffic on a busy road with a 30 mph speed limit. He records the speeds of a sample of 450 cars. The histogram in Figure 2 represents the results.</a:t>
            </a:r>
          </a:p>
          <a:p>
            <a:r>
              <a:rPr lang="en-GB" sz="1050" dirty="0"/>
              <a:t> </a:t>
            </a:r>
            <a:r>
              <a:rPr lang="en-GB" sz="1600" b="1" dirty="0"/>
              <a:t>(</a:t>
            </a:r>
            <a:r>
              <a:rPr lang="en-GB" sz="1600" b="1" i="1" dirty="0"/>
              <a:t>a</a:t>
            </a:r>
            <a:r>
              <a:rPr lang="en-GB" sz="1600" b="1" dirty="0"/>
              <a:t>)   Calculate the number of cars that were exceeding the speed limit by at least 5 mph in the sample.	 </a:t>
            </a:r>
            <a:r>
              <a:rPr lang="en-GB" sz="1600" b="1" i="1" dirty="0"/>
              <a:t>(4 marks)</a:t>
            </a:r>
          </a:p>
        </p:txBody>
      </p:sp>
      <p:sp>
        <p:nvSpPr>
          <p:cNvPr id="4" name="TextBox 3"/>
          <p:cNvSpPr txBox="1"/>
          <p:nvPr/>
        </p:nvSpPr>
        <p:spPr>
          <a:xfrm>
            <a:off x="5564235" y="2276872"/>
            <a:ext cx="3112221" cy="9233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M1 A1: Determine what one small square or one large square is worth.</a:t>
            </a:r>
          </a:p>
        </p:txBody>
      </p:sp>
      <mc:AlternateContent xmlns:mc="http://schemas.openxmlformats.org/markup-compatibility/2006" xmlns:a14="http://schemas.microsoft.com/office/drawing/2010/main">
        <mc:Choice Requires="a14">
          <p:sp>
            <p:nvSpPr>
              <p:cNvPr id="5" name="TextBox 4"/>
              <p:cNvSpPr txBox="1"/>
              <p:nvPr/>
            </p:nvSpPr>
            <p:spPr>
              <a:xfrm>
                <a:off x="5564235" y="3268092"/>
                <a:ext cx="3112221" cy="307777"/>
              </a:xfrm>
              <a:prstGeom prst="rect">
                <a:avLst/>
              </a:prstGeom>
              <a:noFill/>
            </p:spPr>
            <p:txBody>
              <a:bodyPr wrap="square" rtlCol="0">
                <a:spAutoFit/>
              </a:bodyPr>
              <a:lstStyle/>
              <a:p>
                <a:r>
                  <a:rPr lang="en-GB" sz="1400" dirty="0"/>
                  <a:t>(i.e. work out </a:t>
                </a:r>
                <a14:m>
                  <m:oMath xmlns:m="http://schemas.openxmlformats.org/officeDocument/2006/math">
                    <m:r>
                      <a:rPr lang="en-GB" sz="1400" b="0" i="1" smtClean="0">
                        <a:latin typeface="Cambria Math"/>
                      </a:rPr>
                      <m:t>𝑎𝑟𝑒𝑎</m:t>
                    </m:r>
                    <m:r>
                      <a:rPr lang="en-GB" sz="1400" b="0" i="1" smtClean="0">
                        <a:latin typeface="Cambria Math"/>
                      </a:rPr>
                      <m:t>→</m:t>
                    </m:r>
                    <m:r>
                      <a:rPr lang="en-GB" sz="1400" b="0" i="1" smtClean="0">
                        <a:latin typeface="Cambria Math"/>
                      </a:rPr>
                      <m:t>𝑓𝑟𝑒𝑞</m:t>
                    </m:r>
                  </m:oMath>
                </a14:m>
                <a:r>
                  <a:rPr lang="en-GB" sz="1400" dirty="0"/>
                  <a:t> scaling)</a:t>
                </a:r>
              </a:p>
            </p:txBody>
          </p:sp>
        </mc:Choice>
        <mc:Fallback xmlns="">
          <p:sp>
            <p:nvSpPr>
              <p:cNvPr id="5" name="TextBox 4"/>
              <p:cNvSpPr txBox="1">
                <a:spLocks noRot="1" noChangeAspect="1" noMove="1" noResize="1" noEditPoints="1" noAdjustHandles="1" noChangeArrowheads="1" noChangeShapeType="1" noTextEdit="1"/>
              </p:cNvSpPr>
              <p:nvPr/>
            </p:nvSpPr>
            <p:spPr>
              <a:xfrm>
                <a:off x="5564235" y="3268092"/>
                <a:ext cx="3112221" cy="307777"/>
              </a:xfrm>
              <a:prstGeom prst="rect">
                <a:avLst/>
              </a:prstGeom>
              <a:blipFill rotWithShape="1">
                <a:blip r:embed="rId3"/>
                <a:stretch>
                  <a:fillRect l="-588" t="-1961" b="-17647"/>
                </a:stretch>
              </a:blipFill>
            </p:spPr>
            <p:txBody>
              <a:bodyPr/>
              <a:lstStyle/>
              <a:p>
                <a:r>
                  <a:rPr lang="en-GB">
                    <a:noFill/>
                  </a:rPr>
                  <a:t> </a:t>
                </a:r>
              </a:p>
            </p:txBody>
          </p:sp>
        </mc:Fallback>
      </mc:AlternateContent>
      <p:sp>
        <p:nvSpPr>
          <p:cNvPr id="6" name="TextBox 5"/>
          <p:cNvSpPr txBox="1"/>
          <p:nvPr/>
        </p:nvSpPr>
        <p:spPr>
          <a:xfrm>
            <a:off x="5564235" y="4293096"/>
            <a:ext cx="31122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M1 A1: Use this to find number of cars travelling &gt;35mph.</a:t>
            </a:r>
          </a:p>
        </p:txBody>
      </p:sp>
      <p:sp>
        <p:nvSpPr>
          <p:cNvPr id="10" name="TextBox 9"/>
          <p:cNvSpPr txBox="1"/>
          <p:nvPr/>
        </p:nvSpPr>
        <p:spPr>
          <a:xfrm>
            <a:off x="349767" y="678758"/>
            <a:ext cx="2504674"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Edexcel S1 May 2012 Q5</a:t>
            </a:r>
          </a:p>
        </p:txBody>
      </p:sp>
      <p:sp>
        <p:nvSpPr>
          <p:cNvPr id="11" name="TextBox 10"/>
          <p:cNvSpPr txBox="1"/>
          <p:nvPr/>
        </p:nvSpPr>
        <p:spPr>
          <a:xfrm>
            <a:off x="703064" y="2769601"/>
            <a:ext cx="467544" cy="3093154"/>
          </a:xfrm>
          <a:prstGeom prst="rect">
            <a:avLst/>
          </a:prstGeom>
          <a:noFill/>
        </p:spPr>
        <p:txBody>
          <a:bodyPr wrap="square" rtlCol="0">
            <a:spAutoFit/>
          </a:bodyPr>
          <a:lstStyle/>
          <a:p>
            <a:r>
              <a:rPr lang="en-GB" dirty="0"/>
              <a:t>7</a:t>
            </a:r>
          </a:p>
          <a:p>
            <a:endParaRPr lang="en-GB" sz="1100" dirty="0"/>
          </a:p>
          <a:p>
            <a:r>
              <a:rPr lang="en-GB" dirty="0"/>
              <a:t>6</a:t>
            </a:r>
          </a:p>
          <a:p>
            <a:endParaRPr lang="en-GB" sz="1100" dirty="0"/>
          </a:p>
          <a:p>
            <a:r>
              <a:rPr lang="en-GB" dirty="0"/>
              <a:t>5</a:t>
            </a:r>
          </a:p>
          <a:p>
            <a:endParaRPr lang="en-GB" sz="1100" dirty="0"/>
          </a:p>
          <a:p>
            <a:r>
              <a:rPr lang="en-GB" dirty="0"/>
              <a:t>4</a:t>
            </a:r>
          </a:p>
          <a:p>
            <a:endParaRPr lang="en-GB" sz="1100" dirty="0"/>
          </a:p>
          <a:p>
            <a:r>
              <a:rPr lang="en-GB" dirty="0"/>
              <a:t>3</a:t>
            </a:r>
          </a:p>
          <a:p>
            <a:endParaRPr lang="en-GB" sz="1100" dirty="0"/>
          </a:p>
          <a:p>
            <a:r>
              <a:rPr lang="en-GB" dirty="0"/>
              <a:t>2</a:t>
            </a:r>
          </a:p>
          <a:p>
            <a:endParaRPr lang="en-GB" sz="1100" dirty="0"/>
          </a:p>
          <a:p>
            <a:r>
              <a:rPr lang="en-GB" dirty="0"/>
              <a:t>1</a:t>
            </a:r>
          </a:p>
        </p:txBody>
      </p:sp>
      <p:grpSp>
        <p:nvGrpSpPr>
          <p:cNvPr id="15" name="Group 14"/>
          <p:cNvGrpSpPr/>
          <p:nvPr/>
        </p:nvGrpSpPr>
        <p:grpSpPr>
          <a:xfrm>
            <a:off x="323528" y="2123270"/>
            <a:ext cx="3960440" cy="1233722"/>
            <a:chOff x="323528" y="2123270"/>
            <a:chExt cx="3960440" cy="1233722"/>
          </a:xfrm>
        </p:grpSpPr>
        <p:sp>
          <p:nvSpPr>
            <p:cNvPr id="12" name="TextBox 11"/>
            <p:cNvSpPr txBox="1"/>
            <p:nvPr/>
          </p:nvSpPr>
          <p:spPr>
            <a:xfrm>
              <a:off x="323528" y="2123270"/>
              <a:ext cx="3960440"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Tip</a:t>
              </a:r>
              <a:r>
                <a:rPr lang="en-GB" dirty="0"/>
                <a:t>: We can make the frequency density scale what we like.</a:t>
              </a:r>
            </a:p>
          </p:txBody>
        </p:sp>
        <p:cxnSp>
          <p:nvCxnSpPr>
            <p:cNvPr id="14" name="Straight Arrow Connector 13"/>
            <p:cNvCxnSpPr/>
            <p:nvPr/>
          </p:nvCxnSpPr>
          <p:spPr>
            <a:xfrm>
              <a:off x="467544" y="2769601"/>
              <a:ext cx="235520" cy="58739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mc:AlternateContent xmlns:mc="http://schemas.openxmlformats.org/markup-compatibility/2006" xmlns:a14="http://schemas.microsoft.com/office/drawing/2010/main">
        <mc:Choice Requires="a14">
          <p:sp>
            <p:nvSpPr>
              <p:cNvPr id="16" name="TextBox 15"/>
              <p:cNvSpPr txBox="1"/>
              <p:nvPr/>
            </p:nvSpPr>
            <p:spPr>
              <a:xfrm>
                <a:off x="5893071" y="3569377"/>
                <a:ext cx="1368152" cy="600164"/>
              </a:xfrm>
              <a:prstGeom prst="rect">
                <a:avLst/>
              </a:prstGeom>
              <a:noFill/>
              <a:ln>
                <a:solidFill>
                  <a:schemeClr val="tx1"/>
                </a:solidFill>
              </a:ln>
            </p:spPr>
            <p:txBody>
              <a:bodyPr wrap="square" rtlCol="0">
                <a:spAutoFit/>
              </a:bodyPr>
              <a:lstStyle/>
              <a:p>
                <a:r>
                  <a:rPr lang="en-GB" sz="1400" dirty="0"/>
                  <a:t>Area           Freq</a:t>
                </a:r>
              </a:p>
              <a:p>
                <a:pPr/>
                <a14:m>
                  <m:oMathPara xmlns:m="http://schemas.openxmlformats.org/officeDocument/2006/math">
                    <m:oMathParaPr>
                      <m:jc m:val="left"/>
                    </m:oMathParaPr>
                    <m:oMath xmlns:m="http://schemas.openxmlformats.org/officeDocument/2006/math">
                      <m:r>
                        <a:rPr lang="en-GB" sz="1400" b="0" i="1" smtClean="0">
                          <a:latin typeface="Cambria Math"/>
                        </a:rPr>
                        <m:t>112.5 </m:t>
                      </m:r>
                      <m:groupChr>
                        <m:groupChrPr>
                          <m:chr m:val="→"/>
                          <m:vertJc m:val="bot"/>
                          <m:ctrlPr>
                            <a:rPr lang="en-GB" sz="1400" b="0" i="1" smtClean="0">
                              <a:latin typeface="Cambria Math" panose="02040503050406030204" pitchFamily="18" charset="0"/>
                            </a:rPr>
                          </m:ctrlPr>
                        </m:groupChrPr>
                        <m:e>
                          <m:r>
                            <a:rPr lang="en-GB" sz="1400" b="0" i="1" smtClean="0">
                              <a:latin typeface="Cambria Math"/>
                            </a:rPr>
                            <m:t>×</m:t>
                          </m:r>
                          <m:r>
                            <a:rPr lang="en-GB" sz="1400" b="0" i="1" smtClean="0">
                              <a:latin typeface="Cambria Math" panose="02040503050406030204" pitchFamily="18" charset="0"/>
                            </a:rPr>
                            <m:t>𝑘</m:t>
                          </m:r>
                        </m:e>
                      </m:groupChr>
                      <m:r>
                        <a:rPr lang="en-GB" sz="1400" b="0" i="1" smtClean="0">
                          <a:latin typeface="Cambria Math"/>
                        </a:rPr>
                        <m:t> 450</m:t>
                      </m:r>
                    </m:oMath>
                  </m:oMathPara>
                </a14:m>
                <a:endParaRPr lang="en-GB" sz="1400" dirty="0"/>
              </a:p>
            </p:txBody>
          </p:sp>
        </mc:Choice>
        <mc:Fallback xmlns="">
          <p:sp>
            <p:nvSpPr>
              <p:cNvPr id="16" name="TextBox 15"/>
              <p:cNvSpPr txBox="1">
                <a:spLocks noRot="1" noChangeAspect="1" noMove="1" noResize="1" noEditPoints="1" noAdjustHandles="1" noChangeArrowheads="1" noChangeShapeType="1" noTextEdit="1"/>
              </p:cNvSpPr>
              <p:nvPr/>
            </p:nvSpPr>
            <p:spPr>
              <a:xfrm>
                <a:off x="5893071" y="3569377"/>
                <a:ext cx="1368152" cy="600164"/>
              </a:xfrm>
              <a:prstGeom prst="rect">
                <a:avLst/>
              </a:prstGeom>
              <a:blipFill>
                <a:blip r:embed="rId4"/>
                <a:stretch>
                  <a:fillRect l="-885" t="-1000"/>
                </a:stretch>
              </a:blipFill>
              <a:ln>
                <a:solidFill>
                  <a:schemeClr val="tx1"/>
                </a:solidFill>
              </a:ln>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6251128" y="5085184"/>
                <a:ext cx="1728192" cy="600164"/>
              </a:xfrm>
              <a:prstGeom prst="rect">
                <a:avLst/>
              </a:prstGeom>
              <a:noFill/>
              <a:ln>
                <a:solidFill>
                  <a:schemeClr val="tx1"/>
                </a:solidFill>
              </a:ln>
            </p:spPr>
            <p:txBody>
              <a:bodyPr wrap="square" rtlCol="0">
                <a:spAutoFit/>
              </a:bodyPr>
              <a:lstStyle/>
              <a:p>
                <a:r>
                  <a:rPr lang="en-GB" sz="1400" dirty="0"/>
                  <a:t>Area                 </a:t>
                </a:r>
                <a:r>
                  <a:rPr lang="en-GB" sz="1400" dirty="0" err="1"/>
                  <a:t>Freq</a:t>
                </a:r>
                <a:endParaRPr lang="en-GB" sz="1400" dirty="0"/>
              </a:p>
              <a:p>
                <a:pPr/>
                <a14:m>
                  <m:oMathPara xmlns:m="http://schemas.openxmlformats.org/officeDocument/2006/math">
                    <m:oMathParaPr>
                      <m:jc m:val="left"/>
                    </m:oMathParaPr>
                    <m:oMath xmlns:m="http://schemas.openxmlformats.org/officeDocument/2006/math">
                      <m:r>
                        <a:rPr lang="en-GB" sz="1400" i="1">
                          <a:latin typeface="Cambria Math"/>
                        </a:rPr>
                        <m:t>2</m:t>
                      </m:r>
                      <m:r>
                        <a:rPr lang="en-GB" sz="1400" b="0" i="1" smtClean="0">
                          <a:latin typeface="Cambria Math"/>
                        </a:rPr>
                        <m:t>2.5      </m:t>
                      </m:r>
                      <m:groupChr>
                        <m:groupChrPr>
                          <m:chr m:val="→"/>
                          <m:vertJc m:val="bot"/>
                          <m:ctrlPr>
                            <a:rPr lang="en-GB" sz="1400" b="0" i="1" smtClean="0">
                              <a:latin typeface="Cambria Math" panose="02040503050406030204" pitchFamily="18" charset="0"/>
                            </a:rPr>
                          </m:ctrlPr>
                        </m:groupChrPr>
                        <m:e>
                          <m:r>
                            <a:rPr lang="en-GB" sz="1400" b="0" i="1" smtClean="0">
                              <a:latin typeface="Cambria Math"/>
                            </a:rPr>
                            <m:t>×4</m:t>
                          </m:r>
                        </m:e>
                      </m:groupChr>
                      <m:r>
                        <a:rPr lang="en-GB" sz="1400" b="0" i="1" smtClean="0">
                          <a:latin typeface="Cambria Math"/>
                        </a:rPr>
                        <m:t>     90</m:t>
                      </m:r>
                    </m:oMath>
                  </m:oMathPara>
                </a14:m>
                <a:endParaRPr lang="en-GB"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6251128" y="5085184"/>
                <a:ext cx="1728192" cy="600164"/>
              </a:xfrm>
              <a:prstGeom prst="rect">
                <a:avLst/>
              </a:prstGeom>
              <a:blipFill rotWithShape="1">
                <a:blip r:embed="rId5"/>
                <a:stretch>
                  <a:fillRect l="-350"/>
                </a:stretch>
              </a:blipFill>
              <a:ln>
                <a:solidFill>
                  <a:schemeClr val="tx1"/>
                </a:solidFill>
              </a:ln>
            </p:spPr>
            <p:txBody>
              <a:bodyPr/>
              <a:lstStyle/>
              <a:p>
                <a:r>
                  <a:rPr lang="en-GB">
                    <a:noFill/>
                  </a:rPr>
                  <a:t> </a:t>
                </a:r>
              </a:p>
            </p:txBody>
          </p:sp>
        </mc:Fallback>
      </mc:AlternateContent>
      <p:grpSp>
        <p:nvGrpSpPr>
          <p:cNvPr id="18" name="Group 57"/>
          <p:cNvGrpSpPr/>
          <p:nvPr/>
        </p:nvGrpSpPr>
        <p:grpSpPr>
          <a:xfrm>
            <a:off x="-1144" y="0"/>
            <a:ext cx="9145144" cy="599127"/>
            <a:chOff x="-1144" y="0"/>
            <a:chExt cx="9145144" cy="599127"/>
          </a:xfrm>
        </p:grpSpPr>
        <p:sp>
          <p:nvSpPr>
            <p:cNvPr id="19" name="TextBox 18"/>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Test Your Understanding</a:t>
              </a:r>
            </a:p>
          </p:txBody>
        </p:sp>
        <p:cxnSp>
          <p:nvCxnSpPr>
            <p:cNvPr id="20" name="Straight Connector 19"/>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1" name="TextBox 20"/>
          <p:cNvSpPr txBox="1"/>
          <p:nvPr/>
        </p:nvSpPr>
        <p:spPr>
          <a:xfrm>
            <a:off x="6300192" y="114897"/>
            <a:ext cx="2664296" cy="369332"/>
          </a:xfrm>
          <a:prstGeom prst="rect">
            <a:avLst/>
          </a:prstGeom>
          <a:noFill/>
        </p:spPr>
        <p:txBody>
          <a:bodyPr wrap="square" rtlCol="0">
            <a:spAutoFit/>
          </a:bodyPr>
          <a:lstStyle/>
          <a:p>
            <a:pPr algn="r"/>
            <a:r>
              <a:rPr lang="en-GB" dirty="0">
                <a:solidFill>
                  <a:schemeClr val="bg1"/>
                </a:solidFill>
              </a:rPr>
              <a:t>(on your printed sheet)</a:t>
            </a:r>
          </a:p>
        </p:txBody>
      </p:sp>
      <mc:AlternateContent xmlns:mc="http://schemas.openxmlformats.org/markup-compatibility/2006" xmlns:a14="http://schemas.microsoft.com/office/drawing/2010/main">
        <mc:Choice Requires="a14">
          <p:sp>
            <p:nvSpPr>
              <p:cNvPr id="7" name="TextBox 6"/>
              <p:cNvSpPr txBox="1"/>
              <p:nvPr/>
            </p:nvSpPr>
            <p:spPr>
              <a:xfrm>
                <a:off x="5796136" y="5862755"/>
                <a:ext cx="2304256" cy="369332"/>
              </a:xfrm>
              <a:prstGeom prst="rect">
                <a:avLst/>
              </a:prstGeom>
              <a:noFill/>
            </p:spPr>
            <p:txBody>
              <a:bodyPr wrap="square" rtlCol="0">
                <a:spAutoFit/>
              </a:bodyPr>
              <a:lstStyle/>
              <a:p>
                <a:r>
                  <a:rPr lang="en-GB" b="0" dirty="0"/>
                  <a:t>Write: </a:t>
                </a:r>
                <a14:m>
                  <m:oMath xmlns:m="http://schemas.openxmlformats.org/officeDocument/2006/math">
                    <m:r>
                      <a:rPr lang="en-GB" b="0" i="1" smtClean="0">
                        <a:latin typeface="Cambria Math"/>
                      </a:rPr>
                      <m:t>22.5×4=90</m:t>
                    </m:r>
                  </m:oMath>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5796136" y="5862755"/>
                <a:ext cx="2304256" cy="369332"/>
              </a:xfrm>
              <a:prstGeom prst="rect">
                <a:avLst/>
              </a:prstGeom>
              <a:blipFill rotWithShape="1">
                <a:blip r:embed="rId6"/>
                <a:stretch>
                  <a:fillRect l="-2381" t="-8333" b="-26667"/>
                </a:stretch>
              </a:blipFill>
            </p:spPr>
            <p:txBody>
              <a:bodyPr/>
              <a:lstStyle/>
              <a:p>
                <a:r>
                  <a:rPr lang="en-GB">
                    <a:noFill/>
                  </a:rPr>
                  <a:t> </a:t>
                </a:r>
              </a:p>
            </p:txBody>
          </p:sp>
        </mc:Fallback>
      </mc:AlternateContent>
      <p:sp>
        <p:nvSpPr>
          <p:cNvPr id="9" name="Rectangle 8"/>
          <p:cNvSpPr/>
          <p:nvPr/>
        </p:nvSpPr>
        <p:spPr>
          <a:xfrm>
            <a:off x="5564235" y="5015480"/>
            <a:ext cx="3112221" cy="12166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3" name="TextBox 12"/>
              <p:cNvSpPr txBox="1"/>
              <p:nvPr/>
            </p:nvSpPr>
            <p:spPr>
              <a:xfrm>
                <a:off x="7145362" y="3517829"/>
                <a:ext cx="1944216" cy="618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𝑘</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450</m:t>
                          </m:r>
                        </m:num>
                        <m:den>
                          <m:r>
                            <a:rPr lang="en-GB" b="0" i="1" smtClean="0">
                              <a:latin typeface="Cambria Math" panose="02040503050406030204" pitchFamily="18" charset="0"/>
                            </a:rPr>
                            <m:t>112.5</m:t>
                          </m:r>
                        </m:den>
                      </m:f>
                      <m:r>
                        <a:rPr lang="en-GB" b="0" i="1" smtClean="0">
                          <a:latin typeface="Cambria Math" panose="02040503050406030204" pitchFamily="18" charset="0"/>
                        </a:rPr>
                        <m:t>=4</m:t>
                      </m:r>
                    </m:oMath>
                  </m:oMathPara>
                </a14:m>
                <a:endParaRPr lang="en-GB" dirty="0"/>
              </a:p>
            </p:txBody>
          </p:sp>
        </mc:Choice>
        <mc:Fallback xmlns="">
          <p:sp>
            <p:nvSpPr>
              <p:cNvPr id="13" name="TextBox 12"/>
              <p:cNvSpPr txBox="1">
                <a:spLocks noRot="1" noChangeAspect="1" noMove="1" noResize="1" noEditPoints="1" noAdjustHandles="1" noChangeArrowheads="1" noChangeShapeType="1" noTextEdit="1"/>
              </p:cNvSpPr>
              <p:nvPr/>
            </p:nvSpPr>
            <p:spPr>
              <a:xfrm>
                <a:off x="7145362" y="3517829"/>
                <a:ext cx="1944216" cy="618374"/>
              </a:xfrm>
              <a:prstGeom prst="rect">
                <a:avLst/>
              </a:prstGeom>
              <a:blipFill>
                <a:blip r:embed="rId7"/>
                <a:stretch>
                  <a:fillRect/>
                </a:stretch>
              </a:blipFill>
            </p:spPr>
            <p:txBody>
              <a:bodyPr/>
              <a:lstStyle/>
              <a:p>
                <a:r>
                  <a:rPr lang="en-GB">
                    <a:noFill/>
                  </a:rPr>
                  <a:t> </a:t>
                </a:r>
              </a:p>
            </p:txBody>
          </p:sp>
        </mc:Fallback>
      </mc:AlternateContent>
      <p:sp>
        <p:nvSpPr>
          <p:cNvPr id="8" name="Rectangle 7"/>
          <p:cNvSpPr/>
          <p:nvPr/>
        </p:nvSpPr>
        <p:spPr>
          <a:xfrm>
            <a:off x="5589251" y="3558025"/>
            <a:ext cx="3238241" cy="6228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41406636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childTnLst>
              </p:cTn>
              <p:nextCondLst>
                <p:cond evt="onClick" delay="0">
                  <p:tgtEl>
                    <p:spTgt spid="8"/>
                  </p:tgtEl>
                </p:cond>
              </p:nextCondLst>
            </p:seq>
            <p:seq concurrent="1" nextAc="seek">
              <p:cTn id="11" restart="whenNotActive" fill="hold" evtFilter="cancelBubble" nodeType="interactiveSeq">
                <p:stCondLst>
                  <p:cond evt="onClick" delay="0">
                    <p:tgtEl>
                      <p:spTgt spid="9"/>
                    </p:tgtEl>
                  </p:cond>
                </p:stCondLst>
                <p:endSync evt="end" delay="0">
                  <p:rtn val="all"/>
                </p:endSync>
                <p:childTnLst>
                  <p:par>
                    <p:cTn id="12" fill="hold">
                      <p:stCondLst>
                        <p:cond delay="0"/>
                      </p:stCondLst>
                      <p:childTnLst>
                        <p:par>
                          <p:cTn id="13" fill="hold">
                            <p:stCondLst>
                              <p:cond delay="0"/>
                            </p:stCondLst>
                            <p:childTnLst>
                              <p:par>
                                <p:cTn id="14" presetID="10" presetClass="exit" presetSubtype="0" fill="hold" grpId="0" nodeType="clickEffect">
                                  <p:stCondLst>
                                    <p:cond delay="0"/>
                                  </p:stCondLst>
                                  <p:childTnLst>
                                    <p:animEffect transition="out" filter="fade">
                                      <p:cBhvr>
                                        <p:cTn id="15" dur="500"/>
                                        <p:tgtEl>
                                          <p:spTgt spid="9"/>
                                        </p:tgtEl>
                                      </p:cBhvr>
                                    </p:animEffect>
                                    <p:set>
                                      <p:cBhvr>
                                        <p:cTn id="16"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11" grpId="0"/>
      <p:bldP spid="9"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7445" y="1675767"/>
            <a:ext cx="5564235" cy="4214370"/>
          </a:xfrm>
          <a:prstGeom prst="rect">
            <a:avLst/>
          </a:prstGeom>
          <a:noFill/>
          <a:ln>
            <a:noFill/>
          </a:ln>
        </p:spPr>
      </p:pic>
      <p:sp>
        <p:nvSpPr>
          <p:cNvPr id="3" name="Rectangle 2"/>
          <p:cNvSpPr/>
          <p:nvPr/>
        </p:nvSpPr>
        <p:spPr>
          <a:xfrm>
            <a:off x="486137" y="846004"/>
            <a:ext cx="8352928" cy="369332"/>
          </a:xfrm>
          <a:prstGeom prst="rect">
            <a:avLst/>
          </a:prstGeom>
        </p:spPr>
        <p:txBody>
          <a:bodyPr wrap="square">
            <a:spAutoFit/>
          </a:bodyPr>
          <a:lstStyle/>
          <a:p>
            <a:r>
              <a:rPr lang="en-GB" b="1" dirty="0"/>
              <a:t>(b) Estimate the value of the mean speed of the cars in the sample. </a:t>
            </a:r>
            <a:r>
              <a:rPr lang="en-GB" b="1" i="1" dirty="0"/>
              <a:t>(3 marks)</a:t>
            </a:r>
          </a:p>
        </p:txBody>
      </p:sp>
      <p:sp>
        <p:nvSpPr>
          <p:cNvPr id="4" name="TextBox 3"/>
          <p:cNvSpPr txBox="1"/>
          <p:nvPr/>
        </p:nvSpPr>
        <p:spPr>
          <a:xfrm>
            <a:off x="5536790" y="1531751"/>
            <a:ext cx="3112221"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M1 </a:t>
            </a:r>
            <a:r>
              <a:rPr lang="en-GB" dirty="0" err="1"/>
              <a:t>M1</a:t>
            </a:r>
            <a:r>
              <a:rPr lang="en-GB" dirty="0"/>
              <a:t>: Use histogram to construct sum of speeds.</a:t>
            </a:r>
          </a:p>
        </p:txBody>
      </p:sp>
      <mc:AlternateContent xmlns:mc="http://schemas.openxmlformats.org/markup-compatibility/2006" xmlns:a14="http://schemas.microsoft.com/office/drawing/2010/main">
        <mc:Choice Requires="a14">
          <p:sp>
            <p:nvSpPr>
              <p:cNvPr id="5" name="TextBox 4"/>
              <p:cNvSpPr txBox="1"/>
              <p:nvPr/>
            </p:nvSpPr>
            <p:spPr>
              <a:xfrm>
                <a:off x="5522045" y="2348440"/>
                <a:ext cx="3112221" cy="61837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a:rPr>
                            <m:t>30×12.5+240×25+…</m:t>
                          </m:r>
                        </m:num>
                        <m:den>
                          <m:r>
                            <a:rPr lang="en-GB" b="0" i="1" smtClean="0">
                              <a:latin typeface="Cambria Math"/>
                            </a:rPr>
                            <m:t>450</m:t>
                          </m:r>
                        </m:den>
                      </m:f>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5522045" y="2348440"/>
                <a:ext cx="3112221" cy="618374"/>
              </a:xfrm>
              <a:prstGeom prst="rect">
                <a:avLst/>
              </a:prstGeom>
              <a:blipFill rotWithShape="1">
                <a:blip r:embed="rId3"/>
                <a:stretch>
                  <a:fillRect/>
                </a:stretch>
              </a:blipFill>
            </p:spPr>
            <p:txBody>
              <a:bodyPr/>
              <a:lstStyle/>
              <a:p>
                <a:r>
                  <a:rPr lang="en-GB">
                    <a:noFill/>
                  </a:rPr>
                  <a:t> </a:t>
                </a:r>
              </a:p>
            </p:txBody>
          </p:sp>
        </mc:Fallback>
      </mc:AlternateContent>
      <p:sp>
        <p:nvSpPr>
          <p:cNvPr id="6" name="TextBox 5"/>
          <p:cNvSpPr txBox="1"/>
          <p:nvPr/>
        </p:nvSpPr>
        <p:spPr>
          <a:xfrm>
            <a:off x="5553798" y="3211669"/>
            <a:ext cx="3112221"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GB" dirty="0"/>
              <a:t>A1 Correct value</a:t>
            </a:r>
          </a:p>
        </p:txBody>
      </p:sp>
      <mc:AlternateContent xmlns:mc="http://schemas.openxmlformats.org/markup-compatibility/2006" xmlns:a14="http://schemas.microsoft.com/office/drawing/2010/main">
        <mc:Choice Requires="a14">
          <p:sp>
            <p:nvSpPr>
              <p:cNvPr id="7" name="TextBox 6"/>
              <p:cNvSpPr txBox="1"/>
              <p:nvPr/>
            </p:nvSpPr>
            <p:spPr>
              <a:xfrm>
                <a:off x="5570805" y="3706433"/>
                <a:ext cx="311222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=28.8</m:t>
                      </m:r>
                    </m:oMath>
                  </m:oMathPara>
                </a14:m>
                <a:endParaRPr lang="en-GB" dirty="0"/>
              </a:p>
            </p:txBody>
          </p:sp>
        </mc:Choice>
        <mc:Fallback xmlns="">
          <p:sp>
            <p:nvSpPr>
              <p:cNvPr id="7" name="TextBox 6"/>
              <p:cNvSpPr txBox="1">
                <a:spLocks noRot="1" noChangeAspect="1" noMove="1" noResize="1" noEditPoints="1" noAdjustHandles="1" noChangeArrowheads="1" noChangeShapeType="1" noTextEdit="1"/>
              </p:cNvSpPr>
              <p:nvPr/>
            </p:nvSpPr>
            <p:spPr>
              <a:xfrm>
                <a:off x="5570805" y="3706433"/>
                <a:ext cx="3112221" cy="369332"/>
              </a:xfrm>
              <a:prstGeom prst="rect">
                <a:avLst/>
              </a:prstGeom>
              <a:blipFill rotWithShape="1">
                <a:blip r:embed="rId4"/>
                <a:stretch>
                  <a:fillRect/>
                </a:stretch>
              </a:blipFill>
            </p:spPr>
            <p:txBody>
              <a:bodyPr/>
              <a:lstStyle/>
              <a:p>
                <a:r>
                  <a:rPr lang="en-GB">
                    <a:noFill/>
                  </a:rPr>
                  <a:t> </a:t>
                </a:r>
              </a:p>
            </p:txBody>
          </p:sp>
        </mc:Fallback>
      </mc:AlternateContent>
      <p:sp>
        <p:nvSpPr>
          <p:cNvPr id="8" name="Rectangle 7"/>
          <p:cNvSpPr/>
          <p:nvPr/>
        </p:nvSpPr>
        <p:spPr>
          <a:xfrm>
            <a:off x="5553798" y="2195889"/>
            <a:ext cx="3112221" cy="9234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5553798" y="3581001"/>
            <a:ext cx="3112221" cy="9234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TextBox 11"/>
          <p:cNvSpPr txBox="1"/>
          <p:nvPr/>
        </p:nvSpPr>
        <p:spPr>
          <a:xfrm>
            <a:off x="5534745" y="4668298"/>
            <a:ext cx="3472261" cy="132343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b="1" dirty="0"/>
              <a:t>Tip: </a:t>
            </a:r>
            <a:r>
              <a:rPr lang="en-GB" sz="1600" dirty="0"/>
              <a:t>Whenever you are asked to calculate mean, median or quartiles from a histogram, form a grouped frequency table. Use your scaling factor to work out the frequency of each bar.</a:t>
            </a:r>
          </a:p>
        </p:txBody>
      </p:sp>
      <p:grpSp>
        <p:nvGrpSpPr>
          <p:cNvPr id="13" name="Group 57"/>
          <p:cNvGrpSpPr/>
          <p:nvPr/>
        </p:nvGrpSpPr>
        <p:grpSpPr>
          <a:xfrm>
            <a:off x="-1144" y="0"/>
            <a:ext cx="9145144" cy="599127"/>
            <a:chOff x="-1144" y="0"/>
            <a:chExt cx="9145144" cy="599127"/>
          </a:xfrm>
        </p:grpSpPr>
        <p:sp>
          <p:nvSpPr>
            <p:cNvPr id="14" name="TextBox 13"/>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Test Your Understanding</a:t>
              </a:r>
            </a:p>
          </p:txBody>
        </p:sp>
        <p:cxnSp>
          <p:nvCxnSpPr>
            <p:cNvPr id="15" name="Straight Connector 14"/>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16" name="TextBox 15"/>
          <p:cNvSpPr txBox="1"/>
          <p:nvPr/>
        </p:nvSpPr>
        <p:spPr>
          <a:xfrm>
            <a:off x="6300192" y="114897"/>
            <a:ext cx="2664296" cy="369332"/>
          </a:xfrm>
          <a:prstGeom prst="rect">
            <a:avLst/>
          </a:prstGeom>
          <a:noFill/>
        </p:spPr>
        <p:txBody>
          <a:bodyPr wrap="square" rtlCol="0">
            <a:spAutoFit/>
          </a:bodyPr>
          <a:lstStyle/>
          <a:p>
            <a:pPr algn="r"/>
            <a:r>
              <a:rPr lang="en-GB" dirty="0">
                <a:solidFill>
                  <a:schemeClr val="bg1"/>
                </a:solidFill>
              </a:rPr>
              <a:t>(on your printed sheet)</a:t>
            </a:r>
          </a:p>
        </p:txBody>
      </p:sp>
    </p:spTree>
    <p:extLst>
      <p:ext uri="{BB962C8B-B14F-4D97-AF65-F5344CB8AC3E}">
        <p14:creationId xmlns:p14="http://schemas.microsoft.com/office/powerpoint/2010/main" val="17288797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8" grpId="0" animBg="1"/>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57"/>
          <p:cNvGrpSpPr/>
          <p:nvPr/>
        </p:nvGrpSpPr>
        <p:grpSpPr>
          <a:xfrm>
            <a:off x="-1144" y="0"/>
            <a:ext cx="9145144" cy="599127"/>
            <a:chOff x="-1144" y="0"/>
            <a:chExt cx="9145144" cy="599127"/>
          </a:xfrm>
        </p:grpSpPr>
        <p:sp>
          <p:nvSpPr>
            <p:cNvPr id="3" name="TextBox 2"/>
            <p:cNvSpPr txBox="1"/>
            <p:nvPr/>
          </p:nvSpPr>
          <p:spPr>
            <a:xfrm>
              <a:off x="0" y="0"/>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3200" dirty="0"/>
                <a:t>   Test Your Understanding</a:t>
              </a:r>
            </a:p>
          </p:txBody>
        </p:sp>
        <p:cxnSp>
          <p:nvCxnSpPr>
            <p:cNvPr id="4" name="Straight Connector 3"/>
            <p:cNvCxnSpPr/>
            <p:nvPr/>
          </p:nvCxnSpPr>
          <p:spPr>
            <a:xfrm>
              <a:off x="-1144" y="585216"/>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6300192" y="114897"/>
            <a:ext cx="2664296" cy="369332"/>
          </a:xfrm>
          <a:prstGeom prst="rect">
            <a:avLst/>
          </a:prstGeom>
          <a:noFill/>
        </p:spPr>
        <p:txBody>
          <a:bodyPr wrap="square" rtlCol="0">
            <a:spAutoFit/>
          </a:bodyPr>
          <a:lstStyle/>
          <a:p>
            <a:pPr algn="r"/>
            <a:r>
              <a:rPr lang="en-GB" dirty="0">
                <a:solidFill>
                  <a:schemeClr val="bg1"/>
                </a:solidFill>
              </a:rPr>
              <a:t>(on your printed sheet)</a:t>
            </a:r>
          </a:p>
        </p:txBody>
      </p:sp>
      <p:sp>
        <p:nvSpPr>
          <p:cNvPr id="6" name="Rectangle 5"/>
          <p:cNvSpPr/>
          <p:nvPr/>
        </p:nvSpPr>
        <p:spPr>
          <a:xfrm>
            <a:off x="251520" y="843677"/>
            <a:ext cx="8712968" cy="1200329"/>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t>(</a:t>
            </a:r>
            <a:r>
              <a:rPr lang="en-GB" i="1" dirty="0"/>
              <a:t>c</a:t>
            </a:r>
            <a:r>
              <a:rPr lang="en-GB" dirty="0"/>
              <a:t>) Estimate, to 1 decimal place, the value of the median speed of the cars in the sample.</a:t>
            </a:r>
            <a:r>
              <a:rPr lang="en-GB" b="1" dirty="0"/>
              <a:t>(2)</a:t>
            </a:r>
            <a:endParaRPr lang="en-GB" dirty="0"/>
          </a:p>
          <a:p>
            <a:r>
              <a:rPr lang="en-GB" strike="sngStrike" dirty="0"/>
              <a:t>(</a:t>
            </a:r>
            <a:r>
              <a:rPr lang="en-GB" i="1" strike="sngStrike" dirty="0"/>
              <a:t>d</a:t>
            </a:r>
            <a:r>
              <a:rPr lang="en-GB" strike="sngStrike" dirty="0"/>
              <a:t>)  Comment on the shape of the distribution. Give a reason for your answer.		</a:t>
            </a:r>
            <a:r>
              <a:rPr lang="en-GB" b="1" strike="sngStrike" dirty="0"/>
              <a:t>(2)</a:t>
            </a:r>
            <a:endParaRPr lang="en-GB" strike="sngStrike" dirty="0"/>
          </a:p>
          <a:p>
            <a:r>
              <a:rPr lang="en-GB" strike="sngStrike" dirty="0"/>
              <a:t>(</a:t>
            </a:r>
            <a:r>
              <a:rPr lang="en-GB" i="1" strike="sngStrike" dirty="0"/>
              <a:t>e</a:t>
            </a:r>
            <a:r>
              <a:rPr lang="en-GB" strike="sngStrike" dirty="0"/>
              <a:t>) State, with a reason, whether the estimate of the mean or the median is a better representation of the average speed of the traffic on the road.			</a:t>
            </a:r>
            <a:r>
              <a:rPr lang="en-GB" b="1" strike="sngStrike" dirty="0"/>
              <a:t>(2)</a:t>
            </a:r>
            <a:endParaRPr lang="en-GB" strike="sngStrike"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5687" y="2644913"/>
            <a:ext cx="8344634"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p:cNvSpPr/>
          <p:nvPr/>
        </p:nvSpPr>
        <p:spPr>
          <a:xfrm>
            <a:off x="791298" y="2538789"/>
            <a:ext cx="6892202" cy="8902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791298" y="3429001"/>
            <a:ext cx="6892202" cy="86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791298" y="4293097"/>
            <a:ext cx="6892202" cy="86409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7" name="TextBox 6"/>
          <p:cNvSpPr txBox="1"/>
          <p:nvPr/>
        </p:nvSpPr>
        <p:spPr>
          <a:xfrm>
            <a:off x="3707903" y="2044006"/>
            <a:ext cx="5072417" cy="307777"/>
          </a:xfrm>
          <a:prstGeom prst="rect">
            <a:avLst/>
          </a:prstGeom>
          <a:noFill/>
        </p:spPr>
        <p:txBody>
          <a:bodyPr wrap="square" rtlCol="0">
            <a:spAutoFit/>
          </a:bodyPr>
          <a:lstStyle/>
          <a:p>
            <a:pPr algn="r"/>
            <a:r>
              <a:rPr lang="en-GB" sz="1400" dirty="0"/>
              <a:t>(crossed out questions would not appear in new syllabus)</a:t>
            </a:r>
          </a:p>
        </p:txBody>
      </p:sp>
    </p:spTree>
    <p:extLst>
      <p:ext uri="{BB962C8B-B14F-4D97-AF65-F5344CB8AC3E}">
        <p14:creationId xmlns:p14="http://schemas.microsoft.com/office/powerpoint/2010/main" val="41711532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aa1ecaf-a1aa-4fc9-8c75-2805352e1f65">
      <Terms xmlns="http://schemas.microsoft.com/office/infopath/2007/PartnerControls"/>
    </lcf76f155ced4ddcb4097134ff3c332f>
    <TaxCatchAll xmlns="f9cd3b9a-9a6c-485a-81b7-4082693b516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2145CED0C8C3544A5BCCC2783BB773D" ma:contentTypeVersion="18" ma:contentTypeDescription="Create a new document." ma:contentTypeScope="" ma:versionID="071d80e8befb16289be70b0ed95d7a13">
  <xsd:schema xmlns:xsd="http://www.w3.org/2001/XMLSchema" xmlns:xs="http://www.w3.org/2001/XMLSchema" xmlns:p="http://schemas.microsoft.com/office/2006/metadata/properties" xmlns:ns2="faa1ecaf-a1aa-4fc9-8c75-2805352e1f65" xmlns:ns3="f9cd3b9a-9a6c-485a-81b7-4082693b5161" targetNamespace="http://schemas.microsoft.com/office/2006/metadata/properties" ma:root="true" ma:fieldsID="bfedc4b824bdcf7bc3afcdacf96d42fb" ns2:_="" ns3:_="">
    <xsd:import namespace="faa1ecaf-a1aa-4fc9-8c75-2805352e1f65"/>
    <xsd:import namespace="f9cd3b9a-9a6c-485a-81b7-4082693b516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Location" minOccurs="0"/>
                <xsd:element ref="ns3:SharedWithUsers" minOccurs="0"/>
                <xsd:element ref="ns3:SharedWithDetails" minOccurs="0"/>
                <xsd:element ref="ns2:MediaServiceAutoKeyPoints" minOccurs="0"/>
                <xsd:element ref="ns2:MediaServiceKeyPoints" minOccurs="0"/>
                <xsd:element ref="ns2:MediaServiceGenerationTime" minOccurs="0"/>
                <xsd:element ref="ns2:MediaServiceEventHashCode"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a1ecaf-a1aa-4fc9-8c75-2805352e1f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OCR" ma:index="11" nillable="true" ma:displayName="MediaServiceOCR"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Location" ma:index="13" nillable="true" ma:displayName="MediaServiceLocation" ma:internalName="MediaServiceLocation"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35c9266d-873e-4384-88ad-117b2e21bbbb"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9cd3b9a-9a6c-485a-81b7-4082693b516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37dd2894-802d-4a2b-8969-adc31d00c97c}" ma:internalName="TaxCatchAll" ma:showField="CatchAllData" ma:web="f9cd3b9a-9a6c-485a-81b7-4082693b516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7548E99-6487-4709-9995-50EABC69F40C}">
  <ds:schemaRefs>
    <ds:schemaRef ds:uri="http://schemas.microsoft.com/office/2006/metadata/properties"/>
    <ds:schemaRef ds:uri="http://schemas.microsoft.com/office/infopath/2007/PartnerControls"/>
    <ds:schemaRef ds:uri="faa1ecaf-a1aa-4fc9-8c75-2805352e1f65"/>
    <ds:schemaRef ds:uri="f9cd3b9a-9a6c-485a-81b7-4082693b5161"/>
  </ds:schemaRefs>
</ds:datastoreItem>
</file>

<file path=customXml/itemProps2.xml><?xml version="1.0" encoding="utf-8"?>
<ds:datastoreItem xmlns:ds="http://schemas.openxmlformats.org/officeDocument/2006/customXml" ds:itemID="{E5518AA3-D0C3-4251-8C48-C1202218CE0E}">
  <ds:schemaRefs>
    <ds:schemaRef ds:uri="http://schemas.microsoft.com/sharepoint/v3/contenttype/forms"/>
  </ds:schemaRefs>
</ds:datastoreItem>
</file>

<file path=customXml/itemProps3.xml><?xml version="1.0" encoding="utf-8"?>
<ds:datastoreItem xmlns:ds="http://schemas.openxmlformats.org/officeDocument/2006/customXml" ds:itemID="{06DEFB0B-DE55-4BBD-988F-F968263A41F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aa1ecaf-a1aa-4fc9-8c75-2805352e1f65"/>
    <ds:schemaRef ds:uri="f9cd3b9a-9a6c-485a-81b7-4082693b51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20177</TotalTime>
  <Words>1395</Words>
  <Application>Microsoft Office PowerPoint</Application>
  <PresentationFormat>On-screen Show (4:3)</PresentationFormat>
  <Paragraphs>273</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Cambria Math</vt:lpstr>
      <vt:lpstr>Wingdings</vt:lpstr>
      <vt:lpstr>Office Theme</vt:lpstr>
      <vt:lpstr>S1 Chapter 3: Data Representations  Histograms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RM plc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Frost J</dc:creator>
  <cp:lastModifiedBy>Dieter Beaven</cp:lastModifiedBy>
  <cp:revision>780</cp:revision>
  <dcterms:created xsi:type="dcterms:W3CDTF">2013-02-28T07:36:55Z</dcterms:created>
  <dcterms:modified xsi:type="dcterms:W3CDTF">2024-06-06T14:58:20Z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0x010100E2145CED0C8C3544A5BCCC2783BB773D</vt:lpwstr>
  </property>
</Properties>
</file>