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713" r:id="rId5"/>
    <p:sldId id="299" r:id="rId6"/>
    <p:sldId id="515" r:id="rId7"/>
    <p:sldId id="261" r:id="rId8"/>
    <p:sldId id="292" r:id="rId9"/>
    <p:sldId id="518" r:id="rId10"/>
    <p:sldId id="517" r:id="rId11"/>
    <p:sldId id="714" r:id="rId12"/>
    <p:sldId id="716" r:id="rId13"/>
    <p:sldId id="70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242E181F-B115-4AD3-B942-210E77E90528}"/>
    <pc:docChg chg="modSld">
      <pc:chgData name="Dieter Beaven" userId="9bbdb69f-69d0-4759-aa9b-5c090a2da237" providerId="ADAL" clId="{242E181F-B115-4AD3-B942-210E77E90528}" dt="2024-10-08T16:16:39.041" v="4" actId="20577"/>
      <pc:docMkLst>
        <pc:docMk/>
      </pc:docMkLst>
      <pc:sldChg chg="modSp mod">
        <pc:chgData name="Dieter Beaven" userId="9bbdb69f-69d0-4759-aa9b-5c090a2da237" providerId="ADAL" clId="{242E181F-B115-4AD3-B942-210E77E90528}" dt="2024-10-08T16:16:39.041" v="4" actId="20577"/>
        <pc:sldMkLst>
          <pc:docMk/>
          <pc:sldMk cId="1506948915" sldId="518"/>
        </pc:sldMkLst>
        <pc:spChg chg="mod">
          <ac:chgData name="Dieter Beaven" userId="9bbdb69f-69d0-4759-aa9b-5c090a2da237" providerId="ADAL" clId="{242E181F-B115-4AD3-B942-210E77E90528}" dt="2024-10-08T16:16:39.041" v="4" actId="20577"/>
          <ac:spMkLst>
            <pc:docMk/>
            <pc:sldMk cId="1506948915" sldId="518"/>
            <ac:spMk id="35" creationId="{CAF91CF0-0C3D-4915-9483-85F22A6FE10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08/10/2024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8B649-8F2A-4EEB-AFF1-64749DA986A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27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08/10/2024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08/10/2024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08/10/2024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0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13" Type="http://schemas.openxmlformats.org/officeDocument/2006/relationships/image" Target="../media/image170.png"/><Relationship Id="rId18" Type="http://schemas.openxmlformats.org/officeDocument/2006/relationships/image" Target="../media/image28.png"/><Relationship Id="rId3" Type="http://schemas.openxmlformats.org/officeDocument/2006/relationships/image" Target="../media/image710.png"/><Relationship Id="rId21" Type="http://schemas.openxmlformats.org/officeDocument/2006/relationships/image" Target="../media/image250.png"/><Relationship Id="rId7" Type="http://schemas.openxmlformats.org/officeDocument/2006/relationships/image" Target="../media/image1110.png"/><Relationship Id="rId12" Type="http://schemas.openxmlformats.org/officeDocument/2006/relationships/image" Target="../media/image27.png"/><Relationship Id="rId17" Type="http://schemas.openxmlformats.org/officeDocument/2006/relationships/image" Target="../media/image210.png"/><Relationship Id="rId25" Type="http://schemas.openxmlformats.org/officeDocument/2006/relationships/image" Target="../media/image7.png"/><Relationship Id="rId2" Type="http://schemas.openxmlformats.org/officeDocument/2006/relationships/image" Target="../media/image610.png"/><Relationship Id="rId16" Type="http://schemas.openxmlformats.org/officeDocument/2006/relationships/image" Target="../media/image200.png"/><Relationship Id="rId20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0.png"/><Relationship Id="rId11" Type="http://schemas.openxmlformats.org/officeDocument/2006/relationships/image" Target="../media/image150.png"/><Relationship Id="rId24" Type="http://schemas.openxmlformats.org/officeDocument/2006/relationships/image" Target="../media/image280.png"/><Relationship Id="rId5" Type="http://schemas.openxmlformats.org/officeDocument/2006/relationships/image" Target="../media/image910.png"/><Relationship Id="rId15" Type="http://schemas.openxmlformats.org/officeDocument/2006/relationships/image" Target="../media/image190.png"/><Relationship Id="rId23" Type="http://schemas.openxmlformats.org/officeDocument/2006/relationships/image" Target="../media/image29.png"/><Relationship Id="rId10" Type="http://schemas.openxmlformats.org/officeDocument/2006/relationships/image" Target="../media/image140.png"/><Relationship Id="rId19" Type="http://schemas.openxmlformats.org/officeDocument/2006/relationships/image" Target="../media/image230.png"/><Relationship Id="rId4" Type="http://schemas.openxmlformats.org/officeDocument/2006/relationships/image" Target="../media/image810.png"/><Relationship Id="rId9" Type="http://schemas.openxmlformats.org/officeDocument/2006/relationships/image" Target="../media/image138.png"/><Relationship Id="rId14" Type="http://schemas.openxmlformats.org/officeDocument/2006/relationships/image" Target="../media/image180.png"/><Relationship Id="rId22" Type="http://schemas.openxmlformats.org/officeDocument/2006/relationships/image" Target="../media/image2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M2 Chapter 4: </a:t>
            </a:r>
            <a:r>
              <a:rPr lang="en-GB" dirty="0">
                <a:solidFill>
                  <a:schemeClr val="accent5"/>
                </a:solidFill>
              </a:rPr>
              <a:t>Moments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Turning Forces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CB8A106-D64F-434A-A68D-37B4439FE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90" y="1052736"/>
            <a:ext cx="56292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2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Motivating problem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369598" y="925497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This… is a door.</a:t>
            </a:r>
          </a:p>
        </p:txBody>
      </p:sp>
      <p:pic>
        <p:nvPicPr>
          <p:cNvPr id="1028" name="Picture 4" descr="close, door, exit, logou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256" y="1628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6936" y="4593129"/>
            <a:ext cx="40995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Why do you think the handle is put on the other side of the door from the hinge?</a:t>
            </a:r>
          </a:p>
          <a:p>
            <a:pPr algn="ctr"/>
            <a:endParaRPr lang="en-GB" dirty="0"/>
          </a:p>
          <a:p>
            <a:pPr algn="ctr"/>
            <a:r>
              <a:rPr lang="en-GB" sz="1600" b="1" dirty="0"/>
              <a:t>Increasing the distance of the force applied from the point of rotation increases the ‘turning effect’ of the force.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0417" y="5424125"/>
            <a:ext cx="4048968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60032" y="4563458"/>
            <a:ext cx="409952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I double the distance of my finger from the hinge, what happens to the force required to keep the door open?</a:t>
            </a:r>
          </a:p>
          <a:p>
            <a:pPr algn="ctr"/>
            <a:endParaRPr lang="en-GB" dirty="0"/>
          </a:p>
          <a:p>
            <a:pPr algn="ctr"/>
            <a:r>
              <a:rPr lang="en-GB" sz="1600" b="1" dirty="0"/>
              <a:t>As the distance doubles, the force required halves (we’ll see why).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10584" y="5589240"/>
            <a:ext cx="4048968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644008" y="4437112"/>
            <a:ext cx="0" cy="2160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73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2FB8003-1D4F-40CE-93C9-8E90EE965EFA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8AE116DB-3CD0-4C61-80B9-DE967D74325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Rigid Bodies and Overview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640B3DC-ECB5-44A0-9634-D5D84E41C660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56BC0C-89C2-4024-9D5B-A1591B0FD5D8}"/>
              </a:ext>
            </a:extLst>
          </p:cNvPr>
          <p:cNvCxnSpPr>
            <a:cxnSpLocks/>
          </p:cNvCxnSpPr>
          <p:nvPr/>
        </p:nvCxnSpPr>
        <p:spPr>
          <a:xfrm flipH="1" flipV="1">
            <a:off x="1129438" y="1328886"/>
            <a:ext cx="9168" cy="39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77FC10-D722-40C5-BF34-362A3484150A}"/>
              </a:ext>
            </a:extLst>
          </p:cNvPr>
          <p:cNvCxnSpPr>
            <a:cxnSpLocks/>
          </p:cNvCxnSpPr>
          <p:nvPr/>
        </p:nvCxnSpPr>
        <p:spPr>
          <a:xfrm>
            <a:off x="1129438" y="1847046"/>
            <a:ext cx="76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419C454-373F-4999-AEAD-1AD459D69F27}"/>
              </a:ext>
            </a:extLst>
          </p:cNvPr>
          <p:cNvSpPr/>
          <p:nvPr/>
        </p:nvSpPr>
        <p:spPr>
          <a:xfrm>
            <a:off x="982674" y="1705466"/>
            <a:ext cx="281384" cy="2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AEE3880-778A-4BDA-817A-558E0A039468}"/>
                  </a:ext>
                </a:extLst>
              </p:cNvPr>
              <p:cNvSpPr txBox="1"/>
              <p:nvPr/>
            </p:nvSpPr>
            <p:spPr>
              <a:xfrm>
                <a:off x="848302" y="983734"/>
                <a:ext cx="557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AEE3880-778A-4BDA-817A-558E0A039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02" y="983734"/>
                <a:ext cx="55772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D91BCB-F436-4A31-A437-2AA4B69F7158}"/>
                  </a:ext>
                </a:extLst>
              </p:cNvPr>
              <p:cNvSpPr txBox="1"/>
              <p:nvPr/>
            </p:nvSpPr>
            <p:spPr>
              <a:xfrm>
                <a:off x="854384" y="2304246"/>
                <a:ext cx="557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D91BCB-F436-4A31-A437-2AA4B69F7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84" y="2304246"/>
                <a:ext cx="557728" cy="369332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34670DC6-B97C-4AE3-BCA3-B6844BC6C9E8}"/>
              </a:ext>
            </a:extLst>
          </p:cNvPr>
          <p:cNvSpPr txBox="1"/>
          <p:nvPr/>
        </p:nvSpPr>
        <p:spPr>
          <a:xfrm>
            <a:off x="1540254" y="1017090"/>
            <a:ext cx="2364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We previously dealt with particles, where each object was modelled just as a single point, and considered forces acting on each point separately.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08043AE-3568-4E4A-9911-A8DD1B3BCDA3}"/>
              </a:ext>
            </a:extLst>
          </p:cNvPr>
          <p:cNvSpPr/>
          <p:nvPr/>
        </p:nvSpPr>
        <p:spPr>
          <a:xfrm>
            <a:off x="4183300" y="1637189"/>
            <a:ext cx="792088" cy="4320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241EAC-DEB2-4A97-9598-46AAF8E11E79}"/>
              </a:ext>
            </a:extLst>
          </p:cNvPr>
          <p:cNvCxnSpPr/>
          <p:nvPr/>
        </p:nvCxnSpPr>
        <p:spPr>
          <a:xfrm>
            <a:off x="5575216" y="1645394"/>
            <a:ext cx="26532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D0E19C-D1BF-4C7C-A0CC-C53E14096997}"/>
              </a:ext>
            </a:extLst>
          </p:cNvPr>
          <p:cNvCxnSpPr>
            <a:cxnSpLocks/>
          </p:cNvCxnSpPr>
          <p:nvPr/>
        </p:nvCxnSpPr>
        <p:spPr>
          <a:xfrm>
            <a:off x="6850435" y="1646743"/>
            <a:ext cx="3371" cy="408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A3376913-2328-4C08-9472-23C2DC1C3385}"/>
              </a:ext>
            </a:extLst>
          </p:cNvPr>
          <p:cNvSpPr/>
          <p:nvPr/>
        </p:nvSpPr>
        <p:spPr>
          <a:xfrm>
            <a:off x="5995815" y="1653783"/>
            <a:ext cx="329573" cy="24399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CEAAE4D-3134-41FB-A31D-15842CB2F1B8}"/>
              </a:ext>
            </a:extLst>
          </p:cNvPr>
          <p:cNvCxnSpPr>
            <a:cxnSpLocks/>
          </p:cNvCxnSpPr>
          <p:nvPr/>
        </p:nvCxnSpPr>
        <p:spPr>
          <a:xfrm flipV="1">
            <a:off x="6174297" y="1149292"/>
            <a:ext cx="0" cy="48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3904F80-3713-4A45-993E-B98A6A847D1B}"/>
                  </a:ext>
                </a:extLst>
              </p:cNvPr>
              <p:cNvSpPr txBox="1"/>
              <p:nvPr/>
            </p:nvSpPr>
            <p:spPr>
              <a:xfrm>
                <a:off x="5895433" y="740145"/>
                <a:ext cx="557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3904F80-3713-4A45-993E-B98A6A847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433" y="740145"/>
                <a:ext cx="5577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E579840-478C-4DE0-8CBD-1EE4CE87009F}"/>
                  </a:ext>
                </a:extLst>
              </p:cNvPr>
              <p:cNvSpPr txBox="1"/>
              <p:nvPr/>
            </p:nvSpPr>
            <p:spPr>
              <a:xfrm>
                <a:off x="6588349" y="1982418"/>
                <a:ext cx="557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E579840-478C-4DE0-8CBD-1EE4CE870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349" y="1982418"/>
                <a:ext cx="557728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7C7C9F3F-ADC1-4F8A-B385-BD7D33874415}"/>
              </a:ext>
            </a:extLst>
          </p:cNvPr>
          <p:cNvSpPr txBox="1"/>
          <p:nvPr/>
        </p:nvSpPr>
        <p:spPr>
          <a:xfrm>
            <a:off x="5271767" y="2363185"/>
            <a:ext cx="3396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In this chapter we consider rigid bodies (in this case </a:t>
            </a:r>
            <a:r>
              <a:rPr lang="en-GB" sz="1600" b="1" dirty="0"/>
              <a:t>rods</a:t>
            </a:r>
            <a:r>
              <a:rPr lang="en-GB" sz="1600" dirty="0"/>
              <a:t>), which takes into account the size of the object.</a:t>
            </a:r>
          </a:p>
          <a:p>
            <a:r>
              <a:rPr lang="en-GB" sz="1600" dirty="0"/>
              <a:t>This means we can consider other properties, e.g. </a:t>
            </a:r>
            <a:r>
              <a:rPr lang="en-GB" sz="1600" b="1" dirty="0"/>
              <a:t>rotation</a:t>
            </a:r>
            <a:r>
              <a:rPr lang="en-GB" sz="1600" dirty="0"/>
              <a:t> of the body.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B921B5-2F92-4BBB-9812-BDEFFD26B3A7}"/>
              </a:ext>
            </a:extLst>
          </p:cNvPr>
          <p:cNvSpPr txBox="1"/>
          <p:nvPr/>
        </p:nvSpPr>
        <p:spPr>
          <a:xfrm>
            <a:off x="749068" y="3975526"/>
            <a:ext cx="3880768" cy="33855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/>
              <a:t>Clockwise moment = Anticlockwise moment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E236AF-43E4-49A8-B9C8-3FB178E605AC}"/>
              </a:ext>
            </a:extLst>
          </p:cNvPr>
          <p:cNvSpPr txBox="1"/>
          <p:nvPr/>
        </p:nvSpPr>
        <p:spPr>
          <a:xfrm>
            <a:off x="749068" y="3616667"/>
            <a:ext cx="388076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r>
              <a:rPr lang="en-GB" dirty="0"/>
              <a:t>:: Moments in equilibrium</a:t>
            </a:r>
            <a:endParaRPr lang="en-GB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4C3151-222A-47D3-B696-1D2E8A1E55D9}"/>
              </a:ext>
            </a:extLst>
          </p:cNvPr>
          <p:cNvSpPr txBox="1"/>
          <p:nvPr/>
        </p:nvSpPr>
        <p:spPr>
          <a:xfrm>
            <a:off x="755466" y="4878828"/>
            <a:ext cx="3880767" cy="175432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/>
              <a:t>For a ‘non-uniform’ rod we can’t model its weight as acting at the centre.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256CD8-BDD8-4F3A-9424-AE9854204C95}"/>
              </a:ext>
            </a:extLst>
          </p:cNvPr>
          <p:cNvSpPr txBox="1"/>
          <p:nvPr/>
        </p:nvSpPr>
        <p:spPr>
          <a:xfrm>
            <a:off x="755466" y="4509496"/>
            <a:ext cx="387666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2</a:t>
            </a:r>
            <a:r>
              <a:rPr lang="en-GB" dirty="0"/>
              <a:t>:: Centre of Mass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E49C021-E47B-4036-9EAF-46A75A8229C4}"/>
                  </a:ext>
                </a:extLst>
              </p:cNvPr>
              <p:cNvSpPr txBox="1"/>
              <p:nvPr/>
            </p:nvSpPr>
            <p:spPr>
              <a:xfrm>
                <a:off x="4932177" y="4823601"/>
                <a:ext cx="3967288" cy="181588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“A non uniform wooden plank of mass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1600" dirty="0"/>
                  <a:t> kg rests horizontally on supports at A and B, as shown. When a bucket of water of mass 18kg is placed at point C, the plank is in equilibrium, and is </a:t>
                </a:r>
                <a:r>
                  <a:rPr lang="en-GB" sz="1600" b="1" dirty="0"/>
                  <a:t>on the point of tilting </a:t>
                </a:r>
                <a:r>
                  <a:rPr lang="en-GB" sz="1600" dirty="0"/>
                  <a:t>about B. Find the value of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1600" dirty="0"/>
                  <a:t> and the magnitude of the reaction at B.”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E49C021-E47B-4036-9EAF-46A75A822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177" y="4823601"/>
                <a:ext cx="3967288" cy="18158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5CBDE39F-7323-4D83-BBC7-BDC06977E980}"/>
              </a:ext>
            </a:extLst>
          </p:cNvPr>
          <p:cNvSpPr txBox="1"/>
          <p:nvPr/>
        </p:nvSpPr>
        <p:spPr>
          <a:xfrm>
            <a:off x="4932176" y="4429247"/>
            <a:ext cx="396728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3</a:t>
            </a:r>
            <a:r>
              <a:rPr lang="en-GB" dirty="0"/>
              <a:t>:: On the point of Tilting</a:t>
            </a:r>
            <a:endParaRPr lang="en-GB" b="1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F4A587A-A631-480F-8F6C-C9F3EBECF88F}"/>
              </a:ext>
            </a:extLst>
          </p:cNvPr>
          <p:cNvSpPr/>
          <p:nvPr/>
        </p:nvSpPr>
        <p:spPr>
          <a:xfrm>
            <a:off x="7086600" y="933450"/>
            <a:ext cx="409575" cy="542925"/>
          </a:xfrm>
          <a:custGeom>
            <a:avLst/>
            <a:gdLst>
              <a:gd name="connsiteX0" fmla="*/ 0 w 409575"/>
              <a:gd name="connsiteY0" fmla="*/ 0 h 542925"/>
              <a:gd name="connsiteX1" fmla="*/ 209550 w 409575"/>
              <a:gd name="connsiteY1" fmla="*/ 152400 h 542925"/>
              <a:gd name="connsiteX2" fmla="*/ 371475 w 409575"/>
              <a:gd name="connsiteY2" fmla="*/ 400050 h 542925"/>
              <a:gd name="connsiteX3" fmla="*/ 409575 w 409575"/>
              <a:gd name="connsiteY3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" h="542925">
                <a:moveTo>
                  <a:pt x="0" y="0"/>
                </a:moveTo>
                <a:cubicBezTo>
                  <a:pt x="73819" y="42862"/>
                  <a:pt x="147638" y="85725"/>
                  <a:pt x="209550" y="152400"/>
                </a:cubicBezTo>
                <a:cubicBezTo>
                  <a:pt x="271463" y="219075"/>
                  <a:pt x="338137" y="334962"/>
                  <a:pt x="371475" y="400050"/>
                </a:cubicBezTo>
                <a:cubicBezTo>
                  <a:pt x="404813" y="465138"/>
                  <a:pt x="407194" y="504031"/>
                  <a:pt x="409575" y="542925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B5EDC8-BA1B-4858-9CAA-A121407A0600}"/>
              </a:ext>
            </a:extLst>
          </p:cNvPr>
          <p:cNvSpPr txBox="1"/>
          <p:nvPr/>
        </p:nvSpPr>
        <p:spPr>
          <a:xfrm>
            <a:off x="7426027" y="931189"/>
            <a:ext cx="1084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Body rotating about pivot.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74B54A8-FD95-4D54-AAB6-6696C7FF19DA}"/>
              </a:ext>
            </a:extLst>
          </p:cNvPr>
          <p:cNvCxnSpPr/>
          <p:nvPr/>
        </p:nvCxnSpPr>
        <p:spPr>
          <a:xfrm>
            <a:off x="1202276" y="6154350"/>
            <a:ext cx="26532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6A7DE15-1232-4B7B-B6CE-1B06EA9D5F60}"/>
              </a:ext>
            </a:extLst>
          </p:cNvPr>
          <p:cNvCxnSpPr>
            <a:cxnSpLocks/>
          </p:cNvCxnSpPr>
          <p:nvPr/>
        </p:nvCxnSpPr>
        <p:spPr>
          <a:xfrm>
            <a:off x="3149008" y="6160462"/>
            <a:ext cx="3371" cy="408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997B6EF7-0886-49D3-9E8B-8154ECE9F168}"/>
              </a:ext>
            </a:extLst>
          </p:cNvPr>
          <p:cNvSpPr/>
          <p:nvPr/>
        </p:nvSpPr>
        <p:spPr>
          <a:xfrm>
            <a:off x="1608588" y="6162739"/>
            <a:ext cx="329573" cy="24399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7D89770-79DC-4AEF-B84C-656243B87B38}"/>
              </a:ext>
            </a:extLst>
          </p:cNvPr>
          <p:cNvCxnSpPr>
            <a:cxnSpLocks/>
          </p:cNvCxnSpPr>
          <p:nvPr/>
        </p:nvCxnSpPr>
        <p:spPr>
          <a:xfrm flipV="1">
            <a:off x="1787070" y="5753498"/>
            <a:ext cx="0" cy="48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9D29412-296C-4566-B597-A8F5A914B207}"/>
                  </a:ext>
                </a:extLst>
              </p:cNvPr>
              <p:cNvSpPr txBox="1"/>
              <p:nvPr/>
            </p:nvSpPr>
            <p:spPr>
              <a:xfrm>
                <a:off x="1508206" y="5415788"/>
                <a:ext cx="557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9D29412-296C-4566-B597-A8F5A914B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206" y="5415788"/>
                <a:ext cx="55772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B246697-80B0-40B4-A893-B3A5D50B4E8E}"/>
                  </a:ext>
                </a:extLst>
              </p:cNvPr>
              <p:cNvSpPr txBox="1"/>
              <p:nvPr/>
            </p:nvSpPr>
            <p:spPr>
              <a:xfrm>
                <a:off x="2641544" y="6255302"/>
                <a:ext cx="557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B246697-80B0-40B4-A893-B3A5D50B4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44" y="6255302"/>
                <a:ext cx="557728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AE3BFC42-1529-4850-91FD-E686D012111F}"/>
              </a:ext>
            </a:extLst>
          </p:cNvPr>
          <p:cNvSpPr/>
          <p:nvPr/>
        </p:nvSpPr>
        <p:spPr>
          <a:xfrm>
            <a:off x="3658047" y="6162739"/>
            <a:ext cx="329573" cy="24399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7C4F844-7342-4862-8133-94F34D515934}"/>
                  </a:ext>
                </a:extLst>
              </p:cNvPr>
              <p:cNvSpPr txBox="1"/>
              <p:nvPr/>
            </p:nvSpPr>
            <p:spPr>
              <a:xfrm>
                <a:off x="3503198" y="5443576"/>
                <a:ext cx="557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7C4F844-7342-4862-8133-94F34D515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198" y="5443576"/>
                <a:ext cx="55772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2971E83-FCB0-4F01-8A21-5E0A714D14CA}"/>
              </a:ext>
            </a:extLst>
          </p:cNvPr>
          <p:cNvCxnSpPr>
            <a:cxnSpLocks/>
          </p:cNvCxnSpPr>
          <p:nvPr/>
        </p:nvCxnSpPr>
        <p:spPr>
          <a:xfrm flipV="1">
            <a:off x="3843015" y="5762625"/>
            <a:ext cx="323" cy="39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AAD190A-7328-462C-90BF-8A005CB5FF3F}"/>
              </a:ext>
            </a:extLst>
          </p:cNvPr>
          <p:cNvCxnSpPr/>
          <p:nvPr/>
        </p:nvCxnSpPr>
        <p:spPr>
          <a:xfrm>
            <a:off x="1202276" y="5996779"/>
            <a:ext cx="1946732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A001228-4E4A-455B-BB44-99CB3600EB32}"/>
                  </a:ext>
                </a:extLst>
              </p:cNvPr>
              <p:cNvSpPr txBox="1"/>
              <p:nvPr/>
            </p:nvSpPr>
            <p:spPr>
              <a:xfrm>
                <a:off x="2007378" y="5678576"/>
                <a:ext cx="557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A001228-4E4A-455B-BB44-99CB3600E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378" y="5678576"/>
                <a:ext cx="557728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38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3" grpId="0" animBg="1"/>
      <p:bldP spid="59" grpId="0"/>
      <p:bldP spid="60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9" grpId="0" animBg="1"/>
      <p:bldP spid="80" grpId="0"/>
      <p:bldP spid="83" grpId="0" animBg="1"/>
      <p:bldP spid="85" grpId="0"/>
      <p:bldP spid="86" grpId="0"/>
      <p:bldP spid="87" grpId="0" animBg="1"/>
      <p:bldP spid="88" grpId="0"/>
      <p:bldP spid="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Moments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64692" y="864096"/>
                <a:ext cx="669674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‘moment’ of a force:</a:t>
                </a:r>
              </a:p>
              <a:p>
                <a:r>
                  <a:rPr lang="en-GB" dirty="0"/>
                  <a:t>… measures the </a:t>
                </a:r>
                <a:r>
                  <a:rPr lang="en-GB" b="1" dirty="0"/>
                  <a:t>turning effect </a:t>
                </a:r>
                <a:r>
                  <a:rPr lang="en-GB" dirty="0"/>
                  <a:t>of the force on the body on which it is acting.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/>
                        </a:rPr>
                        <m:t>𝒎𝒐𝒎𝒆𝒏𝒕</m:t>
                      </m:r>
                      <m:r>
                        <a:rPr lang="en-GB" b="1" i="1" smtClean="0">
                          <a:latin typeface="Cambria Math"/>
                        </a:rPr>
                        <m:t> </m:t>
                      </m:r>
                      <m:r>
                        <a:rPr lang="en-GB" b="1" i="1" smtClean="0">
                          <a:latin typeface="Cambria Math"/>
                        </a:rPr>
                        <m:t>𝒐𝒇</m:t>
                      </m:r>
                      <m:r>
                        <a:rPr lang="en-GB" b="1" i="1" smtClean="0">
                          <a:latin typeface="Cambria Math"/>
                        </a:rPr>
                        <m:t> </m:t>
                      </m:r>
                      <m:r>
                        <a:rPr lang="en-GB" b="1" i="1" smtClean="0">
                          <a:latin typeface="Cambria Math"/>
                        </a:rPr>
                        <m:t>𝒇𝒐𝒓𝒄𝒆</m:t>
                      </m:r>
                      <m:r>
                        <a:rPr lang="en-GB" b="1" i="1" smtClean="0">
                          <a:latin typeface="Cambria Math"/>
                        </a:rPr>
                        <m:t>=</m:t>
                      </m:r>
                      <m:r>
                        <a:rPr lang="en-GB" b="1" i="1" smtClean="0">
                          <a:latin typeface="Cambria Math"/>
                        </a:rPr>
                        <m:t>𝒇𝒐𝒓𝒄𝒆</m:t>
                      </m:r>
                      <m:r>
                        <a:rPr lang="en-GB" b="1" i="1" smtClean="0">
                          <a:latin typeface="Cambria Math"/>
                        </a:rPr>
                        <m:t>×</m:t>
                      </m:r>
                      <m:r>
                        <a:rPr lang="en-GB" b="1" i="1" smtClean="0">
                          <a:latin typeface="Cambria Math"/>
                        </a:rPr>
                        <m:t>𝒅𝒊𝒔𝒕𝒂𝒏𝒄𝒆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692" y="864096"/>
                <a:ext cx="6696744" cy="1477328"/>
              </a:xfrm>
              <a:prstGeom prst="rect">
                <a:avLst/>
              </a:prstGeom>
              <a:blipFill>
                <a:blip r:embed="rId2"/>
                <a:stretch>
                  <a:fillRect l="-820" t="-2479" b="-24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177457" y="2625995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about a point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64208" y="2569724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perpendicular distance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936900" y="2308894"/>
            <a:ext cx="216024" cy="271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020292" y="2298506"/>
            <a:ext cx="324036" cy="271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95263" y="4324369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73254" y="5464653"/>
                <a:ext cx="30123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Moment about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b="1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𝟕𝟎</m:t>
                      </m:r>
                      <m:r>
                        <a:rPr lang="en-GB" b="1" i="1" smtClean="0">
                          <a:latin typeface="Cambria Math"/>
                        </a:rPr>
                        <m:t>×</m:t>
                      </m:r>
                      <m:r>
                        <a:rPr lang="en-GB" b="1" i="1" smtClean="0">
                          <a:latin typeface="Cambria Math"/>
                        </a:rPr>
                        <m:t>𝟏𝟎</m:t>
                      </m:r>
                      <m:r>
                        <a:rPr lang="en-GB" b="1" i="1" smtClean="0">
                          <a:latin typeface="Cambria Math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𝟕𝟎</m:t>
                      </m:r>
                      <m:r>
                        <a:rPr lang="en-GB" b="1" i="1" smtClean="0">
                          <a:latin typeface="Cambria Math"/>
                        </a:rPr>
                        <m:t>𝟎</m:t>
                      </m:r>
                      <m:r>
                        <a:rPr lang="en-GB" b="1" i="1" smtClean="0">
                          <a:latin typeface="Cambria Math"/>
                        </a:rPr>
                        <m:t> </m:t>
                      </m:r>
                      <m:r>
                        <a:rPr lang="en-GB" b="1" i="1" smtClean="0">
                          <a:latin typeface="Cambria Math"/>
                        </a:rPr>
                        <m:t>𝑵𝒎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54" y="5464653"/>
                <a:ext cx="3012322" cy="646331"/>
              </a:xfrm>
              <a:prstGeom prst="rect">
                <a:avLst/>
              </a:prstGeom>
              <a:blipFill>
                <a:blip r:embed="rId3"/>
                <a:stretch>
                  <a:fillRect l="-1619" t="-4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1237416" y="5812523"/>
            <a:ext cx="2335889" cy="3627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2732" y="1224136"/>
            <a:ext cx="6718704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612" y="849063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Wingdings" panose="05000000000000000000" pitchFamily="2" charset="2"/>
              </a:rPr>
              <a:t>!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06AB1A-35B2-46F2-8005-840790A1D66C}"/>
              </a:ext>
            </a:extLst>
          </p:cNvPr>
          <p:cNvCxnSpPr>
            <a:cxnSpLocks/>
          </p:cNvCxnSpPr>
          <p:nvPr/>
        </p:nvCxnSpPr>
        <p:spPr>
          <a:xfrm>
            <a:off x="1892320" y="4815286"/>
            <a:ext cx="568309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1010D23D-CBBE-4EF0-8A04-4FC6B6918A87}"/>
              </a:ext>
            </a:extLst>
          </p:cNvPr>
          <p:cNvSpPr/>
          <p:nvPr/>
        </p:nvSpPr>
        <p:spPr>
          <a:xfrm>
            <a:off x="4643689" y="4816614"/>
            <a:ext cx="329573" cy="24399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C8C961-6525-4282-B69D-38D78F42B096}"/>
              </a:ext>
            </a:extLst>
          </p:cNvPr>
          <p:cNvCxnSpPr>
            <a:cxnSpLocks/>
          </p:cNvCxnSpPr>
          <p:nvPr/>
        </p:nvCxnSpPr>
        <p:spPr>
          <a:xfrm>
            <a:off x="1931755" y="4732495"/>
            <a:ext cx="2857996" cy="1349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BDB7501-868D-4502-A8D7-A3F7FF1802DB}"/>
                  </a:ext>
                </a:extLst>
              </p:cNvPr>
              <p:cNvSpPr txBox="1"/>
              <p:nvPr/>
            </p:nvSpPr>
            <p:spPr>
              <a:xfrm>
                <a:off x="4236529" y="5072228"/>
                <a:ext cx="1103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BDB7501-868D-4502-A8D7-A3F7FF180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529" y="5072228"/>
                <a:ext cx="11036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2A9227B-EED2-444B-B0DB-CA9E1C89D081}"/>
                  </a:ext>
                </a:extLst>
              </p:cNvPr>
              <p:cNvSpPr txBox="1"/>
              <p:nvPr/>
            </p:nvSpPr>
            <p:spPr>
              <a:xfrm>
                <a:off x="5345262" y="5563132"/>
                <a:ext cx="30123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Moment about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b="1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/>
                        </a:rPr>
                        <m:t>=</m:t>
                      </m:r>
                      <m:r>
                        <a:rPr lang="en-GB" b="1" i="1" smtClean="0">
                          <a:latin typeface="Cambria Math"/>
                        </a:rPr>
                        <m:t>𝟕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/>
                        </a:rPr>
                        <m:t>𝟓</m:t>
                      </m:r>
                      <m:r>
                        <a:rPr lang="en-GB" b="1" i="1" smtClean="0">
                          <a:latin typeface="Cambria Math"/>
                        </a:rPr>
                        <m:t>𝒈</m:t>
                      </m:r>
                      <m:r>
                        <a:rPr lang="en-GB" b="1" i="1" smtClean="0">
                          <a:latin typeface="Cambria Math"/>
                        </a:rPr>
                        <m:t>×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GB" b="1" i="1" smtClean="0">
                          <a:latin typeface="Cambria Math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𝟓𝟖𝟖</m:t>
                      </m:r>
                      <m:r>
                        <a:rPr lang="en-GB" b="1" i="1" smtClean="0">
                          <a:latin typeface="Cambria Math"/>
                        </a:rPr>
                        <m:t> </m:t>
                      </m:r>
                      <m:r>
                        <a:rPr lang="en-GB" b="1" i="1" smtClean="0">
                          <a:latin typeface="Cambria Math"/>
                        </a:rPr>
                        <m:t>𝑵𝒎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2A9227B-EED2-444B-B0DB-CA9E1C89D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262" y="5563132"/>
                <a:ext cx="3012322" cy="646331"/>
              </a:xfrm>
              <a:prstGeom prst="rect">
                <a:avLst/>
              </a:prstGeom>
              <a:blipFill>
                <a:blip r:embed="rId7"/>
                <a:stretch>
                  <a:fillRect l="-1822" t="-5660" b="-6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500B081-4116-4510-A8F7-CBB5A298D382}"/>
              </a:ext>
            </a:extLst>
          </p:cNvPr>
          <p:cNvSpPr/>
          <p:nvPr/>
        </p:nvSpPr>
        <p:spPr>
          <a:xfrm>
            <a:off x="5683478" y="5884401"/>
            <a:ext cx="2335889" cy="3627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E46F67-BF76-4D34-973A-AF6163F1D432}"/>
              </a:ext>
            </a:extLst>
          </p:cNvPr>
          <p:cNvCxnSpPr>
            <a:cxnSpLocks/>
          </p:cNvCxnSpPr>
          <p:nvPr/>
        </p:nvCxnSpPr>
        <p:spPr>
          <a:xfrm>
            <a:off x="4903876" y="4722309"/>
            <a:ext cx="2657475" cy="1905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A0CFC20-E7D7-4CE1-9996-029D07DEEB92}"/>
              </a:ext>
            </a:extLst>
          </p:cNvPr>
          <p:cNvSpPr txBox="1"/>
          <p:nvPr/>
        </p:nvSpPr>
        <p:spPr>
          <a:xfrm>
            <a:off x="5739844" y="4345889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BDEF3E-E1BE-4B26-BECF-4440C44492FE}"/>
              </a:ext>
            </a:extLst>
          </p:cNvPr>
          <p:cNvSpPr txBox="1"/>
          <p:nvPr/>
        </p:nvSpPr>
        <p:spPr>
          <a:xfrm>
            <a:off x="7715250" y="3588391"/>
            <a:ext cx="1291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Big Kat has a mass of 7.5kg.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420B03-6A4A-4978-99B8-1C90779ADFEC}"/>
              </a:ext>
            </a:extLst>
          </p:cNvPr>
          <p:cNvCxnSpPr>
            <a:cxnSpLocks/>
          </p:cNvCxnSpPr>
          <p:nvPr/>
        </p:nvCxnSpPr>
        <p:spPr>
          <a:xfrm>
            <a:off x="1894869" y="4806716"/>
            <a:ext cx="1043" cy="52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B0BDE55-6F09-430A-89D3-CB1789EA70AA}"/>
              </a:ext>
            </a:extLst>
          </p:cNvPr>
          <p:cNvSpPr txBox="1"/>
          <p:nvPr/>
        </p:nvSpPr>
        <p:spPr>
          <a:xfrm>
            <a:off x="1953272" y="507989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70 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D05D9E-E409-4703-A3FA-C15B16CEC50F}"/>
              </a:ext>
            </a:extLst>
          </p:cNvPr>
          <p:cNvCxnSpPr>
            <a:cxnSpLocks/>
          </p:cNvCxnSpPr>
          <p:nvPr/>
        </p:nvCxnSpPr>
        <p:spPr>
          <a:xfrm>
            <a:off x="7561939" y="4798327"/>
            <a:ext cx="1043" cy="52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DB8273-0755-47F9-83EF-B9F1B6402B93}"/>
                  </a:ext>
                </a:extLst>
              </p:cNvPr>
              <p:cNvSpPr txBox="1"/>
              <p:nvPr/>
            </p:nvSpPr>
            <p:spPr>
              <a:xfrm>
                <a:off x="7589986" y="5073156"/>
                <a:ext cx="756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DB8273-0755-47F9-83EF-B9F1B6402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986" y="5073156"/>
                <a:ext cx="756084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6E3E965A-82B7-40CB-B7B1-9FEC8A4CF771}"/>
              </a:ext>
            </a:extLst>
          </p:cNvPr>
          <p:cNvSpPr/>
          <p:nvPr/>
        </p:nvSpPr>
        <p:spPr>
          <a:xfrm>
            <a:off x="7674512" y="5043430"/>
            <a:ext cx="1013240" cy="4094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2820DA-3431-4842-9A77-DBF07CA017C7}"/>
              </a:ext>
            </a:extLst>
          </p:cNvPr>
          <p:cNvSpPr txBox="1"/>
          <p:nvPr/>
        </p:nvSpPr>
        <p:spPr>
          <a:xfrm>
            <a:off x="533400" y="6349615"/>
            <a:ext cx="860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anticlockwise moment is greater, so the seesaw will tilt in an anticlockwise direction.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E60D3-02DE-48B4-B996-716F03D9AF56}"/>
              </a:ext>
            </a:extLst>
          </p:cNvPr>
          <p:cNvSpPr txBox="1"/>
          <p:nvPr/>
        </p:nvSpPr>
        <p:spPr>
          <a:xfrm>
            <a:off x="2749391" y="3479869"/>
            <a:ext cx="2310408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Notice that the measured distance is </a:t>
            </a:r>
            <a:r>
              <a:rPr lang="en-GB" sz="1400" b="1" dirty="0"/>
              <a:t>perpendicular</a:t>
            </a:r>
            <a:r>
              <a:rPr lang="en-GB" sz="1400" dirty="0"/>
              <a:t> to the force being considered.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BCC69F-CB88-CE1E-FD2F-9896643BC2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8477" y="3608560"/>
            <a:ext cx="974094" cy="10436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8F1B55-3155-3A6C-F3F0-247402DC1D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40389" y="3574580"/>
            <a:ext cx="9715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7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34" grpId="0" animBg="1"/>
      <p:bldP spid="22" grpId="0" animBg="1"/>
      <p:bldP spid="38" grpId="0" animBg="1"/>
      <p:bldP spid="46" grpId="0" animBg="1"/>
      <p:bldP spid="15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Quickfire Examples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/>
          <p:nvPr/>
        </p:nvCxnSpPr>
        <p:spPr>
          <a:xfrm flipV="1">
            <a:off x="539552" y="1196752"/>
            <a:ext cx="2160240" cy="648072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619672" y="231287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43608" y="980728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𝐹</m:t>
                      </m:r>
                      <m:r>
                        <a:rPr lang="en-GB" b="0" i="1" smtClean="0">
                          <a:latin typeface="Cambria Math"/>
                        </a:rPr>
                        <m:t>=20</m:t>
                      </m:r>
                      <m:r>
                        <a:rPr lang="en-GB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980728"/>
                <a:ext cx="108012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H="1" flipV="1">
            <a:off x="1468582" y="1570182"/>
            <a:ext cx="230909" cy="7758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93842" y="1660158"/>
                <a:ext cx="683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10</m:t>
                      </m:r>
                      <m:r>
                        <a:rPr lang="en-GB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842" y="1660158"/>
                <a:ext cx="68370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35696" y="231287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312876"/>
                <a:ext cx="4320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359532" y="916805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19572" y="2924944"/>
                <a:ext cx="21962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Moment of force F about point P</a:t>
                </a:r>
              </a:p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/>
                      </a:rPr>
                      <m:t>=</m:t>
                    </m:r>
                    <m:r>
                      <a:rPr lang="en-GB" b="1" i="1" smtClean="0">
                        <a:latin typeface="Cambria Math"/>
                      </a:rPr>
                      <m:t>𝟐𝟎𝟎</m:t>
                    </m:r>
                    <m:r>
                      <a:rPr lang="en-GB" b="1" i="1" smtClean="0">
                        <a:latin typeface="Cambria Math"/>
                      </a:rPr>
                      <m:t>𝑵𝒎</m:t>
                    </m:r>
                  </m:oMath>
                </a14:m>
                <a:r>
                  <a:rPr lang="en-GB" b="1" dirty="0"/>
                  <a:t> clockwise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72" y="2924944"/>
                <a:ext cx="2196244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2222" t="-3311" r="-194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4448175" y="980728"/>
            <a:ext cx="627881" cy="1419572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319972" y="231287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79912" y="1269282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𝐹</m:t>
                      </m:r>
                      <m:r>
                        <a:rPr lang="en-GB" b="0" i="1" smtClean="0">
                          <a:latin typeface="Cambria Math"/>
                        </a:rPr>
                        <m:t>=20</m:t>
                      </m:r>
                      <m:r>
                        <a:rPr lang="en-GB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269282"/>
                <a:ext cx="108012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535996" y="231287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996" y="2312876"/>
                <a:ext cx="43204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3059832" y="916805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419872" y="2924944"/>
                <a:ext cx="198022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Moment of force F about point 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/>
                        </a:rPr>
                        <m:t>=</m:t>
                      </m:r>
                      <m:r>
                        <a:rPr lang="en-GB" b="1" i="1" smtClean="0">
                          <a:latin typeface="Cambria Math"/>
                        </a:rPr>
                        <m:t>𝟎</m:t>
                      </m:r>
                      <m:r>
                        <a:rPr lang="en-GB" b="1" i="1" smtClean="0">
                          <a:latin typeface="Cambria Math"/>
                        </a:rPr>
                        <m:t>𝑵𝒎</m:t>
                      </m:r>
                    </m:oMath>
                  </m:oMathPara>
                </a14:m>
                <a:endParaRPr lang="en-GB" b="1" dirty="0"/>
              </a:p>
              <a:p>
                <a:r>
                  <a:rPr lang="en-GB" sz="1200" dirty="0"/>
                  <a:t>There is no ‘turning’ effect.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2924944"/>
                <a:ext cx="1980220" cy="1107996"/>
              </a:xfrm>
              <a:prstGeom prst="rect">
                <a:avLst/>
              </a:prstGeom>
              <a:blipFill rotWithShape="1">
                <a:blip r:embed="rId8"/>
                <a:stretch>
                  <a:fillRect l="-2462" t="-2747" r="-2154" b="-32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6228184" y="980728"/>
            <a:ext cx="1728192" cy="115212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01902" y="252890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850812" y="980728"/>
                <a:ext cx="655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10</m:t>
                      </m:r>
                      <m:r>
                        <a:rPr lang="en-GB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812" y="980728"/>
                <a:ext cx="65514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 flipH="1" flipV="1">
            <a:off x="7081722" y="1556792"/>
            <a:ext cx="12498" cy="10111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001902" y="1763524"/>
                <a:ext cx="683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5</m:t>
                      </m:r>
                      <m:r>
                        <a:rPr lang="en-GB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902" y="1763524"/>
                <a:ext cx="68370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17926" y="231287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926" y="2312876"/>
                <a:ext cx="43204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5741762" y="916805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574752" y="2797944"/>
                <a:ext cx="19802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Moment of force F about point 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/>
                        </a:rPr>
                        <m:t>=</m:t>
                      </m:r>
                      <m:r>
                        <a:rPr lang="en-GB" b="1" i="1" smtClean="0">
                          <a:latin typeface="Cambria Math"/>
                        </a:rPr>
                        <m:t>𝟓𝟎</m:t>
                      </m:r>
                      <m:r>
                        <a:rPr lang="en-GB" b="1" i="1" smtClean="0">
                          <a:latin typeface="Cambria Math"/>
                        </a:rPr>
                        <m:t>𝒔𝒊𝒏</m:t>
                      </m:r>
                      <m:r>
                        <a:rPr lang="en-GB" b="1" i="1" smtClean="0">
                          <a:latin typeface="Cambria Math"/>
                        </a:rPr>
                        <m:t>𝟔𝟎</m:t>
                      </m:r>
                      <m:r>
                        <a:rPr lang="en-GB" b="1" i="1" smtClean="0">
                          <a:latin typeface="Cambria Math"/>
                        </a:rPr>
                        <m:t> </m:t>
                      </m:r>
                      <m:r>
                        <a:rPr lang="en-GB" b="1" i="1" smtClean="0">
                          <a:latin typeface="Cambria Math"/>
                        </a:rPr>
                        <m:t>𝑵𝒎</m:t>
                      </m:r>
                    </m:oMath>
                  </m:oMathPara>
                </a14:m>
                <a:endParaRPr lang="en-GB" b="1" dirty="0"/>
              </a:p>
              <a:p>
                <a:r>
                  <a:rPr lang="en-GB" b="1" dirty="0"/>
                  <a:t>       clockwise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752" y="2797944"/>
                <a:ext cx="1980220" cy="1200329"/>
              </a:xfrm>
              <a:prstGeom prst="rect">
                <a:avLst/>
              </a:prstGeom>
              <a:blipFill>
                <a:blip r:embed="rId12"/>
                <a:stretch>
                  <a:fillRect l="-2462" t="-3046" r="-2154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 38"/>
          <p:cNvSpPr/>
          <p:nvPr/>
        </p:nvSpPr>
        <p:spPr>
          <a:xfrm>
            <a:off x="6761018" y="1791855"/>
            <a:ext cx="323273" cy="147781"/>
          </a:xfrm>
          <a:custGeom>
            <a:avLst/>
            <a:gdLst>
              <a:gd name="connsiteX0" fmla="*/ 323273 w 323273"/>
              <a:gd name="connsiteY0" fmla="*/ 147781 h 147781"/>
              <a:gd name="connsiteX1" fmla="*/ 175491 w 323273"/>
              <a:gd name="connsiteY1" fmla="*/ 129309 h 147781"/>
              <a:gd name="connsiteX2" fmla="*/ 55418 w 323273"/>
              <a:gd name="connsiteY2" fmla="*/ 64654 h 147781"/>
              <a:gd name="connsiteX3" fmla="*/ 0 w 323273"/>
              <a:gd name="connsiteY3" fmla="*/ 0 h 14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273" h="147781">
                <a:moveTo>
                  <a:pt x="323273" y="147781"/>
                </a:moveTo>
                <a:cubicBezTo>
                  <a:pt x="271703" y="145472"/>
                  <a:pt x="220133" y="143163"/>
                  <a:pt x="175491" y="129309"/>
                </a:cubicBezTo>
                <a:cubicBezTo>
                  <a:pt x="130848" y="115454"/>
                  <a:pt x="84666" y="86205"/>
                  <a:pt x="55418" y="64654"/>
                </a:cubicBezTo>
                <a:cubicBezTo>
                  <a:pt x="26169" y="43102"/>
                  <a:pt x="13084" y="21551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592708" y="1855857"/>
                <a:ext cx="5072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60°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708" y="1855857"/>
                <a:ext cx="507225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6272254" y="1897380"/>
            <a:ext cx="806726" cy="731520"/>
            <a:chOff x="6272254" y="1897380"/>
            <a:chExt cx="806726" cy="731520"/>
          </a:xfrm>
        </p:grpSpPr>
        <p:cxnSp>
          <p:nvCxnSpPr>
            <p:cNvPr id="42" name="Straight Connector 41"/>
            <p:cNvCxnSpPr/>
            <p:nvPr/>
          </p:nvCxnSpPr>
          <p:spPr>
            <a:xfrm flipH="1" flipV="1">
              <a:off x="6545580" y="1897380"/>
              <a:ext cx="533400" cy="7315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272254" y="2251901"/>
                  <a:ext cx="68370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/>
                          </a:rPr>
                          <m:t>5</m:t>
                        </m:r>
                        <m:r>
                          <a:rPr lang="en-GB" sz="1200" b="0" i="1" smtClean="0">
                            <a:latin typeface="Cambria Math"/>
                          </a:rPr>
                          <m:t>𝑠𝑖𝑛</m:t>
                        </m:r>
                        <m:r>
                          <a:rPr lang="en-GB" sz="1200" b="0" i="1" smtClean="0">
                            <a:latin typeface="Cambria Math"/>
                          </a:rPr>
                          <m:t>60 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254" y="2251901"/>
                  <a:ext cx="683708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Rectangle 47"/>
          <p:cNvSpPr/>
          <p:nvPr/>
        </p:nvSpPr>
        <p:spPr>
          <a:xfrm>
            <a:off x="1045432" y="3527083"/>
            <a:ext cx="1870383" cy="2732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527801" y="3527083"/>
            <a:ext cx="1764362" cy="5274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986862" y="3405076"/>
            <a:ext cx="1357227" cy="529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649974" y="1897380"/>
            <a:ext cx="14928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 see what force is acting perpendicularly.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 flipH="1" flipV="1">
            <a:off x="1073150" y="4222751"/>
            <a:ext cx="1670050" cy="1347539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648746" y="5710328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066491" y="4531488"/>
                <a:ext cx="655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10</m:t>
                      </m:r>
                      <m:r>
                        <a:rPr lang="en-GB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491" y="4531488"/>
                <a:ext cx="655146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/>
          <p:cNvCxnSpPr/>
          <p:nvPr/>
        </p:nvCxnSpPr>
        <p:spPr>
          <a:xfrm flipH="1" flipV="1">
            <a:off x="1473200" y="4559300"/>
            <a:ext cx="267864" cy="119006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050506" y="5146970"/>
                <a:ext cx="683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2</m:t>
                      </m:r>
                      <m:r>
                        <a:rPr lang="en-GB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06" y="5146970"/>
                <a:ext cx="683708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864770" y="5494304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70" y="5494304"/>
                <a:ext cx="432048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388606" y="4098233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28075" y="6030809"/>
                <a:ext cx="32472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Moment:</a:t>
                </a:r>
                <a:endParaRPr lang="en-GB" b="1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/>
                      </a:rPr>
                      <m:t>𝟐𝟎</m:t>
                    </m:r>
                    <m:r>
                      <a:rPr lang="en-GB" b="1" i="1" smtClean="0">
                        <a:latin typeface="Cambria Math"/>
                      </a:rPr>
                      <m:t>𝒔𝒊𝒏</m:t>
                    </m:r>
                    <m:r>
                      <a:rPr lang="en-GB" b="1" i="1" smtClean="0">
                        <a:latin typeface="Cambria Math"/>
                      </a:rPr>
                      <m:t>𝟑𝟎</m:t>
                    </m:r>
                    <m:r>
                      <a:rPr lang="en-GB" b="1" i="1" smtClean="0">
                        <a:latin typeface="Cambria Math"/>
                      </a:rPr>
                      <m:t> </m:t>
                    </m:r>
                    <m:r>
                      <a:rPr lang="en-GB" b="1" i="1" smtClean="0">
                        <a:latin typeface="Cambria Math"/>
                      </a:rPr>
                      <m:t>𝑵𝒎</m:t>
                    </m:r>
                    <m:r>
                      <a:rPr lang="en-GB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b="1" i="0" dirty="0">
                    <a:latin typeface="+mj-lt"/>
                  </a:rPr>
                  <a:t>anticlockwise</a:t>
                </a:r>
                <a:endParaRPr lang="en-GB" b="1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75" y="6030809"/>
                <a:ext cx="3247290" cy="646331"/>
              </a:xfrm>
              <a:prstGeom prst="rect">
                <a:avLst/>
              </a:prstGeom>
              <a:blipFill>
                <a:blip r:embed="rId18"/>
                <a:stretch>
                  <a:fillRect l="-1501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544495" y="4908463"/>
                <a:ext cx="5072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30°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495" y="4908463"/>
                <a:ext cx="507225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/>
          <p:cNvSpPr/>
          <p:nvPr/>
        </p:nvSpPr>
        <p:spPr>
          <a:xfrm>
            <a:off x="478601" y="6357430"/>
            <a:ext cx="2988249" cy="3873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71" name="Freeform 70"/>
          <p:cNvSpPr/>
          <p:nvPr/>
        </p:nvSpPr>
        <p:spPr>
          <a:xfrm>
            <a:off x="1555750" y="4838700"/>
            <a:ext cx="222250" cy="107950"/>
          </a:xfrm>
          <a:custGeom>
            <a:avLst/>
            <a:gdLst>
              <a:gd name="connsiteX0" fmla="*/ 0 w 222250"/>
              <a:gd name="connsiteY0" fmla="*/ 107950 h 107950"/>
              <a:gd name="connsiteX1" fmla="*/ 101600 w 222250"/>
              <a:gd name="connsiteY1" fmla="*/ 88900 h 107950"/>
              <a:gd name="connsiteX2" fmla="*/ 222250 w 222250"/>
              <a:gd name="connsiteY2" fmla="*/ 0 h 10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250" h="107950">
                <a:moveTo>
                  <a:pt x="0" y="107950"/>
                </a:moveTo>
                <a:cubicBezTo>
                  <a:pt x="32279" y="107421"/>
                  <a:pt x="64558" y="106892"/>
                  <a:pt x="101600" y="88900"/>
                </a:cubicBezTo>
                <a:cubicBezTo>
                  <a:pt x="138642" y="70908"/>
                  <a:pt x="180446" y="35454"/>
                  <a:pt x="22225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/>
          <p:cNvCxnSpPr>
            <a:cxnSpLocks/>
          </p:cNvCxnSpPr>
          <p:nvPr/>
        </p:nvCxnSpPr>
        <p:spPr>
          <a:xfrm flipH="1" flipV="1">
            <a:off x="5488716" y="4290941"/>
            <a:ext cx="1625148" cy="137162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064312" y="5778517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454768" y="4742050"/>
                <a:ext cx="655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5</m:t>
                      </m:r>
                      <m:r>
                        <a:rPr lang="en-GB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768" y="4742050"/>
                <a:ext cx="655146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/>
          <p:cNvCxnSpPr/>
          <p:nvPr/>
        </p:nvCxnSpPr>
        <p:spPr>
          <a:xfrm flipH="1" flipV="1">
            <a:off x="5888766" y="4627489"/>
            <a:ext cx="267864" cy="119006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466072" y="5215159"/>
                <a:ext cx="683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3</m:t>
                      </m:r>
                      <m:r>
                        <a:rPr lang="en-GB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072" y="5215159"/>
                <a:ext cx="683708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280336" y="5562493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336" y="5562493"/>
                <a:ext cx="432048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77"/>
          <p:cNvSpPr/>
          <p:nvPr/>
        </p:nvSpPr>
        <p:spPr>
          <a:xfrm>
            <a:off x="4804172" y="4166422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843641" y="6098998"/>
                <a:ext cx="32472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Moment:</a:t>
                </a:r>
                <a:endParaRPr lang="en-GB" b="1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/>
                      </a:rPr>
                      <m:t>𝟏𝟓</m:t>
                    </m:r>
                    <m:r>
                      <a:rPr lang="en-GB" b="1" i="1" smtClean="0">
                        <a:latin typeface="Cambria Math"/>
                      </a:rPr>
                      <m:t>𝒄𝒐𝒔</m:t>
                    </m:r>
                    <m:r>
                      <a:rPr lang="en-GB" b="1" i="1" smtClean="0">
                        <a:latin typeface="Cambria Math"/>
                      </a:rPr>
                      <m:t>𝟔𝟓</m:t>
                    </m:r>
                    <m:r>
                      <a:rPr lang="en-GB" b="1" i="1" smtClean="0">
                        <a:latin typeface="Cambria Math"/>
                      </a:rPr>
                      <m:t> </m:t>
                    </m:r>
                    <m:r>
                      <a:rPr lang="en-GB" b="1" i="1" smtClean="0">
                        <a:latin typeface="Cambria Math"/>
                      </a:rPr>
                      <m:t>𝑵𝒎</m:t>
                    </m:r>
                    <m:r>
                      <a:rPr lang="en-GB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b="1" i="0" dirty="0">
                    <a:latin typeface="+mj-lt"/>
                  </a:rPr>
                  <a:t>anticlockwise</a:t>
                </a:r>
                <a:endParaRPr lang="en-GB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641" y="6098998"/>
                <a:ext cx="3247290" cy="646331"/>
              </a:xfrm>
              <a:prstGeom prst="rect">
                <a:avLst/>
              </a:prstGeom>
              <a:blipFill>
                <a:blip r:embed="rId23"/>
                <a:stretch>
                  <a:fillRect l="-1692" t="-4673" b="-130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037178" y="5355804"/>
                <a:ext cx="5072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/>
                        </a:rPr>
                        <m:t>65°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178" y="5355804"/>
                <a:ext cx="507225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/>
          <p:cNvSpPr/>
          <p:nvPr/>
        </p:nvSpPr>
        <p:spPr>
          <a:xfrm>
            <a:off x="4874451" y="6389862"/>
            <a:ext cx="2988249" cy="3873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6216650" y="5314950"/>
            <a:ext cx="457200" cy="5207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Freeform 85"/>
          <p:cNvSpPr/>
          <p:nvPr/>
        </p:nvSpPr>
        <p:spPr>
          <a:xfrm>
            <a:off x="6108700" y="5607050"/>
            <a:ext cx="247650" cy="69850"/>
          </a:xfrm>
          <a:custGeom>
            <a:avLst/>
            <a:gdLst>
              <a:gd name="connsiteX0" fmla="*/ 0 w 247650"/>
              <a:gd name="connsiteY0" fmla="*/ 0 h 69850"/>
              <a:gd name="connsiteX1" fmla="*/ 76200 w 247650"/>
              <a:gd name="connsiteY1" fmla="*/ 6350 h 69850"/>
              <a:gd name="connsiteX2" fmla="*/ 165100 w 247650"/>
              <a:gd name="connsiteY2" fmla="*/ 25400 h 69850"/>
              <a:gd name="connsiteX3" fmla="*/ 247650 w 247650"/>
              <a:gd name="connsiteY3" fmla="*/ 6985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69850">
                <a:moveTo>
                  <a:pt x="0" y="0"/>
                </a:moveTo>
                <a:cubicBezTo>
                  <a:pt x="24341" y="1058"/>
                  <a:pt x="48683" y="2117"/>
                  <a:pt x="76200" y="6350"/>
                </a:cubicBezTo>
                <a:cubicBezTo>
                  <a:pt x="103717" y="10583"/>
                  <a:pt x="136525" y="14817"/>
                  <a:pt x="165100" y="25400"/>
                </a:cubicBezTo>
                <a:cubicBezTo>
                  <a:pt x="193675" y="35983"/>
                  <a:pt x="220662" y="52916"/>
                  <a:pt x="247650" y="6985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989A52-0AB3-4945-9B12-322D13DEA7B1}"/>
                  </a:ext>
                </a:extLst>
              </p:cNvPr>
              <p:cNvSpPr txBox="1"/>
              <p:nvPr/>
            </p:nvSpPr>
            <p:spPr>
              <a:xfrm>
                <a:off x="7686676" y="2679599"/>
                <a:ext cx="1371600" cy="286232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Tip</a:t>
                </a:r>
                <a:r>
                  <a:rPr lang="en-GB" sz="1200" dirty="0"/>
                  <a:t>: Recall that if the hypotenuse of a right-angled triangle is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200" dirty="0"/>
                  <a:t> then the side opposite the angle is of length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GB" sz="1200" dirty="0"/>
                  <a:t> and the adjacent to it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GB" sz="1200" dirty="0"/>
                  <a:t>. You should be able to find these lengths instantly without messing about with soh-</a:t>
                </a:r>
                <a:r>
                  <a:rPr lang="en-GB" sz="1200" dirty="0" err="1"/>
                  <a:t>cah</a:t>
                </a:r>
                <a:r>
                  <a:rPr lang="en-GB" sz="1200" dirty="0"/>
                  <a:t>-toa all the time.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989A52-0AB3-4945-9B12-322D13DEA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676" y="2679599"/>
                <a:ext cx="1371600" cy="2862322"/>
              </a:xfrm>
              <a:prstGeom prst="rect">
                <a:avLst/>
              </a:prstGeom>
              <a:blipFill>
                <a:blip r:embed="rId25"/>
                <a:stretch>
                  <a:fillRect r="-1310" b="-4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7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/>
      <p:bldP spid="65" grpId="0" animBg="1"/>
      <p:bldP spid="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EAD64B5-EAB4-48A4-B861-CA75021C70DE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4232D36-13FA-40B9-91EE-5F64E268DF21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B703757-3DAC-4ABA-9589-DDA8729849CF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FB6AFC-0633-41F1-9890-512B14D9D39A}"/>
                  </a:ext>
                </a:extLst>
              </p:cNvPr>
              <p:cNvSpPr txBox="1"/>
              <p:nvPr/>
            </p:nvSpPr>
            <p:spPr>
              <a:xfrm>
                <a:off x="899592" y="1052736"/>
                <a:ext cx="6480720" cy="230832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[Textbook] The diagram shows two forces acting on a lamina. Find the moment of each of the forces about the point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FB6AFC-0633-41F1-9890-512B14D9D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052736"/>
                <a:ext cx="6480720" cy="2308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1D17C5-FE69-4A1C-9C95-601E316CAA1E}"/>
              </a:ext>
            </a:extLst>
          </p:cNvPr>
          <p:cNvCxnSpPr/>
          <p:nvPr/>
        </p:nvCxnSpPr>
        <p:spPr>
          <a:xfrm flipV="1">
            <a:off x="2945117" y="1922245"/>
            <a:ext cx="0" cy="1152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53E563-F5F6-4EAE-B14A-60B0420270DE}"/>
              </a:ext>
            </a:extLst>
          </p:cNvPr>
          <p:cNvCxnSpPr>
            <a:cxnSpLocks/>
          </p:cNvCxnSpPr>
          <p:nvPr/>
        </p:nvCxnSpPr>
        <p:spPr>
          <a:xfrm flipV="1">
            <a:off x="4457533" y="2187903"/>
            <a:ext cx="605532" cy="962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A6ED701-E95D-4D36-82E6-1DD7ED8D021D}"/>
              </a:ext>
            </a:extLst>
          </p:cNvPr>
          <p:cNvSpPr/>
          <p:nvPr/>
        </p:nvSpPr>
        <p:spPr>
          <a:xfrm>
            <a:off x="3853439" y="2139186"/>
            <a:ext cx="72005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952AA2-5567-409E-B802-794B704AECE0}"/>
              </a:ext>
            </a:extLst>
          </p:cNvPr>
          <p:cNvCxnSpPr>
            <a:cxnSpLocks/>
          </p:cNvCxnSpPr>
          <p:nvPr/>
        </p:nvCxnSpPr>
        <p:spPr>
          <a:xfrm>
            <a:off x="2972329" y="2157741"/>
            <a:ext cx="900111" cy="142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389C34-7909-4197-A02A-B72D54460837}"/>
              </a:ext>
            </a:extLst>
          </p:cNvPr>
          <p:cNvCxnSpPr>
            <a:cxnSpLocks/>
          </p:cNvCxnSpPr>
          <p:nvPr/>
        </p:nvCxnSpPr>
        <p:spPr>
          <a:xfrm>
            <a:off x="3878790" y="2175203"/>
            <a:ext cx="641350" cy="8382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31C04C-85C4-47DE-84F8-12DE3216FC15}"/>
              </a:ext>
            </a:extLst>
          </p:cNvPr>
          <p:cNvCxnSpPr>
            <a:cxnSpLocks/>
          </p:cNvCxnSpPr>
          <p:nvPr/>
        </p:nvCxnSpPr>
        <p:spPr>
          <a:xfrm>
            <a:off x="2945117" y="2066261"/>
            <a:ext cx="133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9834EA-19BA-4B42-84FB-3A9FE04DB51E}"/>
              </a:ext>
            </a:extLst>
          </p:cNvPr>
          <p:cNvCxnSpPr>
            <a:cxnSpLocks/>
          </p:cNvCxnSpPr>
          <p:nvPr/>
        </p:nvCxnSpPr>
        <p:spPr>
          <a:xfrm>
            <a:off x="3078591" y="2066261"/>
            <a:ext cx="0" cy="91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A5D906B-1B95-41EC-AD87-D24DB29C092E}"/>
              </a:ext>
            </a:extLst>
          </p:cNvPr>
          <p:cNvSpPr/>
          <p:nvPr/>
        </p:nvSpPr>
        <p:spPr>
          <a:xfrm>
            <a:off x="4332815" y="2727612"/>
            <a:ext cx="355600" cy="44491"/>
          </a:xfrm>
          <a:custGeom>
            <a:avLst/>
            <a:gdLst>
              <a:gd name="connsiteX0" fmla="*/ 0 w 355600"/>
              <a:gd name="connsiteY0" fmla="*/ 38141 h 44491"/>
              <a:gd name="connsiteX1" fmla="*/ 203200 w 355600"/>
              <a:gd name="connsiteY1" fmla="*/ 41 h 44491"/>
              <a:gd name="connsiteX2" fmla="*/ 355600 w 355600"/>
              <a:gd name="connsiteY2" fmla="*/ 44491 h 44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" h="44491">
                <a:moveTo>
                  <a:pt x="0" y="38141"/>
                </a:moveTo>
                <a:cubicBezTo>
                  <a:pt x="71966" y="18562"/>
                  <a:pt x="143933" y="-1017"/>
                  <a:pt x="203200" y="41"/>
                </a:cubicBezTo>
                <a:cubicBezTo>
                  <a:pt x="262467" y="1099"/>
                  <a:pt x="309033" y="22795"/>
                  <a:pt x="355600" y="4449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7C7E6A8-4596-485B-9BE9-B45D2F46E3AA}"/>
                  </a:ext>
                </a:extLst>
              </p:cNvPr>
              <p:cNvSpPr txBox="1"/>
              <p:nvPr/>
            </p:nvSpPr>
            <p:spPr>
              <a:xfrm>
                <a:off x="4341397" y="2488214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50°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7C7E6A8-4596-485B-9BE9-B45D2F46E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397" y="2488214"/>
                <a:ext cx="288032" cy="276999"/>
              </a:xfrm>
              <a:prstGeom prst="rect">
                <a:avLst/>
              </a:prstGeom>
              <a:blipFill>
                <a:blip r:embed="rId3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A809EF-BDAB-40B2-8ACF-92513D58E2C5}"/>
                  </a:ext>
                </a:extLst>
              </p:cNvPr>
              <p:cNvSpPr txBox="1"/>
              <p:nvPr/>
            </p:nvSpPr>
            <p:spPr>
              <a:xfrm>
                <a:off x="3811370" y="2484363"/>
                <a:ext cx="4309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GB" sz="1200" b="0" i="0" dirty="0">
                    <a:latin typeface="+mj-lt"/>
                  </a:rPr>
                  <a:t>m</a:t>
                </a:r>
                <a:endParaRPr lang="en-GB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A809EF-BDAB-40B2-8ACF-92513D58E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370" y="2484363"/>
                <a:ext cx="430958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32B14B1-0512-4FF7-B168-FA5CA4823121}"/>
                  </a:ext>
                </a:extLst>
              </p:cNvPr>
              <p:cNvSpPr txBox="1"/>
              <p:nvPr/>
            </p:nvSpPr>
            <p:spPr>
              <a:xfrm>
                <a:off x="3252505" y="1880742"/>
                <a:ext cx="4309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GB" sz="1200" b="0" i="0" dirty="0">
                    <a:latin typeface="+mj-lt"/>
                  </a:rPr>
                  <a:t>m</a:t>
                </a:r>
                <a:endParaRPr lang="en-GB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32B14B1-0512-4FF7-B168-FA5CA4823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505" y="1880742"/>
                <a:ext cx="430958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BB6B18-3C65-4F06-8317-4B95C0CC6251}"/>
                  </a:ext>
                </a:extLst>
              </p:cNvPr>
              <p:cNvSpPr txBox="1"/>
              <p:nvPr/>
            </p:nvSpPr>
            <p:spPr>
              <a:xfrm>
                <a:off x="2573791" y="1744901"/>
                <a:ext cx="4309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BB6B18-3C65-4F06-8317-4B95C0CC6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791" y="1744901"/>
                <a:ext cx="43095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8FC34D-944E-463D-AAE9-65108C76AB42}"/>
                  </a:ext>
                </a:extLst>
              </p:cNvPr>
              <p:cNvSpPr txBox="1"/>
              <p:nvPr/>
            </p:nvSpPr>
            <p:spPr>
              <a:xfrm>
                <a:off x="5031147" y="2011571"/>
                <a:ext cx="4309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8FC34D-944E-463D-AAE9-65108C76A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147" y="2011571"/>
                <a:ext cx="43095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E27072-0720-4BEF-8E84-90C772A19EAF}"/>
                  </a:ext>
                </a:extLst>
              </p:cNvPr>
              <p:cNvSpPr txBox="1"/>
              <p:nvPr/>
            </p:nvSpPr>
            <p:spPr>
              <a:xfrm>
                <a:off x="3706608" y="1844178"/>
                <a:ext cx="4309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E27072-0720-4BEF-8E84-90C772A19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08" y="1844178"/>
                <a:ext cx="43095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EBD65F0-A168-40FF-8CCD-5CA5A060D870}"/>
                  </a:ext>
                </a:extLst>
              </p:cNvPr>
              <p:cNvSpPr txBox="1"/>
              <p:nvPr/>
            </p:nvSpPr>
            <p:spPr>
              <a:xfrm>
                <a:off x="1556630" y="3675604"/>
                <a:ext cx="496855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Moment of 5N force: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=5×2=10 </m:t>
                    </m:r>
                  </m:oMath>
                </a14:m>
                <a:r>
                  <a:rPr lang="en-GB" dirty="0"/>
                  <a:t>Nm clockwise</a:t>
                </a:r>
              </a:p>
              <a:p>
                <a:endParaRPr lang="en-GB" dirty="0"/>
              </a:p>
              <a:p>
                <a:r>
                  <a:rPr lang="en-GB" dirty="0"/>
                  <a:t>Moment of 8N force: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=8×2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50°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=12.3 </m:t>
                    </m:r>
                  </m:oMath>
                </a14:m>
                <a:r>
                  <a:rPr lang="en-GB" dirty="0"/>
                  <a:t>Nm anticlockwise (3sf)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EBD65F0-A168-40FF-8CCD-5CA5A060D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630" y="3675604"/>
                <a:ext cx="4968552" cy="1477328"/>
              </a:xfrm>
              <a:prstGeom prst="rect">
                <a:avLst/>
              </a:prstGeom>
              <a:blipFill>
                <a:blip r:embed="rId9"/>
                <a:stretch>
                  <a:fillRect l="-982" t="-2479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33336F4E-3CF5-4E14-B4DD-BC2423C50312}"/>
              </a:ext>
            </a:extLst>
          </p:cNvPr>
          <p:cNvSpPr/>
          <p:nvPr/>
        </p:nvSpPr>
        <p:spPr>
          <a:xfrm>
            <a:off x="1878640" y="4001593"/>
            <a:ext cx="4508079" cy="3989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699D6B-D131-4E00-A6AE-8DB035A9662C}"/>
              </a:ext>
            </a:extLst>
          </p:cNvPr>
          <p:cNvSpPr/>
          <p:nvPr/>
        </p:nvSpPr>
        <p:spPr>
          <a:xfrm>
            <a:off x="1885912" y="4854302"/>
            <a:ext cx="4508079" cy="3989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F91CF0-0C3D-4915-9483-85F22A6FE10C}"/>
              </a:ext>
            </a:extLst>
          </p:cNvPr>
          <p:cNvSpPr txBox="1"/>
          <p:nvPr/>
        </p:nvSpPr>
        <p:spPr>
          <a:xfrm>
            <a:off x="6513107" y="2818438"/>
            <a:ext cx="2260757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b="1" dirty="0"/>
              <a:t>Terminology</a:t>
            </a:r>
            <a:r>
              <a:rPr lang="en-GB" sz="1400" dirty="0"/>
              <a:t>: A </a:t>
            </a:r>
            <a:r>
              <a:rPr lang="en-GB" sz="1400" i="1" dirty="0"/>
              <a:t>lamina</a:t>
            </a:r>
            <a:r>
              <a:rPr lang="en-GB" sz="1400" dirty="0"/>
              <a:t> is a flat 2D object whose thickness can be ignored.</a:t>
            </a:r>
          </a:p>
        </p:txBody>
      </p:sp>
    </p:spTree>
    <p:extLst>
      <p:ext uri="{BB962C8B-B14F-4D97-AF65-F5344CB8AC3E}">
        <p14:creationId xmlns:p14="http://schemas.microsoft.com/office/powerpoint/2010/main" val="150694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4.1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 dirty="0"/>
              <a:t>Page 33-34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07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92FD2C9-6C7D-585B-F1ED-45912A33F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55" y="1052736"/>
            <a:ext cx="7758689" cy="354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4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3E5CD00-2298-9098-AA14-865DE08A9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56" y="1175489"/>
            <a:ext cx="7646288" cy="357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6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3B3424-125D-4609-84E5-4A3F753A602C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87A8A453-4F69-4ABD-93B0-CC23B8374D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663578-A72F-4CF5-86EB-49307922FA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22539</TotalTime>
  <Words>649</Words>
  <Application>Microsoft Office PowerPoint</Application>
  <PresentationFormat>On-screen Show (4:3)</PresentationFormat>
  <Paragraphs>126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Wingdings</vt:lpstr>
      <vt:lpstr>Office Theme</vt:lpstr>
      <vt:lpstr>M2 Chapter 4: Moments  Turning Forces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834</cp:revision>
  <dcterms:created xsi:type="dcterms:W3CDTF">2013-02-28T07:36:55Z</dcterms:created>
  <dcterms:modified xsi:type="dcterms:W3CDTF">2024-10-08T16:16:47Z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