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481" r:id="rId5"/>
    <p:sldId id="678" r:id="rId6"/>
    <p:sldId id="679" r:id="rId7"/>
    <p:sldId id="680" r:id="rId8"/>
    <p:sldId id="681" r:id="rId9"/>
    <p:sldId id="682" r:id="rId10"/>
    <p:sldId id="683" r:id="rId11"/>
    <p:sldId id="684" r:id="rId12"/>
    <p:sldId id="686" r:id="rId13"/>
    <p:sldId id="533" r:id="rId14"/>
    <p:sldId id="698" r:id="rId15"/>
    <p:sldId id="53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0.png"/><Relationship Id="rId5" Type="http://schemas.openxmlformats.org/officeDocument/2006/relationships/image" Target="../media/image161.png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20.png"/><Relationship Id="rId7" Type="http://schemas.openxmlformats.org/officeDocument/2006/relationships/image" Target="../media/image10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9" Type="http://schemas.openxmlformats.org/officeDocument/2006/relationships/image" Target="../media/image1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7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32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7: </a:t>
            </a:r>
            <a:r>
              <a:rPr lang="en-GB" dirty="0">
                <a:solidFill>
                  <a:schemeClr val="accent5"/>
                </a:solidFill>
              </a:rPr>
              <a:t>Hypothesis Testing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Critical Values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5E8CCE2-0853-6D03-1D55-2632C470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744925"/>
            <a:ext cx="6924675" cy="2038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01A6B-A499-70E9-EB48-F4BF2F1D5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90" y="2881621"/>
            <a:ext cx="72294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D2E51B8-6674-85A8-1948-D549C08F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5" y="836712"/>
            <a:ext cx="717232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BAD1EA6-73B1-B8B4-C76F-A610EC4F5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92" y="1839666"/>
            <a:ext cx="8316416" cy="289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3811975" y="2449181"/>
            <a:ext cx="5163253" cy="2062103"/>
            <a:chOff x="3811975" y="2449181"/>
            <a:chExt cx="5163253" cy="2062103"/>
          </a:xfrm>
        </p:grpSpPr>
        <p:sp>
          <p:nvSpPr>
            <p:cNvPr id="33" name="TextBox 32"/>
            <p:cNvSpPr txBox="1"/>
            <p:nvPr/>
          </p:nvSpPr>
          <p:spPr>
            <a:xfrm>
              <a:off x="4294708" y="2449181"/>
              <a:ext cx="4680520" cy="206210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The probability of getting exactly 5 heads is only 22%, which is more likely to not happen than to happen. If we saw this number of heads, why would it not be sensible to think the coin is biased?</a:t>
              </a:r>
            </a:p>
            <a:p>
              <a:r>
                <a:rPr lang="en-GB" sz="1600" b="1" dirty="0"/>
                <a:t>The probability is only low because there’s lots of possible outcomes. But 5 heads forms part of a range of possible number of heads that collectively would be consistent with a coin not biased towards heads.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3811975" y="2839724"/>
              <a:ext cx="482733" cy="77345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Critical Regions and Values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764704"/>
                <a:ext cx="8352928" cy="9233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John wants to see whether a coin is unbiased or whether </a:t>
                </a:r>
                <a:r>
                  <a:rPr lang="en-GB" b="1" dirty="0"/>
                  <a:t>it is biased towards coming down heads</a:t>
                </a:r>
                <a:r>
                  <a:rPr lang="en-GB" dirty="0"/>
                  <a:t>. He tosses the coin 8 times and counts the number of times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, it lands head uppermost. </a:t>
                </a:r>
                <a:r>
                  <a:rPr lang="en-GB" b="1" dirty="0"/>
                  <a:t>What values would lead to John’s hypothesis being rejected?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352928" cy="923330"/>
              </a:xfrm>
              <a:prstGeom prst="rect">
                <a:avLst/>
              </a:prstGeom>
              <a:blipFill rotWithShape="0">
                <a:blip r:embed="rId2"/>
                <a:stretch>
                  <a:fillRect b="-113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23528" y="2780926"/>
            <a:ext cx="5356335" cy="4017693"/>
            <a:chOff x="347960" y="4509120"/>
            <a:chExt cx="3635660" cy="2198489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755576" y="6235547"/>
              <a:ext cx="3045243" cy="17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755576" y="4509120"/>
              <a:ext cx="0" cy="1728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547664" y="6488668"/>
              <a:ext cx="1512168" cy="218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/>
                <a:t>Num heads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54600" y="6244426"/>
              <a:ext cx="3229020" cy="252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     </a:t>
              </a:r>
              <a:r>
                <a:rPr lang="en-GB" sz="2400" dirty="0"/>
                <a:t>0     1     2     3    4     5     6     7     8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1043608" y="6093296"/>
              <a:ext cx="0" cy="1422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1356360" y="5875020"/>
              <a:ext cx="9188" cy="36052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1684020" y="5570220"/>
              <a:ext cx="3467" cy="65821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009427" y="5097780"/>
              <a:ext cx="9873" cy="11306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341240" y="4800600"/>
              <a:ext cx="13340" cy="141790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676520" y="5074920"/>
              <a:ext cx="5720" cy="11382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017520" y="5615940"/>
              <a:ext cx="392" cy="6200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3330271" y="5875020"/>
              <a:ext cx="9188" cy="360528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671248" y="6086182"/>
              <a:ext cx="0" cy="142251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-251444" y="5180533"/>
                  <a:ext cx="1512168" cy="3133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dirty="0"/>
                    <a:t>Prob under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251444" y="5180533"/>
                  <a:ext cx="1512168" cy="31335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526" r="-28947" b="-353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280177" y="1813767"/>
            <a:ext cx="7935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As before, we’re interested how likely a given outcome is likely to happen ‘just by chance’ under the null hypothesis (i.e. when the coin is not biased).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30954" y="3483052"/>
            <a:ext cx="4584446" cy="9619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30095" y="2456805"/>
            <a:ext cx="3969897" cy="2879446"/>
            <a:chOff x="4522598" y="2337814"/>
            <a:chExt cx="3969897" cy="2879446"/>
          </a:xfrm>
        </p:grpSpPr>
        <p:sp>
          <p:nvSpPr>
            <p:cNvPr id="40" name="TextBox 39"/>
            <p:cNvSpPr txBox="1"/>
            <p:nvPr/>
          </p:nvSpPr>
          <p:spPr>
            <a:xfrm>
              <a:off x="4522598" y="2337814"/>
              <a:ext cx="2957977" cy="1815882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1600" dirty="0"/>
                <a:t>However, there are values which collectively form a range of ‘extreme values’ where it would be unlikely that the coin would be unbiased. Their combined probability is limited by the level of significance set (e.g. 5%)</a:t>
              </a:r>
              <a:endParaRPr lang="en-GB" sz="1600" b="1" dirty="0"/>
            </a:p>
          </p:txBody>
        </p:sp>
        <p:cxnSp>
          <p:nvCxnSpPr>
            <p:cNvPr id="41" name="Straight Arrow Connector 40"/>
            <p:cNvCxnSpPr>
              <a:stCxn id="40" idx="2"/>
            </p:cNvCxnSpPr>
            <p:nvPr/>
          </p:nvCxnSpPr>
          <p:spPr>
            <a:xfrm>
              <a:off x="6001587" y="4153696"/>
              <a:ext cx="2490908" cy="106356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085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Critical Regions and Values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764704"/>
                <a:ext cx="8352928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John wants to see whether a coin is unbiased or whether </a:t>
                </a:r>
                <a:r>
                  <a:rPr lang="en-GB" b="1" dirty="0"/>
                  <a:t>it is biased towards coming down heads</a:t>
                </a:r>
                <a:r>
                  <a:rPr lang="en-GB" dirty="0"/>
                  <a:t>. He tosses the coin 8 times and counts the number of times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, it lands head uppermost. </a:t>
                </a:r>
                <a:r>
                  <a:rPr lang="en-GB" b="1" dirty="0"/>
                  <a:t>What values would lead to John’s hypothesis being rejected</a:t>
                </a:r>
                <a:r>
                  <a:rPr lang="en-GB" dirty="0"/>
                  <a:t>, if the significance level was 5%?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352928" cy="1200329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24128" y="2361948"/>
                <a:ext cx="2468905" cy="6463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+mj-lt"/>
                  </a:rPr>
                  <a:t>C.D.F. Binomial table:</a:t>
                </a:r>
                <a:endParaRPr lang="en-GB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361948"/>
                <a:ext cx="2468905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711" t="-2727" b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5724128" y="3028254"/>
              <a:ext cx="2471936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160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0.0352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0.1445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0.3633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2184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0.6367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0.8555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6834525"/>
                  </p:ext>
                </p:extLst>
              </p:nvPr>
            </p:nvGraphicFramePr>
            <p:xfrm>
              <a:off x="5724128" y="3028254"/>
              <a:ext cx="2471936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/>
                    <a:gridCol w="1535832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49" t="-2000" r="-165584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1265" t="-2000" r="-791" b="-82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0.0039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1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0.0352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0.1445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3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0.3633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4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0.6367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5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0.8555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6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0.9648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7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0.9961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9" name="TextBox 8"/>
          <p:cNvSpPr txBox="1"/>
          <p:nvPr/>
        </p:nvSpPr>
        <p:spPr>
          <a:xfrm>
            <a:off x="539552" y="2204864"/>
            <a:ext cx="4262922" cy="107721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What’s the probability that we would see </a:t>
            </a:r>
            <a:r>
              <a:rPr lang="en-GB" sz="1600" b="1" dirty="0"/>
              <a:t>6 heads</a:t>
            </a:r>
            <a:r>
              <a:rPr lang="en-GB" sz="1600" dirty="0"/>
              <a:t>, or an </a:t>
            </a:r>
            <a:r>
              <a:rPr lang="en-GB" sz="1600" b="1" dirty="0"/>
              <a:t>even more extreme value</a:t>
            </a:r>
            <a:r>
              <a:rPr lang="en-GB" sz="1600" dirty="0"/>
              <a:t>? Is this sufficiently unlikely to support John’s claim that the coin is biased?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69178" y="3273160"/>
                <a:ext cx="413329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𝟏𝟒𝟒𝟓</m:t>
                      </m:r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Insufficient evidence to reject null hypothesis (since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𝟏𝟒𝟒𝟓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𝟎𝟓</m:t>
                    </m:r>
                  </m:oMath>
                </a14:m>
                <a:r>
                  <a:rPr lang="en-GB" sz="1600" b="1" dirty="0"/>
                  <a:t>).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78" y="3273160"/>
                <a:ext cx="4133296" cy="1077218"/>
              </a:xfrm>
              <a:prstGeom prst="rect">
                <a:avLst/>
              </a:prstGeom>
              <a:blipFill>
                <a:blip r:embed="rId5"/>
                <a:stretch>
                  <a:fillRect l="-885" b="-62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539552" y="4643205"/>
            <a:ext cx="4262922" cy="58477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What’s the probability that we would see </a:t>
            </a:r>
            <a:r>
              <a:rPr lang="en-GB" sz="1600" b="1" dirty="0"/>
              <a:t>7 heads</a:t>
            </a:r>
            <a:r>
              <a:rPr lang="en-GB" sz="1600" dirty="0"/>
              <a:t>, or an </a:t>
            </a:r>
            <a:r>
              <a:rPr lang="en-GB" sz="1600" b="1" dirty="0"/>
              <a:t>even more extreme value</a:t>
            </a:r>
            <a:r>
              <a:rPr lang="en-GB" sz="16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69178" y="5246184"/>
                <a:ext cx="413329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𝟎𝟑𝟓𝟐</m:t>
                      </m:r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Since 0.0352 &lt; 0.05, this is very unlikely, so we reject the null hypothesis and accept the alternative hypothesis that the coin is biased.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78" y="5246184"/>
                <a:ext cx="4133296" cy="1323439"/>
              </a:xfrm>
              <a:prstGeom prst="rect">
                <a:avLst/>
              </a:prstGeom>
              <a:blipFill>
                <a:blip r:embed="rId6"/>
                <a:stretch>
                  <a:fillRect l="-885" r="-442" b="-50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39552" y="3300286"/>
            <a:ext cx="4257470" cy="10500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9552" y="5227979"/>
            <a:ext cx="4257470" cy="12529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441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Critical Regions and Values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5536" y="2124643"/>
                <a:ext cx="4356484" cy="9233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The </a:t>
                </a:r>
                <a:r>
                  <a:rPr lang="en-GB" b="1" dirty="0"/>
                  <a:t>critical region </a:t>
                </a:r>
                <a:r>
                  <a:rPr lang="en-GB" dirty="0"/>
                  <a:t>is the range of values of the test statistic that would lead to you rejecting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124643"/>
                <a:ext cx="4356484" cy="923330"/>
              </a:xfrm>
              <a:prstGeom prst="rect">
                <a:avLst/>
              </a:prstGeom>
              <a:blipFill>
                <a:blip r:embed="rId2"/>
                <a:stretch>
                  <a:fillRect l="-974" t="-3226" b="-83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5561" y="3088427"/>
                <a:ext cx="4586479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level of significance 5%, critical region?</a:t>
                </a:r>
              </a:p>
              <a:p>
                <a:r>
                  <a:rPr lang="en-GB" sz="1600" b="1" dirty="0"/>
                  <a:t>We saw that 95% is exceeded when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GB" sz="1600" b="1" dirty="0"/>
                  <a:t>. This means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e>
                    </m:d>
                  </m:oMath>
                </a14:m>
                <a:br>
                  <a:rPr lang="en-GB" sz="1600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𝟎𝟑𝟓𝟐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sz="1600" b="1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1" y="3088427"/>
                <a:ext cx="4586479" cy="1354217"/>
              </a:xfrm>
              <a:prstGeom prst="rect">
                <a:avLst/>
              </a:prstGeom>
              <a:blipFill>
                <a:blip r:embed="rId3"/>
                <a:stretch>
                  <a:fillRect l="-1197" t="-2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95535" y="4581128"/>
            <a:ext cx="417635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The value(s) on the boundary of the critical region are called </a:t>
            </a:r>
            <a:r>
              <a:rPr lang="en-GB" b="1" dirty="0"/>
              <a:t>critical value(s</a:t>
            </a:r>
            <a:r>
              <a:rPr lang="en-GB" dirty="0"/>
              <a:t>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527" y="5480358"/>
                <a:ext cx="42483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Critical value: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7" y="5480358"/>
                <a:ext cx="4248363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1148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15508" y="5805264"/>
            <a:ext cx="4300508" cy="4532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24128" y="2361948"/>
                <a:ext cx="2468905" cy="6463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+mj-lt"/>
                  </a:rPr>
                  <a:t>C.D.F. Binomial table:</a:t>
                </a:r>
                <a:endParaRPr lang="en-GB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361948"/>
                <a:ext cx="2468905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711" t="-2727" b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6079069"/>
                  </p:ext>
                </p:extLst>
              </p:nvPr>
            </p:nvGraphicFramePr>
            <p:xfrm>
              <a:off x="5724128" y="3028254"/>
              <a:ext cx="2471936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160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0.0352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0.1445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0.3633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2184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0.6367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0.8555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5051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6079069"/>
                  </p:ext>
                </p:extLst>
              </p:nvPr>
            </p:nvGraphicFramePr>
            <p:xfrm>
              <a:off x="5724128" y="3028254"/>
              <a:ext cx="2471936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49" t="-2000" r="-165584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61265" t="-2000" r="-791" b="-9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0.0352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0.1445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0.3633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0.6367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0.8555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55051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3458245" y="3712994"/>
            <a:ext cx="2150254" cy="7386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b="1" dirty="0" err="1"/>
              <a:t>Fro</a:t>
            </a:r>
            <a:r>
              <a:rPr lang="en-GB" sz="1400" b="1" dirty="0"/>
              <a:t> Tip: </a:t>
            </a:r>
            <a:r>
              <a:rPr lang="en-GB" sz="1400" dirty="0"/>
              <a:t>Use the first value </a:t>
            </a:r>
            <a:r>
              <a:rPr lang="en-GB" sz="1400" u="sng" dirty="0"/>
              <a:t>AFTER</a:t>
            </a:r>
            <a:r>
              <a:rPr lang="en-GB" sz="1400" dirty="0"/>
              <a:t> the one in the table that exceeds 95%.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9503" y="3078054"/>
            <a:ext cx="5237526" cy="14068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3528" y="764704"/>
                <a:ext cx="8352928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John wants to see whether a coin is unbiased or whether </a:t>
                </a:r>
                <a:r>
                  <a:rPr lang="en-GB" b="1" dirty="0"/>
                  <a:t>it is biased towards coming down heads</a:t>
                </a:r>
                <a:r>
                  <a:rPr lang="en-GB" dirty="0"/>
                  <a:t>. He tosses the coin 8 times and counts the number of times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, it lands head uppermost. </a:t>
                </a:r>
                <a:r>
                  <a:rPr lang="en-GB" b="1" dirty="0"/>
                  <a:t>What values would lead to John’s hypothesis being rejected</a:t>
                </a:r>
                <a:r>
                  <a:rPr lang="en-GB" dirty="0"/>
                  <a:t>, if the significance level was 5%?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352928" cy="1200329"/>
              </a:xfrm>
              <a:prstGeom prst="rect">
                <a:avLst/>
              </a:prstGeom>
              <a:blipFill>
                <a:blip r:embed="rId9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25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err="1"/>
                <a:t>Quickfire</a:t>
              </a:r>
              <a:r>
                <a:rPr lang="en-GB" sz="3200" dirty="0"/>
                <a:t> Critical Regions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27835" y="709121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Determine the critical region when we throw a coin where we’re trying to establish if there’s the specified bias, given the specified number of throws, when the level of significance is 5%.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632797" y="3429000"/>
              <a:ext cx="187885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0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0.0312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0.1875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0.5000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0.8125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0.9688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550006"/>
                  </p:ext>
                </p:extLst>
              </p:nvPr>
            </p:nvGraphicFramePr>
            <p:xfrm>
              <a:off x="632797" y="3429000"/>
              <a:ext cx="187885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027"/>
                    <a:gridCol w="1535832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754" t="-1639" r="-447368" b="-5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2925" t="-1639" r="-791" b="-51147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0.0312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1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0.1875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2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0.5000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3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0.8125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4</a:t>
                          </a:r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 smtClean="0"/>
                            <a:t>0.9688</a:t>
                          </a:r>
                          <a:endParaRPr lang="en-GB" sz="1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539552" y="1772816"/>
            <a:ext cx="2160240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Coin thrown 5 times. Trying to establish if biased towards heads.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60789" y="5877272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Critical region: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89" y="5877272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 l="-2719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/>
            </p:nvGraphicFramePr>
            <p:xfrm>
              <a:off x="3005733" y="3342477"/>
              <a:ext cx="1878859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0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305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1763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4995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0.0107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0.0547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46699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931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0.9893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030720"/>
                  </p:ext>
                </p:extLst>
              </p:nvPr>
            </p:nvGraphicFramePr>
            <p:xfrm>
              <a:off x="3005733" y="3342477"/>
              <a:ext cx="1878859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027"/>
                    <a:gridCol w="1535832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786" t="-2000" r="-455357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22530" t="-2000" r="-791" b="-72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0.0010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1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0.0107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0.0547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…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…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7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0.9453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8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0.9893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9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0.9990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2915816" y="1772816"/>
            <a:ext cx="2160240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Coin thrown 10 times. Trying to establish if biased towards heads.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987824" y="5895961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Critical region: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895961"/>
                <a:ext cx="2016224" cy="646331"/>
              </a:xfrm>
              <a:prstGeom prst="rect">
                <a:avLst/>
              </a:prstGeom>
              <a:blipFill>
                <a:blip r:embed="rId6"/>
                <a:stretch>
                  <a:fillRect l="-2417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8162" y="3069381"/>
                <a:ext cx="2181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62" y="3069381"/>
                <a:ext cx="218147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54425" y="2973145"/>
                <a:ext cx="2181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425" y="2973145"/>
                <a:ext cx="2181477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/>
              <p:cNvGraphicFramePr>
                <a:graphicFrameLocks noGrp="1"/>
              </p:cNvGraphicFramePr>
              <p:nvPr/>
            </p:nvGraphicFramePr>
            <p:xfrm>
              <a:off x="5526013" y="3323685"/>
              <a:ext cx="1878859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0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305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1763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4995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0.0107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0.0547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46699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129931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0.9893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2030720"/>
                  </p:ext>
                </p:extLst>
              </p:nvPr>
            </p:nvGraphicFramePr>
            <p:xfrm>
              <a:off x="5526013" y="3323685"/>
              <a:ext cx="1878859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43027"/>
                    <a:gridCol w="1535832"/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786" t="-2000" r="-455357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2530" t="-2000" r="-791" b="-722000"/>
                          </a:stretch>
                        </a:blipFill>
                      </a:tcPr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0.0010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1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0.0107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2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0.0547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…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…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7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0.9453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8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0.9893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9</a:t>
                          </a:r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 smtClean="0"/>
                            <a:t>0.9990</a:t>
                          </a:r>
                          <a:endParaRPr lang="en-GB" sz="1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5" name="TextBox 14"/>
          <p:cNvSpPr txBox="1"/>
          <p:nvPr/>
        </p:nvSpPr>
        <p:spPr>
          <a:xfrm>
            <a:off x="5436096" y="1754024"/>
            <a:ext cx="2160240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Coin thrown 10 times. Trying to establish if biased towards tails.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08104" y="5877169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Critical region: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5877169"/>
                <a:ext cx="2016224" cy="646331"/>
              </a:xfrm>
              <a:prstGeom prst="rect">
                <a:avLst/>
              </a:prstGeom>
              <a:blipFill>
                <a:blip r:embed="rId10"/>
                <a:stretch>
                  <a:fillRect l="-2727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74705" y="2954353"/>
                <a:ext cx="2181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705" y="2954353"/>
                <a:ext cx="2181477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644044" y="3618102"/>
            <a:ext cx="1296144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At the </a:t>
            </a:r>
            <a:r>
              <a:rPr lang="en-GB" sz="1400" u="sng" dirty="0"/>
              <a:t>negative tail</a:t>
            </a:r>
            <a:r>
              <a:rPr lang="en-GB" sz="1400" dirty="0"/>
              <a:t>, we just use the first value that goes under the significance level.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4803" y="6200334"/>
            <a:ext cx="1902210" cy="4512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67051" y="6200334"/>
            <a:ext cx="1916228" cy="4532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526013" y="6200334"/>
            <a:ext cx="1859643" cy="4532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44044" y="1762366"/>
            <a:ext cx="1296144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 err="1"/>
              <a:t>Fro</a:t>
            </a:r>
            <a:r>
              <a:rPr lang="en-GB" sz="1400" b="1" dirty="0"/>
              <a:t> Reminder</a:t>
            </a:r>
            <a:r>
              <a:rPr lang="en-GB" sz="1400" dirty="0"/>
              <a:t>: At the </a:t>
            </a:r>
            <a:r>
              <a:rPr lang="en-GB" sz="1400" u="sng" dirty="0"/>
              <a:t>positive tail</a:t>
            </a:r>
            <a:r>
              <a:rPr lang="en-GB" sz="1400" dirty="0"/>
              <a:t>, use the value </a:t>
            </a:r>
            <a:r>
              <a:rPr lang="en-GB" sz="1400" u="sng" dirty="0"/>
              <a:t>AFTER</a:t>
            </a:r>
            <a:r>
              <a:rPr lang="en-GB" sz="1400" dirty="0"/>
              <a:t> the first that exceeds 95% (100 - 5).</a:t>
            </a:r>
          </a:p>
        </p:txBody>
      </p:sp>
    </p:spTree>
    <p:extLst>
      <p:ext uri="{BB962C8B-B14F-4D97-AF65-F5344CB8AC3E}">
        <p14:creationId xmlns:p14="http://schemas.microsoft.com/office/powerpoint/2010/main" val="160327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Actual Significance Level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24128" y="2361948"/>
                <a:ext cx="2468905" cy="6463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+mj-lt"/>
                  </a:rPr>
                  <a:t>C.D.F. Binomial table:</a:t>
                </a:r>
                <a:endParaRPr lang="en-GB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2361948"/>
                <a:ext cx="2468905" cy="646331"/>
              </a:xfrm>
              <a:prstGeom prst="rect">
                <a:avLst/>
              </a:prstGeom>
              <a:blipFill>
                <a:blip r:embed="rId2"/>
                <a:stretch>
                  <a:fillRect l="-1711" t="-2727" b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143284"/>
                  </p:ext>
                </p:extLst>
              </p:nvPr>
            </p:nvGraphicFramePr>
            <p:xfrm>
              <a:off x="5724128" y="3028254"/>
              <a:ext cx="2471936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160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0.0352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0.1445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8952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0.3633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132184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0.6367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0.8555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254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1143284"/>
                  </p:ext>
                </p:extLst>
              </p:nvPr>
            </p:nvGraphicFramePr>
            <p:xfrm>
              <a:off x="5724128" y="3028254"/>
              <a:ext cx="2471936" cy="30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49" t="-2000" r="-165584" b="-9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1265" t="-2000" r="-791" b="-9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0.0352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0.1445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0.3633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0.6367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0.8555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2547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3528" y="764704"/>
                <a:ext cx="8352928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John wants to see whether a coin is unbiased or whether </a:t>
                </a:r>
                <a:r>
                  <a:rPr lang="en-GB" b="1" dirty="0"/>
                  <a:t>it is biased towards coming down heads</a:t>
                </a:r>
                <a:r>
                  <a:rPr lang="en-GB" dirty="0"/>
                  <a:t>. He tosses the coin 8 times and counts the number of times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, it lands head uppermost. </a:t>
                </a:r>
                <a:r>
                  <a:rPr lang="en-GB" b="1" dirty="0"/>
                  <a:t>What values would lead to John’s hypothesis being rejected</a:t>
                </a:r>
                <a:r>
                  <a:rPr lang="en-GB" dirty="0"/>
                  <a:t>, if the significance level was 5%?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352928" cy="1200329"/>
              </a:xfrm>
              <a:prstGeom prst="rect">
                <a:avLst/>
              </a:prstGeom>
              <a:blipFill>
                <a:blip r:embed="rId4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177" y="2149296"/>
                <a:ext cx="4968552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saw earlier that the critical region was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≥7</m:t>
                    </m:r>
                  </m:oMath>
                </a14:m>
                <a:r>
                  <a:rPr lang="en-GB" dirty="0"/>
                  <a:t>, i.e. the region in which John would reject the null hypothesis (and conclude the coin was biased).</a:t>
                </a:r>
              </a:p>
              <a:p>
                <a:endParaRPr lang="en-GB" dirty="0"/>
              </a:p>
              <a:p>
                <a:r>
                  <a:rPr lang="en-GB" dirty="0"/>
                  <a:t>We ensured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≥7)</m:t>
                    </m:r>
                  </m:oMath>
                </a14:m>
                <a:r>
                  <a:rPr lang="en-GB" dirty="0"/>
                  <a:t> was less than the significance level of 5%.</a:t>
                </a:r>
              </a:p>
              <a:p>
                <a:r>
                  <a:rPr lang="en-GB" dirty="0"/>
                  <a:t>But what actually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≥7</m:t>
                        </m:r>
                      </m:e>
                    </m:d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𝟎𝟑𝟓𝟐</m:t>
                      </m:r>
                    </m:oMath>
                  </m:oMathPara>
                </a14:m>
                <a:endParaRPr lang="en-GB" b="1" dirty="0"/>
              </a:p>
              <a:p>
                <a:endParaRPr lang="en-GB" dirty="0"/>
              </a:p>
              <a:p>
                <a:r>
                  <a:rPr lang="en-GB" dirty="0"/>
                  <a:t>This is known as the actual significance level, i.e. the probability that we’re in the critical region. We expected this to be less than, but close to, 5%.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77" y="2149296"/>
                <a:ext cx="4968552" cy="3693319"/>
              </a:xfrm>
              <a:prstGeom prst="rect">
                <a:avLst/>
              </a:prstGeom>
              <a:blipFill>
                <a:blip r:embed="rId5"/>
                <a:stretch>
                  <a:fillRect l="-982" t="-992" r="-245" b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39552" y="6076254"/>
            <a:ext cx="475252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The </a:t>
            </a:r>
            <a:r>
              <a:rPr lang="en-GB" b="1" dirty="0"/>
              <a:t>actual significance level</a:t>
            </a:r>
            <a:r>
              <a:rPr lang="en-GB" dirty="0"/>
              <a:t> is the actual probability of being in the critical region.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76012" y="4275841"/>
            <a:ext cx="2556028" cy="4532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74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Two-tailed test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08720"/>
            <a:ext cx="35360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Suppose I threw a coin 8 times and was now interested in how may heads would suggest it was a </a:t>
            </a:r>
            <a:r>
              <a:rPr lang="en-GB" b="1" dirty="0"/>
              <a:t>biased coin</a:t>
            </a:r>
            <a:r>
              <a:rPr lang="en-GB" dirty="0"/>
              <a:t> (i.e. either way!). How do we work out the critical values now, with 5% significance?</a:t>
            </a:r>
          </a:p>
          <a:p>
            <a:endParaRPr lang="en-GB" dirty="0"/>
          </a:p>
          <a:p>
            <a:r>
              <a:rPr lang="en-GB" b="1" dirty="0"/>
              <a:t>We split the 5% so there’s 2.5% at either tail, then proceed as normal:</a:t>
            </a:r>
          </a:p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4860032" y="1171793"/>
            <a:ext cx="3512186" cy="2318102"/>
            <a:chOff x="4425351" y="4514721"/>
            <a:chExt cx="3512186" cy="2318102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4830176" y="6241148"/>
              <a:ext cx="3045243" cy="176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830176" y="4514721"/>
              <a:ext cx="0" cy="1728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622264" y="6494269"/>
              <a:ext cx="15121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Num heads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08517" y="6250027"/>
              <a:ext cx="3229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     0    1    2    3    4    5    6    7    8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5118208" y="6098897"/>
              <a:ext cx="0" cy="142251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5430960" y="5880621"/>
              <a:ext cx="9188" cy="36052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 flipV="1">
              <a:off x="5758620" y="5575821"/>
              <a:ext cx="3467" cy="65821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084027" y="5103381"/>
              <a:ext cx="9873" cy="113065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415840" y="4806201"/>
              <a:ext cx="13340" cy="141790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6751120" y="5080521"/>
              <a:ext cx="5720" cy="113824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7092120" y="5621541"/>
              <a:ext cx="392" cy="62008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7404871" y="5880621"/>
              <a:ext cx="9188" cy="360528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7710496" y="6076511"/>
              <a:ext cx="0" cy="142251"/>
            </a:xfrm>
            <a:prstGeom prst="line">
              <a:avLst/>
            </a:prstGeom>
            <a:ln w="762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 rot="16200000">
                  <a:off x="3823156" y="5188924"/>
                  <a:ext cx="1512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Prob under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823156" y="5188924"/>
                  <a:ext cx="1512168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000" r="-20000" b="-121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Left Brace 20"/>
          <p:cNvSpPr/>
          <p:nvPr/>
        </p:nvSpPr>
        <p:spPr>
          <a:xfrm rot="5400000">
            <a:off x="7992621" y="938840"/>
            <a:ext cx="265701" cy="493492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295252" y="77533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Critical region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0516" y="773969"/>
            <a:ext cx="1254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Critical region</a:t>
            </a:r>
          </a:p>
        </p:txBody>
      </p:sp>
      <p:sp>
        <p:nvSpPr>
          <p:cNvPr id="24" name="Left Brace 23"/>
          <p:cNvSpPr/>
          <p:nvPr/>
        </p:nvSpPr>
        <p:spPr>
          <a:xfrm rot="5400000">
            <a:off x="5490545" y="981960"/>
            <a:ext cx="180375" cy="406759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/>
          <p:cNvSpPr/>
          <p:nvPr/>
        </p:nvSpPr>
        <p:spPr>
          <a:xfrm rot="5400000">
            <a:off x="6609713" y="375881"/>
            <a:ext cx="156332" cy="1616148"/>
          </a:xfrm>
          <a:prstGeom prst="leftBrac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/>
          <p:cNvSpPr txBox="1"/>
          <p:nvPr/>
        </p:nvSpPr>
        <p:spPr>
          <a:xfrm>
            <a:off x="5865641" y="75244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65000"/>
                  </a:schemeClr>
                </a:solidFill>
              </a:rPr>
              <a:t>Acceptance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952864" y="3645498"/>
                <a:ext cx="2468905" cy="6463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+mj-lt"/>
                  </a:rPr>
                  <a:t>C.D.F. Binomial table:</a:t>
                </a:r>
                <a:endParaRPr lang="en-GB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=0.5,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64" y="3645498"/>
                <a:ext cx="2468905" cy="646331"/>
              </a:xfrm>
              <a:prstGeom prst="rect">
                <a:avLst/>
              </a:prstGeom>
              <a:blipFill>
                <a:blip r:embed="rId8"/>
                <a:stretch>
                  <a:fillRect l="-1711" t="-2727" b="-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4892092"/>
                  </p:ext>
                </p:extLst>
              </p:nvPr>
            </p:nvGraphicFramePr>
            <p:xfrm>
              <a:off x="5949833" y="4290980"/>
              <a:ext cx="2471936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160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0.0352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0.1445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9008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2547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4892092"/>
                  </p:ext>
                </p:extLst>
              </p:nvPr>
            </p:nvGraphicFramePr>
            <p:xfrm>
              <a:off x="5949833" y="4290980"/>
              <a:ext cx="2471936" cy="2438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358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299" t="-2000" r="-164935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61905" t="-2000" r="-794" b="-7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0.0039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0.0352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0.1445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9008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0.9648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2547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39552" y="3954514"/>
                <a:ext cx="4186337" cy="230832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Critical region at positive tail:</a:t>
                </a:r>
              </a:p>
              <a:p>
                <a:r>
                  <a:rPr lang="en-GB" b="1" dirty="0"/>
                  <a:t>Look at closest value above 0.975 (then go one above):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GB" b="1" dirty="0"/>
              </a:p>
              <a:p>
                <a:endParaRPr lang="en-GB" b="1" dirty="0"/>
              </a:p>
              <a:p>
                <a:r>
                  <a:rPr lang="en-GB" dirty="0"/>
                  <a:t>Critical region at negative tail:</a:t>
                </a:r>
              </a:p>
              <a:p>
                <a:r>
                  <a:rPr lang="en-GB" b="1" dirty="0"/>
                  <a:t>Look at closest value below 0.025.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954514"/>
                <a:ext cx="4186337" cy="23083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442010" y="2755969"/>
            <a:ext cx="3786015" cy="8190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1560" y="4290980"/>
            <a:ext cx="4008956" cy="938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11560" y="5667153"/>
            <a:ext cx="4008956" cy="5282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609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1" grpId="1" animBg="1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5554" y="836712"/>
                <a:ext cx="8362910" cy="147732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random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has binomial distribution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40,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GB" dirty="0"/>
                  <a:t>. A single observation is used to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GB" dirty="0"/>
                  <a:t>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≠0.25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Using the 2% level of significance, find the critical region of this test. The probability in each tail should be as close as possible to 0.01.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Write down the actual significance level of the test.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54" y="836712"/>
                <a:ext cx="8362910" cy="14773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159208" y="2711510"/>
                <a:ext cx="2436224" cy="6463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+mj-lt"/>
                  </a:rPr>
                  <a:t>C.D.F. Binomial table:</a:t>
                </a:r>
                <a:endParaRPr lang="en-GB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=0.25,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208" y="2711510"/>
                <a:ext cx="2436224" cy="646331"/>
              </a:xfrm>
              <a:prstGeom prst="rect">
                <a:avLst/>
              </a:prstGeom>
              <a:blipFill>
                <a:blip r:embed="rId3"/>
                <a:stretch>
                  <a:fillRect l="-1485" t="-3636" b="-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839409"/>
                  </p:ext>
                </p:extLst>
              </p:nvPr>
            </p:nvGraphicFramePr>
            <p:xfrm>
              <a:off x="6156176" y="3356992"/>
              <a:ext cx="243921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55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160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GB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7248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0.0160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0.0433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90088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0.9884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2547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3689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5839409"/>
                  </p:ext>
                </p:extLst>
              </p:nvPr>
            </p:nvGraphicFramePr>
            <p:xfrm>
              <a:off x="6156176" y="3356992"/>
              <a:ext cx="2439215" cy="2743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2371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155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58" t="-2000" r="-165789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1200" t="-2000" r="-800" b="-8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0.0047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0.0160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0.0433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90088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0.9884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0.9983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22547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400" dirty="0"/>
                            <a:t>0.9994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36898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6852" y="2457510"/>
                <a:ext cx="4495756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>
                    <a:latin typeface="+mj-lt"/>
                  </a:rPr>
                  <a:t>(Half of 0.02 is 0.01)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=0.0047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≥17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≤16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=0.0116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17≤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≤40</m:t>
                      </m:r>
                    </m:oMath>
                  </m:oMathPara>
                </a14:m>
                <a:br>
                  <a:rPr lang="en-GB" b="0" dirty="0"/>
                </a:br>
                <a:endParaRPr lang="en-GB" dirty="0"/>
              </a:p>
              <a:p>
                <a:r>
                  <a:rPr lang="en-GB" dirty="0"/>
                  <a:t>Critical region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GB" dirty="0"/>
                  <a:t> 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17≤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≤40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0.0047+0.0116=0.0163=1.63%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52" y="2457510"/>
                <a:ext cx="4495756" cy="2585323"/>
              </a:xfrm>
              <a:prstGeom prst="rect">
                <a:avLst/>
              </a:prstGeom>
              <a:blipFill>
                <a:blip r:embed="rId5"/>
                <a:stretch>
                  <a:fillRect l="-1084" t="-11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6496050" y="1844824"/>
            <a:ext cx="239643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This means you find the closest to 0.01 (even if slightly above) rather than the closest under 0.01</a:t>
            </a:r>
          </a:p>
        </p:txBody>
      </p: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 flipV="1">
            <a:off x="5580114" y="1844824"/>
            <a:ext cx="915936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98562" y="2408069"/>
            <a:ext cx="288032" cy="3231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2719" y="4666769"/>
            <a:ext cx="288032" cy="3231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7031" y="4654268"/>
            <a:ext cx="5546504" cy="7748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7704" y="631621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Warning: Textbook has several typos in this example.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9600" y="2421997"/>
            <a:ext cx="2883936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To ensure all method marks always show the probability of being in the critical region (even if you don’t subsequently need the value!)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flipH="1" flipV="1">
            <a:off x="2679700" y="2819400"/>
            <a:ext cx="469900" cy="7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20209" y="3533664"/>
                <a:ext cx="1103956" cy="9541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Note that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 can’t go below 0 or exceed 40.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209" y="3533664"/>
                <a:ext cx="1103956" cy="954107"/>
              </a:xfrm>
              <a:prstGeom prst="rect">
                <a:avLst/>
              </a:prstGeom>
              <a:blipFill>
                <a:blip r:embed="rId6"/>
                <a:stretch>
                  <a:fillRect l="-541" b="-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H="1" flipV="1">
            <a:off x="2324100" y="3365500"/>
            <a:ext cx="259080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0608" y="2410885"/>
            <a:ext cx="5552785" cy="209782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905499" y="1149896"/>
                <a:ext cx="3163763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sz="1200" dirty="0"/>
                  <a:t> indicates bias either way, i.e. two-tailed.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99" y="1149896"/>
                <a:ext cx="3163763" cy="276999"/>
              </a:xfrm>
              <a:prstGeom prst="rect">
                <a:avLst/>
              </a:prstGeom>
              <a:blipFill>
                <a:blip r:embed="rId7"/>
                <a:stretch>
                  <a:fillRect b="-12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5229225" y="1276350"/>
            <a:ext cx="676275" cy="4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7.2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Applied Year 1/AS</a:t>
            </a:r>
          </a:p>
          <a:p>
            <a:r>
              <a:rPr lang="en-GB" sz="2400" dirty="0"/>
              <a:t>Pages 46-47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25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9D3391-997D-4369-8C5A-9887D520139A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29466</TotalTime>
  <Words>1528</Words>
  <Application>Microsoft Office PowerPoint</Application>
  <PresentationFormat>On-screen Show (4:3)</PresentationFormat>
  <Paragraphs>258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Office Theme</vt:lpstr>
      <vt:lpstr>Stats1 Chapter 7: Hypothesis Testing  Critical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909</cp:revision>
  <dcterms:created xsi:type="dcterms:W3CDTF">2013-02-28T07:36:55Z</dcterms:created>
  <dcterms:modified xsi:type="dcterms:W3CDTF">2024-05-21T08:29:44Z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