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718" r:id="rId5"/>
    <p:sldId id="724" r:id="rId6"/>
    <p:sldId id="725" r:id="rId7"/>
    <p:sldId id="550" r:id="rId8"/>
    <p:sldId id="556" r:id="rId9"/>
    <p:sldId id="533" r:id="rId10"/>
    <p:sldId id="719" r:id="rId11"/>
    <p:sldId id="720" r:id="rId12"/>
    <p:sldId id="700" r:id="rId13"/>
    <p:sldId id="722" r:id="rId14"/>
    <p:sldId id="7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6.png"/><Relationship Id="rId3" Type="http://schemas.openxmlformats.org/officeDocument/2006/relationships/image" Target="../media/image132.png"/><Relationship Id="rId21" Type="http://schemas.openxmlformats.org/officeDocument/2006/relationships/image" Target="../media/image129.png"/><Relationship Id="rId7" Type="http://schemas.openxmlformats.org/officeDocument/2006/relationships/image" Target="../media/image136.png"/><Relationship Id="rId12" Type="http://schemas.openxmlformats.org/officeDocument/2006/relationships/image" Target="../media/image2.png"/><Relationship Id="rId17" Type="http://schemas.openxmlformats.org/officeDocument/2006/relationships/image" Target="../media/image4.png"/><Relationship Id="rId2" Type="http://schemas.openxmlformats.org/officeDocument/2006/relationships/image" Target="../media/image131.png"/><Relationship Id="rId16" Type="http://schemas.openxmlformats.org/officeDocument/2006/relationships/image" Target="../media/image123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11" Type="http://schemas.openxmlformats.org/officeDocument/2006/relationships/image" Target="../media/image1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7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3.png"/><Relationship Id="rId22" Type="http://schemas.openxmlformats.org/officeDocument/2006/relationships/image" Target="../media/image1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151.png"/><Relationship Id="rId21" Type="http://schemas.openxmlformats.org/officeDocument/2006/relationships/image" Target="../media/image167.png"/><Relationship Id="rId7" Type="http://schemas.openxmlformats.org/officeDocument/2006/relationships/image" Target="../media/image155.png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" Type="http://schemas.openxmlformats.org/officeDocument/2006/relationships/image" Target="../media/image150.png"/><Relationship Id="rId16" Type="http://schemas.openxmlformats.org/officeDocument/2006/relationships/image" Target="../media/image163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11" Type="http://schemas.openxmlformats.org/officeDocument/2006/relationships/image" Target="../media/image158.png"/><Relationship Id="rId5" Type="http://schemas.openxmlformats.org/officeDocument/2006/relationships/image" Target="../media/image153.png"/><Relationship Id="rId10" Type="http://schemas.openxmlformats.org/officeDocument/2006/relationships/image" Target="../media/image157.png"/><Relationship Id="rId19" Type="http://schemas.openxmlformats.org/officeDocument/2006/relationships/image" Target="../media/image149.png"/><Relationship Id="rId4" Type="http://schemas.openxmlformats.org/officeDocument/2006/relationships/image" Target="../media/image152.png"/><Relationship Id="rId9" Type="http://schemas.openxmlformats.org/officeDocument/2006/relationships/image" Target="../media/image137.png"/><Relationship Id="rId14" Type="http://schemas.openxmlformats.org/officeDocument/2006/relationships/image" Target="../media/image6.png"/><Relationship Id="rId22" Type="http://schemas.openxmlformats.org/officeDocument/2006/relationships/image" Target="../media/image1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7: </a:t>
            </a:r>
            <a:r>
              <a:rPr lang="en-GB" dirty="0">
                <a:solidFill>
                  <a:schemeClr val="accent5"/>
                </a:solidFill>
              </a:rPr>
              <a:t>Application of Forces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Further Connected Particles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18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9A3FAC0-A48D-E617-8C23-034EF52D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8760"/>
            <a:ext cx="5248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108A0D0-435C-1B67-62E2-AD2A20C7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836712"/>
            <a:ext cx="8532440" cy="55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DB5AF8-6E1E-4F70-86B8-0D0DE9D252D4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99B0DB-5E04-49DC-A319-D07315C69C3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Connected particles involving friction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D343C0-A78A-445A-9E0E-CBC51338017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AA401B4-A118-44D4-9E17-D6EF42C5794F}"/>
              </a:ext>
            </a:extLst>
          </p:cNvPr>
          <p:cNvSpPr txBox="1"/>
          <p:nvPr/>
        </p:nvSpPr>
        <p:spPr>
          <a:xfrm>
            <a:off x="295626" y="73342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already encountered problems involving connected particles in Mechanics Year 1. We just now throw friction into the mix.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3BE0D0-29B0-4192-AF8F-AB3A5EDD3F0D}"/>
                  </a:ext>
                </a:extLst>
              </p:cNvPr>
              <p:cNvSpPr txBox="1"/>
              <p:nvPr/>
            </p:nvSpPr>
            <p:spPr>
              <a:xfrm>
                <a:off x="381377" y="1552456"/>
                <a:ext cx="6000373" cy="20313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Two particles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/>
                  <a:t> of masses 5kg and 10kg respectively are connected by a light inextensible string. The string passes over a small smooth pulley which is fixed at the top of a rough inclined plane.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rests on the inclined plane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/>
                  <a:t> hangs on the edge of the plane with the string vertical and taut. The plane is inclined to the horizontal at an angle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GB" sz="1400" dirty="0"/>
                  <a:t>, as shown in the diagram. The coefficient of friction between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and the plane is 0.2. The system is released from rest.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acceleration of the system.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tension in the string.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3BE0D0-29B0-4192-AF8F-AB3A5EDD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7" y="1552456"/>
                <a:ext cx="6000373" cy="2031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Triangle 7">
            <a:extLst>
              <a:ext uri="{FF2B5EF4-FFF2-40B4-BE49-F238E27FC236}">
                <a16:creationId xmlns:a16="http://schemas.microsoft.com/office/drawing/2014/main" id="{D148C8D0-FCB7-4FB2-B4EA-B27800078D60}"/>
              </a:ext>
            </a:extLst>
          </p:cNvPr>
          <p:cNvSpPr/>
          <p:nvPr/>
        </p:nvSpPr>
        <p:spPr>
          <a:xfrm flipH="1">
            <a:off x="6948264" y="2011959"/>
            <a:ext cx="1656184" cy="108012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1049E-6823-47C0-9EA2-25A9E9EC4312}"/>
              </a:ext>
            </a:extLst>
          </p:cNvPr>
          <p:cNvSpPr/>
          <p:nvPr/>
        </p:nvSpPr>
        <p:spPr>
          <a:xfrm>
            <a:off x="8422547" y="2919602"/>
            <a:ext cx="181901" cy="174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D51D9-3184-4871-A5ED-274F14508A89}"/>
              </a:ext>
            </a:extLst>
          </p:cNvPr>
          <p:cNvSpPr/>
          <p:nvPr/>
        </p:nvSpPr>
        <p:spPr>
          <a:xfrm>
            <a:off x="8563694" y="183200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F54943-58C5-4C86-A7BB-36789AC22D73}"/>
              </a:ext>
            </a:extLst>
          </p:cNvPr>
          <p:cNvCxnSpPr>
            <a:stCxn id="10" idx="6"/>
          </p:cNvCxnSpPr>
          <p:nvPr/>
        </p:nvCxnSpPr>
        <p:spPr>
          <a:xfrm>
            <a:off x="8779718" y="1940012"/>
            <a:ext cx="0" cy="491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6EF472-396D-48F1-AF51-43CE33DAFA3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121650" y="1863636"/>
            <a:ext cx="473680" cy="308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26238-853B-4ACB-B26F-5E4596F1673B}"/>
              </a:ext>
            </a:extLst>
          </p:cNvPr>
          <p:cNvSpPr/>
          <p:nvPr/>
        </p:nvSpPr>
        <p:spPr>
          <a:xfrm rot="19636557">
            <a:off x="7756702" y="2186687"/>
            <a:ext cx="396029" cy="222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5kg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715807-25BD-4A8F-9E6E-78F4998BA995}"/>
                  </a:ext>
                </a:extLst>
              </p:cNvPr>
              <p:cNvSpPr txBox="1"/>
              <p:nvPr/>
            </p:nvSpPr>
            <p:spPr>
              <a:xfrm>
                <a:off x="7522170" y="2162598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715807-25BD-4A8F-9E6E-78F4998B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170" y="2162598"/>
                <a:ext cx="144016" cy="276999"/>
              </a:xfrm>
              <a:prstGeom prst="rect">
                <a:avLst/>
              </a:prstGeom>
              <a:blipFill>
                <a:blip r:embed="rId3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55307D-FA3A-4287-974E-C5D9822FCA34}"/>
                  </a:ext>
                </a:extLst>
              </p:cNvPr>
              <p:cNvSpPr txBox="1"/>
              <p:nvPr/>
            </p:nvSpPr>
            <p:spPr>
              <a:xfrm>
                <a:off x="8864541" y="2189961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55307D-FA3A-4287-974E-C5D9822FC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1" y="2189961"/>
                <a:ext cx="144016" cy="276999"/>
              </a:xfrm>
              <a:prstGeom prst="rect">
                <a:avLst/>
              </a:prstGeom>
              <a:blipFill>
                <a:blip r:embed="rId4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2C87CED-BD42-466F-8514-85501570FFA2}"/>
              </a:ext>
            </a:extLst>
          </p:cNvPr>
          <p:cNvSpPr/>
          <p:nvPr/>
        </p:nvSpPr>
        <p:spPr>
          <a:xfrm>
            <a:off x="8636897" y="2447434"/>
            <a:ext cx="453764" cy="219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10kg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369F11-70A3-4A3B-9B88-9B5ED6DE97ED}"/>
              </a:ext>
            </a:extLst>
          </p:cNvPr>
          <p:cNvSpPr/>
          <p:nvPr/>
        </p:nvSpPr>
        <p:spPr>
          <a:xfrm>
            <a:off x="7406640" y="2788920"/>
            <a:ext cx="129540" cy="297180"/>
          </a:xfrm>
          <a:custGeom>
            <a:avLst/>
            <a:gdLst>
              <a:gd name="connsiteX0" fmla="*/ 0 w 129540"/>
              <a:gd name="connsiteY0" fmla="*/ 0 h 297180"/>
              <a:gd name="connsiteX1" fmla="*/ 99060 w 129540"/>
              <a:gd name="connsiteY1" fmla="*/ 137160 h 297180"/>
              <a:gd name="connsiteX2" fmla="*/ 129540 w 12954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" h="297180">
                <a:moveTo>
                  <a:pt x="0" y="0"/>
                </a:moveTo>
                <a:cubicBezTo>
                  <a:pt x="38735" y="43815"/>
                  <a:pt x="77470" y="87630"/>
                  <a:pt x="99060" y="137160"/>
                </a:cubicBezTo>
                <a:cubicBezTo>
                  <a:pt x="120650" y="186690"/>
                  <a:pt x="125095" y="241935"/>
                  <a:pt x="129540" y="29718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86410-CD54-4972-8477-05F4A7D6EE66}"/>
                  </a:ext>
                </a:extLst>
              </p:cNvPr>
              <p:cNvSpPr txBox="1"/>
              <p:nvPr/>
            </p:nvSpPr>
            <p:spPr>
              <a:xfrm>
                <a:off x="7200890" y="2827752"/>
                <a:ext cx="320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486410-CD54-4972-8477-05F4A7D6E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90" y="2827752"/>
                <a:ext cx="32005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1902470E-94FE-4F39-BA73-3B273FBD5DE0}"/>
              </a:ext>
            </a:extLst>
          </p:cNvPr>
          <p:cNvSpPr/>
          <p:nvPr/>
        </p:nvSpPr>
        <p:spPr>
          <a:xfrm flipH="1">
            <a:off x="531168" y="4765484"/>
            <a:ext cx="1656184" cy="108012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7411E1-2031-4969-A9C0-12B3D2D55C8A}"/>
              </a:ext>
            </a:extLst>
          </p:cNvPr>
          <p:cNvSpPr/>
          <p:nvPr/>
        </p:nvSpPr>
        <p:spPr>
          <a:xfrm>
            <a:off x="2146598" y="458552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B4B8AC-8013-4314-AC3A-6B188D946758}"/>
              </a:ext>
            </a:extLst>
          </p:cNvPr>
          <p:cNvCxnSpPr>
            <a:stCxn id="25" idx="6"/>
          </p:cNvCxnSpPr>
          <p:nvPr/>
        </p:nvCxnSpPr>
        <p:spPr>
          <a:xfrm>
            <a:off x="2362622" y="4693537"/>
            <a:ext cx="0" cy="491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F1D86F-3248-46AA-B96B-2CD780392D2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704554" y="4617161"/>
            <a:ext cx="473680" cy="308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A94308-4F6E-4488-84FC-425A3F467E24}"/>
              </a:ext>
            </a:extLst>
          </p:cNvPr>
          <p:cNvSpPr/>
          <p:nvPr/>
        </p:nvSpPr>
        <p:spPr>
          <a:xfrm rot="19636557">
            <a:off x="1339606" y="4940212"/>
            <a:ext cx="396029" cy="222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5kg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5D4FA7-DB84-4672-B463-C4D01C53F8DE}"/>
                  </a:ext>
                </a:extLst>
              </p:cNvPr>
              <p:cNvSpPr txBox="1"/>
              <p:nvPr/>
            </p:nvSpPr>
            <p:spPr>
              <a:xfrm>
                <a:off x="1105074" y="4916123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5D4FA7-DB84-4672-B463-C4D01C53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74" y="4916123"/>
                <a:ext cx="144016" cy="276999"/>
              </a:xfrm>
              <a:prstGeom prst="rect">
                <a:avLst/>
              </a:prstGeom>
              <a:blipFill>
                <a:blip r:embed="rId6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EC09DF-AF05-4F26-99F3-BBB80A385816}"/>
                  </a:ext>
                </a:extLst>
              </p:cNvPr>
              <p:cNvSpPr txBox="1"/>
              <p:nvPr/>
            </p:nvSpPr>
            <p:spPr>
              <a:xfrm>
                <a:off x="2637945" y="5127636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EC09DF-AF05-4F26-99F3-BBB80A38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45" y="5127636"/>
                <a:ext cx="144016" cy="276999"/>
              </a:xfrm>
              <a:prstGeom prst="rect">
                <a:avLst/>
              </a:prstGeom>
              <a:blipFill>
                <a:blip r:embed="rId4"/>
                <a:stretch>
                  <a:fillRect r="-7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3EE73900-D7A6-4D2E-B8AD-99FDBBD47B8D}"/>
              </a:ext>
            </a:extLst>
          </p:cNvPr>
          <p:cNvSpPr/>
          <p:nvPr/>
        </p:nvSpPr>
        <p:spPr>
          <a:xfrm>
            <a:off x="2219801" y="5200959"/>
            <a:ext cx="453764" cy="219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10kg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CC5227-F85E-4FF8-B200-0621F9EBAC3E}"/>
              </a:ext>
            </a:extLst>
          </p:cNvPr>
          <p:cNvSpPr/>
          <p:nvPr/>
        </p:nvSpPr>
        <p:spPr>
          <a:xfrm>
            <a:off x="989544" y="5542445"/>
            <a:ext cx="129540" cy="297180"/>
          </a:xfrm>
          <a:custGeom>
            <a:avLst/>
            <a:gdLst>
              <a:gd name="connsiteX0" fmla="*/ 0 w 129540"/>
              <a:gd name="connsiteY0" fmla="*/ 0 h 297180"/>
              <a:gd name="connsiteX1" fmla="*/ 99060 w 129540"/>
              <a:gd name="connsiteY1" fmla="*/ 137160 h 297180"/>
              <a:gd name="connsiteX2" fmla="*/ 129540 w 12954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" h="297180">
                <a:moveTo>
                  <a:pt x="0" y="0"/>
                </a:moveTo>
                <a:cubicBezTo>
                  <a:pt x="38735" y="43815"/>
                  <a:pt x="77470" y="87630"/>
                  <a:pt x="99060" y="137160"/>
                </a:cubicBezTo>
                <a:cubicBezTo>
                  <a:pt x="120650" y="186690"/>
                  <a:pt x="125095" y="241935"/>
                  <a:pt x="129540" y="29718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EFF756-61FC-4C21-BFCA-70AF368D304F}"/>
                  </a:ext>
                </a:extLst>
              </p:cNvPr>
              <p:cNvSpPr txBox="1"/>
              <p:nvPr/>
            </p:nvSpPr>
            <p:spPr>
              <a:xfrm>
                <a:off x="783794" y="5581277"/>
                <a:ext cx="320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EFF756-61FC-4C21-BFCA-70AF368D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4" y="5581277"/>
                <a:ext cx="3200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DC26E0-1E72-437D-9119-C3AE6C569649}"/>
              </a:ext>
            </a:extLst>
          </p:cNvPr>
          <p:cNvCxnSpPr>
            <a:cxnSpLocks/>
          </p:cNvCxnSpPr>
          <p:nvPr/>
        </p:nvCxnSpPr>
        <p:spPr>
          <a:xfrm flipV="1">
            <a:off x="2362201" y="4962525"/>
            <a:ext cx="0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B166D9-8AE5-4C26-9E3F-4944ACE0F57A}"/>
                  </a:ext>
                </a:extLst>
              </p:cNvPr>
              <p:cNvSpPr txBox="1"/>
              <p:nvPr/>
            </p:nvSpPr>
            <p:spPr>
              <a:xfrm>
                <a:off x="2400971" y="4887298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B166D9-8AE5-4C26-9E3F-4944ACE0F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71" y="4887298"/>
                <a:ext cx="144016" cy="276999"/>
              </a:xfrm>
              <a:prstGeom prst="rect">
                <a:avLst/>
              </a:prstGeom>
              <a:blipFill>
                <a:blip r:embed="rId8"/>
                <a:stretch>
                  <a:fillRect r="-5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D3DF8A-7D3B-4571-B766-C0763D0C8DE0}"/>
                  </a:ext>
                </a:extLst>
              </p:cNvPr>
              <p:cNvSpPr txBox="1"/>
              <p:nvPr/>
            </p:nvSpPr>
            <p:spPr>
              <a:xfrm>
                <a:off x="2339048" y="5463577"/>
                <a:ext cx="3914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0D3DF8A-7D3B-4571-B766-C0763D0C8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048" y="5463577"/>
                <a:ext cx="391451" cy="276999"/>
              </a:xfrm>
              <a:prstGeom prst="rect">
                <a:avLst/>
              </a:prstGeom>
              <a:blipFill>
                <a:blip r:embed="rId9"/>
                <a:stretch>
                  <a:fillRect r="-7813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D2FDE1-C1DE-433C-9B77-05683AB03FC3}"/>
              </a:ext>
            </a:extLst>
          </p:cNvPr>
          <p:cNvCxnSpPr>
            <a:cxnSpLocks/>
          </p:cNvCxnSpPr>
          <p:nvPr/>
        </p:nvCxnSpPr>
        <p:spPr>
          <a:xfrm>
            <a:off x="2362200" y="5416550"/>
            <a:ext cx="0" cy="26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1B0E01-138A-4252-B5A7-DBB5B9919EEE}"/>
              </a:ext>
            </a:extLst>
          </p:cNvPr>
          <p:cNvCxnSpPr>
            <a:cxnSpLocks/>
          </p:cNvCxnSpPr>
          <p:nvPr/>
        </p:nvCxnSpPr>
        <p:spPr>
          <a:xfrm flipV="1">
            <a:off x="1708696" y="4781550"/>
            <a:ext cx="215354" cy="14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B45AE9-12E5-4FC8-9114-745649DCF000}"/>
                  </a:ext>
                </a:extLst>
              </p:cNvPr>
              <p:cNvSpPr txBox="1"/>
              <p:nvPr/>
            </p:nvSpPr>
            <p:spPr>
              <a:xfrm>
                <a:off x="1566562" y="4582525"/>
                <a:ext cx="3914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B45AE9-12E5-4FC8-9114-745649DC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62" y="4582525"/>
                <a:ext cx="39145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4617A5-C4C9-460C-A09B-51B1BE7A8868}"/>
              </a:ext>
            </a:extLst>
          </p:cNvPr>
          <p:cNvCxnSpPr>
            <a:cxnSpLocks/>
          </p:cNvCxnSpPr>
          <p:nvPr/>
        </p:nvCxnSpPr>
        <p:spPr>
          <a:xfrm flipH="1" flipV="1">
            <a:off x="1346200" y="4749800"/>
            <a:ext cx="133772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352E3C-0258-4B07-A115-1E662690B802}"/>
                  </a:ext>
                </a:extLst>
              </p:cNvPr>
              <p:cNvSpPr txBox="1"/>
              <p:nvPr/>
            </p:nvSpPr>
            <p:spPr>
              <a:xfrm>
                <a:off x="1251778" y="4486204"/>
                <a:ext cx="3914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352E3C-0258-4B07-A115-1E662690B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78" y="4486204"/>
                <a:ext cx="3914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5C7766D-9A92-46F7-BF64-552BF457FEA4}"/>
              </a:ext>
            </a:extLst>
          </p:cNvPr>
          <p:cNvCxnSpPr>
            <a:cxnSpLocks/>
          </p:cNvCxnSpPr>
          <p:nvPr/>
        </p:nvCxnSpPr>
        <p:spPr>
          <a:xfrm flipH="1">
            <a:off x="1120371" y="5103812"/>
            <a:ext cx="246827" cy="17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EA50BC-3935-41C9-9CBB-BB8949E5B152}"/>
                  </a:ext>
                </a:extLst>
              </p:cNvPr>
              <p:cNvSpPr txBox="1"/>
              <p:nvPr/>
            </p:nvSpPr>
            <p:spPr>
              <a:xfrm>
                <a:off x="683568" y="5096217"/>
                <a:ext cx="3914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EA50BC-3935-41C9-9CBB-BB8949E5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96217"/>
                <a:ext cx="391451" cy="276999"/>
              </a:xfrm>
              <a:prstGeom prst="rect">
                <a:avLst/>
              </a:prstGeom>
              <a:blipFill>
                <a:blip r:embed="rId12"/>
                <a:stretch>
                  <a:fillRect r="-140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A16512-9249-44DC-9DB2-118D80C0A78E}"/>
              </a:ext>
            </a:extLst>
          </p:cNvPr>
          <p:cNvCxnSpPr>
            <a:cxnSpLocks/>
          </p:cNvCxnSpPr>
          <p:nvPr/>
        </p:nvCxnSpPr>
        <p:spPr>
          <a:xfrm flipH="1">
            <a:off x="1556553" y="5161610"/>
            <a:ext cx="8731" cy="57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903F1F0-6B81-444A-B48B-49A7F440E84B}"/>
                  </a:ext>
                </a:extLst>
              </p:cNvPr>
              <p:cNvSpPr txBox="1"/>
              <p:nvPr/>
            </p:nvSpPr>
            <p:spPr>
              <a:xfrm>
                <a:off x="1238023" y="534328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903F1F0-6B81-444A-B48B-49A7F440E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23" y="5343288"/>
                <a:ext cx="370676" cy="261610"/>
              </a:xfrm>
              <a:prstGeom prst="rect">
                <a:avLst/>
              </a:prstGeom>
              <a:blipFill>
                <a:blip r:embed="rId1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BD3E8E-C970-4583-8697-57930264462D}"/>
              </a:ext>
            </a:extLst>
          </p:cNvPr>
          <p:cNvCxnSpPr>
            <a:cxnSpLocks/>
          </p:cNvCxnSpPr>
          <p:nvPr/>
        </p:nvCxnSpPr>
        <p:spPr>
          <a:xfrm>
            <a:off x="1604178" y="5167960"/>
            <a:ext cx="223837" cy="3857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431D6F-D662-4573-AE46-7E8CEB3FA0E7}"/>
                  </a:ext>
                </a:extLst>
              </p:cNvPr>
              <p:cNvSpPr txBox="1"/>
              <p:nvPr/>
            </p:nvSpPr>
            <p:spPr>
              <a:xfrm>
                <a:off x="115333" y="5404152"/>
                <a:ext cx="7364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431D6F-D662-4573-AE46-7E8CEB3FA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3" y="5404152"/>
                <a:ext cx="736486" cy="26161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B0044F-3240-475B-AFD7-CA31765305A7}"/>
                  </a:ext>
                </a:extLst>
              </p:cNvPr>
              <p:cNvSpPr txBox="1"/>
              <p:nvPr/>
            </p:nvSpPr>
            <p:spPr>
              <a:xfrm>
                <a:off x="1566612" y="509159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1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B0044F-3240-475B-AFD7-CA3176530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12" y="5091596"/>
                <a:ext cx="370676" cy="261610"/>
              </a:xfrm>
              <a:prstGeom prst="rect">
                <a:avLst/>
              </a:prstGeom>
              <a:blipFill>
                <a:blip r:embed="rId15"/>
                <a:stretch>
                  <a:fillRect r="-770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D914373-DDAD-486A-9BB9-0FB0AE56AB26}"/>
              </a:ext>
            </a:extLst>
          </p:cNvPr>
          <p:cNvSpPr/>
          <p:nvPr/>
        </p:nvSpPr>
        <p:spPr>
          <a:xfrm rot="5131496">
            <a:off x="1598028" y="5277572"/>
            <a:ext cx="45719" cy="120355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36E860-5E72-41CA-A3FD-7074735E5E6F}"/>
                  </a:ext>
                </a:extLst>
              </p:cNvPr>
              <p:cNvSpPr txBox="1"/>
              <p:nvPr/>
            </p:nvSpPr>
            <p:spPr>
              <a:xfrm>
                <a:off x="1478507" y="5314099"/>
                <a:ext cx="339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36E860-5E72-41CA-A3FD-7074735E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507" y="5314099"/>
                <a:ext cx="339858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450F22-A190-41F2-9DED-1CAD0F9CC0F4}"/>
                  </a:ext>
                </a:extLst>
              </p:cNvPr>
              <p:cNvSpPr txBox="1"/>
              <p:nvPr/>
            </p:nvSpPr>
            <p:spPr>
              <a:xfrm>
                <a:off x="3265315" y="3707222"/>
                <a:ext cx="4564235" cy="3438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endParaRPr lang="en-GB" sz="300" dirty="0"/>
              </a:p>
              <a:p>
                <a:r>
                  <a:rPr lang="en-GB" sz="1400" dirty="0"/>
                  <a:t>For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↖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−3.8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GB" sz="1400" dirty="0"/>
              </a:p>
              <a:p>
                <a:endParaRPr lang="en-GB" sz="200" dirty="0"/>
              </a:p>
              <a:p>
                <a:r>
                  <a:rPr lang="en-GB" sz="1400" dirty="0"/>
                  <a:t>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400" b="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</m:oMath>
                </a14:m>
                <a:r>
                  <a:rPr lang="en-GB" sz="1400" b="0" dirty="0"/>
                  <a:t>: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    (2)</m:t>
                    </m:r>
                  </m:oMath>
                </a14:m>
                <a:br>
                  <a:rPr lang="en-GB" sz="1400" b="0" dirty="0"/>
                </a:br>
                <a:endParaRPr lang="en-GB" sz="1400" b="0" dirty="0"/>
              </a:p>
              <a:p>
                <a:r>
                  <a:rPr lang="en-GB" sz="1400" dirty="0"/>
                  <a:t>Adding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1400" dirty="0"/>
                  <a:t>:  </a:t>
                </a:r>
                <a14:m>
                  <m:oMath xmlns:m="http://schemas.openxmlformats.org/officeDocument/2006/math"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6.2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31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=4.1 </m:t>
                    </m:r>
                    <m:r>
                      <m:rPr>
                        <m:sty m:val="p"/>
                      </m:rPr>
                      <a:rPr lang="en-GB" sz="1400" b="0" i="0" dirty="0" smtClean="0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sz="1400" b="0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GB" sz="1400" dirty="0"/>
              </a:p>
              <a:p>
                <a:r>
                  <a:rPr lang="en-GB" sz="1400" dirty="0"/>
                  <a:t>Rearranging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sz="1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+3.8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=57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 (2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450F22-A190-41F2-9DED-1CAD0F9CC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315" y="3707222"/>
                <a:ext cx="4564235" cy="3438377"/>
              </a:xfrm>
              <a:prstGeom prst="rect">
                <a:avLst/>
              </a:prstGeom>
              <a:blipFill>
                <a:blip r:embed="rId17"/>
                <a:stretch>
                  <a:fillRect l="-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1FB6A3E4-BE53-43EE-8BAC-26A8294762A9}"/>
              </a:ext>
            </a:extLst>
          </p:cNvPr>
          <p:cNvSpPr/>
          <p:nvPr/>
        </p:nvSpPr>
        <p:spPr>
          <a:xfrm>
            <a:off x="7252890" y="4077519"/>
            <a:ext cx="1244932" cy="726256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46DC46-00FD-43D4-B610-FF0D9491E029}"/>
              </a:ext>
            </a:extLst>
          </p:cNvPr>
          <p:cNvSpPr/>
          <p:nvPr/>
        </p:nvSpPr>
        <p:spPr>
          <a:xfrm>
            <a:off x="7253693" y="4615181"/>
            <a:ext cx="168821" cy="1676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D2A6AE7-3AF9-4131-A8F6-401B1EFE8EAE}"/>
              </a:ext>
            </a:extLst>
          </p:cNvPr>
          <p:cNvSpPr/>
          <p:nvPr/>
        </p:nvSpPr>
        <p:spPr>
          <a:xfrm>
            <a:off x="8100784" y="4626289"/>
            <a:ext cx="69850" cy="160821"/>
          </a:xfrm>
          <a:custGeom>
            <a:avLst/>
            <a:gdLst>
              <a:gd name="connsiteX0" fmla="*/ 0 w 69850"/>
              <a:gd name="connsiteY0" fmla="*/ 196850 h 196850"/>
              <a:gd name="connsiteX1" fmla="*/ 25400 w 69850"/>
              <a:gd name="connsiteY1" fmla="*/ 82550 h 196850"/>
              <a:gd name="connsiteX2" fmla="*/ 69850 w 69850"/>
              <a:gd name="connsiteY2" fmla="*/ 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" h="196850">
                <a:moveTo>
                  <a:pt x="0" y="196850"/>
                </a:moveTo>
                <a:cubicBezTo>
                  <a:pt x="6879" y="156104"/>
                  <a:pt x="13758" y="115358"/>
                  <a:pt x="25400" y="82550"/>
                </a:cubicBezTo>
                <a:cubicBezTo>
                  <a:pt x="37042" y="49742"/>
                  <a:pt x="53446" y="24871"/>
                  <a:pt x="69850" y="0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A1D5633-2743-4A12-B08A-2BF3E51276E9}"/>
                  </a:ext>
                </a:extLst>
              </p:cNvPr>
              <p:cNvSpPr txBox="1"/>
              <p:nvPr/>
            </p:nvSpPr>
            <p:spPr>
              <a:xfrm>
                <a:off x="7873796" y="451476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A1D5633-2743-4A12-B08A-2BF3E5127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796" y="4514767"/>
                <a:ext cx="288032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8248111-A57C-4EE3-A61D-E67A3C2ADCC6}"/>
                  </a:ext>
                </a:extLst>
              </p:cNvPr>
              <p:cNvSpPr txBox="1"/>
              <p:nvPr/>
            </p:nvSpPr>
            <p:spPr>
              <a:xfrm>
                <a:off x="6964858" y="428793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8248111-A57C-4EE3-A61D-E67A3C2A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858" y="4287934"/>
                <a:ext cx="288032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1BF9044-622E-4838-A287-4C1F3F703EDB}"/>
                  </a:ext>
                </a:extLst>
              </p:cNvPr>
              <p:cNvSpPr txBox="1"/>
              <p:nvPr/>
            </p:nvSpPr>
            <p:spPr>
              <a:xfrm>
                <a:off x="7768830" y="412047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1BF9044-622E-4838-A287-4C1F3F703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830" y="4120477"/>
                <a:ext cx="288032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8CFBC0-39D3-4A36-A6C3-AF39C83F66BA}"/>
                  </a:ext>
                </a:extLst>
              </p:cNvPr>
              <p:cNvSpPr txBox="1"/>
              <p:nvPr/>
            </p:nvSpPr>
            <p:spPr>
              <a:xfrm>
                <a:off x="7432363" y="493294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8CFBC0-39D3-4A36-A6C3-AF39C83F6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363" y="4932944"/>
                <a:ext cx="288032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7E80BDAD-0AEC-43C7-98EA-FFD195DA5808}"/>
              </a:ext>
            </a:extLst>
          </p:cNvPr>
          <p:cNvSpPr txBox="1"/>
          <p:nvPr/>
        </p:nvSpPr>
        <p:spPr>
          <a:xfrm>
            <a:off x="7589970" y="4710658"/>
            <a:ext cx="4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D1CD8D-385B-4962-A9FF-1F3CABAB21D4}"/>
              </a:ext>
            </a:extLst>
          </p:cNvPr>
          <p:cNvSpPr txBox="1"/>
          <p:nvPr/>
        </p:nvSpPr>
        <p:spPr>
          <a:xfrm>
            <a:off x="7020362" y="4265443"/>
            <a:ext cx="4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274247-E92E-4DE4-BD61-EE8F3AFD86C9}"/>
              </a:ext>
            </a:extLst>
          </p:cNvPr>
          <p:cNvSpPr txBox="1"/>
          <p:nvPr/>
        </p:nvSpPr>
        <p:spPr>
          <a:xfrm>
            <a:off x="7730883" y="4111477"/>
            <a:ext cx="4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1782E1-61F3-468F-B82D-A570D460CBC0}"/>
              </a:ext>
            </a:extLst>
          </p:cNvPr>
          <p:cNvSpPr/>
          <p:nvPr/>
        </p:nvSpPr>
        <p:spPr>
          <a:xfrm>
            <a:off x="3001769" y="3811558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AA3EC7-40C5-43C9-AE52-0D45F071A4D0}"/>
              </a:ext>
            </a:extLst>
          </p:cNvPr>
          <p:cNvSpPr/>
          <p:nvPr/>
        </p:nvSpPr>
        <p:spPr>
          <a:xfrm>
            <a:off x="3001769" y="6261099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16B72F3-824E-4BFA-A87D-45E4549A174C}"/>
              </a:ext>
            </a:extLst>
          </p:cNvPr>
          <p:cNvGrpSpPr/>
          <p:nvPr/>
        </p:nvGrpSpPr>
        <p:grpSpPr>
          <a:xfrm rot="10800000">
            <a:off x="995120" y="4398315"/>
            <a:ext cx="307182" cy="202406"/>
            <a:chOff x="1147520" y="4398315"/>
            <a:chExt cx="307182" cy="202406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9C9E94F-C745-4C38-8FAC-D6FD4A555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774" y="4398315"/>
              <a:ext cx="181928" cy="11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BA4AF49-9A08-4F19-812C-407B43913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8258" y="4435037"/>
              <a:ext cx="181928" cy="11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013A40-7986-4575-A23B-8E9F341FF0AA}"/>
                </a:ext>
              </a:extLst>
            </p:cNvPr>
            <p:cNvCxnSpPr/>
            <p:nvPr/>
          </p:nvCxnSpPr>
          <p:spPr>
            <a:xfrm flipH="1">
              <a:off x="1147520" y="4535050"/>
              <a:ext cx="97340" cy="65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62FE555-17F0-463E-B718-6F6E69D52278}"/>
                  </a:ext>
                </a:extLst>
              </p:cNvPr>
              <p:cNvSpPr txBox="1"/>
              <p:nvPr/>
            </p:nvSpPr>
            <p:spPr>
              <a:xfrm>
                <a:off x="952330" y="4248297"/>
                <a:ext cx="1899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62FE555-17F0-463E-B718-6F6E69D52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30" y="4248297"/>
                <a:ext cx="189981" cy="276999"/>
              </a:xfrm>
              <a:prstGeom prst="rect">
                <a:avLst/>
              </a:prstGeom>
              <a:blipFill>
                <a:blip r:embed="rId22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F03A15C3-FCB7-4266-BD22-43876DFAD585}"/>
              </a:ext>
            </a:extLst>
          </p:cNvPr>
          <p:cNvGrpSpPr/>
          <p:nvPr/>
        </p:nvGrpSpPr>
        <p:grpSpPr>
          <a:xfrm rot="18205234">
            <a:off x="2563156" y="4581448"/>
            <a:ext cx="307182" cy="202406"/>
            <a:chOff x="1147520" y="4398315"/>
            <a:chExt cx="307182" cy="202406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2544B90-BEDF-4FA7-9625-61E303E8C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774" y="4398315"/>
              <a:ext cx="181928" cy="11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56416B5-6D85-4943-8165-59CA67D89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8258" y="4435037"/>
              <a:ext cx="181928" cy="11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87C4EF-2F8F-4DC5-975B-D6F25D989625}"/>
                </a:ext>
              </a:extLst>
            </p:cNvPr>
            <p:cNvCxnSpPr/>
            <p:nvPr/>
          </p:nvCxnSpPr>
          <p:spPr>
            <a:xfrm flipH="1">
              <a:off x="1147520" y="4535050"/>
              <a:ext cx="97340" cy="65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69AACE2-1A4E-42E1-8E32-BF457FA29930}"/>
                  </a:ext>
                </a:extLst>
              </p:cNvPr>
              <p:cNvSpPr txBox="1"/>
              <p:nvPr/>
            </p:nvSpPr>
            <p:spPr>
              <a:xfrm>
                <a:off x="2475916" y="4431430"/>
                <a:ext cx="1899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69AACE2-1A4E-42E1-8E32-BF457FA29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916" y="4431430"/>
                <a:ext cx="189981" cy="276999"/>
              </a:xfrm>
              <a:prstGeom prst="rect">
                <a:avLst/>
              </a:prstGeom>
              <a:blipFill>
                <a:blip r:embed="rId22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665B739-B7C3-3F11-36DD-C47BA3916F92}"/>
              </a:ext>
            </a:extLst>
          </p:cNvPr>
          <p:cNvSpPr/>
          <p:nvPr/>
        </p:nvSpPr>
        <p:spPr>
          <a:xfrm>
            <a:off x="3265039" y="3771705"/>
            <a:ext cx="5195387" cy="2400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9923F-8833-D587-F0B9-8D8866CFB73B}"/>
              </a:ext>
            </a:extLst>
          </p:cNvPr>
          <p:cNvSpPr/>
          <p:nvPr/>
        </p:nvSpPr>
        <p:spPr>
          <a:xfrm>
            <a:off x="3265039" y="6261099"/>
            <a:ext cx="5195387" cy="558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3B9E5F-BD2B-FFA0-19DC-91F62491E6AB}"/>
              </a:ext>
            </a:extLst>
          </p:cNvPr>
          <p:cNvCxnSpPr>
            <a:cxnSpLocks/>
          </p:cNvCxnSpPr>
          <p:nvPr/>
        </p:nvCxnSpPr>
        <p:spPr>
          <a:xfrm flipH="1">
            <a:off x="817406" y="5126340"/>
            <a:ext cx="632430" cy="42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042C4C-4275-11B1-E694-56C89A18B902}"/>
              </a:ext>
            </a:extLst>
          </p:cNvPr>
          <p:cNvSpPr/>
          <p:nvPr/>
        </p:nvSpPr>
        <p:spPr>
          <a:xfrm>
            <a:off x="179512" y="3991327"/>
            <a:ext cx="2630363" cy="2031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</p:spTree>
    <p:extLst>
      <p:ext uri="{BB962C8B-B14F-4D97-AF65-F5344CB8AC3E}">
        <p14:creationId xmlns:p14="http://schemas.microsoft.com/office/powerpoint/2010/main" val="13465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52DE99-0B57-4E77-85FC-85B1E377379A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CA2EC6D-CE5E-48BB-872B-402FFFCAA37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4E004CA-9091-4C99-BB6D-4CE37FEB107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96EB5-F1DA-47CD-9B24-7AB504567270}"/>
                  </a:ext>
                </a:extLst>
              </p:cNvPr>
              <p:cNvSpPr txBox="1"/>
              <p:nvPr/>
            </p:nvSpPr>
            <p:spPr>
              <a:xfrm>
                <a:off x="355977" y="803156"/>
                <a:ext cx="6447495" cy="233531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One end of a light inextensible string is attached to a block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of mass 2kg. The block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is held at rest on a </a:t>
                </a:r>
                <a:r>
                  <a:rPr lang="en-GB" sz="1400" b="1" dirty="0"/>
                  <a:t>smooth</a:t>
                </a:r>
                <a:r>
                  <a:rPr lang="en-GB" sz="1400" dirty="0"/>
                  <a:t> fixed plane which is inclined to the horizontal at an angle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30°</m:t>
                    </m:r>
                  </m:oMath>
                </a14:m>
                <a:r>
                  <a:rPr lang="en-GB" sz="1400" dirty="0"/>
                  <a:t>. The string lies along the line of greatest slope of the plane and passes over a smooth light pulley which is fixed at the top of the plane. The other end of the string is attached to a block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 of mass 5kg. The system is released from rest. By modelling the blocks as particles and ignoring air resistance,</a:t>
                </a:r>
              </a:p>
              <a:p>
                <a:r>
                  <a:rPr lang="en-GB" sz="1400" dirty="0"/>
                  <a:t>(a)(</a:t>
                </a:r>
                <a:r>
                  <a:rPr lang="en-GB" sz="1400" dirty="0" err="1"/>
                  <a:t>i</a:t>
                </a:r>
                <a:r>
                  <a:rPr lang="en-GB" sz="1400" dirty="0"/>
                  <a:t>) show that the acceleration of block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sz="1400" dirty="0"/>
              </a:p>
              <a:p>
                <a:r>
                  <a:rPr lang="en-GB" sz="1400" dirty="0"/>
                  <a:t>     (ii) find the tension in the string.</a:t>
                </a:r>
              </a:p>
              <a:p>
                <a:r>
                  <a:rPr lang="en-GB" sz="1400" dirty="0"/>
                  <a:t>(b) State how you have used the fact that the string is inextensible in your calculations.</a:t>
                </a:r>
              </a:p>
              <a:p>
                <a:r>
                  <a:rPr lang="en-GB" sz="1400" dirty="0"/>
                  <a:t>(c) Calculate the magnitude of the force exerted on the pulley by the string.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696EB5-F1DA-47CD-9B24-7AB50456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77" y="803156"/>
                <a:ext cx="6447495" cy="23353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>
            <a:extLst>
              <a:ext uri="{FF2B5EF4-FFF2-40B4-BE49-F238E27FC236}">
                <a16:creationId xmlns:a16="http://schemas.microsoft.com/office/drawing/2014/main" id="{CE66BB42-AF25-4316-9534-22EBBE3E30C9}"/>
              </a:ext>
            </a:extLst>
          </p:cNvPr>
          <p:cNvSpPr/>
          <p:nvPr/>
        </p:nvSpPr>
        <p:spPr>
          <a:xfrm flipH="1">
            <a:off x="6948264" y="2011959"/>
            <a:ext cx="1656184" cy="108012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3B6CC-AC73-44B1-8F18-7C6711E7B47E}"/>
              </a:ext>
            </a:extLst>
          </p:cNvPr>
          <p:cNvSpPr/>
          <p:nvPr/>
        </p:nvSpPr>
        <p:spPr>
          <a:xfrm>
            <a:off x="8422547" y="2919602"/>
            <a:ext cx="181901" cy="174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C0E974-A6C5-4ECA-B4EA-E77BB361CD6C}"/>
              </a:ext>
            </a:extLst>
          </p:cNvPr>
          <p:cNvSpPr/>
          <p:nvPr/>
        </p:nvSpPr>
        <p:spPr>
          <a:xfrm>
            <a:off x="8563694" y="183200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38B4D4-74B5-4BC6-9595-F02E5D2C5BEC}"/>
              </a:ext>
            </a:extLst>
          </p:cNvPr>
          <p:cNvCxnSpPr>
            <a:stCxn id="9" idx="6"/>
          </p:cNvCxnSpPr>
          <p:nvPr/>
        </p:nvCxnSpPr>
        <p:spPr>
          <a:xfrm>
            <a:off x="8779718" y="1940012"/>
            <a:ext cx="0" cy="491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430215-4490-4868-8D0F-490D0399D04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121650" y="1863636"/>
            <a:ext cx="473680" cy="308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370B9-C20D-44B6-9FFA-ACD7FAAB302A}"/>
              </a:ext>
            </a:extLst>
          </p:cNvPr>
          <p:cNvSpPr/>
          <p:nvPr/>
        </p:nvSpPr>
        <p:spPr>
          <a:xfrm rot="19636557">
            <a:off x="7756702" y="2186687"/>
            <a:ext cx="396029" cy="222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2kg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5E77BB-1126-45E0-84A3-FBD50543D303}"/>
                  </a:ext>
                </a:extLst>
              </p:cNvPr>
              <p:cNvSpPr txBox="1"/>
              <p:nvPr/>
            </p:nvSpPr>
            <p:spPr>
              <a:xfrm>
                <a:off x="7522170" y="2162598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5E77BB-1126-45E0-84A3-FBD50543D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170" y="2162598"/>
                <a:ext cx="144016" cy="276999"/>
              </a:xfrm>
              <a:prstGeom prst="rect">
                <a:avLst/>
              </a:prstGeom>
              <a:blipFill>
                <a:blip r:embed="rId3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726ECB-8F1C-4DB8-838E-44ABF98BE2BA}"/>
                  </a:ext>
                </a:extLst>
              </p:cNvPr>
              <p:cNvSpPr txBox="1"/>
              <p:nvPr/>
            </p:nvSpPr>
            <p:spPr>
              <a:xfrm>
                <a:off x="8864541" y="2189961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726ECB-8F1C-4DB8-838E-44ABF98B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41" y="2189961"/>
                <a:ext cx="144016" cy="276999"/>
              </a:xfrm>
              <a:prstGeom prst="rect">
                <a:avLst/>
              </a:prstGeom>
              <a:blipFill>
                <a:blip r:embed="rId4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BEF5C4E-7688-40E0-B2CC-2B87AE042739}"/>
              </a:ext>
            </a:extLst>
          </p:cNvPr>
          <p:cNvSpPr/>
          <p:nvPr/>
        </p:nvSpPr>
        <p:spPr>
          <a:xfrm>
            <a:off x="8636897" y="2447434"/>
            <a:ext cx="453764" cy="219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5kg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723A0F-90CA-4408-BF64-2D535A22E8A4}"/>
              </a:ext>
            </a:extLst>
          </p:cNvPr>
          <p:cNvSpPr/>
          <p:nvPr/>
        </p:nvSpPr>
        <p:spPr>
          <a:xfrm>
            <a:off x="7406640" y="2788920"/>
            <a:ext cx="129540" cy="297180"/>
          </a:xfrm>
          <a:custGeom>
            <a:avLst/>
            <a:gdLst>
              <a:gd name="connsiteX0" fmla="*/ 0 w 129540"/>
              <a:gd name="connsiteY0" fmla="*/ 0 h 297180"/>
              <a:gd name="connsiteX1" fmla="*/ 99060 w 129540"/>
              <a:gd name="connsiteY1" fmla="*/ 137160 h 297180"/>
              <a:gd name="connsiteX2" fmla="*/ 129540 w 12954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" h="297180">
                <a:moveTo>
                  <a:pt x="0" y="0"/>
                </a:moveTo>
                <a:cubicBezTo>
                  <a:pt x="38735" y="43815"/>
                  <a:pt x="77470" y="87630"/>
                  <a:pt x="99060" y="137160"/>
                </a:cubicBezTo>
                <a:cubicBezTo>
                  <a:pt x="120650" y="186690"/>
                  <a:pt x="125095" y="241935"/>
                  <a:pt x="129540" y="29718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AD424-288C-4806-945B-570D678C68CC}"/>
                  </a:ext>
                </a:extLst>
              </p:cNvPr>
              <p:cNvSpPr txBox="1"/>
              <p:nvPr/>
            </p:nvSpPr>
            <p:spPr>
              <a:xfrm>
                <a:off x="7158945" y="2844530"/>
                <a:ext cx="320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1AD424-288C-4806-945B-570D678C6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945" y="2844530"/>
                <a:ext cx="320050" cy="276999"/>
              </a:xfrm>
              <a:prstGeom prst="rect">
                <a:avLst/>
              </a:prstGeom>
              <a:blipFill>
                <a:blip r:embed="rId5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1E3F4149-710C-40A3-9936-AAD4E4B8C83F}"/>
              </a:ext>
            </a:extLst>
          </p:cNvPr>
          <p:cNvSpPr/>
          <p:nvPr/>
        </p:nvSpPr>
        <p:spPr>
          <a:xfrm flipH="1">
            <a:off x="362903" y="3740569"/>
            <a:ext cx="1656184" cy="108012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370C99-B476-497A-8434-A44355E6E647}"/>
              </a:ext>
            </a:extLst>
          </p:cNvPr>
          <p:cNvSpPr/>
          <p:nvPr/>
        </p:nvSpPr>
        <p:spPr>
          <a:xfrm>
            <a:off x="1978333" y="356061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21FBAD-D315-4981-B0EE-C16898B63AAF}"/>
              </a:ext>
            </a:extLst>
          </p:cNvPr>
          <p:cNvCxnSpPr>
            <a:stCxn id="19" idx="6"/>
          </p:cNvCxnSpPr>
          <p:nvPr/>
        </p:nvCxnSpPr>
        <p:spPr>
          <a:xfrm>
            <a:off x="2194357" y="3668622"/>
            <a:ext cx="0" cy="491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079B3B-E019-4955-B9AD-B9DE8C3C5D2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536289" y="3592246"/>
            <a:ext cx="473680" cy="308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38E5C59-32CF-4868-9D17-D588B5F63E24}"/>
              </a:ext>
            </a:extLst>
          </p:cNvPr>
          <p:cNvSpPr/>
          <p:nvPr/>
        </p:nvSpPr>
        <p:spPr>
          <a:xfrm rot="19636557">
            <a:off x="1171341" y="3915297"/>
            <a:ext cx="396029" cy="222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2kg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9687D0-AF9F-45B3-ABE2-83EE9F80413D}"/>
                  </a:ext>
                </a:extLst>
              </p:cNvPr>
              <p:cNvSpPr txBox="1"/>
              <p:nvPr/>
            </p:nvSpPr>
            <p:spPr>
              <a:xfrm>
                <a:off x="936809" y="3891208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9687D0-AF9F-45B3-ABE2-83EE9F804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09" y="3891208"/>
                <a:ext cx="144016" cy="276999"/>
              </a:xfrm>
              <a:prstGeom prst="rect">
                <a:avLst/>
              </a:prstGeom>
              <a:blipFill>
                <a:blip r:embed="rId6"/>
                <a:stretch>
                  <a:fillRect r="-5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E82529-0E97-41E7-A95F-84C20869019B}"/>
                  </a:ext>
                </a:extLst>
              </p:cNvPr>
              <p:cNvSpPr txBox="1"/>
              <p:nvPr/>
            </p:nvSpPr>
            <p:spPr>
              <a:xfrm>
                <a:off x="2469680" y="4102721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E82529-0E97-41E7-A95F-84C208690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680" y="4102721"/>
                <a:ext cx="144016" cy="276999"/>
              </a:xfrm>
              <a:prstGeom prst="rect">
                <a:avLst/>
              </a:prstGeom>
              <a:blipFill>
                <a:blip r:embed="rId7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EDDFA28-DCB7-4B53-8C68-EA5D67A82FDE}"/>
              </a:ext>
            </a:extLst>
          </p:cNvPr>
          <p:cNvSpPr/>
          <p:nvPr/>
        </p:nvSpPr>
        <p:spPr>
          <a:xfrm>
            <a:off x="2051536" y="4176044"/>
            <a:ext cx="453764" cy="219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5kg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5909F6F-BA99-4394-A45D-F1CC81F7A348}"/>
              </a:ext>
            </a:extLst>
          </p:cNvPr>
          <p:cNvSpPr/>
          <p:nvPr/>
        </p:nvSpPr>
        <p:spPr>
          <a:xfrm>
            <a:off x="821279" y="4517530"/>
            <a:ext cx="129540" cy="297180"/>
          </a:xfrm>
          <a:custGeom>
            <a:avLst/>
            <a:gdLst>
              <a:gd name="connsiteX0" fmla="*/ 0 w 129540"/>
              <a:gd name="connsiteY0" fmla="*/ 0 h 297180"/>
              <a:gd name="connsiteX1" fmla="*/ 99060 w 129540"/>
              <a:gd name="connsiteY1" fmla="*/ 137160 h 297180"/>
              <a:gd name="connsiteX2" fmla="*/ 129540 w 12954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540" h="297180">
                <a:moveTo>
                  <a:pt x="0" y="0"/>
                </a:moveTo>
                <a:cubicBezTo>
                  <a:pt x="38735" y="43815"/>
                  <a:pt x="77470" y="87630"/>
                  <a:pt x="99060" y="137160"/>
                </a:cubicBezTo>
                <a:cubicBezTo>
                  <a:pt x="120650" y="186690"/>
                  <a:pt x="125095" y="241935"/>
                  <a:pt x="129540" y="29718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6D4F99-0AEC-4E49-B1DF-32E3099D9A84}"/>
                  </a:ext>
                </a:extLst>
              </p:cNvPr>
              <p:cNvSpPr txBox="1"/>
              <p:nvPr/>
            </p:nvSpPr>
            <p:spPr>
              <a:xfrm>
                <a:off x="615529" y="4556362"/>
                <a:ext cx="320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6D4F99-0AEC-4E49-B1DF-32E3099D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29" y="4556362"/>
                <a:ext cx="32005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B9BE78-3E1A-421E-BC3D-F8BEE15849BD}"/>
              </a:ext>
            </a:extLst>
          </p:cNvPr>
          <p:cNvCxnSpPr>
            <a:cxnSpLocks/>
          </p:cNvCxnSpPr>
          <p:nvPr/>
        </p:nvCxnSpPr>
        <p:spPr>
          <a:xfrm flipV="1">
            <a:off x="2193936" y="3937610"/>
            <a:ext cx="0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9D5E6A-C37F-4084-AB40-ACF8C6B78810}"/>
                  </a:ext>
                </a:extLst>
              </p:cNvPr>
              <p:cNvSpPr txBox="1"/>
              <p:nvPr/>
            </p:nvSpPr>
            <p:spPr>
              <a:xfrm>
                <a:off x="2232706" y="3862383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9D5E6A-C37F-4084-AB40-ACF8C6B78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06" y="3862383"/>
                <a:ext cx="144016" cy="276999"/>
              </a:xfrm>
              <a:prstGeom prst="rect">
                <a:avLst/>
              </a:prstGeom>
              <a:blipFill>
                <a:blip r:embed="rId9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5AE9CE-95E2-4650-9A73-A061F392EE9B}"/>
                  </a:ext>
                </a:extLst>
              </p:cNvPr>
              <p:cNvSpPr txBox="1"/>
              <p:nvPr/>
            </p:nvSpPr>
            <p:spPr>
              <a:xfrm>
                <a:off x="2170783" y="4438662"/>
                <a:ext cx="3914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5AE9CE-95E2-4650-9A73-A061F392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783" y="4438662"/>
                <a:ext cx="391451" cy="276999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14B6BD-4DB7-411D-9BD4-F59F1F96E167}"/>
              </a:ext>
            </a:extLst>
          </p:cNvPr>
          <p:cNvCxnSpPr>
            <a:cxnSpLocks/>
          </p:cNvCxnSpPr>
          <p:nvPr/>
        </p:nvCxnSpPr>
        <p:spPr>
          <a:xfrm>
            <a:off x="2193935" y="4391635"/>
            <a:ext cx="0" cy="260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B0DF79-CFED-43CD-B8D1-84EF91DC9ABD}"/>
              </a:ext>
            </a:extLst>
          </p:cNvPr>
          <p:cNvCxnSpPr>
            <a:cxnSpLocks/>
          </p:cNvCxnSpPr>
          <p:nvPr/>
        </p:nvCxnSpPr>
        <p:spPr>
          <a:xfrm flipV="1">
            <a:off x="1540431" y="3756635"/>
            <a:ext cx="215354" cy="14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8B10E9-AE11-4A97-8B12-62368B1DC0F8}"/>
                  </a:ext>
                </a:extLst>
              </p:cNvPr>
              <p:cNvSpPr txBox="1"/>
              <p:nvPr/>
            </p:nvSpPr>
            <p:spPr>
              <a:xfrm>
                <a:off x="1398297" y="3557610"/>
                <a:ext cx="3914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8B10E9-AE11-4A97-8B12-62368B1DC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297" y="3557610"/>
                <a:ext cx="3914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9220FC-AC21-40FD-882B-92B310520D23}"/>
              </a:ext>
            </a:extLst>
          </p:cNvPr>
          <p:cNvCxnSpPr>
            <a:cxnSpLocks/>
          </p:cNvCxnSpPr>
          <p:nvPr/>
        </p:nvCxnSpPr>
        <p:spPr>
          <a:xfrm flipH="1" flipV="1">
            <a:off x="1177935" y="3724885"/>
            <a:ext cx="133772" cy="2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E996E2-18F2-4A28-BE2D-08ED86F5D86D}"/>
                  </a:ext>
                </a:extLst>
              </p:cNvPr>
              <p:cNvSpPr txBox="1"/>
              <p:nvPr/>
            </p:nvSpPr>
            <p:spPr>
              <a:xfrm>
                <a:off x="934707" y="3511643"/>
                <a:ext cx="3914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E996E2-18F2-4A28-BE2D-08ED86F5D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07" y="3511643"/>
                <a:ext cx="39145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B06F0B-2DBD-4464-9C38-8BED5482611E}"/>
              </a:ext>
            </a:extLst>
          </p:cNvPr>
          <p:cNvCxnSpPr>
            <a:cxnSpLocks/>
          </p:cNvCxnSpPr>
          <p:nvPr/>
        </p:nvCxnSpPr>
        <p:spPr>
          <a:xfrm flipH="1">
            <a:off x="1388288" y="4136695"/>
            <a:ext cx="8731" cy="57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F894C9-6F4E-4208-9B79-69B9289BD236}"/>
                  </a:ext>
                </a:extLst>
              </p:cNvPr>
              <p:cNvSpPr txBox="1"/>
              <p:nvPr/>
            </p:nvSpPr>
            <p:spPr>
              <a:xfrm>
                <a:off x="1069758" y="4318373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F894C9-6F4E-4208-9B79-69B9289B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8" y="4318373"/>
                <a:ext cx="370676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8500B7-3AFF-42A1-8A4C-D130AAFC1677}"/>
              </a:ext>
            </a:extLst>
          </p:cNvPr>
          <p:cNvCxnSpPr>
            <a:cxnSpLocks/>
          </p:cNvCxnSpPr>
          <p:nvPr/>
        </p:nvCxnSpPr>
        <p:spPr>
          <a:xfrm>
            <a:off x="1435913" y="4143045"/>
            <a:ext cx="223837" cy="3857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F77F29-DB21-469F-B8DA-B0BDE217E20A}"/>
                  </a:ext>
                </a:extLst>
              </p:cNvPr>
              <p:cNvSpPr txBox="1"/>
              <p:nvPr/>
            </p:nvSpPr>
            <p:spPr>
              <a:xfrm>
                <a:off x="198601" y="4075619"/>
                <a:ext cx="7364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F77F29-DB21-469F-B8DA-B0BDE217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01" y="4075619"/>
                <a:ext cx="736486" cy="26161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FAD9A53-DCEB-4930-A893-96993FD3A038}"/>
              </a:ext>
            </a:extLst>
          </p:cNvPr>
          <p:cNvSpPr/>
          <p:nvPr/>
        </p:nvSpPr>
        <p:spPr>
          <a:xfrm rot="5131496">
            <a:off x="1429763" y="4252657"/>
            <a:ext cx="45719" cy="120355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BAF8A0-4814-457B-AC93-9F9A0D9F1367}"/>
                  </a:ext>
                </a:extLst>
              </p:cNvPr>
              <p:cNvSpPr txBox="1"/>
              <p:nvPr/>
            </p:nvSpPr>
            <p:spPr>
              <a:xfrm>
                <a:off x="1310242" y="4289184"/>
                <a:ext cx="339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BAF8A0-4814-457B-AC93-9F9A0D9F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42" y="4289184"/>
                <a:ext cx="339858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311D3F-8A39-420D-A1FF-F40E43AA4DFE}"/>
                  </a:ext>
                </a:extLst>
              </p:cNvPr>
              <p:cNvSpPr txBox="1"/>
              <p:nvPr/>
            </p:nvSpPr>
            <p:spPr>
              <a:xfrm>
                <a:off x="3089147" y="3371662"/>
                <a:ext cx="4564235" cy="2174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300" dirty="0"/>
              </a:p>
              <a:p>
                <a:pPr/>
                <a:r>
                  <a:rPr lang="en-GB" sz="1400" dirty="0"/>
                  <a:t>For </a:t>
                </a:r>
                <a14:m>
                  <m:oMath xmlns:m="http://schemas.openxmlformats.org/officeDocument/2006/math"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:           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↗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en-GB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(1)</m:t>
                      </m:r>
                    </m:oMath>
                  </m:oMathPara>
                </a14:m>
                <a:endParaRPr lang="en-GB" sz="1400" dirty="0"/>
              </a:p>
              <a:p>
                <a:endParaRPr lang="en-GB" sz="200" dirty="0"/>
              </a:p>
              <a:p>
                <a:r>
                  <a:rPr lang="en-GB" sz="1400" dirty="0"/>
                  <a:t>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:</a:t>
                </a:r>
                <a:r>
                  <a:rPr lang="en-GB" sz="1400" b="0" dirty="0"/>
                  <a:t> </a:t>
                </a:r>
                <a14:m>
                  <m:oMath xmlns:m="http://schemas.openxmlformats.org/officeDocument/2006/math"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</m:oMath>
                </a14:m>
                <a:r>
                  <a:rPr lang="en-GB" sz="1400" b="0" dirty="0"/>
                  <a:t>: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         (2)</m:t>
                    </m:r>
                  </m:oMath>
                </a14:m>
                <a:br>
                  <a:rPr lang="en-GB" sz="1400" b="0" dirty="0"/>
                </a:br>
                <a:endParaRPr lang="en-GB" sz="1400" b="0" dirty="0"/>
              </a:p>
              <a:p>
                <a:r>
                  <a:rPr lang="en-GB" sz="1400" dirty="0"/>
                  <a:t>Adding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1400" dirty="0"/>
                  <a:t>:  </a:t>
                </a:r>
                <a14:m>
                  <m:oMath xmlns:m="http://schemas.openxmlformats.org/officeDocument/2006/math"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=7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String is inextensible so acceleration 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 the same.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311D3F-8A39-420D-A1FF-F40E43AA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147" y="3371662"/>
                <a:ext cx="4564235" cy="2174250"/>
              </a:xfrm>
              <a:prstGeom prst="rect">
                <a:avLst/>
              </a:prstGeom>
              <a:blipFill>
                <a:blip r:embed="rId17"/>
                <a:stretch>
                  <a:fillRect l="-401" b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AECE6D12-2291-4991-8F1B-3E3558A1F920}"/>
              </a:ext>
            </a:extLst>
          </p:cNvPr>
          <p:cNvGrpSpPr/>
          <p:nvPr/>
        </p:nvGrpSpPr>
        <p:grpSpPr>
          <a:xfrm rot="10800000">
            <a:off x="795514" y="3483469"/>
            <a:ext cx="307182" cy="202406"/>
            <a:chOff x="1147520" y="4398315"/>
            <a:chExt cx="307182" cy="20240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4F6356B-1188-4FD8-B832-040D24C3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774" y="4398315"/>
              <a:ext cx="181928" cy="11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10BC56-3F01-4C9A-B73A-740A4212EB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8258" y="4435037"/>
              <a:ext cx="181928" cy="11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1649D2A-6A76-4876-B44F-E6B5EFC9BA00}"/>
                </a:ext>
              </a:extLst>
            </p:cNvPr>
            <p:cNvCxnSpPr/>
            <p:nvPr/>
          </p:nvCxnSpPr>
          <p:spPr>
            <a:xfrm flipH="1">
              <a:off x="1147520" y="4535050"/>
              <a:ext cx="97340" cy="65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833118-DFF8-430D-BFF0-95376D90EA08}"/>
                  </a:ext>
                </a:extLst>
              </p:cNvPr>
              <p:cNvSpPr txBox="1"/>
              <p:nvPr/>
            </p:nvSpPr>
            <p:spPr>
              <a:xfrm>
                <a:off x="752724" y="3333451"/>
                <a:ext cx="1899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833118-DFF8-430D-BFF0-95376D90E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24" y="3333451"/>
                <a:ext cx="189981" cy="276999"/>
              </a:xfrm>
              <a:prstGeom prst="rect">
                <a:avLst/>
              </a:prstGeom>
              <a:blipFill>
                <a:blip r:embed="rId18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8C676A94-3015-4799-BF35-F28DA9043DE2}"/>
              </a:ext>
            </a:extLst>
          </p:cNvPr>
          <p:cNvGrpSpPr/>
          <p:nvPr/>
        </p:nvGrpSpPr>
        <p:grpSpPr>
          <a:xfrm rot="18205234">
            <a:off x="2363550" y="3666602"/>
            <a:ext cx="307182" cy="202406"/>
            <a:chOff x="1147520" y="4398315"/>
            <a:chExt cx="307182" cy="20240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3974A97-FD53-4193-8EC3-0538BA2187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2774" y="4398315"/>
              <a:ext cx="181928" cy="11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C3A7C2C-32A6-43B9-B680-B8C9BC07A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8258" y="4435037"/>
              <a:ext cx="181928" cy="11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A55462-788B-400D-AEC5-51FB7F3E8B6F}"/>
                </a:ext>
              </a:extLst>
            </p:cNvPr>
            <p:cNvCxnSpPr/>
            <p:nvPr/>
          </p:nvCxnSpPr>
          <p:spPr>
            <a:xfrm flipH="1">
              <a:off x="1147520" y="4535050"/>
              <a:ext cx="97340" cy="656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5E5E82-48E3-4BB1-8C88-6F69212EBA34}"/>
                  </a:ext>
                </a:extLst>
              </p:cNvPr>
              <p:cNvSpPr txBox="1"/>
              <p:nvPr/>
            </p:nvSpPr>
            <p:spPr>
              <a:xfrm>
                <a:off x="2276310" y="3516584"/>
                <a:ext cx="1899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5E5E82-48E3-4BB1-8C88-6F69212EB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310" y="3516584"/>
                <a:ext cx="189981" cy="276999"/>
              </a:xfrm>
              <a:prstGeom prst="rect">
                <a:avLst/>
              </a:prstGeom>
              <a:blipFill>
                <a:blip r:embed="rId19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816E329-7DF2-47D9-9854-06A61C9C1A42}"/>
              </a:ext>
            </a:extLst>
          </p:cNvPr>
          <p:cNvSpPr/>
          <p:nvPr/>
        </p:nvSpPr>
        <p:spPr>
          <a:xfrm>
            <a:off x="1782330" y="558439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6ADAFE-CBA2-4EFE-8FD5-1A824C864E33}"/>
              </a:ext>
            </a:extLst>
          </p:cNvPr>
          <p:cNvCxnSpPr>
            <a:cxnSpLocks/>
          </p:cNvCxnSpPr>
          <p:nvPr/>
        </p:nvCxnSpPr>
        <p:spPr>
          <a:xfrm>
            <a:off x="1882140" y="5798821"/>
            <a:ext cx="0" cy="61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238B7F-6B83-4916-B86B-1EC2232D237D}"/>
              </a:ext>
            </a:extLst>
          </p:cNvPr>
          <p:cNvCxnSpPr>
            <a:cxnSpLocks/>
          </p:cNvCxnSpPr>
          <p:nvPr/>
        </p:nvCxnSpPr>
        <p:spPr>
          <a:xfrm flipH="1">
            <a:off x="1181100" y="5737860"/>
            <a:ext cx="609601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B3D058-0073-4EC7-82A0-15C60828F804}"/>
              </a:ext>
            </a:extLst>
          </p:cNvPr>
          <p:cNvCxnSpPr>
            <a:cxnSpLocks/>
          </p:cNvCxnSpPr>
          <p:nvPr/>
        </p:nvCxnSpPr>
        <p:spPr>
          <a:xfrm flipH="1">
            <a:off x="1203008" y="5685474"/>
            <a:ext cx="585788" cy="476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6BC682-8535-4F8F-9F06-FF675A298A2E}"/>
              </a:ext>
            </a:extLst>
          </p:cNvPr>
          <p:cNvSpPr/>
          <p:nvPr/>
        </p:nvSpPr>
        <p:spPr>
          <a:xfrm>
            <a:off x="1545908" y="5687853"/>
            <a:ext cx="52387" cy="142875"/>
          </a:xfrm>
          <a:custGeom>
            <a:avLst/>
            <a:gdLst>
              <a:gd name="connsiteX0" fmla="*/ 0 w 52387"/>
              <a:gd name="connsiteY0" fmla="*/ 0 h 142875"/>
              <a:gd name="connsiteX1" fmla="*/ 14287 w 52387"/>
              <a:gd name="connsiteY1" fmla="*/ 85725 h 142875"/>
              <a:gd name="connsiteX2" fmla="*/ 52387 w 52387"/>
              <a:gd name="connsiteY2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" h="142875">
                <a:moveTo>
                  <a:pt x="0" y="0"/>
                </a:moveTo>
                <a:cubicBezTo>
                  <a:pt x="2778" y="30956"/>
                  <a:pt x="5556" y="61913"/>
                  <a:pt x="14287" y="85725"/>
                </a:cubicBezTo>
                <a:cubicBezTo>
                  <a:pt x="23018" y="109537"/>
                  <a:pt x="37702" y="126206"/>
                  <a:pt x="52387" y="1428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FC5D41-35A3-4DAA-833D-2D2A60D5BDBB}"/>
                  </a:ext>
                </a:extLst>
              </p:cNvPr>
              <p:cNvSpPr txBox="1"/>
              <p:nvPr/>
            </p:nvSpPr>
            <p:spPr>
              <a:xfrm>
                <a:off x="1205476" y="5650796"/>
                <a:ext cx="320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FC5D41-35A3-4DAA-833D-2D2A60D5B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76" y="5650796"/>
                <a:ext cx="320050" cy="276999"/>
              </a:xfrm>
              <a:prstGeom prst="rect">
                <a:avLst/>
              </a:prstGeom>
              <a:blipFill>
                <a:blip r:embed="rId5"/>
                <a:stretch>
                  <a:fillRect r="-17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240AF6-048D-4A40-96B3-F439C8FBAB08}"/>
                  </a:ext>
                </a:extLst>
              </p:cNvPr>
              <p:cNvSpPr txBox="1"/>
              <p:nvPr/>
            </p:nvSpPr>
            <p:spPr>
              <a:xfrm>
                <a:off x="1463709" y="5834471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9240AF6-048D-4A40-96B3-F439C8FB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09" y="5834471"/>
                <a:ext cx="144016" cy="276999"/>
              </a:xfrm>
              <a:prstGeom prst="rect">
                <a:avLst/>
              </a:prstGeom>
              <a:blipFill>
                <a:blip r:embed="rId20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86F7CA-76D2-44D6-A4B0-57A203F274A0}"/>
                  </a:ext>
                </a:extLst>
              </p:cNvPr>
              <p:cNvSpPr txBox="1"/>
              <p:nvPr/>
            </p:nvSpPr>
            <p:spPr>
              <a:xfrm>
                <a:off x="1866736" y="5936776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86F7CA-76D2-44D6-A4B0-57A203F27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736" y="5936776"/>
                <a:ext cx="144016" cy="276999"/>
              </a:xfrm>
              <a:prstGeom prst="rect">
                <a:avLst/>
              </a:prstGeom>
              <a:blipFill>
                <a:blip r:embed="rId9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0B2EFAA-0B3B-433E-98E3-B7335C288C5C}"/>
                  </a:ext>
                </a:extLst>
              </p:cNvPr>
              <p:cNvSpPr txBox="1"/>
              <p:nvPr/>
            </p:nvSpPr>
            <p:spPr>
              <a:xfrm>
                <a:off x="2522256" y="5562600"/>
                <a:ext cx="5039686" cy="1231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Recall that tension acts away from object in direction of string, so two tensions acting on pulley. We want the resultant force.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𝐹𝑜𝑟𝑐𝑒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func>
                                  <m:func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30°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func>
                                  <m:func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30°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𝑀𝑎𝑔𝑛𝑖𝑡𝑢𝑑𝑒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ad>
                                <m:radPr>
                                  <m:degHide m:val="on"/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ad>
                            <m:radPr>
                              <m:degHide m:val="on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0B2EFAA-0B3B-433E-98E3-B7335C288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256" y="5562600"/>
                <a:ext cx="5039686" cy="1231427"/>
              </a:xfrm>
              <a:prstGeom prst="rect">
                <a:avLst/>
              </a:prstGeom>
              <a:blipFill>
                <a:blip r:embed="rId21"/>
                <a:stretch>
                  <a:fillRect l="-121" t="-4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D48021E-5CCE-4ABD-BDD4-1B481C4D5B2D}"/>
                  </a:ext>
                </a:extLst>
              </p:cNvPr>
              <p:cNvSpPr txBox="1"/>
              <p:nvPr/>
            </p:nvSpPr>
            <p:spPr>
              <a:xfrm>
                <a:off x="7208520" y="5589836"/>
                <a:ext cx="1684020" cy="90024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We can consider left and down directions the positive ones to avoid negatives.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050" dirty="0"/>
                  <a:t> is constant so can factor out.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D48021E-5CCE-4ABD-BDD4-1B481C4D5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20" y="5589836"/>
                <a:ext cx="1684020" cy="900246"/>
              </a:xfrm>
              <a:prstGeom prst="rect">
                <a:avLst/>
              </a:prstGeom>
              <a:blipFill>
                <a:blip r:embed="rId2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FF73DF-977F-43E5-B92D-D9883FB2EA20}"/>
              </a:ext>
            </a:extLst>
          </p:cNvPr>
          <p:cNvCxnSpPr>
            <a:stCxn id="78" idx="1"/>
          </p:cNvCxnSpPr>
          <p:nvPr/>
        </p:nvCxnSpPr>
        <p:spPr>
          <a:xfrm flipH="1">
            <a:off x="6444208" y="6039959"/>
            <a:ext cx="764312" cy="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351D4B4-E10E-4FF3-BC48-A06103FBF9E0}"/>
              </a:ext>
            </a:extLst>
          </p:cNvPr>
          <p:cNvSpPr/>
          <p:nvPr/>
        </p:nvSpPr>
        <p:spPr>
          <a:xfrm>
            <a:off x="2754119" y="3421033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7B1242F-0779-402C-80F6-4B8C52840912}"/>
              </a:ext>
            </a:extLst>
          </p:cNvPr>
          <p:cNvSpPr/>
          <p:nvPr/>
        </p:nvSpPr>
        <p:spPr>
          <a:xfrm>
            <a:off x="578141" y="5579651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9DFDAE9-EB4F-4D02-89AE-06A456298344}"/>
              </a:ext>
            </a:extLst>
          </p:cNvPr>
          <p:cNvSpPr/>
          <p:nvPr/>
        </p:nvSpPr>
        <p:spPr>
          <a:xfrm>
            <a:off x="2748528" y="5194149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96DA7B-F2B7-49AD-9C46-1E688AA66348}"/>
              </a:ext>
            </a:extLst>
          </p:cNvPr>
          <p:cNvSpPr/>
          <p:nvPr/>
        </p:nvSpPr>
        <p:spPr>
          <a:xfrm>
            <a:off x="3006194" y="5194148"/>
            <a:ext cx="4404256" cy="395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F70E99C-47F1-4910-9277-F0BA934A2BEC}"/>
              </a:ext>
            </a:extLst>
          </p:cNvPr>
          <p:cNvSpPr/>
          <p:nvPr/>
        </p:nvSpPr>
        <p:spPr>
          <a:xfrm>
            <a:off x="847713" y="5584394"/>
            <a:ext cx="8077211" cy="1197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FC30AC-4590-46B1-FA9A-DAF91E74324A}"/>
              </a:ext>
            </a:extLst>
          </p:cNvPr>
          <p:cNvCxnSpPr>
            <a:cxnSpLocks/>
          </p:cNvCxnSpPr>
          <p:nvPr/>
        </p:nvCxnSpPr>
        <p:spPr>
          <a:xfrm flipH="1">
            <a:off x="793127" y="4109170"/>
            <a:ext cx="437735" cy="26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DA3BC6-F933-8231-9898-67E252233CCB}"/>
              </a:ext>
            </a:extLst>
          </p:cNvPr>
          <p:cNvSpPr/>
          <p:nvPr/>
        </p:nvSpPr>
        <p:spPr>
          <a:xfrm>
            <a:off x="3006194" y="3421737"/>
            <a:ext cx="4400428" cy="17622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72AC4C-6404-B5C8-394B-3C9443D9482E}"/>
              </a:ext>
            </a:extLst>
          </p:cNvPr>
          <p:cNvSpPr/>
          <p:nvPr/>
        </p:nvSpPr>
        <p:spPr>
          <a:xfrm>
            <a:off x="179512" y="3421033"/>
            <a:ext cx="2497245" cy="2031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</p:spTree>
    <p:extLst>
      <p:ext uri="{BB962C8B-B14F-4D97-AF65-F5344CB8AC3E}">
        <p14:creationId xmlns:p14="http://schemas.microsoft.com/office/powerpoint/2010/main" val="171327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37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A450DA-3999-470D-AD27-31C9ACF4D217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FFF7E34B-8B23-426C-85EB-44DB6A84C6C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09363D-20A7-4848-B641-539A8D7FD6E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B34D312-9408-4BFA-BCDA-A72C2FA9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396"/>
            <a:ext cx="5369501" cy="44963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F77C2-743D-4A41-BC34-DBC4A8C53AEF}"/>
              </a:ext>
            </a:extLst>
          </p:cNvPr>
          <p:cNvSpPr txBox="1"/>
          <p:nvPr/>
        </p:nvSpPr>
        <p:spPr>
          <a:xfrm>
            <a:off x="251520" y="817539"/>
            <a:ext cx="338437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M1(Old) May 2013(R) Q3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6AF01-21F5-4E9E-8B81-3B2A62E8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25766"/>
            <a:ext cx="4320480" cy="30229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4E8498-03CC-4E55-90E8-EEE6489545BC}"/>
              </a:ext>
            </a:extLst>
          </p:cNvPr>
          <p:cNvSpPr/>
          <p:nvPr/>
        </p:nvSpPr>
        <p:spPr>
          <a:xfrm>
            <a:off x="4740562" y="627253"/>
            <a:ext cx="4379903" cy="30214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828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/>
              <a:t>Pages 63-65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8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03E92DC-5501-66AA-1C28-D04808E2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3" y="836712"/>
            <a:ext cx="73342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8C56C23-DA89-A249-301D-355FD5EA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90" y="764704"/>
            <a:ext cx="7381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A39A523-E95F-BA53-85E0-F8E04D23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3" y="816471"/>
            <a:ext cx="7219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3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A9208D5-68A7-BD91-5119-5D4D2754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08" y="822176"/>
            <a:ext cx="72771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4F5FEBD4-5A40-4A65-B129-FD31F3D25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352732-4913-4791-A362-F3CD29343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C1FE50-4249-4C5B-AC2A-6E9FE5F3E4CB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25980</TotalTime>
  <Words>704</Words>
  <Application>Microsoft Office PowerPoint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M2 Chapter 7: Application of Forces  Further Connected Particles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957</cp:revision>
  <dcterms:created xsi:type="dcterms:W3CDTF">2013-02-28T07:36:55Z</dcterms:created>
  <dcterms:modified xsi:type="dcterms:W3CDTF">2024-06-22T15:32:52Z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