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481" r:id="rId5"/>
    <p:sldId id="483" r:id="rId6"/>
    <p:sldId id="535" r:id="rId7"/>
    <p:sldId id="537" r:id="rId8"/>
    <p:sldId id="536" r:id="rId9"/>
    <p:sldId id="538" r:id="rId10"/>
    <p:sldId id="578" r:id="rId11"/>
    <p:sldId id="579" r:id="rId12"/>
    <p:sldId id="539" r:id="rId13"/>
    <p:sldId id="541" r:id="rId14"/>
    <p:sldId id="542" r:id="rId15"/>
    <p:sldId id="543" r:id="rId16"/>
    <p:sldId id="581" r:id="rId17"/>
    <p:sldId id="533" r:id="rId18"/>
    <p:sldId id="700" r:id="rId19"/>
    <p:sldId id="53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2" autoAdjust="0"/>
    <p:restoredTop sz="88534" autoAdjust="0"/>
  </p:normalViewPr>
  <p:slideViewPr>
    <p:cSldViewPr>
      <p:cViewPr varScale="1">
        <p:scale>
          <a:sx n="114" d="100"/>
          <a:sy n="114" d="100"/>
        </p:scale>
        <p:origin x="1590" y="120"/>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E87F4A-DD11-41AF-8B76-F2E5B6202836}" type="datetimeFigureOut">
              <a:rPr lang="en-GB" smtClean="0"/>
              <a:pPr/>
              <a:t>05/06/2024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2F2399-CD51-4C4C-BC34-03B9F40F9CF8}" type="slidenum">
              <a:rPr lang="en-GB" smtClean="0"/>
              <a:pPr/>
              <a:t>‹#›</a:t>
            </a:fld>
            <a:endParaRPr lang="en-GB"/>
          </a:p>
        </p:txBody>
      </p:sp>
    </p:spTree>
    <p:extLst>
      <p:ext uri="{BB962C8B-B14F-4D97-AF65-F5344CB8AC3E}">
        <p14:creationId xmlns:p14="http://schemas.microsoft.com/office/powerpoint/2010/main" val="54745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28161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02339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96221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87517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AFE4D-3339-4F90-AB07-DAB31D79E32A}" type="datetimeFigureOut">
              <a:rPr lang="en-GB" smtClean="0"/>
              <a:pPr/>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3252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B9AFE4D-3339-4F90-AB07-DAB31D79E32A}" type="datetimeFigureOut">
              <a:rPr lang="en-GB" smtClean="0"/>
              <a:pPr/>
              <a:t>05/06/2024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56617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B9AFE4D-3339-4F90-AB07-DAB31D79E32A}" type="datetimeFigureOut">
              <a:rPr lang="en-GB" smtClean="0"/>
              <a:pPr/>
              <a:t>05/06/2024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2005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9AFE4D-3339-4F90-AB07-DAB31D79E32A}" type="datetimeFigureOut">
              <a:rPr lang="en-GB" smtClean="0"/>
              <a:pPr/>
              <a:t>05/06/2024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340891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AFE4D-3339-4F90-AB07-DAB31D79E32A}" type="datetimeFigureOut">
              <a:rPr lang="en-GB" smtClean="0"/>
              <a:pPr/>
              <a:t>05/06/2024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17933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05/06/2024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9712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05/06/2024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6649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AFE4D-3339-4F90-AB07-DAB31D79E32A}" type="datetimeFigureOut">
              <a:rPr lang="en-GB" smtClean="0"/>
              <a:pPr/>
              <a:t>05/06/2024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77B05-5D28-4021-9BD2-A7A72850B659}" type="slidenum">
              <a:rPr lang="en-GB" smtClean="0"/>
              <a:pPr/>
              <a:t>‹#›</a:t>
            </a:fld>
            <a:endParaRPr lang="en-GB"/>
          </a:p>
        </p:txBody>
      </p:sp>
    </p:spTree>
    <p:extLst>
      <p:ext uri="{BB962C8B-B14F-4D97-AF65-F5344CB8AC3E}">
        <p14:creationId xmlns:p14="http://schemas.microsoft.com/office/powerpoint/2010/main" val="3896745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0.png"/><Relationship Id="rId7" Type="http://schemas.openxmlformats.org/officeDocument/2006/relationships/image" Target="../media/image311.png"/><Relationship Id="rId2" Type="http://schemas.openxmlformats.org/officeDocument/2006/relationships/image" Target="../media/image260.png"/><Relationship Id="rId1" Type="http://schemas.openxmlformats.org/officeDocument/2006/relationships/slideLayout" Target="../slideLayouts/slideLayout7.xml"/><Relationship Id="rId6" Type="http://schemas.openxmlformats.org/officeDocument/2006/relationships/image" Target="../media/image300.png"/><Relationship Id="rId5" Type="http://schemas.openxmlformats.org/officeDocument/2006/relationships/image" Target="../media/image290.png"/><Relationship Id="rId4" Type="http://schemas.openxmlformats.org/officeDocument/2006/relationships/image" Target="../media/image280.png"/></Relationships>
</file>

<file path=ppt/slides/_rels/slide11.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12.png"/><Relationship Id="rId2" Type="http://schemas.openxmlformats.org/officeDocument/2006/relationships/image" Target="../media/image310.png"/><Relationship Id="rId1" Type="http://schemas.openxmlformats.org/officeDocument/2006/relationships/slideLayout" Target="../slideLayouts/slideLayout7.xml"/><Relationship Id="rId4" Type="http://schemas.openxmlformats.org/officeDocument/2006/relationships/image" Target="../media/image7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12.png"/><Relationship Id="rId2" Type="http://schemas.openxmlformats.org/officeDocument/2006/relationships/image" Target="../media/image611.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10.png"/><Relationship Id="rId7" Type="http://schemas.openxmlformats.org/officeDocument/2006/relationships/image" Target="../media/image15.png"/><Relationship Id="rId2" Type="http://schemas.openxmlformats.org/officeDocument/2006/relationships/image" Target="../media/image10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812.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7"/>
            <a:ext cx="7772400" cy="1470025"/>
          </a:xfrm>
        </p:spPr>
        <p:txBody>
          <a:bodyPr>
            <a:normAutofit fontScale="90000"/>
          </a:bodyPr>
          <a:lstStyle/>
          <a:p>
            <a:r>
              <a:rPr lang="en-GB" b="1" dirty="0">
                <a:solidFill>
                  <a:srgbClr val="92D050"/>
                </a:solidFill>
              </a:rPr>
              <a:t>Stats1 Chapter 2: </a:t>
            </a:r>
            <a:r>
              <a:rPr lang="en-GB" dirty="0">
                <a:solidFill>
                  <a:schemeClr val="accent5"/>
                </a:solidFill>
              </a:rPr>
              <a:t>Measures of Data</a:t>
            </a:r>
            <a:br>
              <a:rPr lang="en-GB" dirty="0"/>
            </a:br>
            <a:br>
              <a:rPr lang="en-GB" dirty="0"/>
            </a:br>
            <a:r>
              <a:rPr lang="en-GB" dirty="0"/>
              <a:t>Central Tendency</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017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Mini-Exercise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nvGraphicFramePr>
            <p:xfrm>
              <a:off x="683568" y="1576612"/>
              <a:ext cx="3364231" cy="1854200"/>
            </p:xfrm>
            <a:graphic>
              <a:graphicData uri="http://schemas.openxmlformats.org/drawingml/2006/table">
                <a:tbl>
                  <a:tblPr firstRow="1" bandRow="1">
                    <a:tableStyleId>{21E4AEA4-8DFA-4A89-87EB-49C32662AFE0}</a:tableStyleId>
                  </a:tblPr>
                  <a:tblGrid>
                    <a:gridCol w="1823403">
                      <a:extLst>
                        <a:ext uri="{9D8B030D-6E8A-4147-A177-3AD203B41FA5}">
                          <a16:colId xmlns:a16="http://schemas.microsoft.com/office/drawing/2014/main" val="20000"/>
                        </a:ext>
                      </a:extLst>
                    </a:gridCol>
                    <a:gridCol w="1540828">
                      <a:extLst>
                        <a:ext uri="{9D8B030D-6E8A-4147-A177-3AD203B41FA5}">
                          <a16:colId xmlns:a16="http://schemas.microsoft.com/office/drawing/2014/main" val="20001"/>
                        </a:ext>
                      </a:extLst>
                    </a:gridCol>
                  </a:tblGrid>
                  <a:tr h="370840">
                    <a:tc>
                      <a:txBody>
                        <a:bodyPr/>
                        <a:lstStyle/>
                        <a:p>
                          <a:r>
                            <a:rPr lang="en-GB" dirty="0"/>
                            <a:t>Num children (</a:t>
                          </a:r>
                          <a14:m>
                            <m:oMath xmlns:m="http://schemas.openxmlformats.org/officeDocument/2006/math">
                              <m:r>
                                <a:rPr lang="en-GB" smtClean="0">
                                  <a:latin typeface="Cambria Math"/>
                                </a:rPr>
                                <m:t>𝒄</m:t>
                              </m:r>
                            </m:oMath>
                          </a14:m>
                          <a:r>
                            <a:rPr lang="en-GB" dirty="0"/>
                            <a:t>)</a:t>
                          </a:r>
                        </a:p>
                      </a:txBody>
                      <a:tcPr/>
                    </a:tc>
                    <a:tc>
                      <a:txBody>
                        <a:bodyPr/>
                        <a:lstStyle/>
                        <a:p>
                          <a:r>
                            <a:rPr lang="en-GB" dirty="0"/>
                            <a:t>Frequency (</a:t>
                          </a:r>
                          <a14:m>
                            <m:oMath xmlns:m="http://schemas.openxmlformats.org/officeDocument/2006/math">
                              <m:r>
                                <a:rPr lang="en-GB" smtClean="0">
                                  <a:latin typeface="Cambria Math"/>
                                </a:rPr>
                                <m:t>𝒇</m:t>
                              </m:r>
                            </m:oMath>
                          </a14:m>
                          <a:r>
                            <a:rPr lang="en-GB" dirty="0"/>
                            <a:t>)</a:t>
                          </a:r>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0</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2</m:t>
                                </m:r>
                              </m:oMath>
                            </m:oMathPara>
                          </a14:m>
                          <a:endParaRPr lang="en-GB" dirty="0"/>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1</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6</m:t>
                                </m:r>
                              </m:oMath>
                            </m:oMathPara>
                          </a14:m>
                          <a:endParaRPr lang="en-GB" dirty="0"/>
                        </a:p>
                      </a:txBody>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2</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1</m:t>
                                </m:r>
                              </m:oMath>
                            </m:oMathPara>
                          </a14:m>
                          <a:endParaRPr lang="en-GB" dirty="0"/>
                        </a:p>
                      </a:txBody>
                      <a:tcPr/>
                    </a:tc>
                    <a:extLst>
                      <a:ext uri="{0D108BD9-81ED-4DB2-BD59-A6C34878D82A}">
                        <a16:rowId xmlns:a16="http://schemas.microsoft.com/office/drawing/2014/main" val="10003"/>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3</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1</m:t>
                                </m:r>
                              </m:oMath>
                            </m:oMathPara>
                          </a14:m>
                          <a:endParaRPr lang="en-GB" dirty="0"/>
                        </a:p>
                      </a:txBody>
                      <a:tcPr/>
                    </a:tc>
                    <a:extLst>
                      <a:ext uri="{0D108BD9-81ED-4DB2-BD59-A6C34878D82A}">
                        <a16:rowId xmlns:a16="http://schemas.microsoft.com/office/drawing/2014/main" val="10004"/>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147218990"/>
                  </p:ext>
                </p:extLst>
              </p:nvPr>
            </p:nvGraphicFramePr>
            <p:xfrm>
              <a:off x="683568" y="1576612"/>
              <a:ext cx="3364231" cy="1854200"/>
            </p:xfrm>
            <a:graphic>
              <a:graphicData uri="http://schemas.openxmlformats.org/drawingml/2006/table">
                <a:tbl>
                  <a:tblPr firstRow="1" bandRow="1">
                    <a:tableStyleId>{21E4AEA4-8DFA-4A89-87EB-49C32662AFE0}</a:tableStyleId>
                  </a:tblPr>
                  <a:tblGrid>
                    <a:gridCol w="1823403"/>
                    <a:gridCol w="1540828"/>
                  </a:tblGrid>
                  <a:tr h="370840">
                    <a:tc>
                      <a:txBody>
                        <a:bodyPr/>
                        <a:lstStyle/>
                        <a:p>
                          <a:endParaRPr lang="en-US"/>
                        </a:p>
                      </a:txBody>
                      <a:tcPr>
                        <a:blipFill rotWithShape="0">
                          <a:blip r:embed="rId2"/>
                          <a:stretch>
                            <a:fillRect l="-333" t="-8197" r="-85667" b="-403279"/>
                          </a:stretch>
                        </a:blipFill>
                      </a:tcPr>
                    </a:tc>
                    <a:tc>
                      <a:txBody>
                        <a:bodyPr/>
                        <a:lstStyle/>
                        <a:p>
                          <a:endParaRPr lang="en-US"/>
                        </a:p>
                      </a:txBody>
                      <a:tcPr>
                        <a:blipFill rotWithShape="0">
                          <a:blip r:embed="rId2"/>
                          <a:stretch>
                            <a:fillRect l="-118972" t="-8197" r="-1581" b="-403279"/>
                          </a:stretch>
                        </a:blipFill>
                      </a:tcPr>
                    </a:tc>
                  </a:tr>
                  <a:tr h="370840">
                    <a:tc>
                      <a:txBody>
                        <a:bodyPr/>
                        <a:lstStyle/>
                        <a:p>
                          <a:endParaRPr lang="en-US"/>
                        </a:p>
                      </a:txBody>
                      <a:tcPr>
                        <a:blipFill rotWithShape="0">
                          <a:blip r:embed="rId2"/>
                          <a:stretch>
                            <a:fillRect l="-333" t="-108197" r="-85667" b="-303279"/>
                          </a:stretch>
                        </a:blipFill>
                      </a:tcPr>
                    </a:tc>
                    <a:tc>
                      <a:txBody>
                        <a:bodyPr/>
                        <a:lstStyle/>
                        <a:p>
                          <a:endParaRPr lang="en-US"/>
                        </a:p>
                      </a:txBody>
                      <a:tcPr>
                        <a:blipFill rotWithShape="0">
                          <a:blip r:embed="rId2"/>
                          <a:stretch>
                            <a:fillRect l="-118972" t="-108197" r="-1581" b="-303279"/>
                          </a:stretch>
                        </a:blipFill>
                      </a:tcPr>
                    </a:tc>
                  </a:tr>
                  <a:tr h="370840">
                    <a:tc>
                      <a:txBody>
                        <a:bodyPr/>
                        <a:lstStyle/>
                        <a:p>
                          <a:endParaRPr lang="en-US"/>
                        </a:p>
                      </a:txBody>
                      <a:tcPr>
                        <a:blipFill rotWithShape="0">
                          <a:blip r:embed="rId2"/>
                          <a:stretch>
                            <a:fillRect l="-333" t="-208197" r="-85667" b="-203279"/>
                          </a:stretch>
                        </a:blipFill>
                      </a:tcPr>
                    </a:tc>
                    <a:tc>
                      <a:txBody>
                        <a:bodyPr/>
                        <a:lstStyle/>
                        <a:p>
                          <a:endParaRPr lang="en-US"/>
                        </a:p>
                      </a:txBody>
                      <a:tcPr>
                        <a:blipFill rotWithShape="0">
                          <a:blip r:embed="rId2"/>
                          <a:stretch>
                            <a:fillRect l="-118972" t="-208197" r="-1581" b="-203279"/>
                          </a:stretch>
                        </a:blipFill>
                      </a:tcPr>
                    </a:tc>
                  </a:tr>
                  <a:tr h="370840">
                    <a:tc>
                      <a:txBody>
                        <a:bodyPr/>
                        <a:lstStyle/>
                        <a:p>
                          <a:endParaRPr lang="en-US"/>
                        </a:p>
                      </a:txBody>
                      <a:tcPr>
                        <a:blipFill rotWithShape="0">
                          <a:blip r:embed="rId2"/>
                          <a:stretch>
                            <a:fillRect l="-333" t="-308197" r="-85667" b="-103279"/>
                          </a:stretch>
                        </a:blipFill>
                      </a:tcPr>
                    </a:tc>
                    <a:tc>
                      <a:txBody>
                        <a:bodyPr/>
                        <a:lstStyle/>
                        <a:p>
                          <a:endParaRPr lang="en-US"/>
                        </a:p>
                      </a:txBody>
                      <a:tcPr>
                        <a:blipFill rotWithShape="0">
                          <a:blip r:embed="rId2"/>
                          <a:stretch>
                            <a:fillRect l="-118972" t="-308197" r="-1581" b="-103279"/>
                          </a:stretch>
                        </a:blipFill>
                      </a:tcPr>
                    </a:tc>
                  </a:tr>
                  <a:tr h="370840">
                    <a:tc>
                      <a:txBody>
                        <a:bodyPr/>
                        <a:lstStyle/>
                        <a:p>
                          <a:endParaRPr lang="en-US"/>
                        </a:p>
                      </a:txBody>
                      <a:tcPr>
                        <a:blipFill rotWithShape="0">
                          <a:blip r:embed="rId2"/>
                          <a:stretch>
                            <a:fillRect l="-333" t="-408197" r="-85667" b="-3279"/>
                          </a:stretch>
                        </a:blipFill>
                      </a:tcPr>
                    </a:tc>
                    <a:tc>
                      <a:txBody>
                        <a:bodyPr/>
                        <a:lstStyle/>
                        <a:p>
                          <a:endParaRPr lang="en-US"/>
                        </a:p>
                      </a:txBody>
                      <a:tcPr>
                        <a:blipFill rotWithShape="0">
                          <a:blip r:embed="rId2"/>
                          <a:stretch>
                            <a:fillRect l="-118972" t="-408197" r="-1581" b="-3279"/>
                          </a:stretch>
                        </a:blipFill>
                      </a:tcPr>
                    </a:tc>
                  </a:tr>
                </a:tbl>
              </a:graphicData>
            </a:graphic>
          </p:graphicFrame>
        </mc:Fallback>
      </mc:AlternateContent>
      <p:sp>
        <p:nvSpPr>
          <p:cNvPr id="6" name="TextBox 5"/>
          <p:cNvSpPr txBox="1"/>
          <p:nvPr/>
        </p:nvSpPr>
        <p:spPr>
          <a:xfrm>
            <a:off x="251520" y="764704"/>
            <a:ext cx="8712968" cy="646331"/>
          </a:xfrm>
          <a:prstGeom prst="rect">
            <a:avLst/>
          </a:prstGeom>
          <a:noFill/>
        </p:spPr>
        <p:txBody>
          <a:bodyPr wrap="square" rtlCol="0">
            <a:spAutoFit/>
          </a:bodyPr>
          <a:lstStyle/>
          <a:p>
            <a:r>
              <a:rPr lang="en-GB" dirty="0"/>
              <a:t>Use your calculator’s STATS mode to determine the mean (or estimate of the mean). </a:t>
            </a:r>
          </a:p>
          <a:p>
            <a:r>
              <a:rPr lang="en-GB" b="1" u="sng" dirty="0"/>
              <a:t>Ensure that you show the division in your working</a:t>
            </a:r>
            <a:r>
              <a:rPr lang="en-GB" dirty="0"/>
              <a:t>.</a:t>
            </a:r>
          </a:p>
        </p:txBody>
      </p:sp>
      <mc:AlternateContent xmlns:mc="http://schemas.openxmlformats.org/markup-compatibility/2006" xmlns:a14="http://schemas.microsoft.com/office/drawing/2010/main">
        <mc:Choice Requires="a14">
          <p:sp>
            <p:nvSpPr>
              <p:cNvPr id="7" name="TextBox 6"/>
              <p:cNvSpPr txBox="1"/>
              <p:nvPr/>
            </p:nvSpPr>
            <p:spPr>
              <a:xfrm>
                <a:off x="1259632" y="3573016"/>
                <a:ext cx="2160240" cy="6127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𝑐</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m:rPr>
                              <m:sty m:val="p"/>
                            </m:rPr>
                            <a:rPr lang="en-GB" b="0" i="0" smtClean="0">
                              <a:latin typeface="Cambria Math" panose="02040503050406030204" pitchFamily="18" charset="0"/>
                            </a:rPr>
                            <m:t>Σ</m:t>
                          </m:r>
                          <m:r>
                            <a:rPr lang="en-GB" b="0" i="1" smtClean="0">
                              <a:latin typeface="Cambria Math" panose="02040503050406030204" pitchFamily="18" charset="0"/>
                            </a:rPr>
                            <m:t>𝑐</m:t>
                          </m:r>
                        </m:num>
                        <m:den>
                          <m:r>
                            <a:rPr lang="en-GB" b="0" i="1" smtClean="0">
                              <a:latin typeface="Cambria Math" panose="02040503050406030204" pitchFamily="18" charset="0"/>
                            </a:rPr>
                            <m:t>𝑛</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11</m:t>
                          </m:r>
                        </m:num>
                        <m:den>
                          <m:r>
                            <a:rPr lang="en-GB" b="0" i="1" smtClean="0">
                              <a:latin typeface="Cambria Math" panose="02040503050406030204" pitchFamily="18" charset="0"/>
                            </a:rPr>
                            <m:t>10</m:t>
                          </m:r>
                        </m:den>
                      </m:f>
                      <m:r>
                        <a:rPr lang="en-GB" b="0" i="1" smtClean="0">
                          <a:latin typeface="Cambria Math" panose="02040503050406030204" pitchFamily="18" charset="0"/>
                        </a:rPr>
                        <m:t>=1.1</m:t>
                      </m:r>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1259632" y="3573016"/>
                <a:ext cx="2160240" cy="612732"/>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nvGraphicFramePr>
            <p:xfrm>
              <a:off x="4860032" y="1571167"/>
              <a:ext cx="3364231" cy="1854200"/>
            </p:xfrm>
            <a:graphic>
              <a:graphicData uri="http://schemas.openxmlformats.org/drawingml/2006/table">
                <a:tbl>
                  <a:tblPr firstRow="1" bandRow="1">
                    <a:tableStyleId>{93296810-A885-4BE3-A3E7-6D5BEEA58F35}</a:tableStyleId>
                  </a:tblPr>
                  <a:tblGrid>
                    <a:gridCol w="1823403">
                      <a:extLst>
                        <a:ext uri="{9D8B030D-6E8A-4147-A177-3AD203B41FA5}">
                          <a16:colId xmlns:a16="http://schemas.microsoft.com/office/drawing/2014/main" val="20000"/>
                        </a:ext>
                      </a:extLst>
                    </a:gridCol>
                    <a:gridCol w="1540828">
                      <a:extLst>
                        <a:ext uri="{9D8B030D-6E8A-4147-A177-3AD203B41FA5}">
                          <a16:colId xmlns:a16="http://schemas.microsoft.com/office/drawing/2014/main" val="20001"/>
                        </a:ext>
                      </a:extLst>
                    </a:gridCol>
                  </a:tblGrid>
                  <a:tr h="370840">
                    <a:tc>
                      <a:txBody>
                        <a:bodyPr/>
                        <a:lstStyle/>
                        <a:p>
                          <a:r>
                            <a:rPr lang="en-GB" dirty="0"/>
                            <a:t>IQ of L6Ms2 (</a:t>
                          </a:r>
                          <a14:m>
                            <m:oMath xmlns:m="http://schemas.openxmlformats.org/officeDocument/2006/math">
                              <m:r>
                                <a:rPr lang="en-GB" smtClean="0">
                                  <a:latin typeface="Cambria Math"/>
                                </a:rPr>
                                <m:t>𝒒</m:t>
                              </m:r>
                            </m:oMath>
                          </a14:m>
                          <a:r>
                            <a:rPr lang="en-GB" dirty="0"/>
                            <a:t>)</a:t>
                          </a:r>
                        </a:p>
                      </a:txBody>
                      <a:tcPr/>
                    </a:tc>
                    <a:tc>
                      <a:txBody>
                        <a:bodyPr/>
                        <a:lstStyle/>
                        <a:p>
                          <a:r>
                            <a:rPr lang="en-GB" dirty="0"/>
                            <a:t>Frequency (</a:t>
                          </a:r>
                          <a14:m>
                            <m:oMath xmlns:m="http://schemas.openxmlformats.org/officeDocument/2006/math">
                              <m:r>
                                <a:rPr lang="en-GB" smtClean="0">
                                  <a:latin typeface="Cambria Math"/>
                                </a:rPr>
                                <m:t>𝒇</m:t>
                              </m:r>
                            </m:oMath>
                          </a14:m>
                          <a:r>
                            <a:rPr lang="en-GB" dirty="0"/>
                            <a:t>)</a:t>
                          </a:r>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80&lt;</m:t>
                                </m:r>
                                <m:r>
                                  <a:rPr lang="en-GB" smtClean="0">
                                    <a:latin typeface="Cambria Math"/>
                                  </a:rPr>
                                  <m:t>𝑞</m:t>
                                </m:r>
                                <m:r>
                                  <a:rPr lang="en-GB" smtClean="0">
                                    <a:latin typeface="Cambria Math"/>
                                  </a:rPr>
                                  <m:t>≤90</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7</m:t>
                                </m:r>
                              </m:oMath>
                            </m:oMathPara>
                          </a14:m>
                          <a:endParaRPr lang="en-GB" dirty="0"/>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90≤</m:t>
                                </m:r>
                                <m:r>
                                  <a:rPr lang="en-GB" smtClean="0">
                                    <a:latin typeface="Cambria Math"/>
                                  </a:rPr>
                                  <m:t>𝑞</m:t>
                                </m:r>
                                <m:r>
                                  <a:rPr lang="en-GB" smtClean="0">
                                    <a:latin typeface="Cambria Math"/>
                                  </a:rPr>
                                  <m:t>&lt;100</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5</m:t>
                                </m:r>
                              </m:oMath>
                            </m:oMathPara>
                          </a14:m>
                          <a:endParaRPr lang="en-GB" dirty="0"/>
                        </a:p>
                      </a:txBody>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100≤</m:t>
                                </m:r>
                                <m:r>
                                  <a:rPr lang="en-GB" smtClean="0">
                                    <a:latin typeface="Cambria Math"/>
                                  </a:rPr>
                                  <m:t>𝑞</m:t>
                                </m:r>
                                <m:r>
                                  <a:rPr lang="en-GB" smtClean="0">
                                    <a:latin typeface="Cambria Math"/>
                                  </a:rPr>
                                  <m:t>&lt;120</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3</m:t>
                                </m:r>
                              </m:oMath>
                            </m:oMathPara>
                          </a14:m>
                          <a:endParaRPr lang="en-GB" dirty="0"/>
                        </a:p>
                      </a:txBody>
                      <a:tcPr/>
                    </a:tc>
                    <a:extLst>
                      <a:ext uri="{0D108BD9-81ED-4DB2-BD59-A6C34878D82A}">
                        <a16:rowId xmlns:a16="http://schemas.microsoft.com/office/drawing/2014/main" val="10003"/>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120≤</m:t>
                                </m:r>
                                <m:r>
                                  <a:rPr lang="en-GB" smtClean="0">
                                    <a:latin typeface="Cambria Math"/>
                                  </a:rPr>
                                  <m:t>𝑞</m:t>
                                </m:r>
                                <m:r>
                                  <a:rPr lang="en-GB" smtClean="0">
                                    <a:latin typeface="Cambria Math"/>
                                  </a:rPr>
                                  <m:t>&lt;200</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1</m:t>
                                </m:r>
                              </m:oMath>
                            </m:oMathPara>
                          </a14:m>
                          <a:endParaRPr lang="en-GB" dirty="0"/>
                        </a:p>
                      </a:txBody>
                      <a:tcPr/>
                    </a:tc>
                    <a:extLst>
                      <a:ext uri="{0D108BD9-81ED-4DB2-BD59-A6C34878D82A}">
                        <a16:rowId xmlns:a16="http://schemas.microsoft.com/office/drawing/2014/main" val="10004"/>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3988221938"/>
                  </p:ext>
                </p:extLst>
              </p:nvPr>
            </p:nvGraphicFramePr>
            <p:xfrm>
              <a:off x="4860032" y="1571167"/>
              <a:ext cx="3364231" cy="1854200"/>
            </p:xfrm>
            <a:graphic>
              <a:graphicData uri="http://schemas.openxmlformats.org/drawingml/2006/table">
                <a:tbl>
                  <a:tblPr firstRow="1" bandRow="1">
                    <a:tableStyleId>{93296810-A885-4BE3-A3E7-6D5BEEA58F35}</a:tableStyleId>
                  </a:tblPr>
                  <a:tblGrid>
                    <a:gridCol w="1823403"/>
                    <a:gridCol w="1540828"/>
                  </a:tblGrid>
                  <a:tr h="370840">
                    <a:tc>
                      <a:txBody>
                        <a:bodyPr/>
                        <a:lstStyle/>
                        <a:p>
                          <a:endParaRPr lang="en-US"/>
                        </a:p>
                      </a:txBody>
                      <a:tcPr>
                        <a:blipFill rotWithShape="0">
                          <a:blip r:embed="rId4"/>
                          <a:stretch>
                            <a:fillRect l="-333" t="-8197" r="-85667" b="-406557"/>
                          </a:stretch>
                        </a:blipFill>
                      </a:tcPr>
                    </a:tc>
                    <a:tc>
                      <a:txBody>
                        <a:bodyPr/>
                        <a:lstStyle/>
                        <a:p>
                          <a:endParaRPr lang="en-US"/>
                        </a:p>
                      </a:txBody>
                      <a:tcPr>
                        <a:blipFill rotWithShape="0">
                          <a:blip r:embed="rId4"/>
                          <a:stretch>
                            <a:fillRect l="-118972" t="-8197" r="-1581" b="-406557"/>
                          </a:stretch>
                        </a:blipFill>
                      </a:tcPr>
                    </a:tc>
                  </a:tr>
                  <a:tr h="370840">
                    <a:tc>
                      <a:txBody>
                        <a:bodyPr/>
                        <a:lstStyle/>
                        <a:p>
                          <a:endParaRPr lang="en-US"/>
                        </a:p>
                      </a:txBody>
                      <a:tcPr>
                        <a:blipFill rotWithShape="0">
                          <a:blip r:embed="rId4"/>
                          <a:stretch>
                            <a:fillRect l="-333" t="-108197" r="-85667" b="-306557"/>
                          </a:stretch>
                        </a:blipFill>
                      </a:tcPr>
                    </a:tc>
                    <a:tc>
                      <a:txBody>
                        <a:bodyPr/>
                        <a:lstStyle/>
                        <a:p>
                          <a:endParaRPr lang="en-US"/>
                        </a:p>
                      </a:txBody>
                      <a:tcPr>
                        <a:blipFill rotWithShape="0">
                          <a:blip r:embed="rId4"/>
                          <a:stretch>
                            <a:fillRect l="-118972" t="-108197" r="-1581" b="-306557"/>
                          </a:stretch>
                        </a:blipFill>
                      </a:tcPr>
                    </a:tc>
                  </a:tr>
                  <a:tr h="370840">
                    <a:tc>
                      <a:txBody>
                        <a:bodyPr/>
                        <a:lstStyle/>
                        <a:p>
                          <a:endParaRPr lang="en-US"/>
                        </a:p>
                      </a:txBody>
                      <a:tcPr>
                        <a:blipFill rotWithShape="0">
                          <a:blip r:embed="rId4"/>
                          <a:stretch>
                            <a:fillRect l="-333" t="-208197" r="-85667" b="-206557"/>
                          </a:stretch>
                        </a:blipFill>
                      </a:tcPr>
                    </a:tc>
                    <a:tc>
                      <a:txBody>
                        <a:bodyPr/>
                        <a:lstStyle/>
                        <a:p>
                          <a:endParaRPr lang="en-US"/>
                        </a:p>
                      </a:txBody>
                      <a:tcPr>
                        <a:blipFill rotWithShape="0">
                          <a:blip r:embed="rId4"/>
                          <a:stretch>
                            <a:fillRect l="-118972" t="-208197" r="-1581" b="-206557"/>
                          </a:stretch>
                        </a:blipFill>
                      </a:tcPr>
                    </a:tc>
                  </a:tr>
                  <a:tr h="370840">
                    <a:tc>
                      <a:txBody>
                        <a:bodyPr/>
                        <a:lstStyle/>
                        <a:p>
                          <a:endParaRPr lang="en-US"/>
                        </a:p>
                      </a:txBody>
                      <a:tcPr>
                        <a:blipFill rotWithShape="0">
                          <a:blip r:embed="rId4"/>
                          <a:stretch>
                            <a:fillRect l="-333" t="-308197" r="-85667" b="-106557"/>
                          </a:stretch>
                        </a:blipFill>
                      </a:tcPr>
                    </a:tc>
                    <a:tc>
                      <a:txBody>
                        <a:bodyPr/>
                        <a:lstStyle/>
                        <a:p>
                          <a:endParaRPr lang="en-US"/>
                        </a:p>
                      </a:txBody>
                      <a:tcPr>
                        <a:blipFill rotWithShape="0">
                          <a:blip r:embed="rId4"/>
                          <a:stretch>
                            <a:fillRect l="-118972" t="-308197" r="-1581" b="-106557"/>
                          </a:stretch>
                        </a:blipFill>
                      </a:tcPr>
                    </a:tc>
                  </a:tr>
                  <a:tr h="370840">
                    <a:tc>
                      <a:txBody>
                        <a:bodyPr/>
                        <a:lstStyle/>
                        <a:p>
                          <a:endParaRPr lang="en-US"/>
                        </a:p>
                      </a:txBody>
                      <a:tcPr>
                        <a:blipFill rotWithShape="0">
                          <a:blip r:embed="rId4"/>
                          <a:stretch>
                            <a:fillRect l="-333" t="-408197" r="-85667" b="-6557"/>
                          </a:stretch>
                        </a:blipFill>
                      </a:tcPr>
                    </a:tc>
                    <a:tc>
                      <a:txBody>
                        <a:bodyPr/>
                        <a:lstStyle/>
                        <a:p>
                          <a:endParaRPr lang="en-US"/>
                        </a:p>
                      </a:txBody>
                      <a:tcPr>
                        <a:blipFill rotWithShape="0">
                          <a:blip r:embed="rId4"/>
                          <a:stretch>
                            <a:fillRect l="-118972" t="-408197" r="-1581" b="-6557"/>
                          </a:stretch>
                        </a:blipFill>
                      </a:tcPr>
                    </a:tc>
                  </a:tr>
                </a:tbl>
              </a:graphicData>
            </a:graphic>
          </p:graphicFrame>
        </mc:Fallback>
      </mc:AlternateContent>
      <mc:AlternateContent xmlns:mc="http://schemas.openxmlformats.org/markup-compatibility/2006" xmlns:a14="http://schemas.microsoft.com/office/drawing/2010/main">
        <mc:Choice Requires="a14">
          <p:sp>
            <p:nvSpPr>
              <p:cNvPr id="9" name="TextBox 8"/>
              <p:cNvSpPr txBox="1"/>
              <p:nvPr/>
            </p:nvSpPr>
            <p:spPr>
              <a:xfrm>
                <a:off x="5462026" y="3585499"/>
                <a:ext cx="3142421" cy="6674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𝑥</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m:rPr>
                              <m:sty m:val="p"/>
                            </m:rPr>
                            <a:rPr lang="en-GB" b="0" i="0" smtClean="0">
                              <a:latin typeface="Cambria Math" panose="02040503050406030204" pitchFamily="18" charset="0"/>
                            </a:rPr>
                            <m:t>Σ</m:t>
                          </m:r>
                          <m:r>
                            <a:rPr lang="en-GB" b="0" i="1" smtClean="0">
                              <a:latin typeface="Cambria Math" panose="02040503050406030204" pitchFamily="18" charset="0"/>
                            </a:rPr>
                            <m:t>𝑓𝑥</m:t>
                          </m:r>
                        </m:num>
                        <m:den>
                          <m:r>
                            <m:rPr>
                              <m:sty m:val="p"/>
                            </m:rPr>
                            <a:rPr lang="en-GB" b="0" i="0" smtClean="0">
                              <a:latin typeface="Cambria Math" panose="02040503050406030204" pitchFamily="18" charset="0"/>
                            </a:rPr>
                            <m:t>Σ</m:t>
                          </m:r>
                          <m:r>
                            <a:rPr lang="en-GB" b="0" i="1" smtClean="0">
                              <a:latin typeface="Cambria Math" panose="02040503050406030204" pitchFamily="18" charset="0"/>
                            </a:rPr>
                            <m:t>𝑓</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1560</m:t>
                          </m:r>
                        </m:num>
                        <m:den>
                          <m:r>
                            <a:rPr lang="en-GB" b="0" i="1" smtClean="0">
                              <a:latin typeface="Cambria Math" panose="02040503050406030204" pitchFamily="18" charset="0"/>
                            </a:rPr>
                            <m:t>16</m:t>
                          </m:r>
                        </m:den>
                      </m:f>
                      <m:r>
                        <a:rPr lang="en-GB" b="0" i="1" smtClean="0">
                          <a:latin typeface="Cambria Math" panose="02040503050406030204" pitchFamily="18" charset="0"/>
                        </a:rPr>
                        <m:t>=97.5</m:t>
                      </m:r>
                    </m:oMath>
                  </m:oMathPara>
                </a14:m>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5462026" y="3585499"/>
                <a:ext cx="3142421" cy="667490"/>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nvGraphicFramePr>
            <p:xfrm>
              <a:off x="1737756" y="4653136"/>
              <a:ext cx="3364231" cy="1854200"/>
            </p:xfrm>
            <a:graphic>
              <a:graphicData uri="http://schemas.openxmlformats.org/drawingml/2006/table">
                <a:tbl>
                  <a:tblPr firstRow="1" bandRow="1">
                    <a:tableStyleId>{7DF18680-E054-41AD-8BC1-D1AEF772440D}</a:tableStyleId>
                  </a:tblPr>
                  <a:tblGrid>
                    <a:gridCol w="1823403">
                      <a:extLst>
                        <a:ext uri="{9D8B030D-6E8A-4147-A177-3AD203B41FA5}">
                          <a16:colId xmlns:a16="http://schemas.microsoft.com/office/drawing/2014/main" val="20000"/>
                        </a:ext>
                      </a:extLst>
                    </a:gridCol>
                    <a:gridCol w="1540828">
                      <a:extLst>
                        <a:ext uri="{9D8B030D-6E8A-4147-A177-3AD203B41FA5}">
                          <a16:colId xmlns:a16="http://schemas.microsoft.com/office/drawing/2014/main" val="20001"/>
                        </a:ext>
                      </a:extLst>
                    </a:gridCol>
                  </a:tblGrid>
                  <a:tr h="370840">
                    <a:tc>
                      <a:txBody>
                        <a:bodyPr/>
                        <a:lstStyle/>
                        <a:p>
                          <a:r>
                            <a:rPr lang="en-GB" dirty="0"/>
                            <a:t>Time</a:t>
                          </a:r>
                          <a:r>
                            <a:rPr lang="en-GB" baseline="0" dirty="0"/>
                            <a:t> </a:t>
                          </a:r>
                          <a14:m>
                            <m:oMath xmlns:m="http://schemas.openxmlformats.org/officeDocument/2006/math">
                              <m:r>
                                <a:rPr lang="en-GB" baseline="0" smtClean="0">
                                  <a:latin typeface="Cambria Math"/>
                                </a:rPr>
                                <m:t>𝒕</m:t>
                              </m:r>
                            </m:oMath>
                          </a14:m>
                          <a:endParaRPr lang="en-GB" dirty="0"/>
                        </a:p>
                      </a:txBody>
                      <a:tcPr/>
                    </a:tc>
                    <a:tc>
                      <a:txBody>
                        <a:bodyPr/>
                        <a:lstStyle/>
                        <a:p>
                          <a:r>
                            <a:rPr lang="en-GB" dirty="0"/>
                            <a:t>Frequency (</a:t>
                          </a:r>
                          <a14:m>
                            <m:oMath xmlns:m="http://schemas.openxmlformats.org/officeDocument/2006/math">
                              <m:r>
                                <a:rPr lang="en-GB" smtClean="0">
                                  <a:latin typeface="Cambria Math"/>
                                </a:rPr>
                                <m:t>𝒇</m:t>
                              </m:r>
                            </m:oMath>
                          </a14:m>
                          <a:r>
                            <a:rPr lang="en-GB" dirty="0"/>
                            <a:t>)</a:t>
                          </a:r>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9.5&lt;</m:t>
                                </m:r>
                                <m:r>
                                  <a:rPr lang="en-GB" smtClean="0">
                                    <a:latin typeface="Cambria Math"/>
                                  </a:rPr>
                                  <m:t>𝑡</m:t>
                                </m:r>
                                <m:r>
                                  <a:rPr lang="en-GB" smtClean="0">
                                    <a:latin typeface="Cambria Math"/>
                                  </a:rPr>
                                  <m:t>≤10</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32</m:t>
                                </m:r>
                              </m:oMath>
                            </m:oMathPara>
                          </a14:m>
                          <a:endParaRPr lang="en-GB" dirty="0"/>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10≤</m:t>
                                </m:r>
                                <m:r>
                                  <a:rPr lang="en-GB" smtClean="0">
                                    <a:latin typeface="Cambria Math"/>
                                  </a:rPr>
                                  <m:t>𝑡</m:t>
                                </m:r>
                                <m:r>
                                  <a:rPr lang="en-GB" smtClean="0">
                                    <a:latin typeface="Cambria Math"/>
                                  </a:rPr>
                                  <m:t>&lt;12</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27</m:t>
                                </m:r>
                              </m:oMath>
                            </m:oMathPara>
                          </a14:m>
                          <a:endParaRPr lang="en-GB" dirty="0"/>
                        </a:p>
                      </a:txBody>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12≤</m:t>
                                </m:r>
                                <m:r>
                                  <a:rPr lang="en-GB" smtClean="0">
                                    <a:latin typeface="Cambria Math"/>
                                  </a:rPr>
                                  <m:t>𝑡</m:t>
                                </m:r>
                                <m:r>
                                  <a:rPr lang="en-GB" smtClean="0">
                                    <a:latin typeface="Cambria Math"/>
                                  </a:rPr>
                                  <m:t>&lt;15</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47</m:t>
                                </m:r>
                              </m:oMath>
                            </m:oMathPara>
                          </a14:m>
                          <a:endParaRPr lang="en-GB" dirty="0"/>
                        </a:p>
                      </a:txBody>
                      <a:tcPr/>
                    </a:tc>
                    <a:extLst>
                      <a:ext uri="{0D108BD9-81ED-4DB2-BD59-A6C34878D82A}">
                        <a16:rowId xmlns:a16="http://schemas.microsoft.com/office/drawing/2014/main" val="10003"/>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15≤</m:t>
                                </m:r>
                                <m:r>
                                  <a:rPr lang="en-GB" smtClean="0">
                                    <a:latin typeface="Cambria Math"/>
                                  </a:rPr>
                                  <m:t>𝑡</m:t>
                                </m:r>
                                <m:r>
                                  <a:rPr lang="en-GB" smtClean="0">
                                    <a:latin typeface="Cambria Math"/>
                                  </a:rPr>
                                  <m:t>&lt;16</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11</m:t>
                                </m:r>
                              </m:oMath>
                            </m:oMathPara>
                          </a14:m>
                          <a:endParaRPr lang="en-GB" dirty="0"/>
                        </a:p>
                      </a:txBody>
                      <a:tcPr/>
                    </a:tc>
                    <a:extLst>
                      <a:ext uri="{0D108BD9-81ED-4DB2-BD59-A6C34878D82A}">
                        <a16:rowId xmlns:a16="http://schemas.microsoft.com/office/drawing/2014/main" val="10004"/>
                      </a:ext>
                    </a:extLst>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2153223250"/>
                  </p:ext>
                </p:extLst>
              </p:nvPr>
            </p:nvGraphicFramePr>
            <p:xfrm>
              <a:off x="1737756" y="4653136"/>
              <a:ext cx="3364231" cy="1854200"/>
            </p:xfrm>
            <a:graphic>
              <a:graphicData uri="http://schemas.openxmlformats.org/drawingml/2006/table">
                <a:tbl>
                  <a:tblPr firstRow="1" bandRow="1">
                    <a:tableStyleId>{7DF18680-E054-41AD-8BC1-D1AEF772440D}</a:tableStyleId>
                  </a:tblPr>
                  <a:tblGrid>
                    <a:gridCol w="1823403"/>
                    <a:gridCol w="1540828"/>
                  </a:tblGrid>
                  <a:tr h="370840">
                    <a:tc>
                      <a:txBody>
                        <a:bodyPr/>
                        <a:lstStyle/>
                        <a:p>
                          <a:endParaRPr lang="en-US"/>
                        </a:p>
                      </a:txBody>
                      <a:tcPr>
                        <a:blipFill rotWithShape="0">
                          <a:blip r:embed="rId6"/>
                          <a:stretch>
                            <a:fillRect l="-334" t="-8197" r="-86288" b="-403279"/>
                          </a:stretch>
                        </a:blipFill>
                      </a:tcPr>
                    </a:tc>
                    <a:tc>
                      <a:txBody>
                        <a:bodyPr/>
                        <a:lstStyle/>
                        <a:p>
                          <a:endParaRPr lang="en-US"/>
                        </a:p>
                      </a:txBody>
                      <a:tcPr>
                        <a:blipFill rotWithShape="0">
                          <a:blip r:embed="rId6"/>
                          <a:stretch>
                            <a:fillRect l="-118577" t="-8197" r="-1976" b="-403279"/>
                          </a:stretch>
                        </a:blipFill>
                      </a:tcPr>
                    </a:tc>
                  </a:tr>
                  <a:tr h="370840">
                    <a:tc>
                      <a:txBody>
                        <a:bodyPr/>
                        <a:lstStyle/>
                        <a:p>
                          <a:endParaRPr lang="en-US"/>
                        </a:p>
                      </a:txBody>
                      <a:tcPr>
                        <a:blipFill rotWithShape="0">
                          <a:blip r:embed="rId6"/>
                          <a:stretch>
                            <a:fillRect l="-334" t="-108197" r="-86288" b="-303279"/>
                          </a:stretch>
                        </a:blipFill>
                      </a:tcPr>
                    </a:tc>
                    <a:tc>
                      <a:txBody>
                        <a:bodyPr/>
                        <a:lstStyle/>
                        <a:p>
                          <a:endParaRPr lang="en-US"/>
                        </a:p>
                      </a:txBody>
                      <a:tcPr>
                        <a:blipFill rotWithShape="0">
                          <a:blip r:embed="rId6"/>
                          <a:stretch>
                            <a:fillRect l="-118577" t="-108197" r="-1976" b="-303279"/>
                          </a:stretch>
                        </a:blipFill>
                      </a:tcPr>
                    </a:tc>
                  </a:tr>
                  <a:tr h="370840">
                    <a:tc>
                      <a:txBody>
                        <a:bodyPr/>
                        <a:lstStyle/>
                        <a:p>
                          <a:endParaRPr lang="en-US"/>
                        </a:p>
                      </a:txBody>
                      <a:tcPr>
                        <a:blipFill rotWithShape="0">
                          <a:blip r:embed="rId6"/>
                          <a:stretch>
                            <a:fillRect l="-334" t="-208197" r="-86288" b="-203279"/>
                          </a:stretch>
                        </a:blipFill>
                      </a:tcPr>
                    </a:tc>
                    <a:tc>
                      <a:txBody>
                        <a:bodyPr/>
                        <a:lstStyle/>
                        <a:p>
                          <a:endParaRPr lang="en-US"/>
                        </a:p>
                      </a:txBody>
                      <a:tcPr>
                        <a:blipFill rotWithShape="0">
                          <a:blip r:embed="rId6"/>
                          <a:stretch>
                            <a:fillRect l="-118577" t="-208197" r="-1976" b="-203279"/>
                          </a:stretch>
                        </a:blipFill>
                      </a:tcPr>
                    </a:tc>
                  </a:tr>
                  <a:tr h="370840">
                    <a:tc>
                      <a:txBody>
                        <a:bodyPr/>
                        <a:lstStyle/>
                        <a:p>
                          <a:endParaRPr lang="en-US"/>
                        </a:p>
                      </a:txBody>
                      <a:tcPr>
                        <a:blipFill rotWithShape="0">
                          <a:blip r:embed="rId6"/>
                          <a:stretch>
                            <a:fillRect l="-334" t="-308197" r="-86288" b="-103279"/>
                          </a:stretch>
                        </a:blipFill>
                      </a:tcPr>
                    </a:tc>
                    <a:tc>
                      <a:txBody>
                        <a:bodyPr/>
                        <a:lstStyle/>
                        <a:p>
                          <a:endParaRPr lang="en-US"/>
                        </a:p>
                      </a:txBody>
                      <a:tcPr>
                        <a:blipFill rotWithShape="0">
                          <a:blip r:embed="rId6"/>
                          <a:stretch>
                            <a:fillRect l="-118577" t="-308197" r="-1976" b="-103279"/>
                          </a:stretch>
                        </a:blipFill>
                      </a:tcPr>
                    </a:tc>
                  </a:tr>
                  <a:tr h="370840">
                    <a:tc>
                      <a:txBody>
                        <a:bodyPr/>
                        <a:lstStyle/>
                        <a:p>
                          <a:endParaRPr lang="en-US"/>
                        </a:p>
                      </a:txBody>
                      <a:tcPr>
                        <a:blipFill rotWithShape="0">
                          <a:blip r:embed="rId6"/>
                          <a:stretch>
                            <a:fillRect l="-334" t="-408197" r="-86288" b="-3279"/>
                          </a:stretch>
                        </a:blipFill>
                      </a:tcPr>
                    </a:tc>
                    <a:tc>
                      <a:txBody>
                        <a:bodyPr/>
                        <a:lstStyle/>
                        <a:p>
                          <a:endParaRPr lang="en-US"/>
                        </a:p>
                      </a:txBody>
                      <a:tcPr>
                        <a:blipFill rotWithShape="0">
                          <a:blip r:embed="rId6"/>
                          <a:stretch>
                            <a:fillRect l="-118577" t="-408197" r="-1976" b="-3279"/>
                          </a:stretch>
                        </a:blipFill>
                      </a:tcPr>
                    </a:tc>
                  </a:tr>
                </a:tbl>
              </a:graphicData>
            </a:graphic>
          </p:graphicFrame>
        </mc:Fallback>
      </mc:AlternateContent>
      <mc:AlternateContent xmlns:mc="http://schemas.openxmlformats.org/markup-compatibility/2006" xmlns:a14="http://schemas.microsoft.com/office/drawing/2010/main">
        <mc:Choice Requires="a14">
          <p:sp>
            <p:nvSpPr>
              <p:cNvPr id="11" name="TextBox 10"/>
              <p:cNvSpPr txBox="1"/>
              <p:nvPr/>
            </p:nvSpPr>
            <p:spPr>
              <a:xfrm>
                <a:off x="5292080" y="5337195"/>
                <a:ext cx="3142421" cy="525272"/>
              </a:xfrm>
              <a:prstGeom prst="rect">
                <a:avLst/>
              </a:prstGeom>
              <a:noFill/>
            </p:spPr>
            <p:txBody>
              <a:bodyPr wrap="square" rtlCol="0">
                <a:spAutoFit/>
              </a:bodyPr>
              <a:lstStyle/>
              <a:p>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𝑥</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m:rPr>
                            <m:sty m:val="p"/>
                          </m:rPr>
                          <a:rPr lang="en-GB" b="0" i="0" smtClean="0">
                            <a:latin typeface="Cambria Math" panose="02040503050406030204" pitchFamily="18" charset="0"/>
                          </a:rPr>
                          <m:t>Σ</m:t>
                        </m:r>
                        <m:r>
                          <a:rPr lang="en-GB" b="0" i="1" smtClean="0">
                            <a:latin typeface="Cambria Math" panose="02040503050406030204" pitchFamily="18" charset="0"/>
                          </a:rPr>
                          <m:t>𝑓𝑥</m:t>
                        </m:r>
                      </m:num>
                      <m:den>
                        <m:r>
                          <m:rPr>
                            <m:sty m:val="p"/>
                          </m:rPr>
                          <a:rPr lang="en-GB" b="0" i="0" smtClean="0">
                            <a:latin typeface="Cambria Math" panose="02040503050406030204" pitchFamily="18" charset="0"/>
                          </a:rPr>
                          <m:t>Σ</m:t>
                        </m:r>
                        <m:r>
                          <a:rPr lang="en-GB" b="0" i="1" smtClean="0">
                            <a:latin typeface="Cambria Math" panose="02040503050406030204" pitchFamily="18" charset="0"/>
                          </a:rPr>
                          <m:t>𝑓</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1414</m:t>
                        </m:r>
                      </m:num>
                      <m:den>
                        <m:r>
                          <a:rPr lang="en-GB" b="0" i="1" smtClean="0">
                            <a:latin typeface="Cambria Math" panose="02040503050406030204" pitchFamily="18" charset="0"/>
                          </a:rPr>
                          <m:t>117</m:t>
                        </m:r>
                      </m:den>
                    </m:f>
                    <m:r>
                      <a:rPr lang="en-GB" b="0" i="1" smtClean="0">
                        <a:latin typeface="Cambria Math" panose="02040503050406030204" pitchFamily="18" charset="0"/>
                      </a:rPr>
                      <m:t>=12.1</m:t>
                    </m:r>
                  </m:oMath>
                </a14:m>
                <a:r>
                  <a:rPr lang="en-GB" dirty="0"/>
                  <a:t> to 3sf.</a:t>
                </a:r>
              </a:p>
            </p:txBody>
          </p:sp>
        </mc:Choice>
        <mc:Fallback xmlns="">
          <p:sp>
            <p:nvSpPr>
              <p:cNvPr id="11" name="TextBox 10"/>
              <p:cNvSpPr txBox="1">
                <a:spLocks noRot="1" noChangeAspect="1" noMove="1" noResize="1" noEditPoints="1" noAdjustHandles="1" noChangeArrowheads="1" noChangeShapeType="1" noTextEdit="1"/>
              </p:cNvSpPr>
              <p:nvPr/>
            </p:nvSpPr>
            <p:spPr>
              <a:xfrm>
                <a:off x="5292080" y="5337195"/>
                <a:ext cx="3142421" cy="525272"/>
              </a:xfrm>
              <a:prstGeom prst="rect">
                <a:avLst/>
              </a:prstGeom>
              <a:blipFill rotWithShape="0">
                <a:blip r:embed="rId7"/>
                <a:stretch>
                  <a:fillRect b="-5814"/>
                </a:stretch>
              </a:blipFill>
            </p:spPr>
            <p:txBody>
              <a:bodyPr/>
              <a:lstStyle/>
              <a:p>
                <a:r>
                  <a:rPr lang="en-GB">
                    <a:noFill/>
                  </a:rPr>
                  <a:t> </a:t>
                </a:r>
              </a:p>
            </p:txBody>
          </p:sp>
        </mc:Fallback>
      </mc:AlternateContent>
      <p:sp>
        <p:nvSpPr>
          <p:cNvPr id="12" name="Rectangle 11"/>
          <p:cNvSpPr/>
          <p:nvPr/>
        </p:nvSpPr>
        <p:spPr>
          <a:xfrm>
            <a:off x="1840293" y="3561998"/>
            <a:ext cx="1550608" cy="6544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Rectangle 12"/>
          <p:cNvSpPr/>
          <p:nvPr/>
        </p:nvSpPr>
        <p:spPr>
          <a:xfrm>
            <a:off x="6257931" y="3552181"/>
            <a:ext cx="2176569" cy="6544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4" name="Rectangle 13"/>
          <p:cNvSpPr/>
          <p:nvPr/>
        </p:nvSpPr>
        <p:spPr>
          <a:xfrm>
            <a:off x="5775005" y="5239312"/>
            <a:ext cx="2449258" cy="6544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5" name="Rectangle 14"/>
          <p:cNvSpPr/>
          <p:nvPr/>
        </p:nvSpPr>
        <p:spPr>
          <a:xfrm>
            <a:off x="172840" y="1571167"/>
            <a:ext cx="260796" cy="283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sp>
        <p:nvSpPr>
          <p:cNvPr id="16" name="Rectangle 15"/>
          <p:cNvSpPr/>
          <p:nvPr/>
        </p:nvSpPr>
        <p:spPr>
          <a:xfrm>
            <a:off x="4441030" y="1577758"/>
            <a:ext cx="260796" cy="283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p:sp>
        <p:nvSpPr>
          <p:cNvPr id="17" name="Rectangle 16"/>
          <p:cNvSpPr/>
          <p:nvPr/>
        </p:nvSpPr>
        <p:spPr>
          <a:xfrm>
            <a:off x="1286867" y="4797152"/>
            <a:ext cx="260796" cy="2830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3</a:t>
            </a:r>
          </a:p>
        </p:txBody>
      </p:sp>
    </p:spTree>
    <p:extLst>
      <p:ext uri="{BB962C8B-B14F-4D97-AF65-F5344CB8AC3E}">
        <p14:creationId xmlns:p14="http://schemas.microsoft.com/office/powerpoint/2010/main" val="213059351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8" restart="whenNotActive" fill="hold" evtFilter="cancelBubble" nodeType="interactiveSeq">
                <p:stCondLst>
                  <p:cond evt="onClick" delay="0">
                    <p:tgtEl>
                      <p:spTgt spid="13"/>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14" restart="whenNotActive" fill="hold" evtFilter="cancelBubble" nodeType="interactiveSeq">
                <p:stCondLst>
                  <p:cond evt="onClick" delay="0">
                    <p:tgtEl>
                      <p:spTgt spid="14"/>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4"/>
                                        </p:tgtEl>
                                      </p:cBhvr>
                                    </p:animEffect>
                                    <p:set>
                                      <p:cBhvr>
                                        <p:cTn id="19"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b="1" dirty="0"/>
                <a:t>GCSE RECAP </a:t>
              </a:r>
              <a:r>
                <a:rPr lang="en-GB" sz="3200" dirty="0"/>
                <a:t>:: Combined Mean</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836712"/>
            <a:ext cx="7992888" cy="1477328"/>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The mean maths score of 20 pupils in class A is 62.</a:t>
            </a:r>
          </a:p>
          <a:p>
            <a:r>
              <a:rPr lang="en-GB" dirty="0"/>
              <a:t>The mean maths score of 30 pupils in class B is 75.</a:t>
            </a:r>
          </a:p>
          <a:p>
            <a:pPr marL="342900" indent="-342900">
              <a:buAutoNum type="alphaLcParenR"/>
            </a:pPr>
            <a:r>
              <a:rPr lang="en-GB" dirty="0"/>
              <a:t>What is the overall mean of all the pupils’ marks. </a:t>
            </a:r>
          </a:p>
          <a:p>
            <a:pPr marL="342900" indent="-342900">
              <a:buAutoNum type="alphaLcParenR"/>
            </a:pPr>
            <a:r>
              <a:rPr lang="en-GB" dirty="0"/>
              <a:t>The teacher realises they mismarked one student’s paper; he should have received 100 instead of 95. Explain the effect on the mean and median.</a:t>
            </a:r>
          </a:p>
        </p:txBody>
      </p:sp>
      <mc:AlternateContent xmlns:mc="http://schemas.openxmlformats.org/markup-compatibility/2006" xmlns:a14="http://schemas.microsoft.com/office/drawing/2010/main">
        <mc:Choice Requires="a14">
          <p:sp>
            <p:nvSpPr>
              <p:cNvPr id="6" name="TextBox 5"/>
              <p:cNvSpPr txBox="1"/>
              <p:nvPr/>
            </p:nvSpPr>
            <p:spPr>
              <a:xfrm>
                <a:off x="796020" y="2424625"/>
                <a:ext cx="7308564" cy="1183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𝑴𝒆𝒂𝒏</m:t>
                      </m:r>
                      <m:r>
                        <a:rPr lang="en-GB" b="1" i="1" smtClean="0">
                          <a:latin typeface="Cambria Math" panose="02040503050406030204" pitchFamily="18" charset="0"/>
                        </a:rPr>
                        <m:t>=</m:t>
                      </m:r>
                      <m:f>
                        <m:fPr>
                          <m:ctrlPr>
                            <a:rPr lang="en-GB" b="1" i="1" smtClean="0">
                              <a:latin typeface="Cambria Math" panose="02040503050406030204" pitchFamily="18" charset="0"/>
                            </a:rPr>
                          </m:ctrlPr>
                        </m:fPr>
                        <m:num>
                          <m:d>
                            <m:dPr>
                              <m:ctrlPr>
                                <a:rPr lang="en-GB" b="1" i="1" smtClean="0">
                                  <a:latin typeface="Cambria Math" panose="02040503050406030204" pitchFamily="18" charset="0"/>
                                </a:rPr>
                              </m:ctrlPr>
                            </m:dPr>
                            <m:e>
                              <m:r>
                                <a:rPr lang="en-GB" b="1" i="1" smtClean="0">
                                  <a:latin typeface="Cambria Math" panose="02040503050406030204" pitchFamily="18" charset="0"/>
                                </a:rPr>
                                <m:t>𝟐𝟎</m:t>
                              </m:r>
                              <m:r>
                                <a:rPr lang="en-GB" b="1" i="1" smtClean="0">
                                  <a:latin typeface="Cambria Math" panose="02040503050406030204" pitchFamily="18" charset="0"/>
                                </a:rPr>
                                <m:t>×</m:t>
                              </m:r>
                              <m:r>
                                <a:rPr lang="en-GB" b="1" i="1" smtClean="0">
                                  <a:latin typeface="Cambria Math" panose="02040503050406030204" pitchFamily="18" charset="0"/>
                                </a:rPr>
                                <m:t>𝟔𝟐</m:t>
                              </m:r>
                            </m:e>
                          </m:d>
                          <m:r>
                            <a:rPr lang="en-GB" b="1" i="1" smtClean="0">
                              <a:latin typeface="Cambria Math" panose="02040503050406030204" pitchFamily="18" charset="0"/>
                            </a:rPr>
                            <m:t>+</m:t>
                          </m:r>
                          <m:d>
                            <m:dPr>
                              <m:ctrlPr>
                                <a:rPr lang="en-GB" b="1" i="1" smtClean="0">
                                  <a:latin typeface="Cambria Math" panose="02040503050406030204" pitchFamily="18" charset="0"/>
                                </a:rPr>
                              </m:ctrlPr>
                            </m:dPr>
                            <m:e>
                              <m:r>
                                <a:rPr lang="en-GB" b="1" i="1" smtClean="0">
                                  <a:latin typeface="Cambria Math" panose="02040503050406030204" pitchFamily="18" charset="0"/>
                                </a:rPr>
                                <m:t>𝟑𝟎</m:t>
                              </m:r>
                              <m:r>
                                <a:rPr lang="en-GB" b="1" i="1" smtClean="0">
                                  <a:latin typeface="Cambria Math" panose="02040503050406030204" pitchFamily="18" charset="0"/>
                                </a:rPr>
                                <m:t>×</m:t>
                              </m:r>
                              <m:r>
                                <a:rPr lang="en-GB" b="1" i="1" smtClean="0">
                                  <a:latin typeface="Cambria Math" panose="02040503050406030204" pitchFamily="18" charset="0"/>
                                </a:rPr>
                                <m:t>𝟕𝟓</m:t>
                              </m:r>
                            </m:e>
                          </m:d>
                        </m:num>
                        <m:den>
                          <m:r>
                            <a:rPr lang="en-GB" b="1" i="1" smtClean="0">
                              <a:latin typeface="Cambria Math" panose="02040503050406030204" pitchFamily="18" charset="0"/>
                            </a:rPr>
                            <m:t>𝟓𝟎</m:t>
                          </m:r>
                        </m:den>
                      </m:f>
                      <m:r>
                        <a:rPr lang="en-GB" b="1" i="1" smtClean="0">
                          <a:latin typeface="Cambria Math" panose="02040503050406030204" pitchFamily="18" charset="0"/>
                        </a:rPr>
                        <m:t>=</m:t>
                      </m:r>
                      <m:f>
                        <m:fPr>
                          <m:ctrlPr>
                            <a:rPr lang="en-GB" b="1" i="1" smtClean="0">
                              <a:latin typeface="Cambria Math" panose="02040503050406030204" pitchFamily="18" charset="0"/>
                            </a:rPr>
                          </m:ctrlPr>
                        </m:fPr>
                        <m:num>
                          <m:r>
                            <a:rPr lang="en-GB" b="1" i="1" smtClean="0">
                              <a:latin typeface="Cambria Math" panose="02040503050406030204" pitchFamily="18" charset="0"/>
                            </a:rPr>
                            <m:t>𝟑𝟒𝟗𝟎</m:t>
                          </m:r>
                        </m:num>
                        <m:den>
                          <m:r>
                            <a:rPr lang="en-GB" b="1" i="1" smtClean="0">
                              <a:latin typeface="Cambria Math" panose="02040503050406030204" pitchFamily="18" charset="0"/>
                            </a:rPr>
                            <m:t>𝟓𝟎</m:t>
                          </m:r>
                        </m:den>
                      </m:f>
                      <m:r>
                        <a:rPr lang="en-GB" b="1" i="1" smtClean="0">
                          <a:latin typeface="Cambria Math" panose="02040503050406030204" pitchFamily="18" charset="0"/>
                        </a:rPr>
                        <m:t>=</m:t>
                      </m:r>
                      <m:r>
                        <a:rPr lang="en-GB" b="1" i="1" smtClean="0">
                          <a:latin typeface="Cambria Math" panose="02040503050406030204" pitchFamily="18" charset="0"/>
                        </a:rPr>
                        <m:t>𝟔𝟗</m:t>
                      </m:r>
                      <m:r>
                        <a:rPr lang="en-GB" b="1" i="1" smtClean="0">
                          <a:latin typeface="Cambria Math" panose="02040503050406030204" pitchFamily="18" charset="0"/>
                        </a:rPr>
                        <m:t>.</m:t>
                      </m:r>
                      <m:r>
                        <a:rPr lang="en-GB" b="1" i="1" smtClean="0">
                          <a:latin typeface="Cambria Math" panose="02040503050406030204" pitchFamily="18" charset="0"/>
                        </a:rPr>
                        <m:t>𝟖</m:t>
                      </m:r>
                    </m:oMath>
                  </m:oMathPara>
                </a14:m>
                <a:endParaRPr lang="en-GB" b="1" dirty="0"/>
              </a:p>
              <a:p>
                <a:endParaRPr lang="en-GB" b="1" dirty="0"/>
              </a:p>
              <a:p>
                <a:r>
                  <a:rPr lang="en-GB" b="1" dirty="0"/>
                  <a:t>The revised score will increase the mean but leave the median unaffected.</a:t>
                </a:r>
              </a:p>
            </p:txBody>
          </p:sp>
        </mc:Choice>
        <mc:Fallback xmlns="">
          <p:sp>
            <p:nvSpPr>
              <p:cNvPr id="6" name="TextBox 5"/>
              <p:cNvSpPr txBox="1">
                <a:spLocks noRot="1" noChangeAspect="1" noMove="1" noResize="1" noEditPoints="1" noAdjustHandles="1" noChangeArrowheads="1" noChangeShapeType="1" noTextEdit="1"/>
              </p:cNvSpPr>
              <p:nvPr/>
            </p:nvSpPr>
            <p:spPr>
              <a:xfrm>
                <a:off x="796020" y="2424625"/>
                <a:ext cx="7308564" cy="1183914"/>
              </a:xfrm>
              <a:prstGeom prst="rect">
                <a:avLst/>
              </a:prstGeom>
              <a:blipFill rotWithShape="0">
                <a:blip r:embed="rId2"/>
                <a:stretch>
                  <a:fillRect l="-751" b="-7216"/>
                </a:stretch>
              </a:blipFill>
            </p:spPr>
            <p:txBody>
              <a:bodyPr/>
              <a:lstStyle/>
              <a:p>
                <a:r>
                  <a:rPr lang="en-GB">
                    <a:noFill/>
                  </a:rPr>
                  <a:t> </a:t>
                </a:r>
              </a:p>
            </p:txBody>
          </p:sp>
        </mc:Fallback>
      </mc:AlternateContent>
      <p:sp>
        <p:nvSpPr>
          <p:cNvPr id="7" name="TextBox 6"/>
          <p:cNvSpPr txBox="1"/>
          <p:nvPr/>
        </p:nvSpPr>
        <p:spPr>
          <a:xfrm>
            <a:off x="397024" y="4509120"/>
            <a:ext cx="7992888" cy="923330"/>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Archie the Archer competes in a competition with 50 rounds. He scored an average of 35 points in the first 10 rounds and an average of 25 in the remaining rounds. What was his average score per round?</a:t>
            </a:r>
          </a:p>
        </p:txBody>
      </p:sp>
      <p:sp>
        <p:nvSpPr>
          <p:cNvPr id="8" name="Rectangle 7"/>
          <p:cNvSpPr/>
          <p:nvPr/>
        </p:nvSpPr>
        <p:spPr>
          <a:xfrm>
            <a:off x="395536" y="4127501"/>
            <a:ext cx="2614364" cy="381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Test Your Understanding</a:t>
            </a:r>
          </a:p>
        </p:txBody>
      </p:sp>
      <mc:AlternateContent xmlns:mc="http://schemas.openxmlformats.org/markup-compatibility/2006" xmlns:a14="http://schemas.microsoft.com/office/drawing/2010/main">
        <mc:Choice Requires="a14">
          <p:sp>
            <p:nvSpPr>
              <p:cNvPr id="9" name="TextBox 8"/>
              <p:cNvSpPr txBox="1"/>
              <p:nvPr/>
            </p:nvSpPr>
            <p:spPr>
              <a:xfrm>
                <a:off x="816608" y="5520287"/>
                <a:ext cx="7308564" cy="6299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𝑴𝒆𝒂𝒏</m:t>
                      </m:r>
                      <m:r>
                        <a:rPr lang="en-GB" b="1" i="1" smtClean="0">
                          <a:latin typeface="Cambria Math" panose="02040503050406030204" pitchFamily="18" charset="0"/>
                        </a:rPr>
                        <m:t>=</m:t>
                      </m:r>
                      <m:f>
                        <m:fPr>
                          <m:ctrlPr>
                            <a:rPr lang="en-GB" b="1" i="1" smtClean="0">
                              <a:latin typeface="Cambria Math" panose="02040503050406030204" pitchFamily="18" charset="0"/>
                            </a:rPr>
                          </m:ctrlPr>
                        </m:fPr>
                        <m:num>
                          <m:d>
                            <m:dPr>
                              <m:ctrlPr>
                                <a:rPr lang="en-GB" b="1" i="1" smtClean="0">
                                  <a:latin typeface="Cambria Math" panose="02040503050406030204" pitchFamily="18" charset="0"/>
                                </a:rPr>
                              </m:ctrlPr>
                            </m:dPr>
                            <m:e>
                              <m:r>
                                <a:rPr lang="en-GB" b="1" i="1" smtClean="0">
                                  <a:latin typeface="Cambria Math" panose="02040503050406030204" pitchFamily="18" charset="0"/>
                                </a:rPr>
                                <m:t>𝟑𝟓</m:t>
                              </m:r>
                              <m:r>
                                <a:rPr lang="en-GB" b="1" i="1" smtClean="0">
                                  <a:latin typeface="Cambria Math" panose="02040503050406030204" pitchFamily="18" charset="0"/>
                                </a:rPr>
                                <m:t>×</m:t>
                              </m:r>
                              <m:r>
                                <a:rPr lang="en-GB" b="1" i="1" smtClean="0">
                                  <a:latin typeface="Cambria Math" panose="02040503050406030204" pitchFamily="18" charset="0"/>
                                </a:rPr>
                                <m:t>𝟏𝟎</m:t>
                              </m:r>
                            </m:e>
                          </m:d>
                          <m:r>
                            <a:rPr lang="en-GB" b="1" i="1" smtClean="0">
                              <a:latin typeface="Cambria Math" panose="02040503050406030204" pitchFamily="18" charset="0"/>
                            </a:rPr>
                            <m:t>+</m:t>
                          </m:r>
                          <m:d>
                            <m:dPr>
                              <m:ctrlPr>
                                <a:rPr lang="en-GB" b="1" i="1" smtClean="0">
                                  <a:latin typeface="Cambria Math" panose="02040503050406030204" pitchFamily="18" charset="0"/>
                                </a:rPr>
                              </m:ctrlPr>
                            </m:dPr>
                            <m:e>
                              <m:r>
                                <a:rPr lang="en-GB" b="1" i="1" smtClean="0">
                                  <a:latin typeface="Cambria Math" panose="02040503050406030204" pitchFamily="18" charset="0"/>
                                </a:rPr>
                                <m:t>𝟐𝟓</m:t>
                              </m:r>
                              <m:r>
                                <a:rPr lang="en-GB" b="1" i="1" smtClean="0">
                                  <a:latin typeface="Cambria Math" panose="02040503050406030204" pitchFamily="18" charset="0"/>
                                </a:rPr>
                                <m:t>×</m:t>
                              </m:r>
                              <m:r>
                                <a:rPr lang="en-GB" b="1" i="1" smtClean="0">
                                  <a:latin typeface="Cambria Math" panose="02040503050406030204" pitchFamily="18" charset="0"/>
                                </a:rPr>
                                <m:t>𝟒𝟎</m:t>
                              </m:r>
                            </m:e>
                          </m:d>
                        </m:num>
                        <m:den>
                          <m:r>
                            <a:rPr lang="en-GB" b="1" i="1" smtClean="0">
                              <a:latin typeface="Cambria Math" panose="02040503050406030204" pitchFamily="18" charset="0"/>
                            </a:rPr>
                            <m:t>𝟓𝟎</m:t>
                          </m:r>
                        </m:den>
                      </m:f>
                      <m:r>
                        <a:rPr lang="en-GB" b="1" i="1" smtClean="0">
                          <a:latin typeface="Cambria Math" panose="02040503050406030204" pitchFamily="18" charset="0"/>
                        </a:rPr>
                        <m:t>=</m:t>
                      </m:r>
                      <m:r>
                        <a:rPr lang="en-GB" b="1" i="1" smtClean="0">
                          <a:latin typeface="Cambria Math" panose="02040503050406030204" pitchFamily="18" charset="0"/>
                        </a:rPr>
                        <m:t>𝟐𝟕</m:t>
                      </m:r>
                    </m:oMath>
                  </m:oMathPara>
                </a14:m>
                <a:endParaRPr lang="en-GB" b="1" dirty="0"/>
              </a:p>
            </p:txBody>
          </p:sp>
        </mc:Choice>
        <mc:Fallback xmlns="">
          <p:sp>
            <p:nvSpPr>
              <p:cNvPr id="9" name="TextBox 8"/>
              <p:cNvSpPr txBox="1">
                <a:spLocks noRot="1" noChangeAspect="1" noMove="1" noResize="1" noEditPoints="1" noAdjustHandles="1" noChangeArrowheads="1" noChangeShapeType="1" noTextEdit="1"/>
              </p:cNvSpPr>
              <p:nvPr/>
            </p:nvSpPr>
            <p:spPr>
              <a:xfrm>
                <a:off x="816608" y="5520287"/>
                <a:ext cx="7308564" cy="629916"/>
              </a:xfrm>
              <a:prstGeom prst="rect">
                <a:avLst/>
              </a:prstGeom>
              <a:blipFill rotWithShape="0">
                <a:blip r:embed="rId3"/>
                <a:stretch>
                  <a:fillRect/>
                </a:stretch>
              </a:blipFill>
            </p:spPr>
            <p:txBody>
              <a:bodyPr/>
              <a:lstStyle/>
              <a:p>
                <a:r>
                  <a:rPr lang="en-GB">
                    <a:noFill/>
                  </a:rPr>
                  <a:t> </a:t>
                </a:r>
              </a:p>
            </p:txBody>
          </p:sp>
        </mc:Fallback>
      </mc:AlternateContent>
      <p:sp>
        <p:nvSpPr>
          <p:cNvPr id="10" name="Rectangle 9"/>
          <p:cNvSpPr/>
          <p:nvPr/>
        </p:nvSpPr>
        <p:spPr>
          <a:xfrm>
            <a:off x="796020" y="2375560"/>
            <a:ext cx="7329152" cy="14134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Rectangle 10"/>
          <p:cNvSpPr/>
          <p:nvPr/>
        </p:nvSpPr>
        <p:spPr>
          <a:xfrm>
            <a:off x="2280444" y="5537822"/>
            <a:ext cx="4464496" cy="8228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TextBox 11"/>
          <p:cNvSpPr txBox="1"/>
          <p:nvPr/>
        </p:nvSpPr>
        <p:spPr>
          <a:xfrm>
            <a:off x="5817344" y="688504"/>
            <a:ext cx="3168352"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dirty="0"/>
              <a:t>This subtopic doesn’t appear in your textbook but has cropped up in exams.</a:t>
            </a:r>
          </a:p>
        </p:txBody>
      </p:sp>
    </p:spTree>
    <p:extLst>
      <p:ext uri="{BB962C8B-B14F-4D97-AF65-F5344CB8AC3E}">
        <p14:creationId xmlns:p14="http://schemas.microsoft.com/office/powerpoint/2010/main" val="75793002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Median – which item?</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267964" y="684312"/>
            <a:ext cx="8352928" cy="400110"/>
          </a:xfrm>
          <a:prstGeom prst="rect">
            <a:avLst/>
          </a:prstGeom>
          <a:noFill/>
        </p:spPr>
        <p:txBody>
          <a:bodyPr wrap="square" rtlCol="0">
            <a:spAutoFit/>
          </a:bodyPr>
          <a:lstStyle/>
          <a:p>
            <a:r>
              <a:rPr lang="en-GB" sz="2000" dirty="0"/>
              <a:t>You need to be able to find the median of both listed data and of grouped data. </a:t>
            </a:r>
          </a:p>
        </p:txBody>
      </p:sp>
      <p:sp>
        <p:nvSpPr>
          <p:cNvPr id="6" name="TextBox 5"/>
          <p:cNvSpPr txBox="1"/>
          <p:nvPr/>
        </p:nvSpPr>
        <p:spPr>
          <a:xfrm>
            <a:off x="387152" y="1218332"/>
            <a:ext cx="3168352"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Listed data</a:t>
            </a: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nvGraphicFramePr>
            <p:xfrm>
              <a:off x="166364" y="1708105"/>
              <a:ext cx="5138294" cy="1676400"/>
            </p:xfrm>
            <a:graphic>
              <a:graphicData uri="http://schemas.openxmlformats.org/drawingml/2006/table">
                <a:tbl>
                  <a:tblPr firstRow="1" bandRow="1">
                    <a:tableStyleId>{073A0DAA-6AF3-43AB-8588-CEC1D06C72B9}</a:tableStyleId>
                  </a:tblPr>
                  <a:tblGrid>
                    <a:gridCol w="2013268">
                      <a:extLst>
                        <a:ext uri="{9D8B030D-6E8A-4147-A177-3AD203B41FA5}">
                          <a16:colId xmlns:a16="http://schemas.microsoft.com/office/drawing/2014/main" val="20000"/>
                        </a:ext>
                      </a:extLst>
                    </a:gridCol>
                    <a:gridCol w="435292">
                      <a:extLst>
                        <a:ext uri="{9D8B030D-6E8A-4147-A177-3AD203B41FA5}">
                          <a16:colId xmlns:a16="http://schemas.microsoft.com/office/drawing/2014/main" val="20001"/>
                        </a:ext>
                      </a:extLst>
                    </a:gridCol>
                    <a:gridCol w="1813116">
                      <a:extLst>
                        <a:ext uri="{9D8B030D-6E8A-4147-A177-3AD203B41FA5}">
                          <a16:colId xmlns:a16="http://schemas.microsoft.com/office/drawing/2014/main" val="20002"/>
                        </a:ext>
                      </a:extLst>
                    </a:gridCol>
                    <a:gridCol w="876618">
                      <a:extLst>
                        <a:ext uri="{9D8B030D-6E8A-4147-A177-3AD203B41FA5}">
                          <a16:colId xmlns:a16="http://schemas.microsoft.com/office/drawing/2014/main" val="20003"/>
                        </a:ext>
                      </a:extLst>
                    </a:gridCol>
                  </a:tblGrid>
                  <a:tr h="0">
                    <a:tc>
                      <a:txBody>
                        <a:bodyPr/>
                        <a:lstStyle/>
                        <a:p>
                          <a:r>
                            <a:rPr lang="en-GB" sz="1600" dirty="0"/>
                            <a:t>Items</a:t>
                          </a:r>
                        </a:p>
                      </a:txBody>
                      <a:tcPr/>
                    </a:tc>
                    <a:tc>
                      <a:txBody>
                        <a:bodyPr/>
                        <a:lstStyle/>
                        <a:p>
                          <a:pPr/>
                          <a14:m>
                            <m:oMathPara xmlns:m="http://schemas.openxmlformats.org/officeDocument/2006/math">
                              <m:oMathParaPr>
                                <m:jc m:val="centerGroup"/>
                              </m:oMathParaPr>
                              <m:oMath xmlns:m="http://schemas.openxmlformats.org/officeDocument/2006/math">
                                <m:r>
                                  <a:rPr lang="en-GB" sz="1600" smtClean="0">
                                    <a:latin typeface="Cambria Math"/>
                                  </a:rPr>
                                  <m:t>𝒏</m:t>
                                </m:r>
                              </m:oMath>
                            </m:oMathPara>
                          </a14:m>
                          <a:endParaRPr lang="en-GB" sz="1600" dirty="0"/>
                        </a:p>
                      </a:txBody>
                      <a:tcPr/>
                    </a:tc>
                    <a:tc>
                      <a:txBody>
                        <a:bodyPr/>
                        <a:lstStyle/>
                        <a:p>
                          <a:r>
                            <a:rPr lang="en-GB" sz="1600" dirty="0"/>
                            <a:t>Position of</a:t>
                          </a:r>
                          <a:r>
                            <a:rPr lang="en-GB" sz="1600" baseline="0" dirty="0"/>
                            <a:t> median</a:t>
                          </a:r>
                          <a:endParaRPr lang="en-GB" sz="1600" dirty="0"/>
                        </a:p>
                      </a:txBody>
                      <a:tcPr/>
                    </a:tc>
                    <a:tc>
                      <a:txBody>
                        <a:bodyPr/>
                        <a:lstStyle/>
                        <a:p>
                          <a:r>
                            <a:rPr lang="en-GB" sz="1600" dirty="0"/>
                            <a:t>Median</a:t>
                          </a:r>
                        </a:p>
                      </a:txBody>
                      <a:tcPr/>
                    </a:tc>
                    <a:extLst>
                      <a:ext uri="{0D108BD9-81ED-4DB2-BD59-A6C34878D82A}">
                        <a16:rowId xmlns:a16="http://schemas.microsoft.com/office/drawing/2014/main" val="10000"/>
                      </a:ext>
                    </a:extLst>
                  </a:tr>
                  <a:tr h="0">
                    <a:tc>
                      <a:txBody>
                        <a:bodyPr/>
                        <a:lstStyle/>
                        <a:p>
                          <a:pPr/>
                          <a14:m>
                            <m:oMathPara xmlns:m="http://schemas.openxmlformats.org/officeDocument/2006/math">
                              <m:oMathParaPr>
                                <m:jc m:val="centerGroup"/>
                              </m:oMathParaPr>
                              <m:oMath xmlns:m="http://schemas.openxmlformats.org/officeDocument/2006/math">
                                <m:r>
                                  <a:rPr lang="en-GB" sz="1600" smtClean="0">
                                    <a:latin typeface="Cambria Math"/>
                                  </a:rPr>
                                  <m:t>1,4,7,9,10</m:t>
                                </m:r>
                              </m:oMath>
                            </m:oMathPara>
                          </a14:m>
                          <a:endParaRPr lang="en-GB" sz="1600" dirty="0"/>
                        </a:p>
                      </a:txBody>
                      <a:tcPr/>
                    </a:tc>
                    <a:tc>
                      <a:txBody>
                        <a:bodyPr/>
                        <a:lstStyle/>
                        <a:p>
                          <a:pPr algn="ctr"/>
                          <a:r>
                            <a:rPr lang="en-GB" sz="1600" dirty="0"/>
                            <a:t>5</a:t>
                          </a:r>
                        </a:p>
                      </a:txBody>
                      <a:tcPr/>
                    </a:tc>
                    <a:tc>
                      <a:txBody>
                        <a:bodyPr/>
                        <a:lstStyle/>
                        <a:p>
                          <a:pPr algn="ctr"/>
                          <a:r>
                            <a:rPr lang="en-GB" sz="1600" dirty="0"/>
                            <a:t>3</a:t>
                          </a:r>
                          <a:r>
                            <a:rPr lang="en-GB" sz="1600" baseline="30000" dirty="0"/>
                            <a:t>rd</a:t>
                          </a:r>
                        </a:p>
                      </a:txBody>
                      <a:tcPr/>
                    </a:tc>
                    <a:tc>
                      <a:txBody>
                        <a:bodyPr/>
                        <a:lstStyle/>
                        <a:p>
                          <a:pPr algn="ctr"/>
                          <a:r>
                            <a:rPr lang="en-GB" sz="1600" baseline="0" dirty="0"/>
                            <a:t>7</a:t>
                          </a:r>
                        </a:p>
                      </a:txBody>
                      <a:tcPr/>
                    </a:tc>
                    <a:extLst>
                      <a:ext uri="{0D108BD9-81ED-4DB2-BD59-A6C34878D82A}">
                        <a16:rowId xmlns:a16="http://schemas.microsoft.com/office/drawing/2014/main" val="10001"/>
                      </a:ext>
                    </a:extLst>
                  </a:tr>
                  <a:tr h="136396">
                    <a:tc>
                      <a:txBody>
                        <a:bodyPr/>
                        <a:lstStyle/>
                        <a:p>
                          <a:pPr/>
                          <a14:m>
                            <m:oMathPara xmlns:m="http://schemas.openxmlformats.org/officeDocument/2006/math">
                              <m:oMathParaPr>
                                <m:jc m:val="centerGroup"/>
                              </m:oMathParaPr>
                              <m:oMath xmlns:m="http://schemas.openxmlformats.org/officeDocument/2006/math">
                                <m:r>
                                  <a:rPr lang="en-GB" sz="1600" smtClean="0">
                                    <a:latin typeface="Cambria Math"/>
                                  </a:rPr>
                                  <m:t>4,9,10,15</m:t>
                                </m:r>
                              </m:oMath>
                            </m:oMathPara>
                          </a14:m>
                          <a:endParaRPr lang="en-GB" sz="1600" dirty="0"/>
                        </a:p>
                      </a:txBody>
                      <a:tcPr/>
                    </a:tc>
                    <a:tc>
                      <a:txBody>
                        <a:bodyPr/>
                        <a:lstStyle/>
                        <a:p>
                          <a:pPr algn="ctr"/>
                          <a:r>
                            <a:rPr lang="en-GB" sz="1600" dirty="0"/>
                            <a:t>4</a:t>
                          </a:r>
                        </a:p>
                      </a:txBody>
                      <a:tcPr/>
                    </a:tc>
                    <a:tc>
                      <a:txBody>
                        <a:bodyPr/>
                        <a:lstStyle/>
                        <a:p>
                          <a:pPr algn="ctr"/>
                          <a:r>
                            <a:rPr lang="en-GB" sz="1600" baseline="0" dirty="0"/>
                            <a:t>2</a:t>
                          </a:r>
                          <a:r>
                            <a:rPr lang="en-GB" sz="1600" baseline="30000" dirty="0"/>
                            <a:t>nd</a:t>
                          </a:r>
                          <a:r>
                            <a:rPr lang="en-GB" sz="1600" baseline="0" dirty="0"/>
                            <a:t>/3</a:t>
                          </a:r>
                          <a:r>
                            <a:rPr lang="en-GB" sz="1600" baseline="30000" dirty="0"/>
                            <a:t>rd</a:t>
                          </a:r>
                        </a:p>
                      </a:txBody>
                      <a:tcPr/>
                    </a:tc>
                    <a:tc>
                      <a:txBody>
                        <a:bodyPr/>
                        <a:lstStyle/>
                        <a:p>
                          <a:pPr algn="ctr"/>
                          <a:r>
                            <a:rPr lang="en-GB" sz="1600" baseline="0" dirty="0"/>
                            <a:t>9.5</a:t>
                          </a:r>
                        </a:p>
                      </a:txBody>
                      <a:tcPr/>
                    </a:tc>
                    <a:extLst>
                      <a:ext uri="{0D108BD9-81ED-4DB2-BD59-A6C34878D82A}">
                        <a16:rowId xmlns:a16="http://schemas.microsoft.com/office/drawing/2014/main" val="10002"/>
                      </a:ext>
                    </a:extLst>
                  </a:tr>
                  <a:tr h="0">
                    <a:tc>
                      <a:txBody>
                        <a:bodyPr/>
                        <a:lstStyle/>
                        <a:p>
                          <a:pPr/>
                          <a14:m>
                            <m:oMathPara xmlns:m="http://schemas.openxmlformats.org/officeDocument/2006/math">
                              <m:oMathParaPr>
                                <m:jc m:val="centerGroup"/>
                              </m:oMathParaPr>
                              <m:oMath xmlns:m="http://schemas.openxmlformats.org/officeDocument/2006/math">
                                <m:r>
                                  <a:rPr lang="en-GB" sz="1600" smtClean="0">
                                    <a:latin typeface="Cambria Math"/>
                                  </a:rPr>
                                  <m:t>2,4,5,7,8,9,11</m:t>
                                </m:r>
                              </m:oMath>
                            </m:oMathPara>
                          </a14:m>
                          <a:endParaRPr lang="en-GB" sz="1600" dirty="0"/>
                        </a:p>
                      </a:txBody>
                      <a:tcPr/>
                    </a:tc>
                    <a:tc>
                      <a:txBody>
                        <a:bodyPr/>
                        <a:lstStyle/>
                        <a:p>
                          <a:pPr algn="ctr"/>
                          <a:r>
                            <a:rPr lang="en-GB" sz="1600" dirty="0"/>
                            <a:t>7</a:t>
                          </a:r>
                        </a:p>
                      </a:txBody>
                      <a:tcPr/>
                    </a:tc>
                    <a:tc>
                      <a:txBody>
                        <a:bodyPr/>
                        <a:lstStyle/>
                        <a:p>
                          <a:pPr algn="ctr"/>
                          <a:r>
                            <a:rPr lang="en-GB" sz="1600" baseline="0" dirty="0"/>
                            <a:t>4</a:t>
                          </a:r>
                          <a:r>
                            <a:rPr lang="en-GB" sz="1600" baseline="30000" dirty="0"/>
                            <a:t>th</a:t>
                          </a:r>
                        </a:p>
                      </a:txBody>
                      <a:tcPr/>
                    </a:tc>
                    <a:tc>
                      <a:txBody>
                        <a:bodyPr/>
                        <a:lstStyle/>
                        <a:p>
                          <a:pPr algn="ctr"/>
                          <a:r>
                            <a:rPr lang="en-GB" sz="1600" baseline="0" dirty="0"/>
                            <a:t>7</a:t>
                          </a:r>
                        </a:p>
                      </a:txBody>
                      <a:tcPr/>
                    </a:tc>
                    <a:extLst>
                      <a:ext uri="{0D108BD9-81ED-4DB2-BD59-A6C34878D82A}">
                        <a16:rowId xmlns:a16="http://schemas.microsoft.com/office/drawing/2014/main" val="10003"/>
                      </a:ext>
                    </a:extLst>
                  </a:tr>
                  <a:tr h="154816">
                    <a:tc>
                      <a:txBody>
                        <a:bodyPr/>
                        <a:lstStyle/>
                        <a:p>
                          <a:pPr/>
                          <a14:m>
                            <m:oMathPara xmlns:m="http://schemas.openxmlformats.org/officeDocument/2006/math">
                              <m:oMathParaPr>
                                <m:jc m:val="centerGroup"/>
                              </m:oMathParaPr>
                              <m:oMath xmlns:m="http://schemas.openxmlformats.org/officeDocument/2006/math">
                                <m:r>
                                  <a:rPr lang="en-GB" sz="1600" smtClean="0">
                                    <a:latin typeface="Cambria Math"/>
                                  </a:rPr>
                                  <m:t>1,2,3,5,6,</m:t>
                                </m:r>
                                <m:r>
                                  <a:rPr lang="en-GB" sz="1600" b="0" i="0" smtClean="0">
                                    <a:latin typeface="Cambria Math" panose="02040503050406030204" pitchFamily="18" charset="0"/>
                                  </a:rPr>
                                  <m:t>9</m:t>
                                </m:r>
                                <m:r>
                                  <a:rPr lang="en-GB" sz="1600" smtClean="0">
                                    <a:latin typeface="Cambria Math"/>
                                  </a:rPr>
                                  <m:t>,9,10,11</m:t>
                                </m:r>
                                <m:r>
                                  <a:rPr lang="en-GB" sz="1600" b="0" i="0" smtClean="0">
                                    <a:latin typeface="Cambria Math" panose="02040503050406030204" pitchFamily="18" charset="0"/>
                                  </a:rPr>
                                  <m:t>,12</m:t>
                                </m:r>
                              </m:oMath>
                            </m:oMathPara>
                          </a14:m>
                          <a:endParaRPr lang="en-GB" sz="1600" dirty="0"/>
                        </a:p>
                      </a:txBody>
                      <a:tcPr/>
                    </a:tc>
                    <a:tc>
                      <a:txBody>
                        <a:bodyPr/>
                        <a:lstStyle/>
                        <a:p>
                          <a:pPr algn="ctr"/>
                          <a:r>
                            <a:rPr lang="en-GB" sz="1600" dirty="0"/>
                            <a:t>10</a:t>
                          </a:r>
                        </a:p>
                      </a:txBody>
                      <a:tcPr/>
                    </a:tc>
                    <a:tc>
                      <a:txBody>
                        <a:bodyPr/>
                        <a:lstStyle/>
                        <a:p>
                          <a:pPr algn="ctr"/>
                          <a:r>
                            <a:rPr lang="en-GB" sz="1600" baseline="0" dirty="0"/>
                            <a:t>5</a:t>
                          </a:r>
                          <a:r>
                            <a:rPr lang="en-GB" sz="1600" baseline="30000" dirty="0"/>
                            <a:t>th</a:t>
                          </a:r>
                          <a:r>
                            <a:rPr lang="en-GB" sz="1600" baseline="0" dirty="0"/>
                            <a:t>/6</a:t>
                          </a:r>
                          <a:r>
                            <a:rPr lang="en-GB" sz="1600" baseline="30000" dirty="0"/>
                            <a:t>th</a:t>
                          </a:r>
                        </a:p>
                      </a:txBody>
                      <a:tcPr/>
                    </a:tc>
                    <a:tc>
                      <a:txBody>
                        <a:bodyPr/>
                        <a:lstStyle/>
                        <a:p>
                          <a:pPr algn="ctr"/>
                          <a:r>
                            <a:rPr lang="en-GB" sz="1600" baseline="0" dirty="0"/>
                            <a:t>7.5</a:t>
                          </a:r>
                        </a:p>
                      </a:txBody>
                      <a:tcPr/>
                    </a:tc>
                    <a:extLst>
                      <a:ext uri="{0D108BD9-81ED-4DB2-BD59-A6C34878D82A}">
                        <a16:rowId xmlns:a16="http://schemas.microsoft.com/office/drawing/2014/main" val="10004"/>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707981370"/>
                  </p:ext>
                </p:extLst>
              </p:nvPr>
            </p:nvGraphicFramePr>
            <p:xfrm>
              <a:off x="166364" y="1708105"/>
              <a:ext cx="5138294" cy="1676400"/>
            </p:xfrm>
            <a:graphic>
              <a:graphicData uri="http://schemas.openxmlformats.org/drawingml/2006/table">
                <a:tbl>
                  <a:tblPr firstRow="1" bandRow="1">
                    <a:tableStyleId>{073A0DAA-6AF3-43AB-8588-CEC1D06C72B9}</a:tableStyleId>
                  </a:tblPr>
                  <a:tblGrid>
                    <a:gridCol w="2013268"/>
                    <a:gridCol w="435292"/>
                    <a:gridCol w="1813116"/>
                    <a:gridCol w="876618"/>
                  </a:tblGrid>
                  <a:tr h="335280">
                    <a:tc>
                      <a:txBody>
                        <a:bodyPr/>
                        <a:lstStyle/>
                        <a:p>
                          <a:r>
                            <a:rPr lang="en-GB" sz="1600" dirty="0" smtClean="0"/>
                            <a:t>Items</a:t>
                          </a:r>
                          <a:endParaRPr lang="en-GB" sz="1600" dirty="0"/>
                        </a:p>
                      </a:txBody>
                      <a:tcPr/>
                    </a:tc>
                    <a:tc>
                      <a:txBody>
                        <a:bodyPr/>
                        <a:lstStyle/>
                        <a:p>
                          <a:endParaRPr lang="en-US"/>
                        </a:p>
                      </a:txBody>
                      <a:tcPr>
                        <a:blipFill rotWithShape="0">
                          <a:blip r:embed="rId2"/>
                          <a:stretch>
                            <a:fillRect l="-467606" t="-5455" r="-628169" b="-423636"/>
                          </a:stretch>
                        </a:blipFill>
                      </a:tcPr>
                    </a:tc>
                    <a:tc>
                      <a:txBody>
                        <a:bodyPr/>
                        <a:lstStyle/>
                        <a:p>
                          <a:r>
                            <a:rPr lang="en-GB" sz="1600" dirty="0" smtClean="0"/>
                            <a:t>Position of</a:t>
                          </a:r>
                          <a:r>
                            <a:rPr lang="en-GB" sz="1600" baseline="0" dirty="0" smtClean="0"/>
                            <a:t> median</a:t>
                          </a:r>
                          <a:endParaRPr lang="en-GB" sz="1600" dirty="0"/>
                        </a:p>
                      </a:txBody>
                      <a:tcPr/>
                    </a:tc>
                    <a:tc>
                      <a:txBody>
                        <a:bodyPr/>
                        <a:lstStyle/>
                        <a:p>
                          <a:r>
                            <a:rPr lang="en-GB" sz="1600" dirty="0" smtClean="0"/>
                            <a:t>Median</a:t>
                          </a:r>
                          <a:endParaRPr lang="en-GB" sz="1600" dirty="0"/>
                        </a:p>
                      </a:txBody>
                      <a:tcPr/>
                    </a:tc>
                  </a:tr>
                  <a:tr h="335280">
                    <a:tc>
                      <a:txBody>
                        <a:bodyPr/>
                        <a:lstStyle/>
                        <a:p>
                          <a:endParaRPr lang="en-US"/>
                        </a:p>
                      </a:txBody>
                      <a:tcPr>
                        <a:blipFill rotWithShape="0">
                          <a:blip r:embed="rId2"/>
                          <a:stretch>
                            <a:fillRect l="-302" t="-105455" r="-156193" b="-323636"/>
                          </a:stretch>
                        </a:blipFill>
                      </a:tcPr>
                    </a:tc>
                    <a:tc>
                      <a:txBody>
                        <a:bodyPr/>
                        <a:lstStyle/>
                        <a:p>
                          <a:pPr algn="ctr"/>
                          <a:r>
                            <a:rPr lang="en-GB" sz="1600" dirty="0" smtClean="0"/>
                            <a:t>5</a:t>
                          </a:r>
                          <a:endParaRPr lang="en-GB" sz="1600" dirty="0"/>
                        </a:p>
                      </a:txBody>
                      <a:tcPr/>
                    </a:tc>
                    <a:tc>
                      <a:txBody>
                        <a:bodyPr/>
                        <a:lstStyle/>
                        <a:p>
                          <a:pPr algn="ctr"/>
                          <a:r>
                            <a:rPr lang="en-GB" sz="1600" dirty="0" smtClean="0"/>
                            <a:t>3</a:t>
                          </a:r>
                          <a:r>
                            <a:rPr lang="en-GB" sz="1600" baseline="30000" dirty="0" smtClean="0"/>
                            <a:t>rd</a:t>
                          </a:r>
                          <a:endParaRPr lang="en-GB" sz="1600" baseline="30000" dirty="0"/>
                        </a:p>
                      </a:txBody>
                      <a:tcPr/>
                    </a:tc>
                    <a:tc>
                      <a:txBody>
                        <a:bodyPr/>
                        <a:lstStyle/>
                        <a:p>
                          <a:pPr algn="ctr"/>
                          <a:r>
                            <a:rPr lang="en-GB" sz="1600" baseline="0" dirty="0" smtClean="0"/>
                            <a:t>7</a:t>
                          </a:r>
                          <a:endParaRPr lang="en-GB" sz="1600" baseline="0" dirty="0"/>
                        </a:p>
                      </a:txBody>
                      <a:tcPr/>
                    </a:tc>
                  </a:tr>
                  <a:tr h="335280">
                    <a:tc>
                      <a:txBody>
                        <a:bodyPr/>
                        <a:lstStyle/>
                        <a:p>
                          <a:endParaRPr lang="en-US"/>
                        </a:p>
                      </a:txBody>
                      <a:tcPr>
                        <a:blipFill rotWithShape="0">
                          <a:blip r:embed="rId2"/>
                          <a:stretch>
                            <a:fillRect l="-302" t="-201786" r="-156193" b="-217857"/>
                          </a:stretch>
                        </a:blipFill>
                      </a:tcPr>
                    </a:tc>
                    <a:tc>
                      <a:txBody>
                        <a:bodyPr/>
                        <a:lstStyle/>
                        <a:p>
                          <a:pPr algn="ctr"/>
                          <a:r>
                            <a:rPr lang="en-GB" sz="1600" dirty="0" smtClean="0"/>
                            <a:t>4</a:t>
                          </a:r>
                          <a:endParaRPr lang="en-GB" sz="1600" dirty="0"/>
                        </a:p>
                      </a:txBody>
                      <a:tcPr/>
                    </a:tc>
                    <a:tc>
                      <a:txBody>
                        <a:bodyPr/>
                        <a:lstStyle/>
                        <a:p>
                          <a:pPr algn="ctr"/>
                          <a:r>
                            <a:rPr lang="en-GB" sz="1600" baseline="0" dirty="0" smtClean="0"/>
                            <a:t>2</a:t>
                          </a:r>
                          <a:r>
                            <a:rPr lang="en-GB" sz="1600" baseline="30000" dirty="0" smtClean="0"/>
                            <a:t>nd</a:t>
                          </a:r>
                          <a:r>
                            <a:rPr lang="en-GB" sz="1600" baseline="0" dirty="0" smtClean="0"/>
                            <a:t>/3</a:t>
                          </a:r>
                          <a:r>
                            <a:rPr lang="en-GB" sz="1600" baseline="30000" dirty="0" smtClean="0"/>
                            <a:t>rd</a:t>
                          </a:r>
                          <a:endParaRPr lang="en-GB" sz="1600" baseline="30000" dirty="0"/>
                        </a:p>
                      </a:txBody>
                      <a:tcPr/>
                    </a:tc>
                    <a:tc>
                      <a:txBody>
                        <a:bodyPr/>
                        <a:lstStyle/>
                        <a:p>
                          <a:pPr algn="ctr"/>
                          <a:r>
                            <a:rPr lang="en-GB" sz="1600" baseline="0" dirty="0" smtClean="0"/>
                            <a:t>9.5</a:t>
                          </a:r>
                          <a:endParaRPr lang="en-GB" sz="1600" baseline="0" dirty="0"/>
                        </a:p>
                      </a:txBody>
                      <a:tcPr/>
                    </a:tc>
                  </a:tr>
                  <a:tr h="335280">
                    <a:tc>
                      <a:txBody>
                        <a:bodyPr/>
                        <a:lstStyle/>
                        <a:p>
                          <a:endParaRPr lang="en-US"/>
                        </a:p>
                      </a:txBody>
                      <a:tcPr>
                        <a:blipFill rotWithShape="0">
                          <a:blip r:embed="rId2"/>
                          <a:stretch>
                            <a:fillRect l="-302" t="-307273" r="-156193" b="-121818"/>
                          </a:stretch>
                        </a:blipFill>
                      </a:tcPr>
                    </a:tc>
                    <a:tc>
                      <a:txBody>
                        <a:bodyPr/>
                        <a:lstStyle/>
                        <a:p>
                          <a:pPr algn="ctr"/>
                          <a:r>
                            <a:rPr lang="en-GB" sz="1600" dirty="0" smtClean="0"/>
                            <a:t>7</a:t>
                          </a:r>
                          <a:endParaRPr lang="en-GB" sz="1600" dirty="0"/>
                        </a:p>
                      </a:txBody>
                      <a:tcPr/>
                    </a:tc>
                    <a:tc>
                      <a:txBody>
                        <a:bodyPr/>
                        <a:lstStyle/>
                        <a:p>
                          <a:pPr algn="ctr"/>
                          <a:r>
                            <a:rPr lang="en-GB" sz="1600" baseline="0" dirty="0" smtClean="0"/>
                            <a:t>4</a:t>
                          </a:r>
                          <a:r>
                            <a:rPr lang="en-GB" sz="1600" baseline="30000" dirty="0" smtClean="0"/>
                            <a:t>th</a:t>
                          </a:r>
                          <a:endParaRPr lang="en-GB" sz="1600" baseline="30000" dirty="0"/>
                        </a:p>
                      </a:txBody>
                      <a:tcPr/>
                    </a:tc>
                    <a:tc>
                      <a:txBody>
                        <a:bodyPr/>
                        <a:lstStyle/>
                        <a:p>
                          <a:pPr algn="ctr"/>
                          <a:r>
                            <a:rPr lang="en-GB" sz="1600" baseline="0" dirty="0" smtClean="0"/>
                            <a:t>7</a:t>
                          </a:r>
                          <a:endParaRPr lang="en-GB" sz="1600" baseline="0" dirty="0"/>
                        </a:p>
                      </a:txBody>
                      <a:tcPr/>
                    </a:tc>
                  </a:tr>
                  <a:tr h="335280">
                    <a:tc>
                      <a:txBody>
                        <a:bodyPr/>
                        <a:lstStyle/>
                        <a:p>
                          <a:endParaRPr lang="en-US"/>
                        </a:p>
                      </a:txBody>
                      <a:tcPr>
                        <a:blipFill rotWithShape="0">
                          <a:blip r:embed="rId2"/>
                          <a:stretch>
                            <a:fillRect l="-302" t="-407273" r="-156193" b="-21818"/>
                          </a:stretch>
                        </a:blipFill>
                      </a:tcPr>
                    </a:tc>
                    <a:tc>
                      <a:txBody>
                        <a:bodyPr/>
                        <a:lstStyle/>
                        <a:p>
                          <a:pPr algn="ctr"/>
                          <a:r>
                            <a:rPr lang="en-GB" sz="1600" dirty="0" smtClean="0"/>
                            <a:t>10</a:t>
                          </a:r>
                          <a:endParaRPr lang="en-GB" sz="1600" dirty="0"/>
                        </a:p>
                      </a:txBody>
                      <a:tcPr/>
                    </a:tc>
                    <a:tc>
                      <a:txBody>
                        <a:bodyPr/>
                        <a:lstStyle/>
                        <a:p>
                          <a:pPr algn="ctr"/>
                          <a:r>
                            <a:rPr lang="en-GB" sz="1600" baseline="0" dirty="0" smtClean="0"/>
                            <a:t>5</a:t>
                          </a:r>
                          <a:r>
                            <a:rPr lang="en-GB" sz="1600" baseline="30000" dirty="0" smtClean="0"/>
                            <a:t>th</a:t>
                          </a:r>
                          <a:r>
                            <a:rPr lang="en-GB" sz="1600" baseline="0" dirty="0" smtClean="0"/>
                            <a:t>/6</a:t>
                          </a:r>
                          <a:r>
                            <a:rPr lang="en-GB" sz="1600" baseline="30000" dirty="0" smtClean="0"/>
                            <a:t>th</a:t>
                          </a:r>
                          <a:endParaRPr lang="en-GB" sz="1600" baseline="30000" dirty="0"/>
                        </a:p>
                      </a:txBody>
                      <a:tcPr/>
                    </a:tc>
                    <a:tc>
                      <a:txBody>
                        <a:bodyPr/>
                        <a:lstStyle/>
                        <a:p>
                          <a:pPr algn="ctr"/>
                          <a:r>
                            <a:rPr lang="en-GB" sz="1600" baseline="0" dirty="0" smtClean="0"/>
                            <a:t>7.5</a:t>
                          </a:r>
                          <a:endParaRPr lang="en-GB" sz="1600" baseline="0" dirty="0"/>
                        </a:p>
                      </a:txBody>
                      <a:tcPr/>
                    </a:tc>
                  </a:tr>
                </a:tbl>
              </a:graphicData>
            </a:graphic>
          </p:graphicFrame>
        </mc:Fallback>
      </mc:AlternateContent>
      <mc:AlternateContent xmlns:mc="http://schemas.openxmlformats.org/markup-compatibility/2006" xmlns:a14="http://schemas.microsoft.com/office/drawing/2010/main">
        <mc:Choice Requires="a14">
          <p:sp>
            <p:nvSpPr>
              <p:cNvPr id="8" name="TextBox 7"/>
              <p:cNvSpPr txBox="1"/>
              <p:nvPr/>
            </p:nvSpPr>
            <p:spPr>
              <a:xfrm>
                <a:off x="387152" y="3397205"/>
                <a:ext cx="3681553" cy="923330"/>
              </a:xfrm>
              <a:prstGeom prst="rect">
                <a:avLst/>
              </a:prstGeom>
              <a:noFill/>
            </p:spPr>
            <p:txBody>
              <a:bodyPr wrap="square" rtlCol="0">
                <a:spAutoFit/>
              </a:bodyPr>
              <a:lstStyle/>
              <a:p>
                <a:r>
                  <a:rPr lang="en-GB" dirty="0"/>
                  <a:t>Can you think of a rule to find the position of the median given </a:t>
                </a:r>
                <a14:m>
                  <m:oMath xmlns:m="http://schemas.openxmlformats.org/officeDocument/2006/math">
                    <m:r>
                      <a:rPr lang="en-GB" b="0" i="1" smtClean="0">
                        <a:latin typeface="Cambria Math" panose="02040503050406030204" pitchFamily="18" charset="0"/>
                      </a:rPr>
                      <m:t>𝑛</m:t>
                    </m:r>
                  </m:oMath>
                </a14:m>
                <a:r>
                  <a:rPr lang="en-GB" dirty="0"/>
                  <a:t>?</a:t>
                </a:r>
              </a:p>
              <a:p>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387152" y="3397205"/>
                <a:ext cx="3681553" cy="923330"/>
              </a:xfrm>
              <a:prstGeom prst="rect">
                <a:avLst/>
              </a:prstGeom>
              <a:blipFill rotWithShape="0">
                <a:blip r:embed="rId3"/>
                <a:stretch>
                  <a:fillRect l="-1493" t="-32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79558" y="4288870"/>
                <a:ext cx="4157924" cy="15694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latin typeface="Wingdings" panose="05000000000000000000" pitchFamily="2" charset="2"/>
                  </a:rPr>
                  <a:t>!</a:t>
                </a:r>
                <a:r>
                  <a:rPr lang="en-GB" dirty="0"/>
                  <a:t> To find the position of the median for</a:t>
                </a:r>
                <a:br>
                  <a:rPr lang="en-GB" dirty="0"/>
                </a:br>
                <a:r>
                  <a:rPr lang="en-GB" dirty="0"/>
                  <a:t>      listed data, find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2</m:t>
                        </m:r>
                      </m:den>
                    </m:f>
                  </m:oMath>
                </a14:m>
                <a:r>
                  <a:rPr lang="en-GB" dirty="0"/>
                  <a:t>:</a:t>
                </a:r>
              </a:p>
              <a:p>
                <a:r>
                  <a:rPr lang="en-GB" dirty="0"/>
                  <a:t>     - If a decimal, round up.</a:t>
                </a:r>
              </a:p>
              <a:p>
                <a:r>
                  <a:rPr lang="en-GB" dirty="0"/>
                  <a:t>     - If whole, use halfway between this</a:t>
                </a:r>
                <a:br>
                  <a:rPr lang="en-GB" dirty="0"/>
                </a:br>
                <a:r>
                  <a:rPr lang="en-GB" dirty="0"/>
                  <a:t>       item and the one after.</a:t>
                </a:r>
              </a:p>
            </p:txBody>
          </p:sp>
        </mc:Choice>
        <mc:Fallback xmlns="">
          <p:sp>
            <p:nvSpPr>
              <p:cNvPr id="9" name="TextBox 8"/>
              <p:cNvSpPr txBox="1">
                <a:spLocks noRot="1" noChangeAspect="1" noMove="1" noResize="1" noEditPoints="1" noAdjustHandles="1" noChangeArrowheads="1" noChangeShapeType="1" noTextEdit="1"/>
              </p:cNvSpPr>
              <p:nvPr/>
            </p:nvSpPr>
            <p:spPr>
              <a:xfrm>
                <a:off x="579558" y="4288870"/>
                <a:ext cx="4157924" cy="1569469"/>
              </a:xfrm>
              <a:prstGeom prst="rect">
                <a:avLst/>
              </a:prstGeom>
              <a:blipFill rotWithShape="0">
                <a:blip r:embed="rId4"/>
                <a:stretch>
                  <a:fillRect l="-875" t="-1916" b="-45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nvGraphicFramePr>
            <p:xfrm>
              <a:off x="5555740" y="1697202"/>
              <a:ext cx="3364231" cy="1854200"/>
            </p:xfrm>
            <a:graphic>
              <a:graphicData uri="http://schemas.openxmlformats.org/drawingml/2006/table">
                <a:tbl>
                  <a:tblPr firstRow="1" bandRow="1">
                    <a:tableStyleId>{073A0DAA-6AF3-43AB-8588-CEC1D06C72B9}</a:tableStyleId>
                  </a:tblPr>
                  <a:tblGrid>
                    <a:gridCol w="1823403">
                      <a:extLst>
                        <a:ext uri="{9D8B030D-6E8A-4147-A177-3AD203B41FA5}">
                          <a16:colId xmlns:a16="http://schemas.microsoft.com/office/drawing/2014/main" val="20000"/>
                        </a:ext>
                      </a:extLst>
                    </a:gridCol>
                    <a:gridCol w="1540828">
                      <a:extLst>
                        <a:ext uri="{9D8B030D-6E8A-4147-A177-3AD203B41FA5}">
                          <a16:colId xmlns:a16="http://schemas.microsoft.com/office/drawing/2014/main" val="20001"/>
                        </a:ext>
                      </a:extLst>
                    </a:gridCol>
                  </a:tblGrid>
                  <a:tr h="370840">
                    <a:tc>
                      <a:txBody>
                        <a:bodyPr/>
                        <a:lstStyle/>
                        <a:p>
                          <a:r>
                            <a:rPr lang="en-GB" dirty="0"/>
                            <a:t>IQ of L6Ms2 (</a:t>
                          </a:r>
                          <a14:m>
                            <m:oMath xmlns:m="http://schemas.openxmlformats.org/officeDocument/2006/math">
                              <m:r>
                                <a:rPr lang="en-GB" smtClean="0">
                                  <a:latin typeface="Cambria Math"/>
                                </a:rPr>
                                <m:t>𝒒</m:t>
                              </m:r>
                            </m:oMath>
                          </a14:m>
                          <a:r>
                            <a:rPr lang="en-GB" dirty="0"/>
                            <a:t>)</a:t>
                          </a:r>
                        </a:p>
                      </a:txBody>
                      <a:tcPr/>
                    </a:tc>
                    <a:tc>
                      <a:txBody>
                        <a:bodyPr/>
                        <a:lstStyle/>
                        <a:p>
                          <a:r>
                            <a:rPr lang="en-GB" dirty="0"/>
                            <a:t>Frequency (</a:t>
                          </a:r>
                          <a14:m>
                            <m:oMath xmlns:m="http://schemas.openxmlformats.org/officeDocument/2006/math">
                              <m:r>
                                <a:rPr lang="en-GB" smtClean="0">
                                  <a:latin typeface="Cambria Math"/>
                                </a:rPr>
                                <m:t>𝒇</m:t>
                              </m:r>
                            </m:oMath>
                          </a14:m>
                          <a:r>
                            <a:rPr lang="en-GB" dirty="0"/>
                            <a:t>)</a:t>
                          </a:r>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80</m:t>
                                </m:r>
                                <m:r>
                                  <a:rPr lang="en-GB" i="1" smtClean="0">
                                    <a:latin typeface="Cambria Math"/>
                                  </a:rPr>
                                  <m:t>≤</m:t>
                                </m:r>
                                <m:r>
                                  <a:rPr lang="en-GB" smtClean="0">
                                    <a:latin typeface="Cambria Math"/>
                                  </a:rPr>
                                  <m:t>𝑞</m:t>
                                </m:r>
                                <m:r>
                                  <a:rPr lang="en-GB" b="0" i="0" smtClean="0">
                                    <a:latin typeface="Cambria Math" panose="02040503050406030204" pitchFamily="18" charset="0"/>
                                  </a:rPr>
                                  <m:t>&lt;</m:t>
                                </m:r>
                                <m:r>
                                  <a:rPr lang="en-GB" smtClean="0">
                                    <a:latin typeface="Cambria Math"/>
                                  </a:rPr>
                                  <m:t>90</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7</m:t>
                                </m:r>
                              </m:oMath>
                            </m:oMathPara>
                          </a14:m>
                          <a:endParaRPr lang="en-GB" dirty="0"/>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90≤</m:t>
                                </m:r>
                                <m:r>
                                  <a:rPr lang="en-GB" smtClean="0">
                                    <a:latin typeface="Cambria Math"/>
                                  </a:rPr>
                                  <m:t>𝑞</m:t>
                                </m:r>
                                <m:r>
                                  <a:rPr lang="en-GB" smtClean="0">
                                    <a:latin typeface="Cambria Math"/>
                                  </a:rPr>
                                  <m:t>&lt;100</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5</m:t>
                                </m:r>
                              </m:oMath>
                            </m:oMathPara>
                          </a14:m>
                          <a:endParaRPr lang="en-GB" dirty="0"/>
                        </a:p>
                      </a:txBody>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100≤</m:t>
                                </m:r>
                                <m:r>
                                  <a:rPr lang="en-GB" smtClean="0">
                                    <a:latin typeface="Cambria Math"/>
                                  </a:rPr>
                                  <m:t>𝑞</m:t>
                                </m:r>
                                <m:r>
                                  <a:rPr lang="en-GB" smtClean="0">
                                    <a:latin typeface="Cambria Math"/>
                                  </a:rPr>
                                  <m:t>&lt;120</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3</m:t>
                                </m:r>
                              </m:oMath>
                            </m:oMathPara>
                          </a14:m>
                          <a:endParaRPr lang="en-GB" dirty="0"/>
                        </a:p>
                      </a:txBody>
                      <a:tcPr/>
                    </a:tc>
                    <a:extLst>
                      <a:ext uri="{0D108BD9-81ED-4DB2-BD59-A6C34878D82A}">
                        <a16:rowId xmlns:a16="http://schemas.microsoft.com/office/drawing/2014/main" val="10003"/>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120≤</m:t>
                                </m:r>
                                <m:r>
                                  <a:rPr lang="en-GB" smtClean="0">
                                    <a:latin typeface="Cambria Math"/>
                                  </a:rPr>
                                  <m:t>𝑞</m:t>
                                </m:r>
                                <m:r>
                                  <a:rPr lang="en-GB" smtClean="0">
                                    <a:latin typeface="Cambria Math"/>
                                  </a:rPr>
                                  <m:t>&lt;200</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2</m:t>
                                </m:r>
                              </m:oMath>
                            </m:oMathPara>
                          </a14:m>
                          <a:endParaRPr lang="en-GB" dirty="0"/>
                        </a:p>
                      </a:txBody>
                      <a:tcPr/>
                    </a:tc>
                    <a:extLst>
                      <a:ext uri="{0D108BD9-81ED-4DB2-BD59-A6C34878D82A}">
                        <a16:rowId xmlns:a16="http://schemas.microsoft.com/office/drawing/2014/main" val="10004"/>
                      </a:ext>
                    </a:extLst>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2219577450"/>
                  </p:ext>
                </p:extLst>
              </p:nvPr>
            </p:nvGraphicFramePr>
            <p:xfrm>
              <a:off x="5555740" y="1697202"/>
              <a:ext cx="3364231" cy="1854200"/>
            </p:xfrm>
            <a:graphic>
              <a:graphicData uri="http://schemas.openxmlformats.org/drawingml/2006/table">
                <a:tbl>
                  <a:tblPr firstRow="1" bandRow="1">
                    <a:tableStyleId>{073A0DAA-6AF3-43AB-8588-CEC1D06C72B9}</a:tableStyleId>
                  </a:tblPr>
                  <a:tblGrid>
                    <a:gridCol w="1823403"/>
                    <a:gridCol w="1540828"/>
                  </a:tblGrid>
                  <a:tr h="370840">
                    <a:tc>
                      <a:txBody>
                        <a:bodyPr/>
                        <a:lstStyle/>
                        <a:p>
                          <a:endParaRPr lang="en-US"/>
                        </a:p>
                      </a:txBody>
                      <a:tcPr>
                        <a:blipFill rotWithShape="0">
                          <a:blip r:embed="rId5"/>
                          <a:stretch>
                            <a:fillRect l="-333" t="-8197" r="-85667" b="-404918"/>
                          </a:stretch>
                        </a:blipFill>
                      </a:tcPr>
                    </a:tc>
                    <a:tc>
                      <a:txBody>
                        <a:bodyPr/>
                        <a:lstStyle/>
                        <a:p>
                          <a:endParaRPr lang="en-US"/>
                        </a:p>
                      </a:txBody>
                      <a:tcPr>
                        <a:blipFill rotWithShape="0">
                          <a:blip r:embed="rId5"/>
                          <a:stretch>
                            <a:fillRect l="-118972" t="-8197" r="-1581" b="-404918"/>
                          </a:stretch>
                        </a:blipFill>
                      </a:tcPr>
                    </a:tc>
                  </a:tr>
                  <a:tr h="370840">
                    <a:tc>
                      <a:txBody>
                        <a:bodyPr/>
                        <a:lstStyle/>
                        <a:p>
                          <a:endParaRPr lang="en-US"/>
                        </a:p>
                      </a:txBody>
                      <a:tcPr>
                        <a:blipFill rotWithShape="0">
                          <a:blip r:embed="rId5"/>
                          <a:stretch>
                            <a:fillRect l="-333" t="-108197" r="-85667" b="-304918"/>
                          </a:stretch>
                        </a:blipFill>
                      </a:tcPr>
                    </a:tc>
                    <a:tc>
                      <a:txBody>
                        <a:bodyPr/>
                        <a:lstStyle/>
                        <a:p>
                          <a:endParaRPr lang="en-US"/>
                        </a:p>
                      </a:txBody>
                      <a:tcPr>
                        <a:blipFill rotWithShape="0">
                          <a:blip r:embed="rId5"/>
                          <a:stretch>
                            <a:fillRect l="-118972" t="-108197" r="-1581" b="-304918"/>
                          </a:stretch>
                        </a:blipFill>
                      </a:tcPr>
                    </a:tc>
                  </a:tr>
                  <a:tr h="370840">
                    <a:tc>
                      <a:txBody>
                        <a:bodyPr/>
                        <a:lstStyle/>
                        <a:p>
                          <a:endParaRPr lang="en-US"/>
                        </a:p>
                      </a:txBody>
                      <a:tcPr>
                        <a:blipFill rotWithShape="0">
                          <a:blip r:embed="rId5"/>
                          <a:stretch>
                            <a:fillRect l="-333" t="-208197" r="-85667" b="-204918"/>
                          </a:stretch>
                        </a:blipFill>
                      </a:tcPr>
                    </a:tc>
                    <a:tc>
                      <a:txBody>
                        <a:bodyPr/>
                        <a:lstStyle/>
                        <a:p>
                          <a:endParaRPr lang="en-US"/>
                        </a:p>
                      </a:txBody>
                      <a:tcPr>
                        <a:blipFill rotWithShape="0">
                          <a:blip r:embed="rId5"/>
                          <a:stretch>
                            <a:fillRect l="-118972" t="-208197" r="-1581" b="-204918"/>
                          </a:stretch>
                        </a:blipFill>
                      </a:tcPr>
                    </a:tc>
                  </a:tr>
                  <a:tr h="370840">
                    <a:tc>
                      <a:txBody>
                        <a:bodyPr/>
                        <a:lstStyle/>
                        <a:p>
                          <a:endParaRPr lang="en-US"/>
                        </a:p>
                      </a:txBody>
                      <a:tcPr>
                        <a:blipFill rotWithShape="0">
                          <a:blip r:embed="rId5"/>
                          <a:stretch>
                            <a:fillRect l="-333" t="-308197" r="-85667" b="-104918"/>
                          </a:stretch>
                        </a:blipFill>
                      </a:tcPr>
                    </a:tc>
                    <a:tc>
                      <a:txBody>
                        <a:bodyPr/>
                        <a:lstStyle/>
                        <a:p>
                          <a:endParaRPr lang="en-US"/>
                        </a:p>
                      </a:txBody>
                      <a:tcPr>
                        <a:blipFill rotWithShape="0">
                          <a:blip r:embed="rId5"/>
                          <a:stretch>
                            <a:fillRect l="-118972" t="-308197" r="-1581" b="-104918"/>
                          </a:stretch>
                        </a:blipFill>
                      </a:tcPr>
                    </a:tc>
                  </a:tr>
                  <a:tr h="370840">
                    <a:tc>
                      <a:txBody>
                        <a:bodyPr/>
                        <a:lstStyle/>
                        <a:p>
                          <a:endParaRPr lang="en-US"/>
                        </a:p>
                      </a:txBody>
                      <a:tcPr>
                        <a:blipFill rotWithShape="0">
                          <a:blip r:embed="rId5"/>
                          <a:stretch>
                            <a:fillRect l="-333" t="-408197" r="-85667" b="-4918"/>
                          </a:stretch>
                        </a:blipFill>
                      </a:tcPr>
                    </a:tc>
                    <a:tc>
                      <a:txBody>
                        <a:bodyPr/>
                        <a:lstStyle/>
                        <a:p>
                          <a:endParaRPr lang="en-US"/>
                        </a:p>
                      </a:txBody>
                      <a:tcPr>
                        <a:blipFill rotWithShape="0">
                          <a:blip r:embed="rId5"/>
                          <a:stretch>
                            <a:fillRect l="-118972" t="-408197" r="-1581" b="-4918"/>
                          </a:stretch>
                        </a:blipFill>
                      </a:tcPr>
                    </a:tc>
                  </a:tr>
                </a:tbl>
              </a:graphicData>
            </a:graphic>
          </p:graphicFrame>
        </mc:Fallback>
      </mc:AlternateContent>
      <p:sp>
        <p:nvSpPr>
          <p:cNvPr id="11" name="TextBox 10"/>
          <p:cNvSpPr txBox="1"/>
          <p:nvPr/>
        </p:nvSpPr>
        <p:spPr>
          <a:xfrm>
            <a:off x="5555740" y="1200525"/>
            <a:ext cx="3168352"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Grouped data</a:t>
            </a:r>
          </a:p>
        </p:txBody>
      </p:sp>
      <p:sp>
        <p:nvSpPr>
          <p:cNvPr id="12" name="TextBox 11"/>
          <p:cNvSpPr txBox="1"/>
          <p:nvPr/>
        </p:nvSpPr>
        <p:spPr>
          <a:xfrm>
            <a:off x="5763542" y="3724234"/>
            <a:ext cx="2752748" cy="738664"/>
          </a:xfrm>
          <a:prstGeom prst="rect">
            <a:avLst/>
          </a:prstGeom>
          <a:noFill/>
        </p:spPr>
        <p:txBody>
          <a:bodyPr wrap="square" rtlCol="0">
            <a:spAutoFit/>
          </a:bodyPr>
          <a:lstStyle/>
          <a:p>
            <a:r>
              <a:rPr lang="en-GB" dirty="0"/>
              <a:t>Position to use for median:</a:t>
            </a:r>
          </a:p>
          <a:p>
            <a:r>
              <a:rPr lang="en-GB" sz="2400" b="1" dirty="0"/>
              <a:t>8.5</a:t>
            </a:r>
          </a:p>
        </p:txBody>
      </p:sp>
      <mc:AlternateContent xmlns:mc="http://schemas.openxmlformats.org/markup-compatibility/2006" xmlns:a14="http://schemas.microsoft.com/office/drawing/2010/main">
        <mc:Choice Requires="a14">
          <p:sp>
            <p:nvSpPr>
              <p:cNvPr id="13" name="TextBox 12"/>
              <p:cNvSpPr txBox="1"/>
              <p:nvPr/>
            </p:nvSpPr>
            <p:spPr>
              <a:xfrm>
                <a:off x="5763542" y="4653116"/>
                <a:ext cx="3184030" cy="101547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latin typeface="Wingdings" panose="05000000000000000000" pitchFamily="2" charset="2"/>
                  </a:rPr>
                  <a:t>!</a:t>
                </a:r>
                <a:r>
                  <a:rPr lang="en-GB" dirty="0"/>
                  <a:t> To find the median of grouped data, find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2</m:t>
                        </m:r>
                      </m:den>
                    </m:f>
                  </m:oMath>
                </a14:m>
                <a:r>
                  <a:rPr lang="en-GB" dirty="0"/>
                  <a:t>, then use linear interpolation.</a:t>
                </a:r>
              </a:p>
            </p:txBody>
          </p:sp>
        </mc:Choice>
        <mc:Fallback xmlns="">
          <p:sp>
            <p:nvSpPr>
              <p:cNvPr id="13" name="TextBox 12"/>
              <p:cNvSpPr txBox="1">
                <a:spLocks noRot="1" noChangeAspect="1" noMove="1" noResize="1" noEditPoints="1" noAdjustHandles="1" noChangeArrowheads="1" noChangeShapeType="1" noTextEdit="1"/>
              </p:cNvSpPr>
              <p:nvPr/>
            </p:nvSpPr>
            <p:spPr>
              <a:xfrm>
                <a:off x="5763542" y="4653116"/>
                <a:ext cx="3184030" cy="1015471"/>
              </a:xfrm>
              <a:prstGeom prst="rect">
                <a:avLst/>
              </a:prstGeom>
              <a:blipFill rotWithShape="0">
                <a:blip r:embed="rId6"/>
                <a:stretch>
                  <a:fillRect l="-1139" t="-2339" b="-701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626101" y="5659526"/>
                <a:ext cx="3344652" cy="1241237"/>
              </a:xfrm>
              <a:prstGeom prst="rect">
                <a:avLst/>
              </a:prstGeom>
              <a:noFill/>
            </p:spPr>
            <p:txBody>
              <a:bodyPr wrap="square" rtlCol="0">
                <a:spAutoFit/>
              </a:bodyPr>
              <a:lstStyle/>
              <a:p>
                <a:r>
                  <a:rPr lang="en-GB" sz="1400" b="1" u="sng" dirty="0"/>
                  <a:t>DO NOT </a:t>
                </a:r>
                <a:r>
                  <a:rPr lang="en-GB" sz="1400" dirty="0"/>
                  <a:t>round </a:t>
                </a:r>
                <a14:m>
                  <m:oMath xmlns:m="http://schemas.openxmlformats.org/officeDocument/2006/math">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𝑛</m:t>
                        </m:r>
                      </m:num>
                      <m:den>
                        <m:r>
                          <a:rPr lang="en-GB" sz="1400" b="0" i="1" smtClean="0">
                            <a:latin typeface="Cambria Math" panose="02040503050406030204" pitchFamily="18" charset="0"/>
                          </a:rPr>
                          <m:t>2</m:t>
                        </m:r>
                      </m:den>
                    </m:f>
                  </m:oMath>
                </a14:m>
                <a:r>
                  <a:rPr lang="en-GB" sz="1400" dirty="0"/>
                  <a:t> or adjust it in any way. This is just like at GCSE where, if you had a cumulative frequency graph with 60 items, you’d look across the 30</a:t>
                </a:r>
                <a:r>
                  <a:rPr lang="en-GB" sz="1400" baseline="30000" dirty="0"/>
                  <a:t>th</a:t>
                </a:r>
                <a:r>
                  <a:rPr lang="en-GB" sz="1400" dirty="0"/>
                  <a:t>. We’ll cover linear interpolation in a sec…</a:t>
                </a:r>
              </a:p>
            </p:txBody>
          </p:sp>
        </mc:Choice>
        <mc:Fallback xmlns="">
          <p:sp>
            <p:nvSpPr>
              <p:cNvPr id="15" name="TextBox 14"/>
              <p:cNvSpPr txBox="1">
                <a:spLocks noRot="1" noChangeAspect="1" noMove="1" noResize="1" noEditPoints="1" noAdjustHandles="1" noChangeArrowheads="1" noChangeShapeType="1" noTextEdit="1"/>
              </p:cNvSpPr>
              <p:nvPr/>
            </p:nvSpPr>
            <p:spPr>
              <a:xfrm>
                <a:off x="5626101" y="5659526"/>
                <a:ext cx="3344652" cy="1241237"/>
              </a:xfrm>
              <a:prstGeom prst="rect">
                <a:avLst/>
              </a:prstGeom>
              <a:blipFill rotWithShape="0">
                <a:blip r:embed="rId7"/>
                <a:stretch>
                  <a:fillRect l="-546" b="-4412"/>
                </a:stretch>
              </a:blipFill>
            </p:spPr>
            <p:txBody>
              <a:bodyPr/>
              <a:lstStyle/>
              <a:p>
                <a:r>
                  <a:rPr lang="en-GB">
                    <a:noFill/>
                  </a:rPr>
                  <a:t> </a:t>
                </a:r>
              </a:p>
            </p:txBody>
          </p:sp>
        </mc:Fallback>
      </mc:AlternateContent>
      <p:sp>
        <p:nvSpPr>
          <p:cNvPr id="16" name="Rectangle 15"/>
          <p:cNvSpPr/>
          <p:nvPr/>
        </p:nvSpPr>
        <p:spPr>
          <a:xfrm>
            <a:off x="2627784" y="2031380"/>
            <a:ext cx="1791816" cy="3435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7" name="Rectangle 16"/>
          <p:cNvSpPr/>
          <p:nvPr/>
        </p:nvSpPr>
        <p:spPr>
          <a:xfrm>
            <a:off x="4419600" y="2031380"/>
            <a:ext cx="876300" cy="3435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p:cNvSpPr/>
          <p:nvPr/>
        </p:nvSpPr>
        <p:spPr>
          <a:xfrm>
            <a:off x="2627784" y="2374900"/>
            <a:ext cx="1791816" cy="3435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9" name="Rectangle 18"/>
          <p:cNvSpPr/>
          <p:nvPr/>
        </p:nvSpPr>
        <p:spPr>
          <a:xfrm>
            <a:off x="4419600" y="2374900"/>
            <a:ext cx="876300" cy="3435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0" name="Rectangle 19"/>
          <p:cNvSpPr/>
          <p:nvPr/>
        </p:nvSpPr>
        <p:spPr>
          <a:xfrm>
            <a:off x="2627784" y="2718420"/>
            <a:ext cx="1791816" cy="3435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1" name="Rectangle 20"/>
          <p:cNvSpPr/>
          <p:nvPr/>
        </p:nvSpPr>
        <p:spPr>
          <a:xfrm>
            <a:off x="4419600" y="2718420"/>
            <a:ext cx="876300" cy="3435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2" name="Rectangle 21"/>
          <p:cNvSpPr/>
          <p:nvPr/>
        </p:nvSpPr>
        <p:spPr>
          <a:xfrm>
            <a:off x="2627784" y="3061940"/>
            <a:ext cx="1791816" cy="3226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3" name="Rectangle 22"/>
          <p:cNvSpPr/>
          <p:nvPr/>
        </p:nvSpPr>
        <p:spPr>
          <a:xfrm>
            <a:off x="4419600" y="3061940"/>
            <a:ext cx="876300" cy="3226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4" name="Rectangle 23"/>
          <p:cNvSpPr/>
          <p:nvPr/>
        </p:nvSpPr>
        <p:spPr>
          <a:xfrm>
            <a:off x="943694" y="4320534"/>
            <a:ext cx="3793405" cy="15214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cxnSp>
        <p:nvCxnSpPr>
          <p:cNvPr id="26" name="Straight Connector 25"/>
          <p:cNvCxnSpPr/>
          <p:nvPr/>
        </p:nvCxnSpPr>
        <p:spPr>
          <a:xfrm>
            <a:off x="5436096" y="1200525"/>
            <a:ext cx="0" cy="5324819"/>
          </a:xfrm>
          <a:prstGeom prst="line">
            <a:avLst/>
          </a:prstGeom>
        </p:spPr>
        <p:style>
          <a:lnRef idx="1">
            <a:schemeClr val="dk1"/>
          </a:lnRef>
          <a:fillRef idx="0">
            <a:schemeClr val="dk1"/>
          </a:fillRef>
          <a:effectRef idx="0">
            <a:schemeClr val="dk1"/>
          </a:effectRef>
          <a:fontRef idx="minor">
            <a:schemeClr val="tx1"/>
          </a:fontRef>
        </p:style>
      </p:cxnSp>
      <p:sp>
        <p:nvSpPr>
          <p:cNvPr id="27" name="Rectangle 26"/>
          <p:cNvSpPr/>
          <p:nvPr/>
        </p:nvSpPr>
        <p:spPr>
          <a:xfrm>
            <a:off x="5763160" y="4043147"/>
            <a:ext cx="854532" cy="4197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382598415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8" restart="whenNotActive" fill="hold" evtFilter="cancelBubble" nodeType="interactiveSeq">
                <p:stCondLst>
                  <p:cond evt="onClick" delay="0">
                    <p:tgtEl>
                      <p:spTgt spid="17"/>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7"/>
                                        </p:tgtEl>
                                      </p:cBhvr>
                                    </p:animEffect>
                                    <p:set>
                                      <p:cBhvr>
                                        <p:cTn id="13"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14" restart="whenNotActive" fill="hold" evtFilter="cancelBubble" nodeType="interactiveSeq">
                <p:stCondLst>
                  <p:cond evt="onClick" delay="0">
                    <p:tgtEl>
                      <p:spTgt spid="18"/>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8"/>
                                        </p:tgtEl>
                                      </p:cBhvr>
                                    </p:animEffect>
                                    <p:set>
                                      <p:cBhvr>
                                        <p:cTn id="19"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20" restart="whenNotActive" fill="hold" evtFilter="cancelBubble" nodeType="interactiveSeq">
                <p:stCondLst>
                  <p:cond evt="onClick" delay="0">
                    <p:tgtEl>
                      <p:spTgt spid="19"/>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9"/>
                                        </p:tgtEl>
                                      </p:cBhvr>
                                    </p:animEffect>
                                    <p:set>
                                      <p:cBhvr>
                                        <p:cTn id="25"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26" restart="whenNotActive" fill="hold" evtFilter="cancelBubble" nodeType="interactiveSeq">
                <p:stCondLst>
                  <p:cond evt="onClick" delay="0">
                    <p:tgtEl>
                      <p:spTgt spid="20"/>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0"/>
                                        </p:tgtEl>
                                      </p:cBhvr>
                                    </p:animEffect>
                                    <p:set>
                                      <p:cBhvr>
                                        <p:cTn id="31"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32" restart="whenNotActive" fill="hold" evtFilter="cancelBubble" nodeType="interactiveSeq">
                <p:stCondLst>
                  <p:cond evt="onClick" delay="0">
                    <p:tgtEl>
                      <p:spTgt spid="21"/>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1"/>
                                        </p:tgtEl>
                                      </p:cBhvr>
                                    </p:animEffect>
                                    <p:set>
                                      <p:cBhvr>
                                        <p:cTn id="37"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38" restart="whenNotActive" fill="hold" evtFilter="cancelBubble" nodeType="interactiveSeq">
                <p:stCondLst>
                  <p:cond evt="onClick" delay="0">
                    <p:tgtEl>
                      <p:spTgt spid="22"/>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22"/>
                                        </p:tgtEl>
                                      </p:cBhvr>
                                    </p:animEffect>
                                    <p:set>
                                      <p:cBhvr>
                                        <p:cTn id="43"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44" restart="whenNotActive" fill="hold" evtFilter="cancelBubble" nodeType="interactiveSeq">
                <p:stCondLst>
                  <p:cond evt="onClick" delay="0">
                    <p:tgtEl>
                      <p:spTgt spid="23"/>
                    </p:tgtEl>
                  </p:cond>
                </p:stCondLst>
                <p:endSync evt="end" delay="0">
                  <p:rtn val="all"/>
                </p:endSync>
                <p:childTnLst>
                  <p:par>
                    <p:cTn id="45" fill="hold">
                      <p:stCondLst>
                        <p:cond delay="0"/>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23"/>
                                        </p:tgtEl>
                                      </p:cBhvr>
                                    </p:animEffect>
                                    <p:set>
                                      <p:cBhvr>
                                        <p:cTn id="49"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seq concurrent="1" nextAc="seek">
              <p:cTn id="50" restart="whenNotActive" fill="hold" evtFilter="cancelBubble" nodeType="interactiveSeq">
                <p:stCondLst>
                  <p:cond evt="onClick" delay="0">
                    <p:tgtEl>
                      <p:spTgt spid="24"/>
                    </p:tgtEl>
                  </p:cond>
                </p:stCondLst>
                <p:endSync evt="end" delay="0">
                  <p:rtn val="all"/>
                </p:endSync>
                <p:childTnLst>
                  <p:par>
                    <p:cTn id="51" fill="hold">
                      <p:stCondLst>
                        <p:cond delay="0"/>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24"/>
                                        </p:tgtEl>
                                      </p:cBhvr>
                                    </p:animEffect>
                                    <p:set>
                                      <p:cBhvr>
                                        <p:cTn id="55" dur="1" fill="hold">
                                          <p:stCondLst>
                                            <p:cond delay="499"/>
                                          </p:stCondLst>
                                        </p:cTn>
                                        <p:tgtEl>
                                          <p:spTgt spid="24"/>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par>
                                <p:cTn id="65" presetID="1" presetClass="entr" presetSubtype="0" fill="hold" grpId="1"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24"/>
                  </p:tgtEl>
                </p:cond>
              </p:nextCondLst>
            </p:seq>
            <p:seq concurrent="1" nextAc="seek">
              <p:cTn id="67" restart="whenNotActive" fill="hold" evtFilter="cancelBubble" nodeType="interactiveSeq">
                <p:stCondLst>
                  <p:cond evt="onClick" delay="0">
                    <p:tgtEl>
                      <p:spTgt spid="27"/>
                    </p:tgtEl>
                  </p:cond>
                </p:stCondLst>
                <p:endSync evt="end" delay="0">
                  <p:rtn val="all"/>
                </p:endSync>
                <p:childTnLst>
                  <p:par>
                    <p:cTn id="68" fill="hold">
                      <p:stCondLst>
                        <p:cond delay="0"/>
                      </p:stCondLst>
                      <p:childTnLst>
                        <p:par>
                          <p:cTn id="69" fill="hold">
                            <p:stCondLst>
                              <p:cond delay="0"/>
                            </p:stCondLst>
                            <p:childTnLst>
                              <p:par>
                                <p:cTn id="70" presetID="10" presetClass="exit" presetSubtype="0" fill="hold" grpId="0" nodeType="clickEffect">
                                  <p:stCondLst>
                                    <p:cond delay="0"/>
                                  </p:stCondLst>
                                  <p:childTnLst>
                                    <p:animEffect transition="out" filter="fade">
                                      <p:cBhvr>
                                        <p:cTn id="71" dur="500"/>
                                        <p:tgtEl>
                                          <p:spTgt spid="27"/>
                                        </p:tgtEl>
                                      </p:cBhvr>
                                    </p:animEffect>
                                    <p:set>
                                      <p:cBhvr>
                                        <p:cTn id="72" dur="1" fill="hold">
                                          <p:stCondLst>
                                            <p:cond delay="499"/>
                                          </p:stCondLst>
                                        </p:cTn>
                                        <p:tgtEl>
                                          <p:spTgt spid="27"/>
                                        </p:tgtEl>
                                        <p:attrNameLst>
                                          <p:attrName>style.visibility</p:attrName>
                                        </p:attrNameLst>
                                      </p:cBhvr>
                                      <p:to>
                                        <p:strVal val="hidden"/>
                                      </p:to>
                                    </p:set>
                                  </p:childTnLst>
                                </p:cTn>
                              </p:par>
                            </p:childTnLst>
                          </p:cTn>
                        </p:par>
                        <p:par>
                          <p:cTn id="73" fill="hold">
                            <p:stCondLst>
                              <p:cond delay="500"/>
                            </p:stCondLst>
                            <p:childTnLst>
                              <p:par>
                                <p:cTn id="74" presetID="10" presetClass="entr" presetSubtype="0" fill="hold" grpId="0" nodeType="after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fade">
                                      <p:cBhvr>
                                        <p:cTn id="76" dur="500"/>
                                        <p:tgtEl>
                                          <p:spTgt spid="1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fade">
                                      <p:cBhvr>
                                        <p:cTn id="79" dur="500"/>
                                        <p:tgtEl>
                                          <p:spTgt spid="15"/>
                                        </p:tgtEl>
                                      </p:cBhvr>
                                    </p:animEffect>
                                  </p:childTnLst>
                                </p:cTn>
                              </p:par>
                            </p:childTnLst>
                          </p:cTn>
                        </p:par>
                      </p:childTnLst>
                    </p:cTn>
                  </p:par>
                </p:childTnLst>
              </p:cTn>
              <p:nextCondLst>
                <p:cond evt="onClick" delay="0">
                  <p:tgtEl>
                    <p:spTgt spid="27"/>
                  </p:tgtEl>
                </p:cond>
              </p:nextCondLst>
            </p:seq>
          </p:childTnLst>
        </p:cTn>
      </p:par>
    </p:tnLst>
    <p:bldLst>
      <p:bldP spid="11" grpId="0" animBg="1"/>
      <p:bldP spid="12" grpId="0"/>
      <p:bldP spid="13" grpId="0" animBg="1"/>
      <p:bldP spid="15" grpId="0"/>
      <p:bldP spid="16" grpId="0" animBg="1"/>
      <p:bldP spid="17" grpId="0" animBg="1"/>
      <p:bldP spid="18" grpId="0" animBg="1"/>
      <p:bldP spid="19" grpId="0" animBg="1"/>
      <p:bldP spid="20" grpId="0" animBg="1"/>
      <p:bldP spid="21" grpId="0" animBg="1"/>
      <p:bldP spid="22" grpId="0" animBg="1"/>
      <p:bldP spid="23" grpId="0" animBg="1"/>
      <p:bldP spid="24" grpId="0" animBg="1"/>
      <p:bldP spid="27" grpId="0" animBg="1"/>
      <p:bldP spid="2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Exercises 2.1</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908720"/>
            <a:ext cx="7920880" cy="830997"/>
          </a:xfrm>
          <a:prstGeom prst="rect">
            <a:avLst/>
          </a:prstGeom>
          <a:noFill/>
        </p:spPr>
        <p:txBody>
          <a:bodyPr wrap="square" rtlCol="0">
            <a:spAutoFit/>
          </a:bodyPr>
          <a:lstStyle/>
          <a:p>
            <a:r>
              <a:rPr lang="en-GB" sz="2400" dirty="0"/>
              <a:t>Pearson Statistics &amp; Mechanics Year 1/AS</a:t>
            </a:r>
          </a:p>
          <a:p>
            <a:r>
              <a:rPr lang="en-GB" sz="2400" dirty="0"/>
              <a:t>Pages 8-9</a:t>
            </a:r>
          </a:p>
        </p:txBody>
      </p:sp>
      <p:cxnSp>
        <p:nvCxnSpPr>
          <p:cNvPr id="6" name="Straight Connector 5"/>
          <p:cNvCxnSpPr/>
          <p:nvPr/>
        </p:nvCxnSpPr>
        <p:spPr>
          <a:xfrm>
            <a:off x="0" y="1988840"/>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69324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85B75D42-3445-3890-349F-107B432BAB48}"/>
              </a:ext>
            </a:extLst>
          </p:cNvPr>
          <p:cNvPicPr>
            <a:picLocks noChangeAspect="1"/>
          </p:cNvPicPr>
          <p:nvPr/>
        </p:nvPicPr>
        <p:blipFill>
          <a:blip r:embed="rId2"/>
          <a:stretch>
            <a:fillRect/>
          </a:stretch>
        </p:blipFill>
        <p:spPr>
          <a:xfrm>
            <a:off x="1599171" y="660612"/>
            <a:ext cx="5945658" cy="6152764"/>
          </a:xfrm>
          <a:prstGeom prst="rect">
            <a:avLst/>
          </a:prstGeom>
        </p:spPr>
      </p:pic>
    </p:spTree>
    <p:extLst>
      <p:ext uri="{BB962C8B-B14F-4D97-AF65-F5344CB8AC3E}">
        <p14:creationId xmlns:p14="http://schemas.microsoft.com/office/powerpoint/2010/main" val="173887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B669F6EB-0DFE-053F-A24B-C09C90D92C0D}"/>
              </a:ext>
            </a:extLst>
          </p:cNvPr>
          <p:cNvPicPr>
            <a:picLocks noChangeAspect="1"/>
          </p:cNvPicPr>
          <p:nvPr/>
        </p:nvPicPr>
        <p:blipFill>
          <a:blip r:embed="rId2"/>
          <a:stretch>
            <a:fillRect/>
          </a:stretch>
        </p:blipFill>
        <p:spPr>
          <a:xfrm>
            <a:off x="1332928" y="860648"/>
            <a:ext cx="6477000" cy="4800600"/>
          </a:xfrm>
          <a:prstGeom prst="rect">
            <a:avLst/>
          </a:prstGeom>
        </p:spPr>
      </p:pic>
    </p:spTree>
    <p:extLst>
      <p:ext uri="{BB962C8B-B14F-4D97-AF65-F5344CB8AC3E}">
        <p14:creationId xmlns:p14="http://schemas.microsoft.com/office/powerpoint/2010/main" val="3629087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87744"/>
            <a:chOff x="0" y="13335"/>
            <a:chExt cx="9144218" cy="587744"/>
          </a:xfrm>
        </p:grpSpPr>
        <p:sp>
          <p:nvSpPr>
            <p:cNvPr id="3" name="TextBox 32"/>
            <p:cNvSpPr txBox="1"/>
            <p:nvPr/>
          </p:nvSpPr>
          <p:spPr>
            <a:xfrm>
              <a:off x="0" y="13335"/>
              <a:ext cx="9144000" cy="5847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a:t>
              </a:r>
              <a:r>
                <a:rPr lang="en-GB" sz="3200" dirty="0">
                  <a:latin typeface="+mj-lt"/>
                </a:rPr>
                <a:t> Answers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C16B820F-573A-7439-4671-9C54EDAD6A6B}"/>
              </a:ext>
            </a:extLst>
          </p:cNvPr>
          <p:cNvPicPr>
            <a:picLocks noChangeAspect="1"/>
          </p:cNvPicPr>
          <p:nvPr/>
        </p:nvPicPr>
        <p:blipFill>
          <a:blip r:embed="rId2"/>
          <a:stretch>
            <a:fillRect/>
          </a:stretch>
        </p:blipFill>
        <p:spPr>
          <a:xfrm>
            <a:off x="1828228" y="1124744"/>
            <a:ext cx="5486400" cy="3467100"/>
          </a:xfrm>
          <a:prstGeom prst="rect">
            <a:avLst/>
          </a:prstGeom>
        </p:spPr>
      </p:pic>
    </p:spTree>
    <p:extLst>
      <p:ext uri="{BB962C8B-B14F-4D97-AF65-F5344CB8AC3E}">
        <p14:creationId xmlns:p14="http://schemas.microsoft.com/office/powerpoint/2010/main" val="464788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This Chapter Overview</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23528" y="764704"/>
            <a:ext cx="8352928" cy="830997"/>
          </a:xfrm>
          <a:prstGeom prst="rect">
            <a:avLst/>
          </a:prstGeom>
          <a:noFill/>
        </p:spPr>
        <p:txBody>
          <a:bodyPr wrap="square" rtlCol="0">
            <a:spAutoFit/>
          </a:bodyPr>
          <a:lstStyle/>
          <a:p>
            <a:r>
              <a:rPr lang="en-GB" sz="1600" dirty="0"/>
              <a:t>This is identical to the equivalent chapter in the old S1 module. Some content will be familiar from GCSE (mean of grouped/ungrouped data), but many concepts new (e.g. standard deviation) along with possibly unfamiliar notation.</a:t>
            </a:r>
          </a:p>
        </p:txBody>
      </p:sp>
      <p:sp>
        <p:nvSpPr>
          <p:cNvPr id="6" name="TextBox 5"/>
          <p:cNvSpPr txBox="1"/>
          <p:nvPr/>
        </p:nvSpPr>
        <p:spPr>
          <a:xfrm>
            <a:off x="850195" y="2505054"/>
            <a:ext cx="3012304"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“Calculate the mean of this grouped frequency table.”</a:t>
            </a:r>
          </a:p>
        </p:txBody>
      </p:sp>
      <p:sp>
        <p:nvSpPr>
          <p:cNvPr id="7" name="TextBox 6"/>
          <p:cNvSpPr txBox="1"/>
          <p:nvPr/>
        </p:nvSpPr>
        <p:spPr>
          <a:xfrm>
            <a:off x="850195" y="2120084"/>
            <a:ext cx="301230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1</a:t>
            </a:r>
            <a:r>
              <a:rPr lang="en-GB" dirty="0"/>
              <a:t>:: Mean, Median, Mode</a:t>
            </a:r>
          </a:p>
        </p:txBody>
      </p:sp>
      <p:sp>
        <p:nvSpPr>
          <p:cNvPr id="8" name="TextBox 7"/>
          <p:cNvSpPr txBox="1"/>
          <p:nvPr/>
        </p:nvSpPr>
        <p:spPr>
          <a:xfrm>
            <a:off x="5138990" y="2423961"/>
            <a:ext cx="3393450"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“Use linear interpolation to estimate the interquartile range.”</a:t>
            </a:r>
          </a:p>
        </p:txBody>
      </p:sp>
      <p:sp>
        <p:nvSpPr>
          <p:cNvPr id="9" name="TextBox 8"/>
          <p:cNvSpPr txBox="1"/>
          <p:nvPr/>
        </p:nvSpPr>
        <p:spPr>
          <a:xfrm>
            <a:off x="5138990" y="2054629"/>
            <a:ext cx="339345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2</a:t>
            </a:r>
            <a:r>
              <a:rPr lang="en-GB" dirty="0"/>
              <a:t>:: Quartiles, Percentiles, Deciles</a:t>
            </a:r>
          </a:p>
        </p:txBody>
      </p:sp>
      <p:sp>
        <p:nvSpPr>
          <p:cNvPr id="10" name="TextBox 9"/>
          <p:cNvSpPr txBox="1"/>
          <p:nvPr/>
        </p:nvSpPr>
        <p:spPr>
          <a:xfrm>
            <a:off x="518989" y="4562469"/>
            <a:ext cx="3343510"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“Calculate the standard deviation of the maths marks.”</a:t>
            </a:r>
          </a:p>
        </p:txBody>
      </p:sp>
      <p:sp>
        <p:nvSpPr>
          <p:cNvPr id="11" name="TextBox 10"/>
          <p:cNvSpPr txBox="1"/>
          <p:nvPr/>
        </p:nvSpPr>
        <p:spPr>
          <a:xfrm>
            <a:off x="518989" y="4193137"/>
            <a:ext cx="332567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3</a:t>
            </a:r>
            <a:r>
              <a:rPr lang="en-GB" dirty="0"/>
              <a:t>:: Variance &amp; Standard Deviation</a:t>
            </a:r>
          </a:p>
        </p:txBody>
      </p:sp>
      <mc:AlternateContent xmlns:mc="http://schemas.openxmlformats.org/markup-compatibility/2006" xmlns:a14="http://schemas.microsoft.com/office/drawing/2010/main">
        <mc:Choice Requires="a14">
          <p:sp>
            <p:nvSpPr>
              <p:cNvPr id="12" name="TextBox 11"/>
              <p:cNvSpPr txBox="1"/>
              <p:nvPr/>
            </p:nvSpPr>
            <p:spPr>
              <a:xfrm>
                <a:off x="4756186" y="4256980"/>
                <a:ext cx="3816313" cy="1200329"/>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“The marks </a:t>
                </a:r>
                <a14:m>
                  <m:oMath xmlns:m="http://schemas.openxmlformats.org/officeDocument/2006/math">
                    <m:r>
                      <a:rPr lang="en-GB" b="0" i="1" smtClean="0">
                        <a:latin typeface="Cambria Math" panose="02040503050406030204" pitchFamily="18" charset="0"/>
                      </a:rPr>
                      <m:t>𝑥</m:t>
                    </m:r>
                  </m:oMath>
                </a14:m>
                <a:r>
                  <a:rPr lang="en-GB" dirty="0"/>
                  <a:t> where coded using </a:t>
                </a:r>
                <a:br>
                  <a:rPr lang="en-GB" dirty="0"/>
                </a:b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=2</m:t>
                    </m:r>
                    <m:r>
                      <a:rPr lang="en-GB" b="0" i="1" smtClean="0">
                        <a:latin typeface="Cambria Math" panose="02040503050406030204" pitchFamily="18" charset="0"/>
                      </a:rPr>
                      <m:t>𝑥</m:t>
                    </m:r>
                    <m:r>
                      <a:rPr lang="en-GB" b="0" i="1" smtClean="0">
                        <a:latin typeface="Cambria Math" panose="02040503050406030204" pitchFamily="18" charset="0"/>
                      </a:rPr>
                      <m:t>+10</m:t>
                    </m:r>
                  </m:oMath>
                </a14:m>
                <a:r>
                  <a:rPr lang="en-GB" dirty="0"/>
                  <a:t>. Given that the standard deviation of </a:t>
                </a:r>
                <a14:m>
                  <m:oMath xmlns:m="http://schemas.openxmlformats.org/officeDocument/2006/math">
                    <m:r>
                      <a:rPr lang="en-GB" b="0" i="1" smtClean="0">
                        <a:latin typeface="Cambria Math" panose="02040503050406030204" pitchFamily="18" charset="0"/>
                      </a:rPr>
                      <m:t>𝑦</m:t>
                    </m:r>
                  </m:oMath>
                </a14:m>
                <a:r>
                  <a:rPr lang="en-GB" dirty="0"/>
                  <a:t> is 5, determine the standard deviation of </a:t>
                </a:r>
                <a14:m>
                  <m:oMath xmlns:m="http://schemas.openxmlformats.org/officeDocument/2006/math">
                    <m:r>
                      <a:rPr lang="en-GB" b="0" i="1" smtClean="0">
                        <a:latin typeface="Cambria Math" panose="02040503050406030204" pitchFamily="18" charset="0"/>
                      </a:rPr>
                      <m:t>𝑥</m:t>
                    </m:r>
                  </m:oMath>
                </a14:m>
                <a:r>
                  <a:rPr lang="en-GB" dirty="0"/>
                  <a:t>.”</a:t>
                </a:r>
              </a:p>
            </p:txBody>
          </p:sp>
        </mc:Choice>
        <mc:Fallback xmlns="">
          <p:sp>
            <p:nvSpPr>
              <p:cNvPr id="12" name="TextBox 11"/>
              <p:cNvSpPr txBox="1">
                <a:spLocks noRot="1" noChangeAspect="1" noMove="1" noResize="1" noEditPoints="1" noAdjustHandles="1" noChangeArrowheads="1" noChangeShapeType="1" noTextEdit="1"/>
              </p:cNvSpPr>
              <p:nvPr/>
            </p:nvSpPr>
            <p:spPr>
              <a:xfrm>
                <a:off x="4756186" y="4256980"/>
                <a:ext cx="3816313" cy="1200329"/>
              </a:xfrm>
              <a:prstGeom prst="rect">
                <a:avLst/>
              </a:prstGeom>
              <a:blipFill>
                <a:blip r:embed="rId2"/>
                <a:stretch>
                  <a:fillRect b="-448"/>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13" name="TextBox 12"/>
          <p:cNvSpPr txBox="1"/>
          <p:nvPr/>
        </p:nvSpPr>
        <p:spPr>
          <a:xfrm>
            <a:off x="4756186" y="3887648"/>
            <a:ext cx="38163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4</a:t>
            </a:r>
            <a:r>
              <a:rPr lang="en-GB" dirty="0"/>
              <a:t>:: Coding</a:t>
            </a:r>
          </a:p>
        </p:txBody>
      </p:sp>
    </p:spTree>
    <p:extLst>
      <p:ext uri="{BB962C8B-B14F-4D97-AF65-F5344CB8AC3E}">
        <p14:creationId xmlns:p14="http://schemas.microsoft.com/office/powerpoint/2010/main" val="3808051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Variables in algebra vs stats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23528" y="1302682"/>
            <a:ext cx="401429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Similarities</a:t>
            </a:r>
          </a:p>
        </p:txBody>
      </p:sp>
      <mc:AlternateContent xmlns:mc="http://schemas.openxmlformats.org/markup-compatibility/2006" xmlns:a14="http://schemas.microsoft.com/office/drawing/2010/main">
        <mc:Choice Requires="a14">
          <p:sp>
            <p:nvSpPr>
              <p:cNvPr id="6" name="TextBox 5"/>
              <p:cNvSpPr txBox="1"/>
              <p:nvPr/>
            </p:nvSpPr>
            <p:spPr>
              <a:xfrm>
                <a:off x="3869122" y="460470"/>
                <a:ext cx="1296144"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4800" b="0" i="1" smtClean="0">
                          <a:latin typeface="Cambria Math"/>
                        </a:rPr>
                        <m:t>𝑥</m:t>
                      </m:r>
                    </m:oMath>
                  </m:oMathPara>
                </a14:m>
                <a:endParaRPr lang="en-GB" sz="4800" dirty="0"/>
              </a:p>
            </p:txBody>
          </p:sp>
        </mc:Choice>
        <mc:Fallback xmlns="">
          <p:sp>
            <p:nvSpPr>
              <p:cNvPr id="6" name="TextBox 5"/>
              <p:cNvSpPr txBox="1">
                <a:spLocks noRot="1" noChangeAspect="1" noMove="1" noResize="1" noEditPoints="1" noAdjustHandles="1" noChangeArrowheads="1" noChangeShapeType="1" noTextEdit="1"/>
              </p:cNvSpPr>
              <p:nvPr/>
            </p:nvSpPr>
            <p:spPr>
              <a:xfrm>
                <a:off x="3869122" y="460470"/>
                <a:ext cx="1296144" cy="830997"/>
              </a:xfrm>
              <a:prstGeom prst="rect">
                <a:avLst/>
              </a:prstGeom>
              <a:blipFill rotWithShape="0">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09014" y="1777146"/>
                <a:ext cx="4014296" cy="3231654"/>
              </a:xfrm>
              <a:prstGeom prst="rect">
                <a:avLst/>
              </a:prstGeom>
              <a:noFill/>
            </p:spPr>
            <p:txBody>
              <a:bodyPr wrap="square" rtlCol="0">
                <a:spAutoFit/>
              </a:bodyPr>
              <a:lstStyle/>
              <a:p>
                <a:pPr marL="285750" indent="-285750">
                  <a:buFont typeface="Wingdings" panose="05000000000000000000" pitchFamily="2" charset="2"/>
                  <a:buChar char="q"/>
                </a:pPr>
                <a:r>
                  <a:rPr lang="en-GB" sz="1700" dirty="0"/>
                  <a:t>Just like in algebra, variables in stats </a:t>
                </a:r>
                <a:r>
                  <a:rPr lang="en-GB" sz="1700" b="1" dirty="0"/>
                  <a:t>represent the value of some quantity</a:t>
                </a:r>
                <a:r>
                  <a:rPr lang="en-GB" sz="1700" dirty="0"/>
                  <a:t>, e.g. shoe size, height, colour.</a:t>
                </a:r>
                <a:br>
                  <a:rPr lang="en-GB" sz="1700" dirty="0"/>
                </a:br>
                <a:endParaRPr lang="en-GB" sz="1700" dirty="0"/>
              </a:p>
              <a:p>
                <a:pPr marL="285750" indent="-285750">
                  <a:buFont typeface="Wingdings" panose="05000000000000000000" pitchFamily="2" charset="2"/>
                  <a:buChar char="q"/>
                </a:pPr>
                <a:r>
                  <a:rPr lang="en-GB" sz="1700" dirty="0"/>
                  <a:t>As we saw in the previous chapter, variables can be discrete or continuous.</a:t>
                </a:r>
              </a:p>
              <a:p>
                <a:endParaRPr lang="en-GB" sz="1700" dirty="0"/>
              </a:p>
              <a:p>
                <a:pPr marL="285750" indent="-285750">
                  <a:buFont typeface="Wingdings" panose="05000000000000000000" pitchFamily="2" charset="2"/>
                  <a:buChar char="q"/>
                </a:pPr>
                <a:r>
                  <a:rPr lang="en-GB" sz="1700" b="1" dirty="0"/>
                  <a:t>Can be part of further calculations</a:t>
                </a:r>
                <a:r>
                  <a:rPr lang="en-GB" sz="1700" dirty="0"/>
                  <a:t>, e.g. if </a:t>
                </a:r>
                <a14:m>
                  <m:oMath xmlns:m="http://schemas.openxmlformats.org/officeDocument/2006/math">
                    <m:r>
                      <a:rPr lang="en-GB" sz="1700" b="0" i="1" smtClean="0">
                        <a:latin typeface="Cambria Math" panose="02040503050406030204" pitchFamily="18" charset="0"/>
                      </a:rPr>
                      <m:t>𝑥</m:t>
                    </m:r>
                  </m:oMath>
                </a14:m>
                <a:r>
                  <a:rPr lang="en-GB" sz="1700" dirty="0"/>
                  <a:t> represents height, then </a:t>
                </a:r>
                <a14:m>
                  <m:oMath xmlns:m="http://schemas.openxmlformats.org/officeDocument/2006/math">
                    <m:r>
                      <a:rPr lang="en-GB" sz="1700" b="0" i="1" smtClean="0">
                        <a:latin typeface="Cambria Math" panose="02040503050406030204" pitchFamily="18" charset="0"/>
                      </a:rPr>
                      <m:t>2</m:t>
                    </m:r>
                    <m:r>
                      <a:rPr lang="en-GB" sz="1700" b="0" i="1" smtClean="0">
                        <a:latin typeface="Cambria Math" panose="02040503050406030204" pitchFamily="18" charset="0"/>
                      </a:rPr>
                      <m:t>𝑥</m:t>
                    </m:r>
                  </m:oMath>
                </a14:m>
                <a:r>
                  <a:rPr lang="en-GB" sz="1700" dirty="0"/>
                  <a:t> represents twice people’s height. In stats this is known as ‘</a:t>
                </a:r>
                <a:r>
                  <a:rPr lang="en-GB" sz="1700" b="1" dirty="0"/>
                  <a:t>coding</a:t>
                </a:r>
                <a:r>
                  <a:rPr lang="en-GB" sz="1700" dirty="0"/>
                  <a:t>’, which we’ll cover later.</a:t>
                </a:r>
              </a:p>
            </p:txBody>
          </p:sp>
        </mc:Choice>
        <mc:Fallback xmlns="">
          <p:sp>
            <p:nvSpPr>
              <p:cNvPr id="7" name="TextBox 6"/>
              <p:cNvSpPr txBox="1">
                <a:spLocks noRot="1" noChangeAspect="1" noMove="1" noResize="1" noEditPoints="1" noAdjustHandles="1" noChangeArrowheads="1" noChangeShapeType="1" noTextEdit="1"/>
              </p:cNvSpPr>
              <p:nvPr/>
            </p:nvSpPr>
            <p:spPr>
              <a:xfrm>
                <a:off x="309014" y="1777146"/>
                <a:ext cx="4014296" cy="3231654"/>
              </a:xfrm>
              <a:prstGeom prst="rect">
                <a:avLst/>
              </a:prstGeom>
              <a:blipFill>
                <a:blip r:embed="rId3"/>
                <a:stretch>
                  <a:fillRect l="-760" t="-755" r="-456" b="-1698"/>
                </a:stretch>
              </a:blipFill>
            </p:spPr>
            <p:txBody>
              <a:bodyPr/>
              <a:lstStyle/>
              <a:p>
                <a:r>
                  <a:rPr lang="en-GB">
                    <a:noFill/>
                  </a:rPr>
                  <a:t> </a:t>
                </a:r>
              </a:p>
            </p:txBody>
          </p:sp>
        </mc:Fallback>
      </mc:AlternateContent>
      <p:sp>
        <p:nvSpPr>
          <p:cNvPr id="8" name="TextBox 7"/>
          <p:cNvSpPr txBox="1"/>
          <p:nvPr/>
        </p:nvSpPr>
        <p:spPr>
          <a:xfrm>
            <a:off x="4716016" y="1291467"/>
            <a:ext cx="401429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Differences</a:t>
            </a:r>
          </a:p>
        </p:txBody>
      </p:sp>
      <mc:AlternateContent xmlns:mc="http://schemas.openxmlformats.org/markup-compatibility/2006" xmlns:a14="http://schemas.microsoft.com/office/drawing/2010/main">
        <mc:Choice Requires="a14">
          <p:sp>
            <p:nvSpPr>
              <p:cNvPr id="9" name="TextBox 8"/>
              <p:cNvSpPr txBox="1"/>
              <p:nvPr/>
            </p:nvSpPr>
            <p:spPr>
              <a:xfrm>
                <a:off x="4758996" y="1756822"/>
                <a:ext cx="4176464" cy="5032147"/>
              </a:xfrm>
              <a:prstGeom prst="rect">
                <a:avLst/>
              </a:prstGeom>
              <a:noFill/>
            </p:spPr>
            <p:txBody>
              <a:bodyPr wrap="square" rtlCol="0">
                <a:spAutoFit/>
              </a:bodyPr>
              <a:lstStyle/>
              <a:p>
                <a:pPr marL="285750" indent="-285750">
                  <a:buFont typeface="Wingdings" panose="05000000000000000000" pitchFamily="2" charset="2"/>
                  <a:buChar char="q"/>
                </a:pPr>
                <a:r>
                  <a:rPr lang="en-GB" sz="1700" dirty="0"/>
                  <a:t>Unlike algebra, a variable in stats represents the value of </a:t>
                </a:r>
                <a:r>
                  <a:rPr lang="en-GB" sz="1700" b="1" dirty="0"/>
                  <a:t>multiple objects </a:t>
                </a:r>
                <a:r>
                  <a:rPr lang="en-GB" sz="1700" dirty="0"/>
                  <a:t>(i.e. it’s a bit like a set). e.g. the heights of </a:t>
                </a:r>
                <a:r>
                  <a:rPr lang="en-GB" sz="1700" b="1" dirty="0"/>
                  <a:t>all</a:t>
                </a:r>
                <a:r>
                  <a:rPr lang="en-GB" sz="1700" dirty="0"/>
                  <a:t> people in a room.</a:t>
                </a:r>
              </a:p>
              <a:p>
                <a:pPr marL="285750" indent="-285750">
                  <a:buFont typeface="Wingdings" panose="05000000000000000000" pitchFamily="2" charset="2"/>
                  <a:buChar char="q"/>
                </a:pPr>
                <a:r>
                  <a:rPr lang="en-GB" sz="1700" dirty="0"/>
                  <a:t>Because of this, we can do </a:t>
                </a:r>
                <a:r>
                  <a:rPr lang="en-GB" sz="1700" b="1" dirty="0"/>
                  <a:t>operations</a:t>
                </a:r>
                <a:r>
                  <a:rPr lang="en-GB" sz="1700" dirty="0"/>
                  <a:t> on it as if it was a </a:t>
                </a:r>
                <a:r>
                  <a:rPr lang="en-GB" sz="1700" b="1" dirty="0"/>
                  <a:t>collection of values</a:t>
                </a:r>
                <a:r>
                  <a:rPr lang="en-GB" sz="1700" dirty="0"/>
                  <a:t>:</a:t>
                </a:r>
              </a:p>
              <a:p>
                <a:pPr marL="742950" lvl="1" indent="-285750">
                  <a:buFont typeface="Wingdings" panose="05000000000000000000" pitchFamily="2" charset="2"/>
                  <a:buChar char="q"/>
                </a:pPr>
                <a:r>
                  <a:rPr lang="en-GB" sz="1700" b="0" dirty="0"/>
                  <a:t>If </a:t>
                </a:r>
                <a14:m>
                  <m:oMath xmlns:m="http://schemas.openxmlformats.org/officeDocument/2006/math">
                    <m:r>
                      <a:rPr lang="en-GB" sz="1700" b="0" i="1" smtClean="0">
                        <a:latin typeface="Cambria Math" panose="02040503050406030204" pitchFamily="18" charset="0"/>
                      </a:rPr>
                      <m:t>𝑥</m:t>
                    </m:r>
                  </m:oMath>
                </a14:m>
                <a:r>
                  <a:rPr lang="en-GB" sz="1700" dirty="0"/>
                  <a:t> represents people’s heights, </a:t>
                </a:r>
                <a:br>
                  <a:rPr lang="en-GB" sz="1700" dirty="0"/>
                </a:br>
                <a14:m>
                  <m:oMath xmlns:m="http://schemas.openxmlformats.org/officeDocument/2006/math">
                    <m:r>
                      <m:rPr>
                        <m:sty m:val="p"/>
                      </m:rPr>
                      <a:rPr lang="en-GB" sz="3200" b="0" i="0" smtClean="0">
                        <a:latin typeface="Cambria Math" panose="02040503050406030204" pitchFamily="18" charset="0"/>
                      </a:rPr>
                      <m:t>Σ</m:t>
                    </m:r>
                    <m:r>
                      <a:rPr lang="en-GB" sz="3200" b="0" i="1" smtClean="0">
                        <a:latin typeface="Cambria Math" panose="02040503050406030204" pitchFamily="18" charset="0"/>
                      </a:rPr>
                      <m:t>𝑥</m:t>
                    </m:r>
                  </m:oMath>
                </a14:m>
                <a:br>
                  <a:rPr lang="en-GB" sz="1700" dirty="0"/>
                </a:br>
                <a:r>
                  <a:rPr lang="en-GB" sz="1700" dirty="0"/>
                  <a:t>gives the sum of everyone’s heights.</a:t>
                </a:r>
                <a:br>
                  <a:rPr lang="en-GB" sz="1700" dirty="0"/>
                </a:br>
                <a:r>
                  <a:rPr lang="en-GB" sz="1700" dirty="0"/>
                  <a:t>In algebra this would be meaningless: if </a:t>
                </a:r>
                <a14:m>
                  <m:oMath xmlns:m="http://schemas.openxmlformats.org/officeDocument/2006/math">
                    <m:r>
                      <a:rPr lang="en-GB" sz="1700" b="0" i="1" smtClean="0">
                        <a:latin typeface="Cambria Math" panose="02040503050406030204" pitchFamily="18" charset="0"/>
                      </a:rPr>
                      <m:t>𝑥</m:t>
                    </m:r>
                    <m:r>
                      <a:rPr lang="en-GB" sz="1700" b="0" i="1" smtClean="0">
                        <a:latin typeface="Cambria Math" panose="02040503050406030204" pitchFamily="18" charset="0"/>
                      </a:rPr>
                      <m:t>=4</m:t>
                    </m:r>
                  </m:oMath>
                </a14:m>
                <a:r>
                  <a:rPr lang="en-GB" sz="1700" dirty="0"/>
                  <a:t>, then </a:t>
                </a:r>
                <a14:m>
                  <m:oMath xmlns:m="http://schemas.openxmlformats.org/officeDocument/2006/math">
                    <m:r>
                      <m:rPr>
                        <m:sty m:val="p"/>
                      </m:rPr>
                      <a:rPr lang="en-GB" sz="1700" b="0" i="0" smtClean="0">
                        <a:latin typeface="Cambria Math" panose="02040503050406030204" pitchFamily="18" charset="0"/>
                      </a:rPr>
                      <m:t>Σ</m:t>
                    </m:r>
                    <m:r>
                      <a:rPr lang="en-GB" sz="1700" b="0" i="1" smtClean="0">
                        <a:latin typeface="Cambria Math" panose="02040503050406030204" pitchFamily="18" charset="0"/>
                      </a:rPr>
                      <m:t>𝑥</m:t>
                    </m:r>
                  </m:oMath>
                </a14:m>
                <a:r>
                  <a:rPr lang="en-GB" sz="1700" dirty="0"/>
                  <a:t> makes no sense!</a:t>
                </a:r>
              </a:p>
              <a:p>
                <a:pPr marL="742950" lvl="1" indent="-285750">
                  <a:buFont typeface="Wingdings" panose="05000000000000000000" pitchFamily="2" charset="2"/>
                  <a:buChar char="q"/>
                </a:pPr>
                <a14:m>
                  <m:oMath xmlns:m="http://schemas.openxmlformats.org/officeDocument/2006/math">
                    <m:acc>
                      <m:accPr>
                        <m:chr m:val="̅"/>
                        <m:ctrlPr>
                          <a:rPr lang="en-GB" sz="1700" b="0" i="1" smtClean="0">
                            <a:latin typeface="Cambria Math" panose="02040503050406030204" pitchFamily="18" charset="0"/>
                          </a:rPr>
                        </m:ctrlPr>
                      </m:accPr>
                      <m:e>
                        <m:r>
                          <a:rPr lang="en-GB" sz="1700" b="0" i="1" smtClean="0">
                            <a:latin typeface="Cambria Math" panose="02040503050406030204" pitchFamily="18" charset="0"/>
                          </a:rPr>
                          <m:t>𝑥</m:t>
                        </m:r>
                      </m:e>
                    </m:acc>
                  </m:oMath>
                </a14:m>
                <a:r>
                  <a:rPr lang="en-GB" sz="1700" dirty="0"/>
                  <a:t> is the mean of </a:t>
                </a:r>
                <a14:m>
                  <m:oMath xmlns:m="http://schemas.openxmlformats.org/officeDocument/2006/math">
                    <m:r>
                      <a:rPr lang="en-GB" sz="1700" b="0" i="1" smtClean="0">
                        <a:latin typeface="Cambria Math" panose="02040503050406030204" pitchFamily="18" charset="0"/>
                      </a:rPr>
                      <m:t>𝑥</m:t>
                    </m:r>
                  </m:oMath>
                </a14:m>
                <a:r>
                  <a:rPr lang="en-GB" sz="1700" dirty="0"/>
                  <a:t>. Notice </a:t>
                </a:r>
                <a14:m>
                  <m:oMath xmlns:m="http://schemas.openxmlformats.org/officeDocument/2006/math">
                    <m:r>
                      <a:rPr lang="en-GB" sz="1700" b="0" i="1" smtClean="0">
                        <a:latin typeface="Cambria Math" panose="02040503050406030204" pitchFamily="18" charset="0"/>
                      </a:rPr>
                      <m:t>𝑥</m:t>
                    </m:r>
                  </m:oMath>
                </a14:m>
                <a:r>
                  <a:rPr lang="en-GB" sz="1700" dirty="0"/>
                  <a:t> is a collection of values whereas </a:t>
                </a:r>
                <a14:m>
                  <m:oMath xmlns:m="http://schemas.openxmlformats.org/officeDocument/2006/math">
                    <m:acc>
                      <m:accPr>
                        <m:chr m:val="̅"/>
                        <m:ctrlPr>
                          <a:rPr lang="en-GB" sz="1700" b="0" i="1" smtClean="0">
                            <a:latin typeface="Cambria Math" panose="02040503050406030204" pitchFamily="18" charset="0"/>
                          </a:rPr>
                        </m:ctrlPr>
                      </m:accPr>
                      <m:e>
                        <m:r>
                          <a:rPr lang="en-GB" sz="1700" b="0" i="1" smtClean="0">
                            <a:latin typeface="Cambria Math" panose="02040503050406030204" pitchFamily="18" charset="0"/>
                          </a:rPr>
                          <m:t>𝑥</m:t>
                        </m:r>
                      </m:e>
                    </m:acc>
                  </m:oMath>
                </a14:m>
                <a:r>
                  <a:rPr lang="en-GB" sz="1700" dirty="0"/>
                  <a:t> is a single value.</a:t>
                </a:r>
              </a:p>
              <a:p>
                <a:pPr marL="285750" indent="-285750">
                  <a:buFont typeface="Wingdings" panose="05000000000000000000" pitchFamily="2" charset="2"/>
                  <a:buChar char="q"/>
                </a:pPr>
                <a:r>
                  <a:rPr lang="en-GB" sz="1700" dirty="0"/>
                  <a:t>To each value of the variable, </a:t>
                </a:r>
                <a:r>
                  <a:rPr lang="en-GB" sz="1700" b="1" dirty="0"/>
                  <a:t>we could attach an associated probability</a:t>
                </a:r>
                <a:r>
                  <a:rPr lang="en-GB" sz="1700" dirty="0"/>
                  <a:t>. This is known as a </a:t>
                </a:r>
                <a:r>
                  <a:rPr lang="en-GB" sz="1700" b="1" dirty="0"/>
                  <a:t>random variable </a:t>
                </a:r>
                <a:r>
                  <a:rPr lang="en-GB" sz="1700" dirty="0"/>
                  <a:t>(Chapter 6).</a:t>
                </a:r>
              </a:p>
            </p:txBody>
          </p:sp>
        </mc:Choice>
        <mc:Fallback xmlns="">
          <p:sp>
            <p:nvSpPr>
              <p:cNvPr id="9" name="TextBox 8"/>
              <p:cNvSpPr txBox="1">
                <a:spLocks noRot="1" noChangeAspect="1" noMove="1" noResize="1" noEditPoints="1" noAdjustHandles="1" noChangeArrowheads="1" noChangeShapeType="1" noTextEdit="1"/>
              </p:cNvSpPr>
              <p:nvPr/>
            </p:nvSpPr>
            <p:spPr>
              <a:xfrm>
                <a:off x="4758996" y="1756822"/>
                <a:ext cx="4176464" cy="5032147"/>
              </a:xfrm>
              <a:prstGeom prst="rect">
                <a:avLst/>
              </a:prstGeom>
              <a:blipFill>
                <a:blip r:embed="rId4"/>
                <a:stretch>
                  <a:fillRect l="-730" t="-363" r="-292" b="-605"/>
                </a:stretch>
              </a:blipFill>
            </p:spPr>
            <p:txBody>
              <a:bodyPr/>
              <a:lstStyle/>
              <a:p>
                <a:r>
                  <a:rPr lang="en-GB">
                    <a:noFill/>
                  </a:rPr>
                  <a:t> </a:t>
                </a:r>
              </a:p>
            </p:txBody>
          </p:sp>
        </mc:Fallback>
      </mc:AlternateContent>
    </p:spTree>
    <p:extLst>
      <p:ext uri="{BB962C8B-B14F-4D97-AF65-F5344CB8AC3E}">
        <p14:creationId xmlns:p14="http://schemas.microsoft.com/office/powerpoint/2010/main" val="35259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fade">
                                      <p:cBhvr>
                                        <p:cTn id="32" dur="500"/>
                                        <p:tgtEl>
                                          <p:spTgt spid="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Effect transition="in" filter="fade">
                                      <p:cBhvr>
                                        <p:cTn id="37" dur="500"/>
                                        <p:tgtEl>
                                          <p:spTgt spid="9">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fade">
                                      <p:cBhvr>
                                        <p:cTn id="4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340768"/>
            <a:ext cx="9142856" cy="3096344"/>
          </a:xfrm>
          <a:prstGeom prst="rect">
            <a:avLst/>
          </a:prstGeom>
          <a:pattFill prst="wdDnDiag">
            <a:fgClr>
              <a:schemeClr val="bg2"/>
            </a:fgClr>
            <a:bgClr>
              <a:schemeClr val="bg1"/>
            </a:bgClr>
          </a:patt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Measures of …</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Oval 4"/>
          <p:cNvSpPr/>
          <p:nvPr/>
        </p:nvSpPr>
        <p:spPr>
          <a:xfrm>
            <a:off x="653976" y="1611784"/>
            <a:ext cx="4481550" cy="23379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Oval 5"/>
          <p:cNvSpPr/>
          <p:nvPr/>
        </p:nvSpPr>
        <p:spPr>
          <a:xfrm>
            <a:off x="5292080" y="1611784"/>
            <a:ext cx="2952328" cy="23379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 name="Oval 7"/>
          <p:cNvSpPr/>
          <p:nvPr/>
        </p:nvSpPr>
        <p:spPr>
          <a:xfrm>
            <a:off x="1078422" y="2313467"/>
            <a:ext cx="1923504" cy="1193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TextBox 8"/>
          <p:cNvSpPr txBox="1"/>
          <p:nvPr/>
        </p:nvSpPr>
        <p:spPr>
          <a:xfrm>
            <a:off x="993056" y="2101502"/>
            <a:ext cx="2499444" cy="261610"/>
          </a:xfrm>
          <a:prstGeom prst="rect">
            <a:avLst/>
          </a:prstGeom>
          <a:noFill/>
        </p:spPr>
        <p:txBody>
          <a:bodyPr wrap="square" rtlCol="0">
            <a:spAutoFit/>
          </a:bodyPr>
          <a:lstStyle/>
          <a:p>
            <a:r>
              <a:rPr lang="en-GB" sz="1100" b="1" dirty="0"/>
              <a:t>Measures of Central Tendency</a:t>
            </a:r>
          </a:p>
        </p:txBody>
      </p:sp>
      <p:sp>
        <p:nvSpPr>
          <p:cNvPr id="10" name="TextBox 9"/>
          <p:cNvSpPr txBox="1"/>
          <p:nvPr/>
        </p:nvSpPr>
        <p:spPr>
          <a:xfrm>
            <a:off x="1483316" y="1361925"/>
            <a:ext cx="2499444" cy="261610"/>
          </a:xfrm>
          <a:prstGeom prst="rect">
            <a:avLst/>
          </a:prstGeom>
          <a:noFill/>
        </p:spPr>
        <p:txBody>
          <a:bodyPr wrap="square" rtlCol="0">
            <a:spAutoFit/>
          </a:bodyPr>
          <a:lstStyle/>
          <a:p>
            <a:r>
              <a:rPr lang="en-GB" sz="1100" b="1" dirty="0"/>
              <a:t>Measures of Location</a:t>
            </a:r>
          </a:p>
        </p:txBody>
      </p:sp>
      <p:sp>
        <p:nvSpPr>
          <p:cNvPr id="11" name="TextBox 10"/>
          <p:cNvSpPr txBox="1"/>
          <p:nvPr/>
        </p:nvSpPr>
        <p:spPr>
          <a:xfrm>
            <a:off x="5195400" y="1404455"/>
            <a:ext cx="2499444" cy="261610"/>
          </a:xfrm>
          <a:prstGeom prst="rect">
            <a:avLst/>
          </a:prstGeom>
          <a:noFill/>
        </p:spPr>
        <p:txBody>
          <a:bodyPr wrap="square" rtlCol="0">
            <a:spAutoFit/>
          </a:bodyPr>
          <a:lstStyle/>
          <a:p>
            <a:pPr algn="ctr"/>
            <a:r>
              <a:rPr lang="en-GB" sz="1100" b="1" dirty="0"/>
              <a:t>Measures of Spread</a:t>
            </a:r>
          </a:p>
        </p:txBody>
      </p:sp>
      <p:sp>
        <p:nvSpPr>
          <p:cNvPr id="12" name="TextBox 11"/>
          <p:cNvSpPr txBox="1"/>
          <p:nvPr/>
        </p:nvSpPr>
        <p:spPr>
          <a:xfrm>
            <a:off x="5714449" y="2031370"/>
            <a:ext cx="864096" cy="369332"/>
          </a:xfrm>
          <a:prstGeom prst="rect">
            <a:avLst/>
          </a:prstGeom>
          <a:noFill/>
        </p:spPr>
        <p:txBody>
          <a:bodyPr wrap="square" rtlCol="0">
            <a:spAutoFit/>
          </a:bodyPr>
          <a:lstStyle/>
          <a:p>
            <a:r>
              <a:rPr lang="en-GB" dirty="0">
                <a:solidFill>
                  <a:schemeClr val="accent6"/>
                </a:solidFill>
              </a:rPr>
              <a:t>Range</a:t>
            </a:r>
          </a:p>
        </p:txBody>
      </p:sp>
      <p:sp>
        <p:nvSpPr>
          <p:cNvPr id="13" name="TextBox 12"/>
          <p:cNvSpPr txBox="1"/>
          <p:nvPr/>
        </p:nvSpPr>
        <p:spPr>
          <a:xfrm>
            <a:off x="5292519" y="2629863"/>
            <a:ext cx="1494426" cy="646331"/>
          </a:xfrm>
          <a:prstGeom prst="rect">
            <a:avLst/>
          </a:prstGeom>
          <a:noFill/>
        </p:spPr>
        <p:txBody>
          <a:bodyPr wrap="square" rtlCol="0">
            <a:spAutoFit/>
          </a:bodyPr>
          <a:lstStyle/>
          <a:p>
            <a:pPr algn="ctr"/>
            <a:r>
              <a:rPr lang="en-GB" dirty="0">
                <a:solidFill>
                  <a:schemeClr val="accent6"/>
                </a:solidFill>
              </a:rPr>
              <a:t>Interquartile Range</a:t>
            </a:r>
          </a:p>
        </p:txBody>
      </p:sp>
      <p:sp>
        <p:nvSpPr>
          <p:cNvPr id="14" name="TextBox 13"/>
          <p:cNvSpPr txBox="1"/>
          <p:nvPr/>
        </p:nvSpPr>
        <p:spPr>
          <a:xfrm>
            <a:off x="6726962" y="1958494"/>
            <a:ext cx="1152128" cy="646331"/>
          </a:xfrm>
          <a:prstGeom prst="rect">
            <a:avLst/>
          </a:prstGeom>
          <a:noFill/>
        </p:spPr>
        <p:txBody>
          <a:bodyPr wrap="square" rtlCol="0">
            <a:spAutoFit/>
          </a:bodyPr>
          <a:lstStyle/>
          <a:p>
            <a:pPr algn="ctr"/>
            <a:r>
              <a:rPr lang="en-GB" dirty="0">
                <a:solidFill>
                  <a:schemeClr val="accent6"/>
                </a:solidFill>
              </a:rPr>
              <a:t>Standard Deviation</a:t>
            </a:r>
          </a:p>
        </p:txBody>
      </p:sp>
      <p:sp>
        <p:nvSpPr>
          <p:cNvPr id="15" name="TextBox 14"/>
          <p:cNvSpPr txBox="1"/>
          <p:nvPr/>
        </p:nvSpPr>
        <p:spPr>
          <a:xfrm>
            <a:off x="6652534" y="3197173"/>
            <a:ext cx="1152128" cy="369332"/>
          </a:xfrm>
          <a:prstGeom prst="rect">
            <a:avLst/>
          </a:prstGeom>
          <a:noFill/>
        </p:spPr>
        <p:txBody>
          <a:bodyPr wrap="square" rtlCol="0">
            <a:spAutoFit/>
          </a:bodyPr>
          <a:lstStyle/>
          <a:p>
            <a:pPr algn="ctr"/>
            <a:r>
              <a:rPr lang="en-GB" dirty="0">
                <a:solidFill>
                  <a:schemeClr val="accent6"/>
                </a:solidFill>
              </a:rPr>
              <a:t>Variance</a:t>
            </a:r>
          </a:p>
        </p:txBody>
      </p:sp>
      <p:sp>
        <p:nvSpPr>
          <p:cNvPr id="16" name="TextBox 15"/>
          <p:cNvSpPr txBox="1"/>
          <p:nvPr/>
        </p:nvSpPr>
        <p:spPr>
          <a:xfrm>
            <a:off x="1040557" y="2757436"/>
            <a:ext cx="920750" cy="369332"/>
          </a:xfrm>
          <a:prstGeom prst="rect">
            <a:avLst/>
          </a:prstGeom>
          <a:noFill/>
        </p:spPr>
        <p:txBody>
          <a:bodyPr wrap="square" rtlCol="0">
            <a:spAutoFit/>
          </a:bodyPr>
          <a:lstStyle/>
          <a:p>
            <a:pPr algn="ctr"/>
            <a:r>
              <a:rPr lang="en-GB" dirty="0">
                <a:solidFill>
                  <a:schemeClr val="tx2"/>
                </a:solidFill>
              </a:rPr>
              <a:t>Mode</a:t>
            </a:r>
          </a:p>
        </p:txBody>
      </p:sp>
      <p:sp>
        <p:nvSpPr>
          <p:cNvPr id="17" name="TextBox 16"/>
          <p:cNvSpPr txBox="1"/>
          <p:nvPr/>
        </p:nvSpPr>
        <p:spPr>
          <a:xfrm>
            <a:off x="1903416" y="2508975"/>
            <a:ext cx="920750" cy="369332"/>
          </a:xfrm>
          <a:prstGeom prst="rect">
            <a:avLst/>
          </a:prstGeom>
          <a:noFill/>
        </p:spPr>
        <p:txBody>
          <a:bodyPr wrap="square" rtlCol="0">
            <a:spAutoFit/>
          </a:bodyPr>
          <a:lstStyle/>
          <a:p>
            <a:pPr algn="ctr"/>
            <a:r>
              <a:rPr lang="en-GB" dirty="0">
                <a:solidFill>
                  <a:schemeClr val="tx2"/>
                </a:solidFill>
              </a:rPr>
              <a:t>Median</a:t>
            </a:r>
          </a:p>
        </p:txBody>
      </p:sp>
      <p:sp>
        <p:nvSpPr>
          <p:cNvPr id="18" name="TextBox 17"/>
          <p:cNvSpPr txBox="1"/>
          <p:nvPr/>
        </p:nvSpPr>
        <p:spPr>
          <a:xfrm>
            <a:off x="1861395" y="3012837"/>
            <a:ext cx="920750" cy="369332"/>
          </a:xfrm>
          <a:prstGeom prst="rect">
            <a:avLst/>
          </a:prstGeom>
          <a:noFill/>
        </p:spPr>
        <p:txBody>
          <a:bodyPr wrap="square" rtlCol="0">
            <a:spAutoFit/>
          </a:bodyPr>
          <a:lstStyle/>
          <a:p>
            <a:pPr algn="ctr"/>
            <a:r>
              <a:rPr lang="en-GB" dirty="0">
                <a:solidFill>
                  <a:schemeClr val="tx2"/>
                </a:solidFill>
              </a:rPr>
              <a:t>Mean</a:t>
            </a:r>
          </a:p>
        </p:txBody>
      </p:sp>
      <p:sp>
        <p:nvSpPr>
          <p:cNvPr id="19" name="TextBox 18"/>
          <p:cNvSpPr txBox="1"/>
          <p:nvPr/>
        </p:nvSpPr>
        <p:spPr>
          <a:xfrm>
            <a:off x="3455617" y="2749690"/>
            <a:ext cx="1169546" cy="369332"/>
          </a:xfrm>
          <a:prstGeom prst="rect">
            <a:avLst/>
          </a:prstGeom>
          <a:noFill/>
        </p:spPr>
        <p:txBody>
          <a:bodyPr wrap="square" rtlCol="0">
            <a:spAutoFit/>
          </a:bodyPr>
          <a:lstStyle/>
          <a:p>
            <a:pPr algn="ctr"/>
            <a:r>
              <a:rPr lang="en-GB" dirty="0">
                <a:solidFill>
                  <a:schemeClr val="accent2"/>
                </a:solidFill>
              </a:rPr>
              <a:t>Quartiles</a:t>
            </a:r>
          </a:p>
        </p:txBody>
      </p:sp>
      <p:sp>
        <p:nvSpPr>
          <p:cNvPr id="20" name="TextBox 19"/>
          <p:cNvSpPr txBox="1"/>
          <p:nvPr/>
        </p:nvSpPr>
        <p:spPr>
          <a:xfrm>
            <a:off x="3124532" y="3199327"/>
            <a:ext cx="1277346" cy="369332"/>
          </a:xfrm>
          <a:prstGeom prst="rect">
            <a:avLst/>
          </a:prstGeom>
          <a:noFill/>
        </p:spPr>
        <p:txBody>
          <a:bodyPr wrap="square" rtlCol="0">
            <a:spAutoFit/>
          </a:bodyPr>
          <a:lstStyle/>
          <a:p>
            <a:pPr algn="ctr"/>
            <a:r>
              <a:rPr lang="en-GB" dirty="0">
                <a:solidFill>
                  <a:schemeClr val="accent2"/>
                </a:solidFill>
              </a:rPr>
              <a:t>Percentiles</a:t>
            </a:r>
          </a:p>
        </p:txBody>
      </p:sp>
      <p:sp>
        <p:nvSpPr>
          <p:cNvPr id="21" name="TextBox 20"/>
          <p:cNvSpPr txBox="1"/>
          <p:nvPr/>
        </p:nvSpPr>
        <p:spPr>
          <a:xfrm>
            <a:off x="2274090" y="3541792"/>
            <a:ext cx="1277346" cy="369332"/>
          </a:xfrm>
          <a:prstGeom prst="rect">
            <a:avLst/>
          </a:prstGeom>
          <a:noFill/>
        </p:spPr>
        <p:txBody>
          <a:bodyPr wrap="square" rtlCol="0">
            <a:spAutoFit/>
          </a:bodyPr>
          <a:lstStyle/>
          <a:p>
            <a:pPr algn="ctr"/>
            <a:r>
              <a:rPr lang="en-GB" dirty="0">
                <a:solidFill>
                  <a:schemeClr val="accent2"/>
                </a:solidFill>
              </a:rPr>
              <a:t>Deciles</a:t>
            </a:r>
          </a:p>
        </p:txBody>
      </p:sp>
      <p:sp>
        <p:nvSpPr>
          <p:cNvPr id="22" name="TextBox 21"/>
          <p:cNvSpPr txBox="1"/>
          <p:nvPr/>
        </p:nvSpPr>
        <p:spPr>
          <a:xfrm>
            <a:off x="3827883" y="2164820"/>
            <a:ext cx="1169546" cy="369332"/>
          </a:xfrm>
          <a:prstGeom prst="rect">
            <a:avLst/>
          </a:prstGeom>
          <a:noFill/>
        </p:spPr>
        <p:txBody>
          <a:bodyPr wrap="square" rtlCol="0">
            <a:spAutoFit/>
          </a:bodyPr>
          <a:lstStyle/>
          <a:p>
            <a:pPr algn="ctr"/>
            <a:r>
              <a:rPr lang="en-GB" dirty="0">
                <a:solidFill>
                  <a:schemeClr val="accent2"/>
                </a:solidFill>
              </a:rPr>
              <a:t>Maximum</a:t>
            </a:r>
          </a:p>
        </p:txBody>
      </p:sp>
      <p:sp>
        <p:nvSpPr>
          <p:cNvPr id="23" name="TextBox 22"/>
          <p:cNvSpPr txBox="1"/>
          <p:nvPr/>
        </p:nvSpPr>
        <p:spPr>
          <a:xfrm>
            <a:off x="2935262" y="2428411"/>
            <a:ext cx="1169546" cy="369332"/>
          </a:xfrm>
          <a:prstGeom prst="rect">
            <a:avLst/>
          </a:prstGeom>
          <a:noFill/>
        </p:spPr>
        <p:txBody>
          <a:bodyPr wrap="square" rtlCol="0">
            <a:spAutoFit/>
          </a:bodyPr>
          <a:lstStyle/>
          <a:p>
            <a:pPr algn="ctr"/>
            <a:r>
              <a:rPr lang="en-GB" dirty="0">
                <a:solidFill>
                  <a:schemeClr val="accent2"/>
                </a:solidFill>
              </a:rPr>
              <a:t>Minimum</a:t>
            </a:r>
          </a:p>
        </p:txBody>
      </p:sp>
      <p:sp>
        <p:nvSpPr>
          <p:cNvPr id="24" name="TextBox 23"/>
          <p:cNvSpPr txBox="1"/>
          <p:nvPr/>
        </p:nvSpPr>
        <p:spPr>
          <a:xfrm>
            <a:off x="568915" y="4595133"/>
            <a:ext cx="7590432" cy="369332"/>
          </a:xfrm>
          <a:prstGeom prst="rect">
            <a:avLst/>
          </a:prstGeom>
          <a:noFill/>
        </p:spPr>
        <p:txBody>
          <a:bodyPr wrap="square" rtlCol="0">
            <a:spAutoFit/>
          </a:bodyPr>
          <a:lstStyle/>
          <a:p>
            <a:r>
              <a:rPr lang="en-GB" b="1" dirty="0"/>
              <a:t>Measures of location </a:t>
            </a:r>
            <a:r>
              <a:rPr lang="en-GB" dirty="0"/>
              <a:t>are single values which describe a </a:t>
            </a:r>
            <a:r>
              <a:rPr lang="en-GB" b="1" dirty="0"/>
              <a:t>position</a:t>
            </a:r>
            <a:r>
              <a:rPr lang="en-GB" dirty="0"/>
              <a:t> in a data set.</a:t>
            </a:r>
          </a:p>
        </p:txBody>
      </p:sp>
      <p:sp>
        <p:nvSpPr>
          <p:cNvPr id="25" name="TextBox 24"/>
          <p:cNvSpPr txBox="1"/>
          <p:nvPr/>
        </p:nvSpPr>
        <p:spPr>
          <a:xfrm>
            <a:off x="568916" y="5071867"/>
            <a:ext cx="7590432" cy="646331"/>
          </a:xfrm>
          <a:prstGeom prst="rect">
            <a:avLst/>
          </a:prstGeom>
          <a:noFill/>
        </p:spPr>
        <p:txBody>
          <a:bodyPr wrap="square" rtlCol="0">
            <a:spAutoFit/>
          </a:bodyPr>
          <a:lstStyle/>
          <a:p>
            <a:r>
              <a:rPr lang="en-GB" dirty="0"/>
              <a:t>Of these,</a:t>
            </a:r>
            <a:r>
              <a:rPr lang="en-GB" b="1" dirty="0"/>
              <a:t> measures of central tendency </a:t>
            </a:r>
            <a:r>
              <a:rPr lang="en-GB" dirty="0"/>
              <a:t>are to do with the </a:t>
            </a:r>
            <a:r>
              <a:rPr lang="en-GB" b="1" dirty="0"/>
              <a:t>centre of the data</a:t>
            </a:r>
            <a:r>
              <a:rPr lang="en-GB" dirty="0"/>
              <a:t>, i.e. a notion of ‘average’.</a:t>
            </a:r>
          </a:p>
        </p:txBody>
      </p:sp>
      <p:sp>
        <p:nvSpPr>
          <p:cNvPr id="26" name="TextBox 25"/>
          <p:cNvSpPr txBox="1"/>
          <p:nvPr/>
        </p:nvSpPr>
        <p:spPr>
          <a:xfrm>
            <a:off x="553499" y="5910660"/>
            <a:ext cx="7590432" cy="369332"/>
          </a:xfrm>
          <a:prstGeom prst="rect">
            <a:avLst/>
          </a:prstGeom>
          <a:noFill/>
        </p:spPr>
        <p:txBody>
          <a:bodyPr wrap="square" rtlCol="0">
            <a:spAutoFit/>
          </a:bodyPr>
          <a:lstStyle/>
          <a:p>
            <a:r>
              <a:rPr lang="en-GB" b="1" dirty="0"/>
              <a:t>Measures of spread </a:t>
            </a:r>
            <a:r>
              <a:rPr lang="en-GB" dirty="0"/>
              <a:t>are to do with </a:t>
            </a:r>
            <a:r>
              <a:rPr lang="en-GB" b="1" dirty="0"/>
              <a:t>how data is spread out</a:t>
            </a:r>
            <a:r>
              <a:rPr lang="en-GB" dirty="0"/>
              <a:t>. </a:t>
            </a:r>
          </a:p>
        </p:txBody>
      </p:sp>
    </p:spTree>
    <p:extLst>
      <p:ext uri="{BB962C8B-B14F-4D97-AF65-F5344CB8AC3E}">
        <p14:creationId xmlns:p14="http://schemas.microsoft.com/office/powerpoint/2010/main" val="139140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500"/>
                                        <p:tgtEl>
                                          <p:spTgt spid="14"/>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9143074" cy="599127"/>
            <a:chOff x="0" y="13335"/>
            <a:chExt cx="9144218" cy="599127"/>
          </a:xfrm>
        </p:grpSpPr>
        <p:sp>
          <p:nvSpPr>
            <p:cNvPr id="4"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Mean of ungrouped data</a:t>
              </a:r>
            </a:p>
          </p:txBody>
        </p:sp>
        <p:cxnSp>
          <p:nvCxnSpPr>
            <p:cNvPr id="5" name="Straight Connector 4"/>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2" name="TextBox 1"/>
              <p:cNvSpPr txBox="1"/>
              <p:nvPr/>
            </p:nvSpPr>
            <p:spPr>
              <a:xfrm>
                <a:off x="1979712" y="3618498"/>
                <a:ext cx="4248472" cy="13599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sz="4400" b="0" i="1" smtClean="0">
                              <a:latin typeface="Cambria Math" panose="02040503050406030204" pitchFamily="18" charset="0"/>
                            </a:rPr>
                          </m:ctrlPr>
                        </m:accPr>
                        <m:e>
                          <m:r>
                            <a:rPr lang="en-GB" sz="4400" b="0" i="1" smtClean="0">
                              <a:latin typeface="Cambria Math" panose="02040503050406030204" pitchFamily="18" charset="0"/>
                            </a:rPr>
                            <m:t>𝑥</m:t>
                          </m:r>
                        </m:e>
                      </m:acc>
                      <m:r>
                        <a:rPr lang="en-GB" sz="4400" b="0" i="1" smtClean="0">
                          <a:latin typeface="Cambria Math" panose="02040503050406030204" pitchFamily="18" charset="0"/>
                        </a:rPr>
                        <m:t>=</m:t>
                      </m:r>
                      <m:f>
                        <m:fPr>
                          <m:ctrlPr>
                            <a:rPr lang="en-GB" sz="4400" b="0" i="1" smtClean="0">
                              <a:latin typeface="Cambria Math" panose="02040503050406030204" pitchFamily="18" charset="0"/>
                            </a:rPr>
                          </m:ctrlPr>
                        </m:fPr>
                        <m:num>
                          <m:r>
                            <m:rPr>
                              <m:sty m:val="p"/>
                            </m:rPr>
                            <a:rPr lang="en-GB" sz="4400" b="0" i="0" smtClean="0">
                              <a:latin typeface="Cambria Math" panose="02040503050406030204" pitchFamily="18" charset="0"/>
                            </a:rPr>
                            <m:t>Σ</m:t>
                          </m:r>
                          <m:r>
                            <a:rPr lang="en-GB" sz="4400" b="0" i="1" smtClean="0">
                              <a:latin typeface="Cambria Math" panose="02040503050406030204" pitchFamily="18" charset="0"/>
                            </a:rPr>
                            <m:t>𝑥</m:t>
                          </m:r>
                        </m:num>
                        <m:den>
                          <m:r>
                            <a:rPr lang="en-GB" sz="4400" b="0" i="1" smtClean="0">
                              <a:latin typeface="Cambria Math" panose="02040503050406030204" pitchFamily="18" charset="0"/>
                            </a:rPr>
                            <m:t>𝑛</m:t>
                          </m:r>
                        </m:den>
                      </m:f>
                    </m:oMath>
                  </m:oMathPara>
                </a14:m>
                <a:endParaRPr lang="en-GB" sz="4400" dirty="0"/>
              </a:p>
            </p:txBody>
          </p:sp>
        </mc:Choice>
        <mc:Fallback xmlns="">
          <p:sp>
            <p:nvSpPr>
              <p:cNvPr id="2" name="TextBox 1"/>
              <p:cNvSpPr txBox="1">
                <a:spLocks noRot="1" noChangeAspect="1" noMove="1" noResize="1" noEditPoints="1" noAdjustHandles="1" noChangeArrowheads="1" noChangeShapeType="1" noTextEdit="1"/>
              </p:cNvSpPr>
              <p:nvPr/>
            </p:nvSpPr>
            <p:spPr>
              <a:xfrm>
                <a:off x="1979712" y="3618498"/>
                <a:ext cx="4248472" cy="1359988"/>
              </a:xfrm>
              <a:prstGeom prst="rect">
                <a:avLst/>
              </a:prstGeom>
              <a:blipFill rotWithShape="0">
                <a:blip r:embed="rId2"/>
                <a:stretch>
                  <a:fillRect/>
                </a:stretch>
              </a:blipFill>
            </p:spPr>
            <p:txBody>
              <a:bodyPr/>
              <a:lstStyle/>
              <a:p>
                <a:r>
                  <a:rPr lang="en-GB">
                    <a:noFill/>
                  </a:rPr>
                  <a:t> </a:t>
                </a:r>
              </a:p>
            </p:txBody>
          </p:sp>
        </mc:Fallback>
      </mc:AlternateContent>
      <p:sp>
        <p:nvSpPr>
          <p:cNvPr id="10" name="TextBox 9"/>
          <p:cNvSpPr txBox="1"/>
          <p:nvPr/>
        </p:nvSpPr>
        <p:spPr>
          <a:xfrm>
            <a:off x="467544" y="1848645"/>
            <a:ext cx="7992888" cy="1200329"/>
          </a:xfrm>
          <a:prstGeom prst="rect">
            <a:avLst/>
          </a:prstGeom>
          <a:noFill/>
        </p:spPr>
        <p:txBody>
          <a:bodyPr wrap="square" rtlCol="0">
            <a:spAutoFit/>
          </a:bodyPr>
          <a:lstStyle/>
          <a:p>
            <a:r>
              <a:rPr lang="en-GB" sz="2400" dirty="0"/>
              <a:t>You all know how to find the mean of a list of values. But lets consider the notation, and see how theoretically we could calculate each of the individual components on a calculator.</a:t>
            </a:r>
          </a:p>
        </p:txBody>
      </p:sp>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2618761697"/>
                  </p:ext>
                </p:extLst>
              </p:nvPr>
            </p:nvGraphicFramePr>
            <p:xfrm>
              <a:off x="683566" y="831945"/>
              <a:ext cx="7659588" cy="822960"/>
            </p:xfrm>
            <a:graphic>
              <a:graphicData uri="http://schemas.openxmlformats.org/drawingml/2006/table">
                <a:tbl>
                  <a:tblPr firstCol="1" bandRow="1">
                    <a:tableStyleId>{21E4AEA4-8DFA-4A89-87EB-49C32662AFE0}</a:tableStyleId>
                  </a:tblPr>
                  <a:tblGrid>
                    <a:gridCol w="2304258">
                      <a:extLst>
                        <a:ext uri="{9D8B030D-6E8A-4147-A177-3AD203B41FA5}">
                          <a16:colId xmlns:a16="http://schemas.microsoft.com/office/drawing/2014/main" val="20000"/>
                        </a:ext>
                      </a:extLst>
                    </a:gridCol>
                    <a:gridCol w="996790">
                      <a:extLst>
                        <a:ext uri="{9D8B030D-6E8A-4147-A177-3AD203B41FA5}">
                          <a16:colId xmlns:a16="http://schemas.microsoft.com/office/drawing/2014/main" val="20001"/>
                        </a:ext>
                      </a:extLst>
                    </a:gridCol>
                    <a:gridCol w="1089635">
                      <a:extLst>
                        <a:ext uri="{9D8B030D-6E8A-4147-A177-3AD203B41FA5}">
                          <a16:colId xmlns:a16="http://schemas.microsoft.com/office/drawing/2014/main" val="20002"/>
                        </a:ext>
                      </a:extLst>
                    </a:gridCol>
                    <a:gridCol w="1089635">
                      <a:extLst>
                        <a:ext uri="{9D8B030D-6E8A-4147-A177-3AD203B41FA5}">
                          <a16:colId xmlns:a16="http://schemas.microsoft.com/office/drawing/2014/main" val="20003"/>
                        </a:ext>
                      </a:extLst>
                    </a:gridCol>
                    <a:gridCol w="1089635">
                      <a:extLst>
                        <a:ext uri="{9D8B030D-6E8A-4147-A177-3AD203B41FA5}">
                          <a16:colId xmlns:a16="http://schemas.microsoft.com/office/drawing/2014/main" val="20004"/>
                        </a:ext>
                      </a:extLst>
                    </a:gridCol>
                    <a:gridCol w="1089635">
                      <a:extLst>
                        <a:ext uri="{9D8B030D-6E8A-4147-A177-3AD203B41FA5}">
                          <a16:colId xmlns:a16="http://schemas.microsoft.com/office/drawing/2014/main" val="20005"/>
                        </a:ext>
                      </a:extLst>
                    </a:gridCol>
                  </a:tblGrid>
                  <a:tr h="370840">
                    <a:tc>
                      <a:txBody>
                        <a:bodyPr/>
                        <a:lstStyle/>
                        <a:p>
                          <a:r>
                            <a:rPr lang="en-GB" sz="2400" dirty="0"/>
                            <a:t>Diameter of coin</a:t>
                          </a:r>
                        </a:p>
                        <a:p>
                          <a14:m>
                            <m:oMath xmlns:m="http://schemas.openxmlformats.org/officeDocument/2006/math">
                              <m:r>
                                <a:rPr lang="en-GB" sz="2400" smtClean="0">
                                  <a:latin typeface="Cambria Math"/>
                                </a:rPr>
                                <m:t>𝒙</m:t>
                              </m:r>
                            </m:oMath>
                          </a14:m>
                          <a:r>
                            <a:rPr lang="en-GB" sz="2400" dirty="0"/>
                            <a:t> (cm)</a:t>
                          </a:r>
                        </a:p>
                      </a:txBody>
                      <a:tcPr/>
                    </a:tc>
                    <a:tc>
                      <a:txBody>
                        <a:bodyPr/>
                        <a:lstStyle/>
                        <a:p>
                          <a:pPr/>
                          <a14:m>
                            <m:oMathPara xmlns:m="http://schemas.openxmlformats.org/officeDocument/2006/math">
                              <m:oMathParaPr>
                                <m:jc m:val="centerGroup"/>
                              </m:oMathParaPr>
                              <m:oMath xmlns:m="http://schemas.openxmlformats.org/officeDocument/2006/math">
                                <m:r>
                                  <a:rPr lang="en-GB" sz="2400" smtClean="0">
                                    <a:latin typeface="Cambria Math"/>
                                  </a:rPr>
                                  <m:t>2.2</m:t>
                                </m:r>
                              </m:oMath>
                            </m:oMathPara>
                          </a14:m>
                          <a:endParaRPr lang="en-GB" sz="2400" dirty="0"/>
                        </a:p>
                      </a:txBody>
                      <a:tcPr/>
                    </a:tc>
                    <a:tc>
                      <a:txBody>
                        <a:bodyPr/>
                        <a:lstStyle/>
                        <a:p>
                          <a:pPr/>
                          <a14:m>
                            <m:oMathPara xmlns:m="http://schemas.openxmlformats.org/officeDocument/2006/math">
                              <m:oMathParaPr>
                                <m:jc m:val="centerGroup"/>
                              </m:oMathParaPr>
                              <m:oMath xmlns:m="http://schemas.openxmlformats.org/officeDocument/2006/math">
                                <m:r>
                                  <a:rPr lang="en-GB" sz="2400" smtClean="0">
                                    <a:latin typeface="Cambria Math"/>
                                  </a:rPr>
                                  <m:t>2.5</m:t>
                                </m:r>
                              </m:oMath>
                            </m:oMathPara>
                          </a14:m>
                          <a:endParaRPr lang="en-GB" sz="2400" dirty="0"/>
                        </a:p>
                      </a:txBody>
                      <a:tcPr/>
                    </a:tc>
                    <a:tc>
                      <a:txBody>
                        <a:bodyPr/>
                        <a:lstStyle/>
                        <a:p>
                          <a:pPr/>
                          <a14:m>
                            <m:oMathPara xmlns:m="http://schemas.openxmlformats.org/officeDocument/2006/math">
                              <m:oMathParaPr>
                                <m:jc m:val="centerGroup"/>
                              </m:oMathParaPr>
                              <m:oMath xmlns:m="http://schemas.openxmlformats.org/officeDocument/2006/math">
                                <m:r>
                                  <a:rPr lang="en-GB" sz="2400" smtClean="0">
                                    <a:latin typeface="Cambria Math"/>
                                  </a:rPr>
                                  <m:t>2.6</m:t>
                                </m:r>
                              </m:oMath>
                            </m:oMathPara>
                          </a14:m>
                          <a:endParaRPr lang="en-GB" sz="2400" dirty="0"/>
                        </a:p>
                      </a:txBody>
                      <a:tcPr/>
                    </a:tc>
                    <a:tc>
                      <a:txBody>
                        <a:bodyPr/>
                        <a:lstStyle/>
                        <a:p>
                          <a:pPr/>
                          <a14:m>
                            <m:oMathPara xmlns:m="http://schemas.openxmlformats.org/officeDocument/2006/math">
                              <m:oMathParaPr>
                                <m:jc m:val="centerGroup"/>
                              </m:oMathParaPr>
                              <m:oMath xmlns:m="http://schemas.openxmlformats.org/officeDocument/2006/math">
                                <m:r>
                                  <a:rPr lang="en-GB" sz="2400" smtClean="0">
                                    <a:latin typeface="Cambria Math"/>
                                  </a:rPr>
                                  <m:t>2.65</m:t>
                                </m:r>
                              </m:oMath>
                            </m:oMathPara>
                          </a14:m>
                          <a:endParaRPr lang="en-GB" sz="2400" dirty="0"/>
                        </a:p>
                      </a:txBody>
                      <a:tcPr/>
                    </a:tc>
                    <a:tc>
                      <a:txBody>
                        <a:bodyPr/>
                        <a:lstStyle/>
                        <a:p>
                          <a:pPr/>
                          <a14:m>
                            <m:oMathPara xmlns:m="http://schemas.openxmlformats.org/officeDocument/2006/math">
                              <m:oMathParaPr>
                                <m:jc m:val="centerGroup"/>
                              </m:oMathParaPr>
                              <m:oMath xmlns:m="http://schemas.openxmlformats.org/officeDocument/2006/math">
                                <m:r>
                                  <a:rPr lang="en-GB" sz="2400" smtClean="0">
                                    <a:latin typeface="Cambria Math"/>
                                  </a:rPr>
                                  <m:t>2.9</m:t>
                                </m:r>
                              </m:oMath>
                            </m:oMathPara>
                          </a14:m>
                          <a:endParaRPr lang="en-GB" sz="2400" dirty="0"/>
                        </a:p>
                      </a:txBody>
                      <a:tcPr/>
                    </a:tc>
                    <a:extLst>
                      <a:ext uri="{0D108BD9-81ED-4DB2-BD59-A6C34878D82A}">
                        <a16:rowId xmlns:a16="http://schemas.microsoft.com/office/drawing/2014/main" val="10000"/>
                      </a:ext>
                    </a:extLst>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2618761697"/>
                  </p:ext>
                </p:extLst>
              </p:nvPr>
            </p:nvGraphicFramePr>
            <p:xfrm>
              <a:off x="683566" y="831945"/>
              <a:ext cx="7659588" cy="822960"/>
            </p:xfrm>
            <a:graphic>
              <a:graphicData uri="http://schemas.openxmlformats.org/drawingml/2006/table">
                <a:tbl>
                  <a:tblPr firstCol="1" bandRow="1">
                    <a:tableStyleId>{21E4AEA4-8DFA-4A89-87EB-49C32662AFE0}</a:tableStyleId>
                  </a:tblPr>
                  <a:tblGrid>
                    <a:gridCol w="2304258">
                      <a:extLst>
                        <a:ext uri="{9D8B030D-6E8A-4147-A177-3AD203B41FA5}">
                          <a16:colId xmlns:a16="http://schemas.microsoft.com/office/drawing/2014/main" val="20000"/>
                        </a:ext>
                      </a:extLst>
                    </a:gridCol>
                    <a:gridCol w="996790">
                      <a:extLst>
                        <a:ext uri="{9D8B030D-6E8A-4147-A177-3AD203B41FA5}">
                          <a16:colId xmlns:a16="http://schemas.microsoft.com/office/drawing/2014/main" val="20001"/>
                        </a:ext>
                      </a:extLst>
                    </a:gridCol>
                    <a:gridCol w="1089635">
                      <a:extLst>
                        <a:ext uri="{9D8B030D-6E8A-4147-A177-3AD203B41FA5}">
                          <a16:colId xmlns:a16="http://schemas.microsoft.com/office/drawing/2014/main" val="20002"/>
                        </a:ext>
                      </a:extLst>
                    </a:gridCol>
                    <a:gridCol w="1089635">
                      <a:extLst>
                        <a:ext uri="{9D8B030D-6E8A-4147-A177-3AD203B41FA5}">
                          <a16:colId xmlns:a16="http://schemas.microsoft.com/office/drawing/2014/main" val="20003"/>
                        </a:ext>
                      </a:extLst>
                    </a:gridCol>
                    <a:gridCol w="1089635">
                      <a:extLst>
                        <a:ext uri="{9D8B030D-6E8A-4147-A177-3AD203B41FA5}">
                          <a16:colId xmlns:a16="http://schemas.microsoft.com/office/drawing/2014/main" val="20004"/>
                        </a:ext>
                      </a:extLst>
                    </a:gridCol>
                    <a:gridCol w="1089635">
                      <a:extLst>
                        <a:ext uri="{9D8B030D-6E8A-4147-A177-3AD203B41FA5}">
                          <a16:colId xmlns:a16="http://schemas.microsoft.com/office/drawing/2014/main" val="20005"/>
                        </a:ext>
                      </a:extLst>
                    </a:gridCol>
                  </a:tblGrid>
                  <a:tr h="822960">
                    <a:tc>
                      <a:txBody>
                        <a:bodyPr/>
                        <a:lstStyle/>
                        <a:p>
                          <a:endParaRPr lang="en-US"/>
                        </a:p>
                      </a:txBody>
                      <a:tcPr>
                        <a:blipFill>
                          <a:blip r:embed="rId3"/>
                          <a:stretch>
                            <a:fillRect l="-265" t="-5882" r="-233069" b="-16176"/>
                          </a:stretch>
                        </a:blipFill>
                      </a:tcPr>
                    </a:tc>
                    <a:tc>
                      <a:txBody>
                        <a:bodyPr/>
                        <a:lstStyle/>
                        <a:p>
                          <a:endParaRPr lang="en-US"/>
                        </a:p>
                      </a:txBody>
                      <a:tcPr>
                        <a:blipFill>
                          <a:blip r:embed="rId3"/>
                          <a:stretch>
                            <a:fillRect l="-231098" t="-5882" r="-437195" b="-16176"/>
                          </a:stretch>
                        </a:blipFill>
                      </a:tcPr>
                    </a:tc>
                    <a:tc>
                      <a:txBody>
                        <a:bodyPr/>
                        <a:lstStyle/>
                        <a:p>
                          <a:endParaRPr lang="en-US"/>
                        </a:p>
                      </a:txBody>
                      <a:tcPr>
                        <a:blipFill>
                          <a:blip r:embed="rId3"/>
                          <a:stretch>
                            <a:fillRect l="-303352" t="-5882" r="-300559" b="-16176"/>
                          </a:stretch>
                        </a:blipFill>
                      </a:tcPr>
                    </a:tc>
                    <a:tc>
                      <a:txBody>
                        <a:bodyPr/>
                        <a:lstStyle/>
                        <a:p>
                          <a:endParaRPr lang="en-US"/>
                        </a:p>
                      </a:txBody>
                      <a:tcPr>
                        <a:blipFill>
                          <a:blip r:embed="rId3"/>
                          <a:stretch>
                            <a:fillRect l="-405618" t="-5882" r="-202247" b="-16176"/>
                          </a:stretch>
                        </a:blipFill>
                      </a:tcPr>
                    </a:tc>
                    <a:tc>
                      <a:txBody>
                        <a:bodyPr/>
                        <a:lstStyle/>
                        <a:p>
                          <a:endParaRPr lang="en-US"/>
                        </a:p>
                      </a:txBody>
                      <a:tcPr>
                        <a:blipFill>
                          <a:blip r:embed="rId3"/>
                          <a:stretch>
                            <a:fillRect l="-502793" t="-5882" r="-101117" b="-16176"/>
                          </a:stretch>
                        </a:blipFill>
                      </a:tcPr>
                    </a:tc>
                    <a:tc>
                      <a:txBody>
                        <a:bodyPr/>
                        <a:lstStyle/>
                        <a:p>
                          <a:endParaRPr lang="en-US"/>
                        </a:p>
                      </a:txBody>
                      <a:tcPr>
                        <a:blipFill>
                          <a:blip r:embed="rId3"/>
                          <a:stretch>
                            <a:fillRect l="-602793" t="-5882" r="-1117" b="-16176"/>
                          </a:stretch>
                        </a:blipFill>
                      </a:tcPr>
                    </a:tc>
                    <a:extLst>
                      <a:ext uri="{0D108BD9-81ED-4DB2-BD59-A6C34878D82A}">
                        <a16:rowId xmlns:a16="http://schemas.microsoft.com/office/drawing/2014/main" val="10000"/>
                      </a:ext>
                    </a:extLst>
                  </a:tr>
                </a:tbl>
              </a:graphicData>
            </a:graphic>
          </p:graphicFrame>
        </mc:Fallback>
      </mc:AlternateContent>
      <p:sp>
        <p:nvSpPr>
          <p:cNvPr id="20" name="Rectangle 19"/>
          <p:cNvSpPr/>
          <p:nvPr/>
        </p:nvSpPr>
        <p:spPr>
          <a:xfrm>
            <a:off x="4283968" y="3618498"/>
            <a:ext cx="964005" cy="8170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1" name="Rectangle 20"/>
          <p:cNvSpPr/>
          <p:nvPr/>
        </p:nvSpPr>
        <p:spPr>
          <a:xfrm>
            <a:off x="4283968" y="4606424"/>
            <a:ext cx="964005" cy="8170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2" name="TextBox 21"/>
          <p:cNvSpPr txBox="1"/>
          <p:nvPr/>
        </p:nvSpPr>
        <p:spPr>
          <a:xfrm>
            <a:off x="6407632" y="4476405"/>
            <a:ext cx="2448272"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The ‘overbar’ in stats specifically means ‘the sample mean of’, but don’t worry about the ‘sample’ bit for now.</a:t>
            </a:r>
          </a:p>
        </p:txBody>
      </p:sp>
      <p:pic>
        <p:nvPicPr>
          <p:cNvPr id="13" name="Picture 12"/>
          <p:cNvPicPr>
            <a:picLocks noChangeAspect="1"/>
          </p:cNvPicPr>
          <p:nvPr/>
        </p:nvPicPr>
        <p:blipFill>
          <a:blip r:embed="rId4"/>
          <a:stretch>
            <a:fillRect/>
          </a:stretch>
        </p:blipFill>
        <p:spPr>
          <a:xfrm>
            <a:off x="1151735" y="5909339"/>
            <a:ext cx="1051676" cy="1703572"/>
          </a:xfrm>
          <a:prstGeom prst="rect">
            <a:avLst/>
          </a:prstGeom>
        </p:spPr>
      </p:pic>
      <p:sp>
        <p:nvSpPr>
          <p:cNvPr id="14" name="TextBox 13"/>
          <p:cNvSpPr txBox="1"/>
          <p:nvPr/>
        </p:nvSpPr>
        <p:spPr>
          <a:xfrm>
            <a:off x="1967025" y="6029922"/>
            <a:ext cx="2532968"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b="1" dirty="0"/>
              <a:t>“Use of Technology” Monkey says:</a:t>
            </a:r>
          </a:p>
          <a:p>
            <a:r>
              <a:rPr lang="en-GB" sz="1200" dirty="0"/>
              <a:t>Time to whip out </a:t>
            </a:r>
            <a:r>
              <a:rPr lang="en-GB" sz="1200" dirty="0" err="1"/>
              <a:t>yer</a:t>
            </a:r>
            <a:r>
              <a:rPr lang="en-GB" sz="1200" dirty="0"/>
              <a:t> </a:t>
            </a:r>
            <a:r>
              <a:rPr lang="en-GB" sz="1200" dirty="0" err="1"/>
              <a:t>Casios</a:t>
            </a:r>
            <a:r>
              <a:rPr lang="en-GB" sz="1200" dirty="0"/>
              <a:t>…</a:t>
            </a:r>
          </a:p>
        </p:txBody>
      </p:sp>
    </p:spTree>
    <p:extLst>
      <p:ext uri="{BB962C8B-B14F-4D97-AF65-F5344CB8AC3E}">
        <p14:creationId xmlns:p14="http://schemas.microsoft.com/office/powerpoint/2010/main" val="269317271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8" restart="whenNotActive" fill="hold" evtFilter="cancelBubble" nodeType="interactiveSeq">
                <p:stCondLst>
                  <p:cond evt="onClick" delay="0">
                    <p:tgtEl>
                      <p:spTgt spid="21"/>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1836378"/>
            <a:ext cx="9142856" cy="4975490"/>
          </a:xfrm>
          <a:prstGeom prst="rect">
            <a:avLst/>
          </a:prstGeom>
          <a:pattFill prst="wdDnDiag">
            <a:fgClr>
              <a:schemeClr val="bg2"/>
            </a:fgClr>
            <a:bgClr>
              <a:schemeClr val="bg1"/>
            </a:bgClr>
          </a:patt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3" name="Group 2"/>
          <p:cNvGrpSpPr/>
          <p:nvPr/>
        </p:nvGrpSpPr>
        <p:grpSpPr>
          <a:xfrm>
            <a:off x="0" y="0"/>
            <a:ext cx="9143074" cy="599127"/>
            <a:chOff x="0" y="13335"/>
            <a:chExt cx="9144218" cy="599127"/>
          </a:xfrm>
        </p:grpSpPr>
        <p:sp>
          <p:nvSpPr>
            <p:cNvPr id="4"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Inputting Data</a:t>
              </a:r>
            </a:p>
          </p:txBody>
        </p:sp>
        <p:cxnSp>
          <p:nvCxnSpPr>
            <p:cNvPr id="5" name="Straight Connector 4"/>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6" name="TextBox 5"/>
          <p:cNvSpPr txBox="1"/>
          <p:nvPr/>
        </p:nvSpPr>
        <p:spPr>
          <a:xfrm>
            <a:off x="281038" y="1914020"/>
            <a:ext cx="5227066" cy="400110"/>
          </a:xfrm>
          <a:prstGeom prst="rect">
            <a:avLst/>
          </a:prstGeom>
          <a:noFill/>
        </p:spPr>
        <p:txBody>
          <a:bodyPr wrap="square" rtlCol="0">
            <a:spAutoFit/>
          </a:bodyPr>
          <a:lstStyle/>
          <a:p>
            <a:r>
              <a:rPr lang="en-GB" sz="2000" b="1" dirty="0"/>
              <a:t>Use the MENU button to access STATS mode.</a:t>
            </a:r>
          </a:p>
        </p:txBody>
      </p:sp>
      <mc:AlternateContent xmlns:mc="http://schemas.openxmlformats.org/markup-compatibility/2006" xmlns:a14="http://schemas.microsoft.com/office/drawing/2010/main">
        <mc:Choice Requires="a14">
          <p:sp>
            <p:nvSpPr>
              <p:cNvPr id="7" name="TextBox 6"/>
              <p:cNvSpPr txBox="1"/>
              <p:nvPr/>
            </p:nvSpPr>
            <p:spPr>
              <a:xfrm>
                <a:off x="1034424" y="4464306"/>
                <a:ext cx="295232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sz="2400" b="0" i="1" smtClean="0">
                          <a:latin typeface="Cambria Math" panose="02040503050406030204" pitchFamily="18" charset="0"/>
                        </a:rPr>
                        <m:t>𝑛</m:t>
                      </m:r>
                      <m:r>
                        <a:rPr lang="en-GB" sz="2400" b="0" i="1" smtClean="0">
                          <a:latin typeface="Cambria Math" panose="02040503050406030204" pitchFamily="18" charset="0"/>
                        </a:rPr>
                        <m:t>            =</m:t>
                      </m:r>
                      <m:r>
                        <a:rPr lang="en-GB" sz="2400" b="1" i="1" smtClean="0">
                          <a:latin typeface="Cambria Math" panose="02040503050406030204" pitchFamily="18" charset="0"/>
                        </a:rPr>
                        <m:t>𝟓</m:t>
                      </m:r>
                    </m:oMath>
                  </m:oMathPara>
                </a14:m>
                <a:endParaRPr lang="en-GB"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034424" y="4464306"/>
                <a:ext cx="2952328" cy="461665"/>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966868" y="5859975"/>
                <a:ext cx="295232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n-GB" sz="2400" b="0" i="0" smtClean="0">
                          <a:latin typeface="Cambria Math" panose="02040503050406030204" pitchFamily="18" charset="0"/>
                        </a:rPr>
                        <m:t>Σ</m:t>
                      </m:r>
                      <m:r>
                        <a:rPr lang="en-GB" sz="2400" b="0" i="1" smtClean="0">
                          <a:latin typeface="Cambria Math" panose="02040503050406030204" pitchFamily="18" charset="0"/>
                        </a:rPr>
                        <m:t>𝑥</m:t>
                      </m:r>
                      <m:r>
                        <a:rPr lang="en-GB" sz="2400" b="0" i="1" smtClean="0">
                          <a:latin typeface="Cambria Math" panose="02040503050406030204" pitchFamily="18" charset="0"/>
                        </a:rPr>
                        <m:t>          =</m:t>
                      </m:r>
                      <m:r>
                        <a:rPr lang="en-GB" sz="2400" b="1" i="1" smtClean="0">
                          <a:latin typeface="Cambria Math" panose="02040503050406030204" pitchFamily="18" charset="0"/>
                        </a:rPr>
                        <m:t>𝟏𝟐</m:t>
                      </m:r>
                      <m:r>
                        <a:rPr lang="en-GB" sz="2400" b="1" i="1" smtClean="0">
                          <a:latin typeface="Cambria Math" panose="02040503050406030204" pitchFamily="18" charset="0"/>
                        </a:rPr>
                        <m:t>.</m:t>
                      </m:r>
                      <m:r>
                        <a:rPr lang="en-GB" sz="2400" b="1" i="1" smtClean="0">
                          <a:latin typeface="Cambria Math" panose="02040503050406030204" pitchFamily="18" charset="0"/>
                        </a:rPr>
                        <m:t>𝟖𝟓</m:t>
                      </m:r>
                    </m:oMath>
                  </m:oMathPara>
                </a14:m>
                <a:endParaRPr lang="en-GB" sz="24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966868" y="5859975"/>
                <a:ext cx="2952328" cy="461665"/>
              </a:xfrm>
              <a:prstGeom prst="rect">
                <a:avLst/>
              </a:prstGeom>
              <a:blipFill>
                <a:blip r:embed="rId3"/>
                <a:stretch>
                  <a:fillRect l="-62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92268" y="6292119"/>
                <a:ext cx="295232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GB" sz="2400" b="0" i="1" smtClean="0">
                              <a:latin typeface="Cambria Math" panose="02040503050406030204" pitchFamily="18" charset="0"/>
                            </a:rPr>
                          </m:ctrlPr>
                        </m:accPr>
                        <m:e>
                          <m:r>
                            <a:rPr lang="en-GB" sz="2400" i="1" smtClean="0">
                              <a:latin typeface="Cambria Math" panose="02040503050406030204" pitchFamily="18" charset="0"/>
                            </a:rPr>
                            <m:t>𝑥</m:t>
                          </m:r>
                        </m:e>
                      </m:acc>
                      <m:r>
                        <a:rPr lang="en-GB" sz="2400" b="0" i="1" smtClean="0">
                          <a:latin typeface="Cambria Math" panose="02040503050406030204" pitchFamily="18" charset="0"/>
                        </a:rPr>
                        <m:t>            =</m:t>
                      </m:r>
                      <m:r>
                        <a:rPr lang="en-GB" sz="2400" b="1" i="1" smtClean="0">
                          <a:latin typeface="Cambria Math" panose="02040503050406030204" pitchFamily="18" charset="0"/>
                        </a:rPr>
                        <m:t>𝟐</m:t>
                      </m:r>
                      <m:r>
                        <a:rPr lang="en-GB" sz="2400" b="1" i="1" smtClean="0">
                          <a:latin typeface="Cambria Math" panose="02040503050406030204" pitchFamily="18" charset="0"/>
                        </a:rPr>
                        <m:t>.</m:t>
                      </m:r>
                      <m:r>
                        <a:rPr lang="en-GB" sz="2400" b="1" i="1" smtClean="0">
                          <a:latin typeface="Cambria Math" panose="02040503050406030204" pitchFamily="18" charset="0"/>
                        </a:rPr>
                        <m:t>𝟓𝟕</m:t>
                      </m:r>
                    </m:oMath>
                  </m:oMathPara>
                </a14:m>
                <a:endParaRPr lang="en-GB" sz="24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992268" y="6292119"/>
                <a:ext cx="2952328" cy="46166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011119" y="4920519"/>
                <a:ext cx="3456384"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n-GB" sz="2400" b="0" i="0" smtClean="0">
                          <a:latin typeface="Cambria Math" panose="02040503050406030204" pitchFamily="18" charset="0"/>
                        </a:rPr>
                        <m:t>Σ</m:t>
                      </m:r>
                      <m:r>
                        <a:rPr lang="en-GB" sz="2400" b="0" i="1" smtClean="0">
                          <a:latin typeface="Cambria Math" panose="02040503050406030204" pitchFamily="18" charset="0"/>
                        </a:rPr>
                        <m:t>𝑥</m:t>
                      </m:r>
                      <m:r>
                        <a:rPr lang="en-GB" sz="2400" b="0" i="1" smtClean="0">
                          <a:latin typeface="Cambria Math" panose="02040503050406030204" pitchFamily="18" charset="0"/>
                        </a:rPr>
                        <m:t> /</m:t>
                      </m:r>
                      <m:r>
                        <a:rPr lang="en-GB" sz="2400" b="0" i="1" smtClean="0">
                          <a:latin typeface="Cambria Math" panose="02040503050406030204" pitchFamily="18" charset="0"/>
                        </a:rPr>
                        <m:t>𝑛</m:t>
                      </m:r>
                      <m:r>
                        <a:rPr lang="en-GB" sz="2400" b="0" i="1" smtClean="0">
                          <a:latin typeface="Cambria Math" panose="02040503050406030204" pitchFamily="18" charset="0"/>
                        </a:rPr>
                        <m:t>    =</m:t>
                      </m:r>
                      <m:r>
                        <a:rPr lang="en-GB" sz="2400" b="1" i="1" smtClean="0">
                          <a:latin typeface="Cambria Math" panose="02040503050406030204" pitchFamily="18" charset="0"/>
                        </a:rPr>
                        <m:t>𝟐</m:t>
                      </m:r>
                      <m:r>
                        <a:rPr lang="en-GB" sz="2400" b="1" i="1" smtClean="0">
                          <a:latin typeface="Cambria Math" panose="02040503050406030204" pitchFamily="18" charset="0"/>
                        </a:rPr>
                        <m:t>.</m:t>
                      </m:r>
                      <m:r>
                        <a:rPr lang="en-GB" sz="2400" b="1" i="1" smtClean="0">
                          <a:latin typeface="Cambria Math" panose="02040503050406030204" pitchFamily="18" charset="0"/>
                        </a:rPr>
                        <m:t>𝟓𝟕</m:t>
                      </m:r>
                    </m:oMath>
                  </m:oMathPara>
                </a14:m>
                <a:endParaRPr lang="en-GB" sz="24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1011119" y="4920519"/>
                <a:ext cx="3456384" cy="461665"/>
              </a:xfrm>
              <a:prstGeom prst="rect">
                <a:avLst/>
              </a:prstGeom>
              <a:blipFill>
                <a:blip r:embed="rId5"/>
                <a:stretch>
                  <a:fillRect l="-529" b="-171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65019" y="5414450"/>
                <a:ext cx="3849825"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sz="2400" b="0" i="1" smtClean="0">
                          <a:latin typeface="Cambria Math" panose="02040503050406030204" pitchFamily="18" charset="0"/>
                        </a:rPr>
                        <m:t>3</m:t>
                      </m:r>
                      <m:acc>
                        <m:accPr>
                          <m:chr m:val="̅"/>
                          <m:ctrlPr>
                            <a:rPr lang="en-GB" sz="2400" b="0" i="1" smtClean="0">
                              <a:latin typeface="Cambria Math" panose="02040503050406030204" pitchFamily="18" charset="0"/>
                            </a:rPr>
                          </m:ctrlPr>
                        </m:accPr>
                        <m:e>
                          <m:r>
                            <a:rPr lang="en-GB" sz="2400" i="1" smtClean="0">
                              <a:latin typeface="Cambria Math" panose="02040503050406030204" pitchFamily="18" charset="0"/>
                            </a:rPr>
                            <m:t>𝑥</m:t>
                          </m:r>
                        </m:e>
                      </m:acc>
                      <m:r>
                        <a:rPr lang="en-GB" sz="2400" b="0" i="1" smtClean="0">
                          <a:latin typeface="Cambria Math" panose="02040503050406030204" pitchFamily="18" charset="0"/>
                        </a:rPr>
                        <m:t>+1  =</m:t>
                      </m:r>
                      <m:r>
                        <a:rPr lang="en-GB" sz="2400" b="1" i="1" smtClean="0">
                          <a:latin typeface="Cambria Math" panose="02040503050406030204" pitchFamily="18" charset="0"/>
                        </a:rPr>
                        <m:t>𝟖</m:t>
                      </m:r>
                      <m:r>
                        <a:rPr lang="en-GB" sz="2400" b="1" i="1" smtClean="0">
                          <a:latin typeface="Cambria Math" panose="02040503050406030204" pitchFamily="18" charset="0"/>
                        </a:rPr>
                        <m:t>.</m:t>
                      </m:r>
                      <m:r>
                        <a:rPr lang="en-GB" sz="2400" b="1" i="1" smtClean="0">
                          <a:latin typeface="Cambria Math" panose="02040503050406030204" pitchFamily="18" charset="0"/>
                        </a:rPr>
                        <m:t>𝟕𝟏</m:t>
                      </m:r>
                    </m:oMath>
                  </m:oMathPara>
                </a14:m>
                <a:endParaRPr lang="en-GB" sz="24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965019" y="5414450"/>
                <a:ext cx="3849825" cy="461665"/>
              </a:xfrm>
              <a:prstGeom prst="rect">
                <a:avLst/>
              </a:prstGeom>
              <a:blipFill>
                <a:blip r:embed="rId6"/>
                <a:stretch>
                  <a:fillRect l="-316"/>
                </a:stretch>
              </a:blipFill>
            </p:spPr>
            <p:txBody>
              <a:bodyPr/>
              <a:lstStyle/>
              <a:p>
                <a:r>
                  <a:rPr lang="en-GB">
                    <a:noFill/>
                  </a:rPr>
                  <a:t> </a:t>
                </a:r>
              </a:p>
            </p:txBody>
          </p:sp>
        </mc:Fallback>
      </mc:AlternateContent>
      <p:sp>
        <p:nvSpPr>
          <p:cNvPr id="12" name="Rectangle 11"/>
          <p:cNvSpPr/>
          <p:nvPr/>
        </p:nvSpPr>
        <p:spPr>
          <a:xfrm>
            <a:off x="2528596" y="4420468"/>
            <a:ext cx="1088132" cy="5112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
        <p:nvSpPr>
          <p:cNvPr id="13" name="Rectangle 12"/>
          <p:cNvSpPr/>
          <p:nvPr/>
        </p:nvSpPr>
        <p:spPr>
          <a:xfrm>
            <a:off x="2528596" y="4946223"/>
            <a:ext cx="1088132" cy="4394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
        <p:nvSpPr>
          <p:cNvPr id="14" name="Rectangle 13"/>
          <p:cNvSpPr/>
          <p:nvPr/>
        </p:nvSpPr>
        <p:spPr>
          <a:xfrm>
            <a:off x="2461028" y="5383441"/>
            <a:ext cx="1231900" cy="4340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
        <p:nvSpPr>
          <p:cNvPr id="15" name="Rectangle 14"/>
          <p:cNvSpPr/>
          <p:nvPr/>
        </p:nvSpPr>
        <p:spPr>
          <a:xfrm>
            <a:off x="2461028" y="5819620"/>
            <a:ext cx="1231900" cy="4433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p:sp>
        <p:nvSpPr>
          <p:cNvPr id="16" name="Rectangle 15"/>
          <p:cNvSpPr/>
          <p:nvPr/>
        </p:nvSpPr>
        <p:spPr>
          <a:xfrm>
            <a:off x="2461028" y="6267335"/>
            <a:ext cx="1231900" cy="5454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dirty="0"/>
              <a:t>?</a:t>
            </a:r>
          </a:p>
        </p:txBody>
      </p:sp>
      <mc:AlternateContent xmlns:mc="http://schemas.openxmlformats.org/markup-compatibility/2006" xmlns:a14="http://schemas.microsoft.com/office/drawing/2010/main">
        <mc:Choice Requires="a14">
          <p:sp>
            <p:nvSpPr>
              <p:cNvPr id="19" name="TextBox 18"/>
              <p:cNvSpPr txBox="1"/>
              <p:nvPr/>
            </p:nvSpPr>
            <p:spPr>
              <a:xfrm>
                <a:off x="311859" y="2487405"/>
                <a:ext cx="4719195" cy="181588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b="1" dirty="0"/>
                  <a:t>On older black/silver </a:t>
                </a:r>
                <a:r>
                  <a:rPr lang="en-GB" sz="1600" b="1" dirty="0" err="1"/>
                  <a:t>Casios</a:t>
                </a:r>
                <a:r>
                  <a:rPr lang="en-GB" sz="1600" b="1" dirty="0"/>
                  <a:t>:</a:t>
                </a:r>
              </a:p>
              <a:p>
                <a:pPr marL="285750" indent="-285750">
                  <a:buFont typeface="Arial" panose="020B0604020202020204" pitchFamily="34" charset="0"/>
                  <a:buChar char="•"/>
                </a:pPr>
                <a:r>
                  <a:rPr lang="en-GB" sz="1600" dirty="0"/>
                  <a:t>Select 1-VAR meaning “1 variable”.</a:t>
                </a:r>
              </a:p>
              <a:p>
                <a:pPr marL="285750" indent="-285750">
                  <a:buFont typeface="Arial" panose="020B0604020202020204" pitchFamily="34" charset="0"/>
                  <a:buChar char="•"/>
                </a:pPr>
                <a:r>
                  <a:rPr lang="en-GB" sz="1600" dirty="0"/>
                  <a:t>Enter each value above, pressing = after each entry.</a:t>
                </a:r>
              </a:p>
              <a:p>
                <a:pPr marL="285750" indent="-285750">
                  <a:buFont typeface="Arial" panose="020B0604020202020204" pitchFamily="34" charset="0"/>
                  <a:buChar char="•"/>
                </a:pPr>
                <a:r>
                  <a:rPr lang="en-GB" sz="1600" dirty="0"/>
                  <a:t>Press AC to start a statistical calculation.</a:t>
                </a:r>
              </a:p>
              <a:p>
                <a:pPr marL="285750" indent="-285750">
                  <a:buFont typeface="Arial" panose="020B0604020202020204" pitchFamily="34" charset="0"/>
                  <a:buChar char="•"/>
                </a:pPr>
                <a:r>
                  <a:rPr lang="en-GB" sz="1600" dirty="0"/>
                  <a:t>Use SHIFT </a:t>
                </a:r>
                <a14:m>
                  <m:oMath xmlns:m="http://schemas.openxmlformats.org/officeDocument/2006/math">
                    <m:r>
                      <a:rPr lang="en-GB" sz="1600" b="0" i="1" smtClean="0">
                        <a:latin typeface="Cambria Math" panose="02040503050406030204" pitchFamily="18" charset="0"/>
                      </a:rPr>
                      <m:t>→</m:t>
                    </m:r>
                  </m:oMath>
                </a14:m>
                <a:r>
                  <a:rPr lang="en-GB" sz="1600" dirty="0"/>
                  <a:t> 1 to access statistical symbols, e.g. </a:t>
                </a:r>
                <a14:m>
                  <m:oMath xmlns:m="http://schemas.openxmlformats.org/officeDocument/2006/math">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𝑥</m:t>
                        </m:r>
                      </m:e>
                    </m:acc>
                  </m:oMath>
                </a14:m>
                <a:r>
                  <a:rPr lang="en-GB" sz="1600" dirty="0"/>
                  <a:t>, to insert into your calculation. Press = to evaluate when done.</a:t>
                </a:r>
              </a:p>
            </p:txBody>
          </p:sp>
        </mc:Choice>
        <mc:Fallback xmlns="">
          <p:sp>
            <p:nvSpPr>
              <p:cNvPr id="19" name="TextBox 18"/>
              <p:cNvSpPr txBox="1">
                <a:spLocks noRot="1" noChangeAspect="1" noMove="1" noResize="1" noEditPoints="1" noAdjustHandles="1" noChangeArrowheads="1" noChangeShapeType="1" noTextEdit="1"/>
              </p:cNvSpPr>
              <p:nvPr/>
            </p:nvSpPr>
            <p:spPr>
              <a:xfrm>
                <a:off x="311859" y="2487405"/>
                <a:ext cx="4719195" cy="1815882"/>
              </a:xfrm>
              <a:prstGeom prst="rect">
                <a:avLst/>
              </a:prstGeom>
              <a:blipFill>
                <a:blip r:embed="rId7"/>
                <a:stretch>
                  <a:fillRect l="-386" t="-331" r="-643" b="-26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364088" y="2431297"/>
                <a:ext cx="3255668" cy="403187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b="1" dirty="0"/>
                  <a:t>On a </a:t>
                </a:r>
                <a:r>
                  <a:rPr lang="en-GB" sz="1600" b="1" dirty="0" err="1"/>
                  <a:t>Classwiz</a:t>
                </a:r>
                <a:r>
                  <a:rPr lang="en-GB" sz="1600" b="1" dirty="0"/>
                  <a:t>:</a:t>
                </a:r>
              </a:p>
              <a:p>
                <a:pPr marL="285750" indent="-285750">
                  <a:buFont typeface="Arial" panose="020B0604020202020204" pitchFamily="34" charset="0"/>
                  <a:buChar char="•"/>
                </a:pPr>
                <a:r>
                  <a:rPr lang="en-GB" sz="1600" dirty="0"/>
                  <a:t>Select 1-Variable.</a:t>
                </a:r>
              </a:p>
              <a:p>
                <a:pPr marL="285750" indent="-285750">
                  <a:buFont typeface="Arial" panose="020B0604020202020204" pitchFamily="34" charset="0"/>
                  <a:buChar char="•"/>
                </a:pPr>
                <a:r>
                  <a:rPr lang="en-GB" sz="1600" dirty="0"/>
                  <a:t>Enter each value above, pressing = after each entry.</a:t>
                </a:r>
              </a:p>
              <a:p>
                <a:pPr marL="285750" indent="-285750">
                  <a:buFont typeface="Arial" panose="020B0604020202020204" pitchFamily="34" charset="0"/>
                  <a:buChar char="•"/>
                </a:pPr>
                <a:r>
                  <a:rPr lang="en-GB" sz="1600" dirty="0"/>
                  <a:t>Press AC to start a statistical calculation.</a:t>
                </a:r>
              </a:p>
              <a:p>
                <a:pPr marL="285750" indent="-285750">
                  <a:buFont typeface="Arial" panose="020B0604020202020204" pitchFamily="34" charset="0"/>
                  <a:buChar char="•"/>
                </a:pPr>
                <a:r>
                  <a:rPr lang="en-GB" sz="1600" dirty="0"/>
                  <a:t>Press the OPTN button. “1-Variable </a:t>
                </a:r>
                <a:r>
                  <a:rPr lang="en-GB" sz="1600" dirty="0" err="1"/>
                  <a:t>Calc</a:t>
                </a:r>
                <a:r>
                  <a:rPr lang="en-GB" sz="1600" dirty="0"/>
                  <a:t>” will calculate all common statistics (including all on the left). Alternatively you can construct a statistical expression yourself – in the OPTN menu press Down. “Variable” for example contains </a:t>
                </a:r>
                <a14:m>
                  <m:oMath xmlns:m="http://schemas.openxmlformats.org/officeDocument/2006/math">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𝑥</m:t>
                        </m:r>
                      </m:e>
                    </m:acc>
                  </m:oMath>
                </a14:m>
                <a:r>
                  <a:rPr lang="en-GB" sz="1600" dirty="0"/>
                  <a:t>. This will insert it into your calculation; press = when done.</a:t>
                </a:r>
              </a:p>
            </p:txBody>
          </p:sp>
        </mc:Choice>
        <mc:Fallback xmlns="">
          <p:sp>
            <p:nvSpPr>
              <p:cNvPr id="20" name="TextBox 19"/>
              <p:cNvSpPr txBox="1">
                <a:spLocks noRot="1" noChangeAspect="1" noMove="1" noResize="1" noEditPoints="1" noAdjustHandles="1" noChangeArrowheads="1" noChangeShapeType="1" noTextEdit="1"/>
              </p:cNvSpPr>
              <p:nvPr/>
            </p:nvSpPr>
            <p:spPr>
              <a:xfrm>
                <a:off x="5364088" y="2431297"/>
                <a:ext cx="3255668" cy="4031873"/>
              </a:xfrm>
              <a:prstGeom prst="rect">
                <a:avLst/>
              </a:prstGeom>
              <a:blipFill>
                <a:blip r:embed="rId8"/>
                <a:stretch>
                  <a:fillRect l="-743" t="-150" r="-743" b="-7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22" name="Table 21"/>
              <p:cNvGraphicFramePr>
                <a:graphicFrameLocks noGrp="1"/>
              </p:cNvGraphicFramePr>
              <p:nvPr>
                <p:extLst>
                  <p:ext uri="{D42A27DB-BD31-4B8C-83A1-F6EECF244321}">
                    <p14:modId xmlns:p14="http://schemas.microsoft.com/office/powerpoint/2010/main" val="4171675586"/>
                  </p:ext>
                </p:extLst>
              </p:nvPr>
            </p:nvGraphicFramePr>
            <p:xfrm>
              <a:off x="683566" y="831945"/>
              <a:ext cx="7659588" cy="822960"/>
            </p:xfrm>
            <a:graphic>
              <a:graphicData uri="http://schemas.openxmlformats.org/drawingml/2006/table">
                <a:tbl>
                  <a:tblPr firstCol="1" bandRow="1">
                    <a:tableStyleId>{21E4AEA4-8DFA-4A89-87EB-49C32662AFE0}</a:tableStyleId>
                  </a:tblPr>
                  <a:tblGrid>
                    <a:gridCol w="2304258">
                      <a:extLst>
                        <a:ext uri="{9D8B030D-6E8A-4147-A177-3AD203B41FA5}">
                          <a16:colId xmlns:a16="http://schemas.microsoft.com/office/drawing/2014/main" val="20000"/>
                        </a:ext>
                      </a:extLst>
                    </a:gridCol>
                    <a:gridCol w="996790">
                      <a:extLst>
                        <a:ext uri="{9D8B030D-6E8A-4147-A177-3AD203B41FA5}">
                          <a16:colId xmlns:a16="http://schemas.microsoft.com/office/drawing/2014/main" val="20001"/>
                        </a:ext>
                      </a:extLst>
                    </a:gridCol>
                    <a:gridCol w="1089635">
                      <a:extLst>
                        <a:ext uri="{9D8B030D-6E8A-4147-A177-3AD203B41FA5}">
                          <a16:colId xmlns:a16="http://schemas.microsoft.com/office/drawing/2014/main" val="20002"/>
                        </a:ext>
                      </a:extLst>
                    </a:gridCol>
                    <a:gridCol w="1089635">
                      <a:extLst>
                        <a:ext uri="{9D8B030D-6E8A-4147-A177-3AD203B41FA5}">
                          <a16:colId xmlns:a16="http://schemas.microsoft.com/office/drawing/2014/main" val="20003"/>
                        </a:ext>
                      </a:extLst>
                    </a:gridCol>
                    <a:gridCol w="1089635">
                      <a:extLst>
                        <a:ext uri="{9D8B030D-6E8A-4147-A177-3AD203B41FA5}">
                          <a16:colId xmlns:a16="http://schemas.microsoft.com/office/drawing/2014/main" val="20004"/>
                        </a:ext>
                      </a:extLst>
                    </a:gridCol>
                    <a:gridCol w="1089635">
                      <a:extLst>
                        <a:ext uri="{9D8B030D-6E8A-4147-A177-3AD203B41FA5}">
                          <a16:colId xmlns:a16="http://schemas.microsoft.com/office/drawing/2014/main" val="20005"/>
                        </a:ext>
                      </a:extLst>
                    </a:gridCol>
                  </a:tblGrid>
                  <a:tr h="370840">
                    <a:tc>
                      <a:txBody>
                        <a:bodyPr/>
                        <a:lstStyle/>
                        <a:p>
                          <a:r>
                            <a:rPr lang="en-GB" sz="2400" dirty="0"/>
                            <a:t>Diameter of coin</a:t>
                          </a:r>
                        </a:p>
                        <a:p>
                          <a14:m>
                            <m:oMath xmlns:m="http://schemas.openxmlformats.org/officeDocument/2006/math">
                              <m:r>
                                <a:rPr lang="en-GB" sz="2400" smtClean="0">
                                  <a:latin typeface="Cambria Math"/>
                                </a:rPr>
                                <m:t>𝒙</m:t>
                              </m:r>
                            </m:oMath>
                          </a14:m>
                          <a:r>
                            <a:rPr lang="en-GB" sz="2400" dirty="0"/>
                            <a:t> (cm)</a:t>
                          </a:r>
                        </a:p>
                      </a:txBody>
                      <a:tcPr/>
                    </a:tc>
                    <a:tc>
                      <a:txBody>
                        <a:bodyPr/>
                        <a:lstStyle/>
                        <a:p>
                          <a:pPr/>
                          <a14:m>
                            <m:oMathPara xmlns:m="http://schemas.openxmlformats.org/officeDocument/2006/math">
                              <m:oMathParaPr>
                                <m:jc m:val="centerGroup"/>
                              </m:oMathParaPr>
                              <m:oMath xmlns:m="http://schemas.openxmlformats.org/officeDocument/2006/math">
                                <m:r>
                                  <a:rPr lang="en-GB" sz="2400" smtClean="0">
                                    <a:latin typeface="Cambria Math"/>
                                  </a:rPr>
                                  <m:t>2.2</m:t>
                                </m:r>
                              </m:oMath>
                            </m:oMathPara>
                          </a14:m>
                          <a:endParaRPr lang="en-GB" sz="2400" dirty="0"/>
                        </a:p>
                      </a:txBody>
                      <a:tcPr/>
                    </a:tc>
                    <a:tc>
                      <a:txBody>
                        <a:bodyPr/>
                        <a:lstStyle/>
                        <a:p>
                          <a:pPr/>
                          <a14:m>
                            <m:oMathPara xmlns:m="http://schemas.openxmlformats.org/officeDocument/2006/math">
                              <m:oMathParaPr>
                                <m:jc m:val="centerGroup"/>
                              </m:oMathParaPr>
                              <m:oMath xmlns:m="http://schemas.openxmlformats.org/officeDocument/2006/math">
                                <m:r>
                                  <a:rPr lang="en-GB" sz="2400" smtClean="0">
                                    <a:latin typeface="Cambria Math"/>
                                  </a:rPr>
                                  <m:t>2.5</m:t>
                                </m:r>
                              </m:oMath>
                            </m:oMathPara>
                          </a14:m>
                          <a:endParaRPr lang="en-GB" sz="2400" dirty="0"/>
                        </a:p>
                      </a:txBody>
                      <a:tcPr/>
                    </a:tc>
                    <a:tc>
                      <a:txBody>
                        <a:bodyPr/>
                        <a:lstStyle/>
                        <a:p>
                          <a:pPr/>
                          <a14:m>
                            <m:oMathPara xmlns:m="http://schemas.openxmlformats.org/officeDocument/2006/math">
                              <m:oMathParaPr>
                                <m:jc m:val="centerGroup"/>
                              </m:oMathParaPr>
                              <m:oMath xmlns:m="http://schemas.openxmlformats.org/officeDocument/2006/math">
                                <m:r>
                                  <a:rPr lang="en-GB" sz="2400" smtClean="0">
                                    <a:latin typeface="Cambria Math"/>
                                  </a:rPr>
                                  <m:t>2.6</m:t>
                                </m:r>
                              </m:oMath>
                            </m:oMathPara>
                          </a14:m>
                          <a:endParaRPr lang="en-GB" sz="2400" dirty="0"/>
                        </a:p>
                      </a:txBody>
                      <a:tcPr/>
                    </a:tc>
                    <a:tc>
                      <a:txBody>
                        <a:bodyPr/>
                        <a:lstStyle/>
                        <a:p>
                          <a:pPr/>
                          <a14:m>
                            <m:oMathPara xmlns:m="http://schemas.openxmlformats.org/officeDocument/2006/math">
                              <m:oMathParaPr>
                                <m:jc m:val="centerGroup"/>
                              </m:oMathParaPr>
                              <m:oMath xmlns:m="http://schemas.openxmlformats.org/officeDocument/2006/math">
                                <m:r>
                                  <a:rPr lang="en-GB" sz="2400" smtClean="0">
                                    <a:latin typeface="Cambria Math"/>
                                  </a:rPr>
                                  <m:t>2.65</m:t>
                                </m:r>
                              </m:oMath>
                            </m:oMathPara>
                          </a14:m>
                          <a:endParaRPr lang="en-GB" sz="2400" dirty="0"/>
                        </a:p>
                      </a:txBody>
                      <a:tcPr/>
                    </a:tc>
                    <a:tc>
                      <a:txBody>
                        <a:bodyPr/>
                        <a:lstStyle/>
                        <a:p>
                          <a:pPr/>
                          <a14:m>
                            <m:oMathPara xmlns:m="http://schemas.openxmlformats.org/officeDocument/2006/math">
                              <m:oMathParaPr>
                                <m:jc m:val="centerGroup"/>
                              </m:oMathParaPr>
                              <m:oMath xmlns:m="http://schemas.openxmlformats.org/officeDocument/2006/math">
                                <m:r>
                                  <a:rPr lang="en-GB" sz="2400" smtClean="0">
                                    <a:latin typeface="Cambria Math"/>
                                  </a:rPr>
                                  <m:t>2.9</m:t>
                                </m:r>
                              </m:oMath>
                            </m:oMathPara>
                          </a14:m>
                          <a:endParaRPr lang="en-GB" sz="2400" dirty="0"/>
                        </a:p>
                      </a:txBody>
                      <a:tcPr/>
                    </a:tc>
                    <a:extLst>
                      <a:ext uri="{0D108BD9-81ED-4DB2-BD59-A6C34878D82A}">
                        <a16:rowId xmlns:a16="http://schemas.microsoft.com/office/drawing/2014/main" val="10000"/>
                      </a:ext>
                    </a:extLst>
                  </a:tr>
                </a:tbl>
              </a:graphicData>
            </a:graphic>
          </p:graphicFrame>
        </mc:Choice>
        <mc:Fallback xmlns="">
          <p:graphicFrame>
            <p:nvGraphicFramePr>
              <p:cNvPr id="22" name="Table 21"/>
              <p:cNvGraphicFramePr>
                <a:graphicFrameLocks noGrp="1"/>
              </p:cNvGraphicFramePr>
              <p:nvPr>
                <p:extLst>
                  <p:ext uri="{D42A27DB-BD31-4B8C-83A1-F6EECF244321}">
                    <p14:modId xmlns:p14="http://schemas.microsoft.com/office/powerpoint/2010/main" val="4171675586"/>
                  </p:ext>
                </p:extLst>
              </p:nvPr>
            </p:nvGraphicFramePr>
            <p:xfrm>
              <a:off x="683566" y="831945"/>
              <a:ext cx="7659588" cy="822960"/>
            </p:xfrm>
            <a:graphic>
              <a:graphicData uri="http://schemas.openxmlformats.org/drawingml/2006/table">
                <a:tbl>
                  <a:tblPr firstCol="1" bandRow="1">
                    <a:tableStyleId>{21E4AEA4-8DFA-4A89-87EB-49C32662AFE0}</a:tableStyleId>
                  </a:tblPr>
                  <a:tblGrid>
                    <a:gridCol w="2304258">
                      <a:extLst>
                        <a:ext uri="{9D8B030D-6E8A-4147-A177-3AD203B41FA5}">
                          <a16:colId xmlns:a16="http://schemas.microsoft.com/office/drawing/2014/main" val="20000"/>
                        </a:ext>
                      </a:extLst>
                    </a:gridCol>
                    <a:gridCol w="996790">
                      <a:extLst>
                        <a:ext uri="{9D8B030D-6E8A-4147-A177-3AD203B41FA5}">
                          <a16:colId xmlns:a16="http://schemas.microsoft.com/office/drawing/2014/main" val="20001"/>
                        </a:ext>
                      </a:extLst>
                    </a:gridCol>
                    <a:gridCol w="1089635">
                      <a:extLst>
                        <a:ext uri="{9D8B030D-6E8A-4147-A177-3AD203B41FA5}">
                          <a16:colId xmlns:a16="http://schemas.microsoft.com/office/drawing/2014/main" val="20002"/>
                        </a:ext>
                      </a:extLst>
                    </a:gridCol>
                    <a:gridCol w="1089635">
                      <a:extLst>
                        <a:ext uri="{9D8B030D-6E8A-4147-A177-3AD203B41FA5}">
                          <a16:colId xmlns:a16="http://schemas.microsoft.com/office/drawing/2014/main" val="20003"/>
                        </a:ext>
                      </a:extLst>
                    </a:gridCol>
                    <a:gridCol w="1089635">
                      <a:extLst>
                        <a:ext uri="{9D8B030D-6E8A-4147-A177-3AD203B41FA5}">
                          <a16:colId xmlns:a16="http://schemas.microsoft.com/office/drawing/2014/main" val="20004"/>
                        </a:ext>
                      </a:extLst>
                    </a:gridCol>
                    <a:gridCol w="1089635">
                      <a:extLst>
                        <a:ext uri="{9D8B030D-6E8A-4147-A177-3AD203B41FA5}">
                          <a16:colId xmlns:a16="http://schemas.microsoft.com/office/drawing/2014/main" val="20005"/>
                        </a:ext>
                      </a:extLst>
                    </a:gridCol>
                  </a:tblGrid>
                  <a:tr h="822960">
                    <a:tc>
                      <a:txBody>
                        <a:bodyPr/>
                        <a:lstStyle/>
                        <a:p>
                          <a:endParaRPr lang="en-US"/>
                        </a:p>
                      </a:txBody>
                      <a:tcPr>
                        <a:blipFill>
                          <a:blip r:embed="rId9"/>
                          <a:stretch>
                            <a:fillRect l="-265" t="-5882" r="-233069" b="-16176"/>
                          </a:stretch>
                        </a:blipFill>
                      </a:tcPr>
                    </a:tc>
                    <a:tc>
                      <a:txBody>
                        <a:bodyPr/>
                        <a:lstStyle/>
                        <a:p>
                          <a:endParaRPr lang="en-US"/>
                        </a:p>
                      </a:txBody>
                      <a:tcPr>
                        <a:blipFill>
                          <a:blip r:embed="rId9"/>
                          <a:stretch>
                            <a:fillRect l="-231098" t="-5882" r="-437195" b="-16176"/>
                          </a:stretch>
                        </a:blipFill>
                      </a:tcPr>
                    </a:tc>
                    <a:tc>
                      <a:txBody>
                        <a:bodyPr/>
                        <a:lstStyle/>
                        <a:p>
                          <a:endParaRPr lang="en-US"/>
                        </a:p>
                      </a:txBody>
                      <a:tcPr>
                        <a:blipFill>
                          <a:blip r:embed="rId9"/>
                          <a:stretch>
                            <a:fillRect l="-303352" t="-5882" r="-300559" b="-16176"/>
                          </a:stretch>
                        </a:blipFill>
                      </a:tcPr>
                    </a:tc>
                    <a:tc>
                      <a:txBody>
                        <a:bodyPr/>
                        <a:lstStyle/>
                        <a:p>
                          <a:endParaRPr lang="en-US"/>
                        </a:p>
                      </a:txBody>
                      <a:tcPr>
                        <a:blipFill>
                          <a:blip r:embed="rId9"/>
                          <a:stretch>
                            <a:fillRect l="-405618" t="-5882" r="-202247" b="-16176"/>
                          </a:stretch>
                        </a:blipFill>
                      </a:tcPr>
                    </a:tc>
                    <a:tc>
                      <a:txBody>
                        <a:bodyPr/>
                        <a:lstStyle/>
                        <a:p>
                          <a:endParaRPr lang="en-US"/>
                        </a:p>
                      </a:txBody>
                      <a:tcPr>
                        <a:blipFill>
                          <a:blip r:embed="rId9"/>
                          <a:stretch>
                            <a:fillRect l="-502793" t="-5882" r="-101117" b="-16176"/>
                          </a:stretch>
                        </a:blipFill>
                      </a:tcPr>
                    </a:tc>
                    <a:tc>
                      <a:txBody>
                        <a:bodyPr/>
                        <a:lstStyle/>
                        <a:p>
                          <a:endParaRPr lang="en-US"/>
                        </a:p>
                      </a:txBody>
                      <a:tcPr>
                        <a:blipFill>
                          <a:blip r:embed="rId9"/>
                          <a:stretch>
                            <a:fillRect l="-602793" t="-5882" r="-1117" b="-16176"/>
                          </a:stretch>
                        </a:blipFill>
                      </a:tcPr>
                    </a:tc>
                    <a:extLst>
                      <a:ext uri="{0D108BD9-81ED-4DB2-BD59-A6C34878D82A}">
                        <a16:rowId xmlns:a16="http://schemas.microsoft.com/office/drawing/2014/main" val="10000"/>
                      </a:ext>
                    </a:extLst>
                  </a:tr>
                </a:tbl>
              </a:graphicData>
            </a:graphic>
          </p:graphicFrame>
        </mc:Fallback>
      </mc:AlternateContent>
    </p:spTree>
    <p:extLst>
      <p:ext uri="{BB962C8B-B14F-4D97-AF65-F5344CB8AC3E}">
        <p14:creationId xmlns:p14="http://schemas.microsoft.com/office/powerpoint/2010/main" val="145278376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8" restart="whenNotActive" fill="hold" evtFilter="cancelBubble" nodeType="interactiveSeq">
                <p:stCondLst>
                  <p:cond evt="onClick" delay="0">
                    <p:tgtEl>
                      <p:spTgt spid="13"/>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14" restart="whenNotActive" fill="hold" evtFilter="cancelBubble" nodeType="interactiveSeq">
                <p:stCondLst>
                  <p:cond evt="onClick" delay="0">
                    <p:tgtEl>
                      <p:spTgt spid="14"/>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4"/>
                                        </p:tgtEl>
                                      </p:cBhvr>
                                    </p:animEffect>
                                    <p:set>
                                      <p:cBhvr>
                                        <p:cTn id="19"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20" restart="whenNotActive" fill="hold" evtFilter="cancelBubble" nodeType="interactiveSeq">
                <p:stCondLst>
                  <p:cond evt="onClick" delay="0">
                    <p:tgtEl>
                      <p:spTgt spid="15"/>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26" restart="whenNotActive" fill="hold" evtFilter="cancelBubble" nodeType="interactiveSeq">
                <p:stCondLst>
                  <p:cond evt="onClick" delay="0">
                    <p:tgtEl>
                      <p:spTgt spid="16"/>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6"/>
                                        </p:tgtEl>
                                      </p:cBhvr>
                                    </p:animEffect>
                                    <p:set>
                                      <p:cBhvr>
                                        <p:cTn id="3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12" grpId="0" animBg="1"/>
      <p:bldP spid="13" grpId="0" animBg="1"/>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Frequency Tables (ungrouped data)</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517247138"/>
                  </p:ext>
                </p:extLst>
              </p:nvPr>
            </p:nvGraphicFramePr>
            <p:xfrm>
              <a:off x="3635896" y="789164"/>
              <a:ext cx="3970656" cy="1854200"/>
            </p:xfrm>
            <a:graphic>
              <a:graphicData uri="http://schemas.openxmlformats.org/drawingml/2006/table">
                <a:tbl>
                  <a:tblPr firstRow="1" bandRow="1">
                    <a:tableStyleId>{00A15C55-8517-42AA-B614-E9B94910E393}</a:tableStyleId>
                  </a:tblPr>
                  <a:tblGrid>
                    <a:gridCol w="2429828">
                      <a:extLst>
                        <a:ext uri="{9D8B030D-6E8A-4147-A177-3AD203B41FA5}">
                          <a16:colId xmlns:a16="http://schemas.microsoft.com/office/drawing/2014/main" val="20000"/>
                        </a:ext>
                      </a:extLst>
                    </a:gridCol>
                    <a:gridCol w="1540828">
                      <a:extLst>
                        <a:ext uri="{9D8B030D-6E8A-4147-A177-3AD203B41FA5}">
                          <a16:colId xmlns:a16="http://schemas.microsoft.com/office/drawing/2014/main" val="20001"/>
                        </a:ext>
                      </a:extLst>
                    </a:gridCol>
                  </a:tblGrid>
                  <a:tr h="370840">
                    <a:tc>
                      <a:txBody>
                        <a:bodyPr/>
                        <a:lstStyle/>
                        <a:p>
                          <a:r>
                            <a:rPr lang="en-GB" dirty="0"/>
                            <a:t>Number of Children (</a:t>
                          </a:r>
                          <a14:m>
                            <m:oMath xmlns:m="http://schemas.openxmlformats.org/officeDocument/2006/math">
                              <m:r>
                                <a:rPr lang="en-GB" b="1" i="1" smtClean="0">
                                  <a:latin typeface="Cambria Math" panose="02040503050406030204" pitchFamily="18" charset="0"/>
                                </a:rPr>
                                <m:t>𝒙</m:t>
                              </m:r>
                            </m:oMath>
                          </a14:m>
                          <a:r>
                            <a:rPr lang="en-GB" dirty="0"/>
                            <a:t>)</a:t>
                          </a:r>
                        </a:p>
                      </a:txBody>
                      <a:tcPr/>
                    </a:tc>
                    <a:tc>
                      <a:txBody>
                        <a:bodyPr/>
                        <a:lstStyle/>
                        <a:p>
                          <a:r>
                            <a:rPr lang="en-GB" dirty="0"/>
                            <a:t>Frequency (</a:t>
                          </a:r>
                          <a14:m>
                            <m:oMath xmlns:m="http://schemas.openxmlformats.org/officeDocument/2006/math">
                              <m:r>
                                <a:rPr lang="en-GB" b="1" i="1" smtClean="0">
                                  <a:latin typeface="Cambria Math" panose="02040503050406030204" pitchFamily="18" charset="0"/>
                                </a:rPr>
                                <m:t>𝒇</m:t>
                              </m:r>
                            </m:oMath>
                          </a14:m>
                          <a:r>
                            <a:rPr lang="en-GB" dirty="0"/>
                            <a:t>)</a:t>
                          </a:r>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0</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4</m:t>
                                </m:r>
                              </m:oMath>
                            </m:oMathPara>
                          </a14:m>
                          <a:endParaRPr lang="en-GB" dirty="0"/>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1</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3</m:t>
                                </m:r>
                              </m:oMath>
                            </m:oMathPara>
                          </a14:m>
                          <a:endParaRPr lang="en-GB" dirty="0"/>
                        </a:p>
                      </a:txBody>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2</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9</m:t>
                                </m:r>
                              </m:oMath>
                            </m:oMathPara>
                          </a14:m>
                          <a:endParaRPr lang="en-GB" dirty="0"/>
                        </a:p>
                      </a:txBody>
                      <a:tcPr/>
                    </a:tc>
                    <a:extLst>
                      <a:ext uri="{0D108BD9-81ED-4DB2-BD59-A6C34878D82A}">
                        <a16:rowId xmlns:a16="http://schemas.microsoft.com/office/drawing/2014/main" val="10003"/>
                      </a:ext>
                    </a:extLst>
                  </a:tr>
                  <a:tr h="370840">
                    <a:tc>
                      <a:txBody>
                        <a:bodyPr/>
                        <a:lstStyle/>
                        <a:p>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3</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2</m:t>
                                </m:r>
                              </m:oMath>
                            </m:oMathPara>
                          </a14:m>
                          <a:endParaRPr lang="en-GB" dirty="0"/>
                        </a:p>
                      </a:txBody>
                      <a:tcPr/>
                    </a:tc>
                    <a:extLst>
                      <a:ext uri="{0D108BD9-81ED-4DB2-BD59-A6C34878D82A}">
                        <a16:rowId xmlns:a16="http://schemas.microsoft.com/office/drawing/2014/main" val="10004"/>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517247138"/>
                  </p:ext>
                </p:extLst>
              </p:nvPr>
            </p:nvGraphicFramePr>
            <p:xfrm>
              <a:off x="3635896" y="789164"/>
              <a:ext cx="3970656" cy="1854200"/>
            </p:xfrm>
            <a:graphic>
              <a:graphicData uri="http://schemas.openxmlformats.org/drawingml/2006/table">
                <a:tbl>
                  <a:tblPr firstRow="1" bandRow="1">
                    <a:tableStyleId>{00A15C55-8517-42AA-B614-E9B94910E393}</a:tableStyleId>
                  </a:tblPr>
                  <a:tblGrid>
                    <a:gridCol w="2429828">
                      <a:extLst>
                        <a:ext uri="{9D8B030D-6E8A-4147-A177-3AD203B41FA5}">
                          <a16:colId xmlns:a16="http://schemas.microsoft.com/office/drawing/2014/main" val="20000"/>
                        </a:ext>
                      </a:extLst>
                    </a:gridCol>
                    <a:gridCol w="1540828">
                      <a:extLst>
                        <a:ext uri="{9D8B030D-6E8A-4147-A177-3AD203B41FA5}">
                          <a16:colId xmlns:a16="http://schemas.microsoft.com/office/drawing/2014/main" val="20001"/>
                        </a:ext>
                      </a:extLst>
                    </a:gridCol>
                  </a:tblGrid>
                  <a:tr h="370840">
                    <a:tc>
                      <a:txBody>
                        <a:bodyPr/>
                        <a:lstStyle/>
                        <a:p>
                          <a:endParaRPr lang="en-US"/>
                        </a:p>
                      </a:txBody>
                      <a:tcPr>
                        <a:blipFill>
                          <a:blip r:embed="rId2"/>
                          <a:stretch>
                            <a:fillRect l="-251" t="-8197" r="-64411" b="-403279"/>
                          </a:stretch>
                        </a:blipFill>
                      </a:tcPr>
                    </a:tc>
                    <a:tc>
                      <a:txBody>
                        <a:bodyPr/>
                        <a:lstStyle/>
                        <a:p>
                          <a:endParaRPr lang="en-US"/>
                        </a:p>
                      </a:txBody>
                      <a:tcPr>
                        <a:blipFill>
                          <a:blip r:embed="rId2"/>
                          <a:stretch>
                            <a:fillRect l="-158103" t="-8197" r="-1581" b="-403279"/>
                          </a:stretch>
                        </a:blipFill>
                      </a:tcPr>
                    </a:tc>
                    <a:extLst>
                      <a:ext uri="{0D108BD9-81ED-4DB2-BD59-A6C34878D82A}">
                        <a16:rowId xmlns:a16="http://schemas.microsoft.com/office/drawing/2014/main" val="10000"/>
                      </a:ext>
                    </a:extLst>
                  </a:tr>
                  <a:tr h="370840">
                    <a:tc>
                      <a:txBody>
                        <a:bodyPr/>
                        <a:lstStyle/>
                        <a:p>
                          <a:endParaRPr lang="en-US"/>
                        </a:p>
                      </a:txBody>
                      <a:tcPr>
                        <a:blipFill>
                          <a:blip r:embed="rId2"/>
                          <a:stretch>
                            <a:fillRect l="-251" t="-108197" r="-64411" b="-303279"/>
                          </a:stretch>
                        </a:blipFill>
                      </a:tcPr>
                    </a:tc>
                    <a:tc>
                      <a:txBody>
                        <a:bodyPr/>
                        <a:lstStyle/>
                        <a:p>
                          <a:endParaRPr lang="en-US"/>
                        </a:p>
                      </a:txBody>
                      <a:tcPr>
                        <a:blipFill>
                          <a:blip r:embed="rId2"/>
                          <a:stretch>
                            <a:fillRect l="-158103" t="-108197" r="-1581" b="-303279"/>
                          </a:stretch>
                        </a:blipFill>
                      </a:tcPr>
                    </a:tc>
                    <a:extLst>
                      <a:ext uri="{0D108BD9-81ED-4DB2-BD59-A6C34878D82A}">
                        <a16:rowId xmlns:a16="http://schemas.microsoft.com/office/drawing/2014/main" val="10001"/>
                      </a:ext>
                    </a:extLst>
                  </a:tr>
                  <a:tr h="370840">
                    <a:tc>
                      <a:txBody>
                        <a:bodyPr/>
                        <a:lstStyle/>
                        <a:p>
                          <a:endParaRPr lang="en-US"/>
                        </a:p>
                      </a:txBody>
                      <a:tcPr>
                        <a:blipFill>
                          <a:blip r:embed="rId2"/>
                          <a:stretch>
                            <a:fillRect l="-251" t="-208197" r="-64411" b="-203279"/>
                          </a:stretch>
                        </a:blipFill>
                      </a:tcPr>
                    </a:tc>
                    <a:tc>
                      <a:txBody>
                        <a:bodyPr/>
                        <a:lstStyle/>
                        <a:p>
                          <a:endParaRPr lang="en-US"/>
                        </a:p>
                      </a:txBody>
                      <a:tcPr>
                        <a:blipFill>
                          <a:blip r:embed="rId2"/>
                          <a:stretch>
                            <a:fillRect l="-158103" t="-208197" r="-1581" b="-203279"/>
                          </a:stretch>
                        </a:blipFill>
                      </a:tcPr>
                    </a:tc>
                    <a:extLst>
                      <a:ext uri="{0D108BD9-81ED-4DB2-BD59-A6C34878D82A}">
                        <a16:rowId xmlns:a16="http://schemas.microsoft.com/office/drawing/2014/main" val="10002"/>
                      </a:ext>
                    </a:extLst>
                  </a:tr>
                  <a:tr h="370840">
                    <a:tc>
                      <a:txBody>
                        <a:bodyPr/>
                        <a:lstStyle/>
                        <a:p>
                          <a:endParaRPr lang="en-US"/>
                        </a:p>
                      </a:txBody>
                      <a:tcPr>
                        <a:blipFill>
                          <a:blip r:embed="rId2"/>
                          <a:stretch>
                            <a:fillRect l="-251" t="-308197" r="-64411" b="-103279"/>
                          </a:stretch>
                        </a:blipFill>
                      </a:tcPr>
                    </a:tc>
                    <a:tc>
                      <a:txBody>
                        <a:bodyPr/>
                        <a:lstStyle/>
                        <a:p>
                          <a:endParaRPr lang="en-US"/>
                        </a:p>
                      </a:txBody>
                      <a:tcPr>
                        <a:blipFill>
                          <a:blip r:embed="rId2"/>
                          <a:stretch>
                            <a:fillRect l="-158103" t="-308197" r="-1581" b="-103279"/>
                          </a:stretch>
                        </a:blipFill>
                      </a:tcPr>
                    </a:tc>
                    <a:extLst>
                      <a:ext uri="{0D108BD9-81ED-4DB2-BD59-A6C34878D82A}">
                        <a16:rowId xmlns:a16="http://schemas.microsoft.com/office/drawing/2014/main" val="10003"/>
                      </a:ext>
                    </a:extLst>
                  </a:tr>
                  <a:tr h="370840">
                    <a:tc>
                      <a:txBody>
                        <a:bodyPr/>
                        <a:lstStyle/>
                        <a:p>
                          <a:endParaRPr lang="en-US"/>
                        </a:p>
                      </a:txBody>
                      <a:tcPr>
                        <a:blipFill>
                          <a:blip r:embed="rId2"/>
                          <a:stretch>
                            <a:fillRect l="-251" t="-408197" r="-64411" b="-3279"/>
                          </a:stretch>
                        </a:blipFill>
                      </a:tcPr>
                    </a:tc>
                    <a:tc>
                      <a:txBody>
                        <a:bodyPr/>
                        <a:lstStyle/>
                        <a:p>
                          <a:endParaRPr lang="en-US"/>
                        </a:p>
                      </a:txBody>
                      <a:tcPr>
                        <a:blipFill>
                          <a:blip r:embed="rId2"/>
                          <a:stretch>
                            <a:fillRect l="-158103" t="-408197" r="-1581" b="-3279"/>
                          </a:stretch>
                        </a:blipFill>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1314623" y="3667393"/>
                <a:ext cx="5724093" cy="783163"/>
              </a:xfrm>
              <a:prstGeom prst="rect">
                <a:avLst/>
              </a:prstGeom>
              <a:noFill/>
            </p:spPr>
            <p:txBody>
              <a:bodyPr wrap="square" rtlCol="0">
                <a:spAutoFit/>
              </a:bodyPr>
              <a:lstStyle/>
              <a:p>
                <a:r>
                  <a:rPr lang="en-GB" sz="2400" dirty="0"/>
                  <a:t>Mean:             </a:t>
                </a:r>
                <a14:m>
                  <m:oMath xmlns:m="http://schemas.openxmlformats.org/officeDocument/2006/math">
                    <m:acc>
                      <m:accPr>
                        <m:chr m:val="̅"/>
                        <m:ctrlPr>
                          <a:rPr lang="en-GB" sz="2800" b="0" i="1" smtClean="0">
                            <a:latin typeface="Cambria Math" panose="02040503050406030204" pitchFamily="18" charset="0"/>
                          </a:rPr>
                        </m:ctrlPr>
                      </m:accPr>
                      <m:e>
                        <m:r>
                          <a:rPr lang="en-GB" sz="2800" b="0" i="1" smtClean="0">
                            <a:latin typeface="Cambria Math"/>
                          </a:rPr>
                          <m:t>𝑥</m:t>
                        </m:r>
                      </m:e>
                    </m:acc>
                    <m:r>
                      <a:rPr lang="en-GB" sz="2800" b="0" i="1" smtClean="0">
                        <a:latin typeface="Cambria Math"/>
                      </a:rPr>
                      <m:t>=</m:t>
                    </m:r>
                    <m:f>
                      <m:fPr>
                        <m:ctrlPr>
                          <a:rPr lang="en-GB" sz="2800" i="1" smtClean="0">
                            <a:latin typeface="Cambria Math" panose="02040503050406030204" pitchFamily="18" charset="0"/>
                          </a:rPr>
                        </m:ctrlPr>
                      </m:fPr>
                      <m:num>
                        <m:nary>
                          <m:naryPr>
                            <m:chr m:val="∑"/>
                            <m:subHide m:val="on"/>
                            <m:supHide m:val="on"/>
                            <m:ctrlPr>
                              <a:rPr lang="en-GB" sz="2800" i="1" smtClean="0">
                                <a:latin typeface="Cambria Math" panose="02040503050406030204" pitchFamily="18" charset="0"/>
                              </a:rPr>
                            </m:ctrlPr>
                          </m:naryPr>
                          <m:sub/>
                          <m:sup/>
                          <m:e>
                            <m:r>
                              <a:rPr lang="en-GB" sz="2800" b="0" i="1" smtClean="0">
                                <a:latin typeface="Cambria Math"/>
                              </a:rPr>
                              <m:t>𝑓𝑥</m:t>
                            </m:r>
                          </m:e>
                        </m:nary>
                      </m:num>
                      <m:den>
                        <m:nary>
                          <m:naryPr>
                            <m:chr m:val="∑"/>
                            <m:subHide m:val="on"/>
                            <m:supHide m:val="on"/>
                            <m:ctrlPr>
                              <a:rPr lang="en-GB" sz="2800" i="1" smtClean="0">
                                <a:latin typeface="Cambria Math" panose="02040503050406030204" pitchFamily="18" charset="0"/>
                              </a:rPr>
                            </m:ctrlPr>
                          </m:naryPr>
                          <m:sub/>
                          <m:sup/>
                          <m:e>
                            <m:r>
                              <a:rPr lang="en-GB" sz="2800" b="0" i="1" smtClean="0">
                                <a:latin typeface="Cambria Math"/>
                              </a:rPr>
                              <m:t>𝑓</m:t>
                            </m:r>
                          </m:e>
                        </m:nary>
                      </m:den>
                    </m:f>
                    <m:r>
                      <a:rPr lang="en-GB" sz="2800" b="0" i="1" smtClean="0">
                        <a:latin typeface="Cambria Math"/>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27</m:t>
                        </m:r>
                      </m:num>
                      <m:den>
                        <m:r>
                          <a:rPr lang="en-GB" sz="2800" b="0" i="1" smtClean="0">
                            <a:latin typeface="Cambria Math" panose="02040503050406030204" pitchFamily="18" charset="0"/>
                          </a:rPr>
                          <m:t>18</m:t>
                        </m:r>
                      </m:den>
                    </m:f>
                    <m:r>
                      <a:rPr lang="en-GB" sz="2800" b="0" i="1" smtClean="0">
                        <a:latin typeface="Cambria Math"/>
                      </a:rPr>
                      <m:t>=</m:t>
                    </m:r>
                    <m:r>
                      <a:rPr lang="en-GB" sz="2800" b="0" i="1" smtClean="0">
                        <a:latin typeface="Cambria Math" panose="02040503050406030204" pitchFamily="18" charset="0"/>
                      </a:rPr>
                      <m:t>1.5</m:t>
                    </m:r>
                  </m:oMath>
                </a14:m>
                <a:endParaRPr lang="en-GB"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1314623" y="3667393"/>
                <a:ext cx="5724093" cy="783163"/>
              </a:xfrm>
              <a:prstGeom prst="rect">
                <a:avLst/>
              </a:prstGeom>
              <a:blipFill>
                <a:blip r:embed="rId3"/>
                <a:stretch>
                  <a:fillRect l="-1704"/>
                </a:stretch>
              </a:blipFill>
            </p:spPr>
            <p:txBody>
              <a:bodyPr/>
              <a:lstStyle/>
              <a:p>
                <a:r>
                  <a:rPr lang="en-GB">
                    <a:noFill/>
                  </a:rPr>
                  <a:t> </a:t>
                </a:r>
              </a:p>
            </p:txBody>
          </p:sp>
        </mc:Fallback>
      </mc:AlternateContent>
      <p:sp>
        <p:nvSpPr>
          <p:cNvPr id="14" name="Rectangle 13"/>
          <p:cNvSpPr/>
          <p:nvPr/>
        </p:nvSpPr>
        <p:spPr>
          <a:xfrm>
            <a:off x="3686938" y="3730476"/>
            <a:ext cx="641526"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5" name="Rectangle 14"/>
          <p:cNvSpPr/>
          <p:nvPr/>
        </p:nvSpPr>
        <p:spPr>
          <a:xfrm>
            <a:off x="4697012" y="3730476"/>
            <a:ext cx="497288"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Rectangle 15"/>
          <p:cNvSpPr/>
          <p:nvPr/>
        </p:nvSpPr>
        <p:spPr>
          <a:xfrm>
            <a:off x="5540116" y="3730476"/>
            <a:ext cx="1037736"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pic>
        <p:nvPicPr>
          <p:cNvPr id="1026" name="Picture 2" descr="family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933652"/>
            <a:ext cx="1507412" cy="15074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TextBox 8"/>
              <p:cNvSpPr txBox="1"/>
              <p:nvPr/>
            </p:nvSpPr>
            <p:spPr>
              <a:xfrm>
                <a:off x="517007" y="2721744"/>
                <a:ext cx="7511377" cy="923330"/>
              </a:xfrm>
              <a:prstGeom prst="rect">
                <a:avLst/>
              </a:prstGeom>
              <a:noFill/>
            </p:spPr>
            <p:txBody>
              <a:bodyPr wrap="square" rtlCol="0">
                <a:spAutoFit/>
              </a:bodyPr>
              <a:lstStyle/>
              <a:p>
                <a:r>
                  <a:rPr lang="en-GB" dirty="0"/>
                  <a:t>A frequency table allows us to avoid writing out duplicated values.</a:t>
                </a:r>
              </a:p>
              <a:p>
                <a:r>
                  <a:rPr lang="en-GB" dirty="0"/>
                  <a:t>Recall that each value </a:t>
                </a:r>
                <a14:m>
                  <m:oMath xmlns:m="http://schemas.openxmlformats.org/officeDocument/2006/math">
                    <m:r>
                      <a:rPr lang="en-GB" b="0" i="1" smtClean="0">
                        <a:latin typeface="Cambria Math" panose="02040503050406030204" pitchFamily="18" charset="0"/>
                      </a:rPr>
                      <m:t>𝑥</m:t>
                    </m:r>
                  </m:oMath>
                </a14:m>
                <a:r>
                  <a:rPr lang="en-GB" dirty="0"/>
                  <a:t> must be multiplied by the frequency (</a:t>
                </a:r>
                <a14:m>
                  <m:oMath xmlns:m="http://schemas.openxmlformats.org/officeDocument/2006/math">
                    <m:r>
                      <a:rPr lang="en-GB" b="0" i="1" smtClean="0">
                        <a:latin typeface="Cambria Math" panose="02040503050406030204" pitchFamily="18" charset="0"/>
                      </a:rPr>
                      <m:t>𝑓</m:t>
                    </m:r>
                  </m:oMath>
                </a14:m>
                <a:r>
                  <a:rPr lang="en-GB" dirty="0"/>
                  <a:t>), to ensure each value is duplicated appropriately when adding up all the values.</a:t>
                </a:r>
              </a:p>
            </p:txBody>
          </p:sp>
        </mc:Choice>
        <mc:Fallback xmlns="">
          <p:sp>
            <p:nvSpPr>
              <p:cNvPr id="9" name="TextBox 8"/>
              <p:cNvSpPr txBox="1">
                <a:spLocks noRot="1" noChangeAspect="1" noMove="1" noResize="1" noEditPoints="1" noAdjustHandles="1" noChangeArrowheads="1" noChangeShapeType="1" noTextEdit="1"/>
              </p:cNvSpPr>
              <p:nvPr/>
            </p:nvSpPr>
            <p:spPr>
              <a:xfrm>
                <a:off x="517007" y="2721744"/>
                <a:ext cx="7511377" cy="923330"/>
              </a:xfrm>
              <a:prstGeom prst="rect">
                <a:avLst/>
              </a:prstGeom>
              <a:blipFill>
                <a:blip r:embed="rId5"/>
                <a:stretch>
                  <a:fillRect l="-731" t="-3289" b="-92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516620" y="5193816"/>
                <a:ext cx="4360784" cy="114775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Exam Tip</a:t>
                </a:r>
                <a:r>
                  <a:rPr lang="en-GB" sz="1400" dirty="0"/>
                  <a:t>: In the exam you get a method mark for the division and an accuracy mark for the final answer. Write:</a:t>
                </a:r>
              </a:p>
              <a:p>
                <a:pPr/>
                <a14:m>
                  <m:oMathPara xmlns:m="http://schemas.openxmlformats.org/officeDocument/2006/math">
                    <m:oMathParaPr>
                      <m:jc m:val="centerGroup"/>
                    </m:oMathParaPr>
                    <m:oMath xmlns:m="http://schemas.openxmlformats.org/officeDocument/2006/math">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𝑥</m:t>
                          </m:r>
                        </m:e>
                      </m:acc>
                      <m:r>
                        <a:rPr lang="en-GB" sz="1400" b="0" i="1" dirty="0" smtClean="0">
                          <a:latin typeface="Cambria Math" panose="02040503050406030204" pitchFamily="18" charset="0"/>
                        </a:rPr>
                        <m:t>=</m:t>
                      </m:r>
                      <m:f>
                        <m:fPr>
                          <m:ctrlPr>
                            <a:rPr lang="en-GB" sz="1400" b="0" i="1" dirty="0" smtClean="0">
                              <a:latin typeface="Cambria Math" panose="02040503050406030204" pitchFamily="18" charset="0"/>
                            </a:rPr>
                          </m:ctrlPr>
                        </m:fPr>
                        <m:num>
                          <m:r>
                            <a:rPr lang="en-GB" sz="1400" b="0" i="1" dirty="0" smtClean="0">
                              <a:latin typeface="Cambria Math" panose="02040503050406030204" pitchFamily="18" charset="0"/>
                            </a:rPr>
                            <m:t>46.75</m:t>
                          </m:r>
                        </m:num>
                        <m:den>
                          <m:r>
                            <a:rPr lang="en-GB" sz="1400" b="0" i="1" dirty="0" smtClean="0">
                              <a:latin typeface="Cambria Math" panose="02040503050406030204" pitchFamily="18" charset="0"/>
                            </a:rPr>
                            <m:t>40</m:t>
                          </m:r>
                        </m:den>
                      </m:f>
                      <m:r>
                        <a:rPr lang="en-GB" sz="1400" b="0" i="1" dirty="0" smtClean="0">
                          <a:latin typeface="Cambria Math" panose="02040503050406030204" pitchFamily="18" charset="0"/>
                        </a:rPr>
                        <m:t>=1.16875</m:t>
                      </m:r>
                    </m:oMath>
                  </m:oMathPara>
                </a14:m>
                <a:endParaRPr lang="en-GB" sz="1400" dirty="0"/>
              </a:p>
              <a:p>
                <a:r>
                  <a:rPr lang="en-GB" sz="1400" dirty="0"/>
                  <a:t>You’re not required to show working like “</a:t>
                </a:r>
                <a14:m>
                  <m:oMath xmlns:m="http://schemas.openxmlformats.org/officeDocument/2006/math">
                    <m:r>
                      <a:rPr lang="en-GB" sz="1400" b="0" i="1" smtClean="0">
                        <a:latin typeface="Cambria Math" panose="02040503050406030204" pitchFamily="18" charset="0"/>
                      </a:rPr>
                      <m:t>0×4+…</m:t>
                    </m:r>
                  </m:oMath>
                </a14:m>
                <a:r>
                  <a:rPr lang="en-GB" sz="1400" dirty="0"/>
                  <a:t>”</a:t>
                </a:r>
              </a:p>
            </p:txBody>
          </p:sp>
        </mc:Choice>
        <mc:Fallback xmlns="">
          <p:sp>
            <p:nvSpPr>
              <p:cNvPr id="21" name="TextBox 20"/>
              <p:cNvSpPr txBox="1">
                <a:spLocks noRot="1" noChangeAspect="1" noMove="1" noResize="1" noEditPoints="1" noAdjustHandles="1" noChangeArrowheads="1" noChangeShapeType="1" noTextEdit="1"/>
              </p:cNvSpPr>
              <p:nvPr/>
            </p:nvSpPr>
            <p:spPr>
              <a:xfrm>
                <a:off x="2516620" y="5193816"/>
                <a:ext cx="4360784" cy="1147750"/>
              </a:xfrm>
              <a:prstGeom prst="rect">
                <a:avLst/>
              </a:prstGeom>
              <a:blipFill>
                <a:blip r:embed="rId6"/>
                <a:stretch>
                  <a:fillRect l="-139" b="-4167"/>
                </a:stretch>
              </a:blipFill>
            </p:spPr>
            <p:txBody>
              <a:bodyPr/>
              <a:lstStyle/>
              <a:p>
                <a:r>
                  <a:rPr lang="en-GB">
                    <a:noFill/>
                  </a:rPr>
                  <a:t> </a:t>
                </a:r>
              </a:p>
            </p:txBody>
          </p:sp>
        </mc:Fallback>
      </mc:AlternateContent>
    </p:spTree>
    <p:extLst>
      <p:ext uri="{BB962C8B-B14F-4D97-AF65-F5344CB8AC3E}">
        <p14:creationId xmlns:p14="http://schemas.microsoft.com/office/powerpoint/2010/main" val="32947736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4" restart="whenNotActive" fill="hold" evtFilter="cancelBubble" nodeType="interactiveSeq">
                <p:stCondLst>
                  <p:cond evt="onClick" delay="0">
                    <p:tgtEl>
                      <p:spTgt spid="16"/>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6"/>
                                        </p:tgtEl>
                                      </p:cBhvr>
                                    </p:animEffect>
                                    <p:set>
                                      <p:cBhvr>
                                        <p:cTn id="19" dur="1" fill="hold">
                                          <p:stCondLst>
                                            <p:cond delay="499"/>
                                          </p:stCondLst>
                                        </p:cTn>
                                        <p:tgtEl>
                                          <p:spTgt spid="16"/>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nextCondLst>
                <p:cond evt="onClick" delay="0">
                  <p:tgtEl>
                    <p:spTgt spid="16"/>
                  </p:tgtEl>
                </p:cond>
              </p:nextCondLst>
            </p:seq>
          </p:childTnLst>
        </p:cTn>
      </p:par>
    </p:tnLst>
    <p:bldLst>
      <p:bldP spid="14" grpId="0" animBg="1"/>
      <p:bldP spid="15" grpId="0" animBg="1"/>
      <p:bldP spid="16"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Doing it in STATS mode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nvGraphicFramePr>
            <p:xfrm>
              <a:off x="3635896" y="789164"/>
              <a:ext cx="3970656" cy="1854200"/>
            </p:xfrm>
            <a:graphic>
              <a:graphicData uri="http://schemas.openxmlformats.org/drawingml/2006/table">
                <a:tbl>
                  <a:tblPr firstRow="1" bandRow="1">
                    <a:tableStyleId>{00A15C55-8517-42AA-B614-E9B94910E393}</a:tableStyleId>
                  </a:tblPr>
                  <a:tblGrid>
                    <a:gridCol w="2429828">
                      <a:extLst>
                        <a:ext uri="{9D8B030D-6E8A-4147-A177-3AD203B41FA5}">
                          <a16:colId xmlns:a16="http://schemas.microsoft.com/office/drawing/2014/main" val="20000"/>
                        </a:ext>
                      </a:extLst>
                    </a:gridCol>
                    <a:gridCol w="1540828">
                      <a:extLst>
                        <a:ext uri="{9D8B030D-6E8A-4147-A177-3AD203B41FA5}">
                          <a16:colId xmlns:a16="http://schemas.microsoft.com/office/drawing/2014/main" val="20001"/>
                        </a:ext>
                      </a:extLst>
                    </a:gridCol>
                  </a:tblGrid>
                  <a:tr h="370840">
                    <a:tc>
                      <a:txBody>
                        <a:bodyPr/>
                        <a:lstStyle/>
                        <a:p>
                          <a:r>
                            <a:rPr lang="en-GB" dirty="0"/>
                            <a:t>Number of Children (</a:t>
                          </a:r>
                          <a14:m>
                            <m:oMath xmlns:m="http://schemas.openxmlformats.org/officeDocument/2006/math">
                              <m:r>
                                <a:rPr lang="en-GB" b="1" i="1" smtClean="0">
                                  <a:latin typeface="Cambria Math" panose="02040503050406030204" pitchFamily="18" charset="0"/>
                                </a:rPr>
                                <m:t>𝒙</m:t>
                              </m:r>
                            </m:oMath>
                          </a14:m>
                          <a:r>
                            <a:rPr lang="en-GB" dirty="0"/>
                            <a:t>)</a:t>
                          </a:r>
                        </a:p>
                      </a:txBody>
                      <a:tcPr/>
                    </a:tc>
                    <a:tc>
                      <a:txBody>
                        <a:bodyPr/>
                        <a:lstStyle/>
                        <a:p>
                          <a:r>
                            <a:rPr lang="en-GB" dirty="0"/>
                            <a:t>Frequency (</a:t>
                          </a:r>
                          <a14:m>
                            <m:oMath xmlns:m="http://schemas.openxmlformats.org/officeDocument/2006/math">
                              <m:r>
                                <a:rPr lang="en-GB" b="1" i="1" smtClean="0">
                                  <a:latin typeface="Cambria Math" panose="02040503050406030204" pitchFamily="18" charset="0"/>
                                </a:rPr>
                                <m:t>𝒇</m:t>
                              </m:r>
                            </m:oMath>
                          </a14:m>
                          <a:r>
                            <a:rPr lang="en-GB" dirty="0"/>
                            <a:t>)</a:t>
                          </a:r>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0</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4</m:t>
                                </m:r>
                              </m:oMath>
                            </m:oMathPara>
                          </a14:m>
                          <a:endParaRPr lang="en-GB" dirty="0"/>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1</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3</m:t>
                                </m:r>
                              </m:oMath>
                            </m:oMathPara>
                          </a14:m>
                          <a:endParaRPr lang="en-GB" dirty="0"/>
                        </a:p>
                      </a:txBody>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2</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9</m:t>
                                </m:r>
                              </m:oMath>
                            </m:oMathPara>
                          </a14:m>
                          <a:endParaRPr lang="en-GB" dirty="0"/>
                        </a:p>
                      </a:txBody>
                      <a:tcPr/>
                    </a:tc>
                    <a:extLst>
                      <a:ext uri="{0D108BD9-81ED-4DB2-BD59-A6C34878D82A}">
                        <a16:rowId xmlns:a16="http://schemas.microsoft.com/office/drawing/2014/main" val="10003"/>
                      </a:ext>
                    </a:extLst>
                  </a:tr>
                  <a:tr h="370840">
                    <a:tc>
                      <a:txBody>
                        <a:bodyPr/>
                        <a:lstStyle/>
                        <a:p>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3</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2</m:t>
                                </m:r>
                              </m:oMath>
                            </m:oMathPara>
                          </a14:m>
                          <a:endParaRPr lang="en-GB" dirty="0"/>
                        </a:p>
                      </a:txBody>
                      <a:tcPr/>
                    </a:tc>
                    <a:extLst>
                      <a:ext uri="{0D108BD9-81ED-4DB2-BD59-A6C34878D82A}">
                        <a16:rowId xmlns:a16="http://schemas.microsoft.com/office/drawing/2014/main" val="10004"/>
                      </a:ext>
                    </a:extLst>
                  </a:tr>
                </a:tbl>
              </a:graphicData>
            </a:graphic>
          </p:graphicFrame>
        </mc:Choice>
        <mc:Fallback xmlns="">
          <p:graphicFrame>
            <p:nvGraphicFramePr>
              <p:cNvPr id="5" name="Table 4"/>
              <p:cNvGraphicFramePr>
                <a:graphicFrameLocks noGrp="1"/>
              </p:cNvGraphicFramePr>
              <p:nvPr>
                <p:extLst/>
              </p:nvPr>
            </p:nvGraphicFramePr>
            <p:xfrm>
              <a:off x="3635896" y="789164"/>
              <a:ext cx="3970656" cy="1854200"/>
            </p:xfrm>
            <a:graphic>
              <a:graphicData uri="http://schemas.openxmlformats.org/drawingml/2006/table">
                <a:tbl>
                  <a:tblPr firstRow="1" bandRow="1">
                    <a:tableStyleId>{00A15C55-8517-42AA-B614-E9B94910E393}</a:tableStyleId>
                  </a:tblPr>
                  <a:tblGrid>
                    <a:gridCol w="2429828">
                      <a:extLst>
                        <a:ext uri="{9D8B030D-6E8A-4147-A177-3AD203B41FA5}">
                          <a16:colId xmlns:a16="http://schemas.microsoft.com/office/drawing/2014/main" val="20000"/>
                        </a:ext>
                      </a:extLst>
                    </a:gridCol>
                    <a:gridCol w="1540828">
                      <a:extLst>
                        <a:ext uri="{9D8B030D-6E8A-4147-A177-3AD203B41FA5}">
                          <a16:colId xmlns:a16="http://schemas.microsoft.com/office/drawing/2014/main" val="20001"/>
                        </a:ext>
                      </a:extLst>
                    </a:gridCol>
                  </a:tblGrid>
                  <a:tr h="370840">
                    <a:tc>
                      <a:txBody>
                        <a:bodyPr/>
                        <a:lstStyle/>
                        <a:p>
                          <a:endParaRPr lang="en-US"/>
                        </a:p>
                      </a:txBody>
                      <a:tcPr>
                        <a:blipFill>
                          <a:blip r:embed="rId2"/>
                          <a:stretch>
                            <a:fillRect l="-251" t="-8197" r="-64411" b="-403279"/>
                          </a:stretch>
                        </a:blipFill>
                      </a:tcPr>
                    </a:tc>
                    <a:tc>
                      <a:txBody>
                        <a:bodyPr/>
                        <a:lstStyle/>
                        <a:p>
                          <a:endParaRPr lang="en-US"/>
                        </a:p>
                      </a:txBody>
                      <a:tcPr>
                        <a:blipFill>
                          <a:blip r:embed="rId2"/>
                          <a:stretch>
                            <a:fillRect l="-158103" t="-8197" r="-1581" b="-403279"/>
                          </a:stretch>
                        </a:blipFill>
                      </a:tcPr>
                    </a:tc>
                    <a:extLst>
                      <a:ext uri="{0D108BD9-81ED-4DB2-BD59-A6C34878D82A}">
                        <a16:rowId xmlns:a16="http://schemas.microsoft.com/office/drawing/2014/main" val="10000"/>
                      </a:ext>
                    </a:extLst>
                  </a:tr>
                  <a:tr h="370840">
                    <a:tc>
                      <a:txBody>
                        <a:bodyPr/>
                        <a:lstStyle/>
                        <a:p>
                          <a:endParaRPr lang="en-US"/>
                        </a:p>
                      </a:txBody>
                      <a:tcPr>
                        <a:blipFill>
                          <a:blip r:embed="rId2"/>
                          <a:stretch>
                            <a:fillRect l="-251" t="-108197" r="-64411" b="-303279"/>
                          </a:stretch>
                        </a:blipFill>
                      </a:tcPr>
                    </a:tc>
                    <a:tc>
                      <a:txBody>
                        <a:bodyPr/>
                        <a:lstStyle/>
                        <a:p>
                          <a:endParaRPr lang="en-US"/>
                        </a:p>
                      </a:txBody>
                      <a:tcPr>
                        <a:blipFill>
                          <a:blip r:embed="rId2"/>
                          <a:stretch>
                            <a:fillRect l="-158103" t="-108197" r="-1581" b="-303279"/>
                          </a:stretch>
                        </a:blipFill>
                      </a:tcPr>
                    </a:tc>
                    <a:extLst>
                      <a:ext uri="{0D108BD9-81ED-4DB2-BD59-A6C34878D82A}">
                        <a16:rowId xmlns:a16="http://schemas.microsoft.com/office/drawing/2014/main" val="10001"/>
                      </a:ext>
                    </a:extLst>
                  </a:tr>
                  <a:tr h="370840">
                    <a:tc>
                      <a:txBody>
                        <a:bodyPr/>
                        <a:lstStyle/>
                        <a:p>
                          <a:endParaRPr lang="en-US"/>
                        </a:p>
                      </a:txBody>
                      <a:tcPr>
                        <a:blipFill>
                          <a:blip r:embed="rId2"/>
                          <a:stretch>
                            <a:fillRect l="-251" t="-208197" r="-64411" b="-203279"/>
                          </a:stretch>
                        </a:blipFill>
                      </a:tcPr>
                    </a:tc>
                    <a:tc>
                      <a:txBody>
                        <a:bodyPr/>
                        <a:lstStyle/>
                        <a:p>
                          <a:endParaRPr lang="en-US"/>
                        </a:p>
                      </a:txBody>
                      <a:tcPr>
                        <a:blipFill>
                          <a:blip r:embed="rId2"/>
                          <a:stretch>
                            <a:fillRect l="-158103" t="-208197" r="-1581" b="-203279"/>
                          </a:stretch>
                        </a:blipFill>
                      </a:tcPr>
                    </a:tc>
                    <a:extLst>
                      <a:ext uri="{0D108BD9-81ED-4DB2-BD59-A6C34878D82A}">
                        <a16:rowId xmlns:a16="http://schemas.microsoft.com/office/drawing/2014/main" val="10002"/>
                      </a:ext>
                    </a:extLst>
                  </a:tr>
                  <a:tr h="370840">
                    <a:tc>
                      <a:txBody>
                        <a:bodyPr/>
                        <a:lstStyle/>
                        <a:p>
                          <a:endParaRPr lang="en-US"/>
                        </a:p>
                      </a:txBody>
                      <a:tcPr>
                        <a:blipFill>
                          <a:blip r:embed="rId2"/>
                          <a:stretch>
                            <a:fillRect l="-251" t="-308197" r="-64411" b="-103279"/>
                          </a:stretch>
                        </a:blipFill>
                      </a:tcPr>
                    </a:tc>
                    <a:tc>
                      <a:txBody>
                        <a:bodyPr/>
                        <a:lstStyle/>
                        <a:p>
                          <a:endParaRPr lang="en-US"/>
                        </a:p>
                      </a:txBody>
                      <a:tcPr>
                        <a:blipFill>
                          <a:blip r:embed="rId2"/>
                          <a:stretch>
                            <a:fillRect l="-158103" t="-308197" r="-1581" b="-103279"/>
                          </a:stretch>
                        </a:blipFill>
                      </a:tcPr>
                    </a:tc>
                    <a:extLst>
                      <a:ext uri="{0D108BD9-81ED-4DB2-BD59-A6C34878D82A}">
                        <a16:rowId xmlns:a16="http://schemas.microsoft.com/office/drawing/2014/main" val="10003"/>
                      </a:ext>
                    </a:extLst>
                  </a:tr>
                  <a:tr h="370840">
                    <a:tc>
                      <a:txBody>
                        <a:bodyPr/>
                        <a:lstStyle/>
                        <a:p>
                          <a:endParaRPr lang="en-US"/>
                        </a:p>
                      </a:txBody>
                      <a:tcPr>
                        <a:blipFill>
                          <a:blip r:embed="rId2"/>
                          <a:stretch>
                            <a:fillRect l="-251" t="-408197" r="-64411" b="-3279"/>
                          </a:stretch>
                        </a:blipFill>
                      </a:tcPr>
                    </a:tc>
                    <a:tc>
                      <a:txBody>
                        <a:bodyPr/>
                        <a:lstStyle/>
                        <a:p>
                          <a:endParaRPr lang="en-US"/>
                        </a:p>
                      </a:txBody>
                      <a:tcPr>
                        <a:blipFill>
                          <a:blip r:embed="rId2"/>
                          <a:stretch>
                            <a:fillRect l="-158103" t="-408197" r="-1581" b="-3279"/>
                          </a:stretch>
                        </a:blipFill>
                      </a:tcPr>
                    </a:tc>
                    <a:extLst>
                      <a:ext uri="{0D108BD9-81ED-4DB2-BD59-A6C34878D82A}">
                        <a16:rowId xmlns:a16="http://schemas.microsoft.com/office/drawing/2014/main" val="10004"/>
                      </a:ext>
                    </a:extLst>
                  </a:tr>
                </a:tbl>
              </a:graphicData>
            </a:graphic>
          </p:graphicFrame>
        </mc:Fallback>
      </mc:AlternateContent>
      <p:pic>
        <p:nvPicPr>
          <p:cNvPr id="1026" name="Picture 2" descr="family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933652"/>
            <a:ext cx="1507412" cy="15074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TextBox 8"/>
              <p:cNvSpPr txBox="1"/>
              <p:nvPr/>
            </p:nvSpPr>
            <p:spPr>
              <a:xfrm>
                <a:off x="517007" y="2721744"/>
                <a:ext cx="7511377" cy="1200329"/>
              </a:xfrm>
              <a:prstGeom prst="rect">
                <a:avLst/>
              </a:prstGeom>
              <a:noFill/>
            </p:spPr>
            <p:txBody>
              <a:bodyPr wrap="square" rtlCol="0">
                <a:spAutoFit/>
              </a:bodyPr>
              <a:lstStyle/>
              <a:p>
                <a:r>
                  <a:rPr lang="en-GB" dirty="0"/>
                  <a:t>To add a frequency column for data input, press SHIFT </a:t>
                </a:r>
                <a14:m>
                  <m:oMath xmlns:m="http://schemas.openxmlformats.org/officeDocument/2006/math">
                    <m:r>
                      <a:rPr lang="en-GB" b="0" i="1" smtClean="0">
                        <a:latin typeface="Cambria Math" panose="02040503050406030204" pitchFamily="18" charset="0"/>
                      </a:rPr>
                      <m:t>→</m:t>
                    </m:r>
                  </m:oMath>
                </a14:m>
                <a:r>
                  <a:rPr lang="en-GB" dirty="0"/>
                  <a:t> SETUP, press Down, then choose Statistics. Turn frequency ‘On’.</a:t>
                </a:r>
              </a:p>
              <a:p>
                <a:r>
                  <a:rPr lang="en-GB" dirty="0"/>
                  <a:t>You can then input data in the usual way. Use the arrows to scroll back to the top of the table</a:t>
                </a:r>
              </a:p>
            </p:txBody>
          </p:sp>
        </mc:Choice>
        <mc:Fallback xmlns="">
          <p:sp>
            <p:nvSpPr>
              <p:cNvPr id="9" name="TextBox 8"/>
              <p:cNvSpPr txBox="1">
                <a:spLocks noRot="1" noChangeAspect="1" noMove="1" noResize="1" noEditPoints="1" noAdjustHandles="1" noChangeArrowheads="1" noChangeShapeType="1" noTextEdit="1"/>
              </p:cNvSpPr>
              <p:nvPr/>
            </p:nvSpPr>
            <p:spPr>
              <a:xfrm>
                <a:off x="517007" y="2721744"/>
                <a:ext cx="7511377" cy="1200329"/>
              </a:xfrm>
              <a:prstGeom prst="rect">
                <a:avLst/>
              </a:prstGeom>
              <a:blipFill>
                <a:blip r:embed="rId4"/>
                <a:stretch>
                  <a:fillRect l="-731" t="-2538"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19212" y="5541416"/>
                <a:ext cx="4522588" cy="120565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b="1" dirty="0"/>
                  <a:t>Opinion</a:t>
                </a:r>
                <a:r>
                  <a:rPr lang="en-GB" sz="1200" dirty="0"/>
                  <a:t>: </a:t>
                </a:r>
                <a:r>
                  <a:rPr lang="en-GB" sz="1200" u="sng" dirty="0"/>
                  <a:t>I wouldn’t even bother remembering the</a:t>
                </a:r>
                <a:r>
                  <a:rPr lang="en-GB" sz="1200" dirty="0"/>
                  <a:t> </a:t>
                </a:r>
                <a14:m>
                  <m:oMath xmlns:m="http://schemas.openxmlformats.org/officeDocument/2006/math">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𝑥</m:t>
                        </m:r>
                      </m:e>
                    </m:acc>
                    <m:r>
                      <a:rPr lang="en-GB" sz="1200" b="1" i="1" dirty="0" smtClean="0">
                        <a:latin typeface="Cambria Math" panose="02040503050406030204" pitchFamily="18" charset="0"/>
                      </a:rPr>
                      <m:t>=</m:t>
                    </m:r>
                    <m:f>
                      <m:fPr>
                        <m:ctrlPr>
                          <a:rPr lang="en-GB" sz="1200" b="1" i="1" dirty="0" smtClean="0">
                            <a:latin typeface="Cambria Math" panose="02040503050406030204" pitchFamily="18" charset="0"/>
                          </a:rPr>
                        </m:ctrlPr>
                      </m:fPr>
                      <m:num>
                        <m:r>
                          <a:rPr lang="en-GB" sz="1200" b="1" i="1" dirty="0" smtClean="0">
                            <a:latin typeface="Cambria Math" panose="02040503050406030204" pitchFamily="18" charset="0"/>
                          </a:rPr>
                          <m:t>𝜮</m:t>
                        </m:r>
                        <m:r>
                          <a:rPr lang="en-GB" sz="1200" b="1" i="1" dirty="0" smtClean="0">
                            <a:latin typeface="Cambria Math" panose="02040503050406030204" pitchFamily="18" charset="0"/>
                          </a:rPr>
                          <m:t>𝒇𝒙</m:t>
                        </m:r>
                      </m:num>
                      <m:den>
                        <m:r>
                          <a:rPr lang="en-GB" sz="1200" b="1" i="1" dirty="0" smtClean="0">
                            <a:latin typeface="Cambria Math" panose="02040503050406030204" pitchFamily="18" charset="0"/>
                          </a:rPr>
                          <m:t>𝜮</m:t>
                        </m:r>
                        <m:r>
                          <a:rPr lang="en-GB" sz="1200" b="1" i="1" dirty="0" smtClean="0">
                            <a:latin typeface="Cambria Math" panose="02040503050406030204" pitchFamily="18" charset="0"/>
                          </a:rPr>
                          <m:t>𝒇</m:t>
                        </m:r>
                      </m:den>
                    </m:f>
                  </m:oMath>
                </a14:m>
                <a:r>
                  <a:rPr lang="en-GB" sz="1200" dirty="0"/>
                  <a:t> </a:t>
                </a:r>
                <a:r>
                  <a:rPr lang="en-GB" sz="1200" u="sng" dirty="0"/>
                  <a:t>formula</a:t>
                </a:r>
                <a:r>
                  <a:rPr lang="en-GB" sz="1200" dirty="0"/>
                  <a:t>. </a:t>
                </a:r>
                <a:br>
                  <a:rPr lang="en-GB" sz="1200" dirty="0"/>
                </a:br>
                <a:r>
                  <a:rPr lang="en-GB" sz="1200" dirty="0"/>
                  <a:t>I’d instead just remember </a:t>
                </a:r>
                <a14:m>
                  <m:oMath xmlns:m="http://schemas.openxmlformats.org/officeDocument/2006/math">
                    <m:acc>
                      <m:accPr>
                        <m:chr m:val="̅"/>
                        <m:ctrlPr>
                          <a:rPr lang="en-GB" sz="1200" b="0" i="1" smtClean="0">
                            <a:latin typeface="Cambria Math" panose="02040503050406030204" pitchFamily="18" charset="0"/>
                          </a:rPr>
                        </m:ctrlPr>
                      </m:accPr>
                      <m:e>
                        <m:r>
                          <a:rPr lang="en-GB" sz="1200" b="0" i="1" smtClean="0">
                            <a:latin typeface="Cambria Math" panose="02040503050406030204" pitchFamily="18" charset="0"/>
                          </a:rPr>
                          <m:t>𝑥</m:t>
                        </m:r>
                      </m:e>
                    </m:acc>
                    <m:r>
                      <a:rPr lang="en-GB" sz="1200" b="1" i="1" dirty="0" smtClean="0">
                        <a:latin typeface="Cambria Math" panose="02040503050406030204" pitchFamily="18" charset="0"/>
                      </a:rPr>
                      <m:t>=</m:t>
                    </m:r>
                    <m:f>
                      <m:fPr>
                        <m:ctrlPr>
                          <a:rPr lang="en-GB" sz="1200" b="1" i="1" dirty="0" smtClean="0">
                            <a:latin typeface="Cambria Math" panose="02040503050406030204" pitchFamily="18" charset="0"/>
                          </a:rPr>
                        </m:ctrlPr>
                      </m:fPr>
                      <m:num>
                        <m:r>
                          <a:rPr lang="en-GB" sz="1200" b="1" i="1" dirty="0" smtClean="0">
                            <a:latin typeface="Cambria Math" panose="02040503050406030204" pitchFamily="18" charset="0"/>
                          </a:rPr>
                          <m:t>𝜮</m:t>
                        </m:r>
                        <m:r>
                          <a:rPr lang="en-GB" sz="1200" b="1" i="1" dirty="0" smtClean="0">
                            <a:latin typeface="Cambria Math" panose="02040503050406030204" pitchFamily="18" charset="0"/>
                          </a:rPr>
                          <m:t>𝒙</m:t>
                        </m:r>
                      </m:num>
                      <m:den>
                        <m:r>
                          <a:rPr lang="en-GB" sz="1200" b="1" i="1" dirty="0" smtClean="0">
                            <a:latin typeface="Cambria Math" panose="02040503050406030204" pitchFamily="18" charset="0"/>
                          </a:rPr>
                          <m:t>𝒏</m:t>
                        </m:r>
                      </m:den>
                    </m:f>
                  </m:oMath>
                </a14:m>
                <a:r>
                  <a:rPr lang="en-GB" sz="1200" dirty="0"/>
                  <a:t> and just think what the </a:t>
                </a:r>
                <a14:m>
                  <m:oMath xmlns:m="http://schemas.openxmlformats.org/officeDocument/2006/math">
                    <m:r>
                      <m:rPr>
                        <m:sty m:val="p"/>
                      </m:rPr>
                      <a:rPr lang="en-GB" sz="1200" b="0" i="0" smtClean="0">
                        <a:latin typeface="Cambria Math" panose="02040503050406030204" pitchFamily="18" charset="0"/>
                      </a:rPr>
                      <m:t>Σ</m:t>
                    </m:r>
                    <m:r>
                      <a:rPr lang="en-GB" sz="1200" b="0" i="1" smtClean="0">
                        <a:latin typeface="Cambria Math" panose="02040503050406030204" pitchFamily="18" charset="0"/>
                      </a:rPr>
                      <m:t>𝑥</m:t>
                    </m:r>
                  </m:oMath>
                </a14:m>
                <a:r>
                  <a:rPr lang="en-GB" sz="1200" dirty="0"/>
                  <a:t> and </a:t>
                </a:r>
                <a14:m>
                  <m:oMath xmlns:m="http://schemas.openxmlformats.org/officeDocument/2006/math">
                    <m:r>
                      <a:rPr lang="en-GB" sz="1200" b="0" i="1" smtClean="0">
                        <a:latin typeface="Cambria Math" panose="02040503050406030204" pitchFamily="18" charset="0"/>
                      </a:rPr>
                      <m:t>𝑛</m:t>
                    </m:r>
                  </m:oMath>
                </a14:m>
                <a:r>
                  <a:rPr lang="en-GB" sz="1200" dirty="0"/>
                  <a:t> mean in the context of frequency tables. A further justification to ignore it is due to the discussion above; your calculator has no concept of the variable </a:t>
                </a:r>
                <a14:m>
                  <m:oMath xmlns:m="http://schemas.openxmlformats.org/officeDocument/2006/math">
                    <m:r>
                      <a:rPr lang="en-GB" sz="1200" b="0" i="1" smtClean="0">
                        <a:latin typeface="Cambria Math" panose="02040503050406030204" pitchFamily="18" charset="0"/>
                      </a:rPr>
                      <m:t>𝑓</m:t>
                    </m:r>
                  </m:oMath>
                </a14:m>
                <a:r>
                  <a:rPr lang="en-GB" sz="1200" dirty="0"/>
                  <a:t>. </a:t>
                </a:r>
              </a:p>
            </p:txBody>
          </p:sp>
        </mc:Choice>
        <mc:Fallback xmlns="">
          <p:sp>
            <p:nvSpPr>
              <p:cNvPr id="22" name="TextBox 21"/>
              <p:cNvSpPr txBox="1">
                <a:spLocks noRot="1" noChangeAspect="1" noMove="1" noResize="1" noEditPoints="1" noAdjustHandles="1" noChangeArrowheads="1" noChangeShapeType="1" noTextEdit="1"/>
              </p:cNvSpPr>
              <p:nvPr/>
            </p:nvSpPr>
            <p:spPr>
              <a:xfrm>
                <a:off x="319212" y="5541416"/>
                <a:ext cx="4522588" cy="1205651"/>
              </a:xfrm>
              <a:prstGeom prst="rect">
                <a:avLst/>
              </a:prstGeom>
              <a:blipFill>
                <a:blip r:embed="rId5"/>
                <a:stretch>
                  <a:fillRect b="-1980"/>
                </a:stretch>
              </a:blipFill>
            </p:spPr>
            <p:txBody>
              <a:bodyPr/>
              <a:lstStyle/>
              <a:p>
                <a:r>
                  <a:rPr lang="en-GB">
                    <a:noFill/>
                  </a:rPr>
                  <a:t> </a:t>
                </a:r>
              </a:p>
            </p:txBody>
          </p:sp>
        </mc:Fallback>
      </mc:AlternateContent>
      <p:sp>
        <p:nvSpPr>
          <p:cNvPr id="6" name="TextBox 5"/>
          <p:cNvSpPr txBox="1"/>
          <p:nvPr/>
        </p:nvSpPr>
        <p:spPr>
          <a:xfrm>
            <a:off x="489964" y="4225280"/>
            <a:ext cx="2353844" cy="646331"/>
          </a:xfrm>
          <a:prstGeom prst="rect">
            <a:avLst/>
          </a:prstGeom>
          <a:noFill/>
        </p:spPr>
        <p:txBody>
          <a:bodyPr wrap="square" rtlCol="0">
            <a:spAutoFit/>
          </a:bodyPr>
          <a:lstStyle/>
          <a:p>
            <a:r>
              <a:rPr lang="en-GB" b="1" dirty="0"/>
              <a:t>How on the calculator would we get…</a:t>
            </a:r>
          </a:p>
        </p:txBody>
      </p:sp>
      <mc:AlternateContent xmlns:mc="http://schemas.openxmlformats.org/markup-compatibility/2006" xmlns:a14="http://schemas.microsoft.com/office/drawing/2010/main">
        <mc:Choice Requires="a14">
          <p:sp>
            <p:nvSpPr>
              <p:cNvPr id="8" name="TextBox 7"/>
              <p:cNvSpPr txBox="1"/>
              <p:nvPr/>
            </p:nvSpPr>
            <p:spPr>
              <a:xfrm>
                <a:off x="3203972" y="3856980"/>
                <a:ext cx="158417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3600" b="0" i="0" smtClean="0">
                          <a:latin typeface="Cambria Math" panose="02040503050406030204" pitchFamily="18" charset="0"/>
                        </a:rPr>
                        <m:t>Σ</m:t>
                      </m:r>
                      <m:r>
                        <a:rPr lang="en-GB" sz="3600" b="0" i="1" smtClean="0">
                          <a:latin typeface="Cambria Math" panose="02040503050406030204" pitchFamily="18" charset="0"/>
                        </a:rPr>
                        <m:t>𝑓𝑥</m:t>
                      </m:r>
                    </m:oMath>
                  </m:oMathPara>
                </a14:m>
                <a:endParaRPr lang="en-GB"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3203972" y="3856980"/>
                <a:ext cx="1584176" cy="646331"/>
              </a:xfrm>
              <a:prstGeom prst="rect">
                <a:avLst/>
              </a:prstGeom>
              <a:blipFill>
                <a:blip r:embed="rId6"/>
                <a:stretch>
                  <a:fillRect/>
                </a:stretch>
              </a:blipFill>
            </p:spPr>
            <p:txBody>
              <a:bodyPr/>
              <a:lstStyle/>
              <a:p>
                <a:r>
                  <a:rPr lang="en-GB">
                    <a:noFill/>
                  </a:rPr>
                  <a:t> </a:t>
                </a:r>
              </a:p>
            </p:txBody>
          </p:sp>
        </mc:Fallback>
      </mc:AlternateContent>
      <p:cxnSp>
        <p:nvCxnSpPr>
          <p:cNvPr id="11" name="Straight Arrow Connector 10"/>
          <p:cNvCxnSpPr/>
          <p:nvPr/>
        </p:nvCxnSpPr>
        <p:spPr>
          <a:xfrm flipV="1">
            <a:off x="2933700" y="4203700"/>
            <a:ext cx="508000" cy="177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4958556" y="3696088"/>
                <a:ext cx="3874740" cy="1077218"/>
              </a:xfrm>
              <a:prstGeom prst="rect">
                <a:avLst/>
              </a:prstGeom>
            </p:spPr>
            <p:txBody>
              <a:bodyPr wrap="square">
                <a:spAutoFit/>
              </a:bodyPr>
              <a:lstStyle/>
              <a:p>
                <a:r>
                  <a:rPr lang="en-GB" sz="1600" dirty="0"/>
                  <a:t>Just use </a:t>
                </a:r>
                <a14:m>
                  <m:oMath xmlns:m="http://schemas.openxmlformats.org/officeDocument/2006/math">
                    <m:r>
                      <m:rPr>
                        <m:sty m:val="p"/>
                      </m:rPr>
                      <a:rPr lang="en-GB" sz="1600" b="0" i="0" smtClean="0">
                        <a:latin typeface="Cambria Math" panose="02040503050406030204" pitchFamily="18" charset="0"/>
                      </a:rPr>
                      <m:t>Σ</m:t>
                    </m:r>
                    <m:r>
                      <a:rPr lang="en-GB" sz="1600" b="0" i="1" smtClean="0">
                        <a:latin typeface="Cambria Math" panose="02040503050406030204" pitchFamily="18" charset="0"/>
                      </a:rPr>
                      <m:t>𝑥</m:t>
                    </m:r>
                  </m:oMath>
                </a14:m>
                <a:r>
                  <a:rPr lang="en-GB" sz="1600" dirty="0"/>
                  <a:t>. Your calculator doesn’t have a concept of the variable </a:t>
                </a:r>
                <a14:m>
                  <m:oMath xmlns:m="http://schemas.openxmlformats.org/officeDocument/2006/math">
                    <m:r>
                      <a:rPr lang="en-GB" sz="1600" i="1">
                        <a:latin typeface="Cambria Math" panose="02040503050406030204" pitchFamily="18" charset="0"/>
                      </a:rPr>
                      <m:t>𝑓</m:t>
                    </m:r>
                  </m:oMath>
                </a14:m>
                <a:r>
                  <a:rPr lang="en-GB" sz="1600" dirty="0"/>
                  <a:t> – it effectively just duplicates the values so that it’s doing the calculations on normal listed data.</a:t>
                </a:r>
              </a:p>
            </p:txBody>
          </p:sp>
        </mc:Choice>
        <mc:Fallback xmlns="">
          <p:sp>
            <p:nvSpPr>
              <p:cNvPr id="12" name="Rectangle 11"/>
              <p:cNvSpPr>
                <a:spLocks noRot="1" noChangeAspect="1" noMove="1" noResize="1" noEditPoints="1" noAdjustHandles="1" noChangeArrowheads="1" noChangeShapeType="1" noTextEdit="1"/>
              </p:cNvSpPr>
              <p:nvPr/>
            </p:nvSpPr>
            <p:spPr>
              <a:xfrm>
                <a:off x="4958556" y="3696088"/>
                <a:ext cx="3874740" cy="1077218"/>
              </a:xfrm>
              <a:prstGeom prst="rect">
                <a:avLst/>
              </a:prstGeom>
              <a:blipFill>
                <a:blip r:embed="rId7"/>
                <a:stretch>
                  <a:fillRect l="-786" t="-1695" b="-62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203972" y="4734143"/>
                <a:ext cx="158417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3600" b="0" i="0" smtClean="0">
                          <a:latin typeface="Cambria Math" panose="02040503050406030204" pitchFamily="18" charset="0"/>
                        </a:rPr>
                        <m:t>Σ</m:t>
                      </m:r>
                      <m:r>
                        <a:rPr lang="en-GB" sz="3600" b="0" i="1" smtClean="0">
                          <a:latin typeface="Cambria Math" panose="02040503050406030204" pitchFamily="18" charset="0"/>
                        </a:rPr>
                        <m:t>𝑓</m:t>
                      </m:r>
                    </m:oMath>
                  </m:oMathPara>
                </a14:m>
                <a:endParaRPr lang="en-GB" sz="3600" dirty="0"/>
              </a:p>
            </p:txBody>
          </p:sp>
        </mc:Choice>
        <mc:Fallback xmlns="">
          <p:sp>
            <p:nvSpPr>
              <p:cNvPr id="19" name="TextBox 18"/>
              <p:cNvSpPr txBox="1">
                <a:spLocks noRot="1" noChangeAspect="1" noMove="1" noResize="1" noEditPoints="1" noAdjustHandles="1" noChangeArrowheads="1" noChangeShapeType="1" noTextEdit="1"/>
              </p:cNvSpPr>
              <p:nvPr/>
            </p:nvSpPr>
            <p:spPr>
              <a:xfrm>
                <a:off x="3203972" y="4734143"/>
                <a:ext cx="1584176" cy="646331"/>
              </a:xfrm>
              <a:prstGeom prst="rect">
                <a:avLst/>
              </a:prstGeom>
              <a:blipFill>
                <a:blip r:embed="rId8"/>
                <a:stretch>
                  <a:fillRect/>
                </a:stretch>
              </a:blipFill>
            </p:spPr>
            <p:txBody>
              <a:bodyPr/>
              <a:lstStyle/>
              <a:p>
                <a:r>
                  <a:rPr lang="en-GB">
                    <a:noFill/>
                  </a:rPr>
                  <a:t> </a:t>
                </a:r>
              </a:p>
            </p:txBody>
          </p:sp>
        </mc:Fallback>
      </mc:AlternateContent>
      <p:cxnSp>
        <p:nvCxnSpPr>
          <p:cNvPr id="20" name="Straight Arrow Connector 19"/>
          <p:cNvCxnSpPr/>
          <p:nvPr/>
        </p:nvCxnSpPr>
        <p:spPr>
          <a:xfrm>
            <a:off x="2820988" y="4617611"/>
            <a:ext cx="633412" cy="373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Rectangle 22"/>
              <p:cNvSpPr/>
              <p:nvPr/>
            </p:nvSpPr>
            <p:spPr>
              <a:xfrm>
                <a:off x="4943400" y="4904061"/>
                <a:ext cx="3874740" cy="338554"/>
              </a:xfrm>
              <a:prstGeom prst="rect">
                <a:avLst/>
              </a:prstGeom>
            </p:spPr>
            <p:txBody>
              <a:bodyPr wrap="square">
                <a:spAutoFit/>
              </a:bodyPr>
              <a:lstStyle/>
              <a:p>
                <a:r>
                  <a:rPr lang="en-GB" sz="1600" dirty="0"/>
                  <a:t>This is </a:t>
                </a:r>
                <a14:m>
                  <m:oMath xmlns:m="http://schemas.openxmlformats.org/officeDocument/2006/math">
                    <m:r>
                      <a:rPr lang="en-GB" sz="1600" i="1">
                        <a:latin typeface="Cambria Math" panose="02040503050406030204" pitchFamily="18" charset="0"/>
                      </a:rPr>
                      <m:t>𝑛</m:t>
                    </m:r>
                  </m:oMath>
                </a14:m>
                <a:r>
                  <a:rPr lang="en-GB" sz="1600" dirty="0"/>
                  <a:t>. (Since </a:t>
                </a:r>
                <a14:m>
                  <m:oMath xmlns:m="http://schemas.openxmlformats.org/officeDocument/2006/math">
                    <m:r>
                      <a:rPr lang="en-GB" sz="1600" i="1">
                        <a:latin typeface="Cambria Math" panose="02040503050406030204" pitchFamily="18" charset="0"/>
                      </a:rPr>
                      <m:t>𝑛</m:t>
                    </m:r>
                    <m:r>
                      <a:rPr lang="en-GB" sz="1600" i="1">
                        <a:latin typeface="Cambria Math" panose="02040503050406030204" pitchFamily="18" charset="0"/>
                      </a:rPr>
                      <m:t>=</m:t>
                    </m:r>
                    <m:r>
                      <m:rPr>
                        <m:sty m:val="p"/>
                      </m:rPr>
                      <a:rPr lang="en-GB" sz="1600">
                        <a:latin typeface="Cambria Math" panose="02040503050406030204" pitchFamily="18" charset="0"/>
                      </a:rPr>
                      <m:t>Σ</m:t>
                    </m:r>
                    <m:r>
                      <a:rPr lang="en-GB" sz="1600" i="1">
                        <a:latin typeface="Cambria Math" panose="02040503050406030204" pitchFamily="18" charset="0"/>
                      </a:rPr>
                      <m:t>𝑓</m:t>
                    </m:r>
                  </m:oMath>
                </a14:m>
                <a:r>
                  <a:rPr lang="en-GB" sz="1600" dirty="0"/>
                  <a:t>)</a:t>
                </a:r>
              </a:p>
            </p:txBody>
          </p:sp>
        </mc:Choice>
        <mc:Fallback xmlns="">
          <p:sp>
            <p:nvSpPr>
              <p:cNvPr id="23" name="Rectangle 22"/>
              <p:cNvSpPr>
                <a:spLocks noRot="1" noChangeAspect="1" noMove="1" noResize="1" noEditPoints="1" noAdjustHandles="1" noChangeArrowheads="1" noChangeShapeType="1" noTextEdit="1"/>
              </p:cNvSpPr>
              <p:nvPr/>
            </p:nvSpPr>
            <p:spPr>
              <a:xfrm>
                <a:off x="4943400" y="4904061"/>
                <a:ext cx="3874740" cy="338554"/>
              </a:xfrm>
              <a:prstGeom prst="rect">
                <a:avLst/>
              </a:prstGeom>
              <a:blipFill>
                <a:blip r:embed="rId9"/>
                <a:stretch>
                  <a:fillRect l="-943" t="-5357" b="-21429"/>
                </a:stretch>
              </a:blipFill>
            </p:spPr>
            <p:txBody>
              <a:bodyPr/>
              <a:lstStyle/>
              <a:p>
                <a:r>
                  <a:rPr lang="en-GB">
                    <a:noFill/>
                  </a:rPr>
                  <a:t> </a:t>
                </a:r>
              </a:p>
            </p:txBody>
          </p:sp>
        </mc:Fallback>
      </mc:AlternateContent>
      <p:sp>
        <p:nvSpPr>
          <p:cNvPr id="14" name="Rectangle 13"/>
          <p:cNvSpPr/>
          <p:nvPr/>
        </p:nvSpPr>
        <p:spPr>
          <a:xfrm>
            <a:off x="4961810" y="3687720"/>
            <a:ext cx="3775790" cy="10687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4" name="Rectangle 23"/>
          <p:cNvSpPr/>
          <p:nvPr/>
        </p:nvSpPr>
        <p:spPr>
          <a:xfrm>
            <a:off x="4961810" y="4853289"/>
            <a:ext cx="3775790" cy="5188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25" name="TextBox 24"/>
              <p:cNvSpPr txBox="1"/>
              <p:nvPr/>
            </p:nvSpPr>
            <p:spPr>
              <a:xfrm>
                <a:off x="5022304" y="5541416"/>
                <a:ext cx="3810992"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b="1" dirty="0"/>
                  <a:t>Quartiles</a:t>
                </a:r>
                <a:r>
                  <a:rPr lang="en-GB" sz="1200" dirty="0"/>
                  <a:t>! The </a:t>
                </a:r>
                <a:r>
                  <a:rPr lang="en-GB" sz="1200" dirty="0" err="1"/>
                  <a:t>ClassWiz</a:t>
                </a:r>
                <a:r>
                  <a:rPr lang="en-GB" sz="1200" dirty="0"/>
                  <a:t> (but not older models) will calculate quartiles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𝑄</m:t>
                        </m:r>
                      </m:e>
                      <m:sub>
                        <m:r>
                          <a:rPr lang="en-GB" sz="1200" b="0" i="1" smtClean="0">
                            <a:latin typeface="Cambria Math" panose="02040503050406030204" pitchFamily="18" charset="0"/>
                          </a:rPr>
                          <m:t>1</m:t>
                        </m:r>
                      </m:sub>
                    </m:sSub>
                  </m:oMath>
                </a14:m>
                <a:r>
                  <a:rPr lang="en-GB" sz="1200" dirty="0"/>
                  <a:t> is lower quartile, </a:t>
                </a:r>
                <a14:m>
                  <m:oMath xmlns:m="http://schemas.openxmlformats.org/officeDocument/2006/math">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𝑄</m:t>
                        </m:r>
                      </m:e>
                      <m:sub>
                        <m:r>
                          <a:rPr lang="en-GB" sz="1200" b="0" i="1" smtClean="0">
                            <a:latin typeface="Cambria Math" panose="02040503050406030204" pitchFamily="18" charset="0"/>
                          </a:rPr>
                          <m:t>3</m:t>
                        </m:r>
                      </m:sub>
                    </m:sSub>
                  </m:oMath>
                </a14:m>
                <a:r>
                  <a:rPr lang="en-GB" sz="1200" dirty="0"/>
                  <a:t> upper). This will be in the list of statistics when you use “1-Variable </a:t>
                </a:r>
                <a:r>
                  <a:rPr lang="en-GB" sz="1200" dirty="0" err="1"/>
                  <a:t>Calc</a:t>
                </a:r>
                <a:r>
                  <a:rPr lang="en-GB" sz="1200" dirty="0"/>
                  <a:t>”. You can also insert them into your calculation by finding them under the “Min/Max” menu.</a:t>
                </a:r>
              </a:p>
              <a:p>
                <a:r>
                  <a:rPr lang="en-GB" sz="1200" dirty="0"/>
                  <a:t>However, this is not applicable if your data was grouped.</a:t>
                </a:r>
              </a:p>
            </p:txBody>
          </p:sp>
        </mc:Choice>
        <mc:Fallback xmlns="">
          <p:sp>
            <p:nvSpPr>
              <p:cNvPr id="25" name="TextBox 24"/>
              <p:cNvSpPr txBox="1">
                <a:spLocks noRot="1" noChangeAspect="1" noMove="1" noResize="1" noEditPoints="1" noAdjustHandles="1" noChangeArrowheads="1" noChangeShapeType="1" noTextEdit="1"/>
              </p:cNvSpPr>
              <p:nvPr/>
            </p:nvSpPr>
            <p:spPr>
              <a:xfrm>
                <a:off x="5022304" y="5541416"/>
                <a:ext cx="3810992" cy="1200329"/>
              </a:xfrm>
              <a:prstGeom prst="rect">
                <a:avLst/>
              </a:prstGeom>
              <a:blipFill>
                <a:blip r:embed="rId10"/>
                <a:stretch>
                  <a:fillRect b="-1990"/>
                </a:stretch>
              </a:blipFill>
            </p:spPr>
            <p:txBody>
              <a:bodyPr/>
              <a:lstStyle/>
              <a:p>
                <a:r>
                  <a:rPr lang="en-GB">
                    <a:noFill/>
                  </a:rPr>
                  <a:t> </a:t>
                </a:r>
              </a:p>
            </p:txBody>
          </p:sp>
        </mc:Fallback>
      </mc:AlternateContent>
    </p:spTree>
    <p:extLst>
      <p:ext uri="{BB962C8B-B14F-4D97-AF65-F5344CB8AC3E}">
        <p14:creationId xmlns:p14="http://schemas.microsoft.com/office/powerpoint/2010/main" val="53146466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8" restart="whenNotActive" fill="hold" evtFilter="cancelBubble" nodeType="interactiveSeq">
                <p:stCondLst>
                  <p:cond evt="onClick" delay="0">
                    <p:tgtEl>
                      <p:spTgt spid="24"/>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4"/>
                                        </p:tgtEl>
                                      </p:cBhvr>
                                    </p:animEffect>
                                    <p:set>
                                      <p:cBhvr>
                                        <p:cTn id="13" dur="1" fill="hold">
                                          <p:stCondLst>
                                            <p:cond delay="499"/>
                                          </p:stCondLst>
                                        </p:cTn>
                                        <p:tgtEl>
                                          <p:spTgt spid="24"/>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childTnLst>
                          </p:cTn>
                        </p:par>
                      </p:childTnLst>
                    </p:cTn>
                  </p:par>
                </p:childTnLst>
              </p:cTn>
              <p:nextCondLst>
                <p:cond evt="onClick" delay="0">
                  <p:tgtEl>
                    <p:spTgt spid="24"/>
                  </p:tgtEl>
                </p:cond>
              </p:nextCondLst>
            </p:seq>
          </p:childTnLst>
        </p:cTn>
      </p:par>
    </p:tnLst>
    <p:bldLst>
      <p:bldP spid="22" grpId="0" animBg="1"/>
      <p:bldP spid="14" grpId="0" animBg="1"/>
      <p:bldP spid="24"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Grouped Data</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745947089"/>
                  </p:ext>
                </p:extLst>
              </p:nvPr>
            </p:nvGraphicFramePr>
            <p:xfrm>
              <a:off x="3157116" y="932335"/>
              <a:ext cx="5112568" cy="1854200"/>
            </p:xfrm>
            <a:graphic>
              <a:graphicData uri="http://schemas.openxmlformats.org/drawingml/2006/table">
                <a:tbl>
                  <a:tblPr firstRow="1" bandRow="1">
                    <a:tableStyleId>{00A15C55-8517-42AA-B614-E9B94910E393}</a:tableStyleId>
                  </a:tblPr>
                  <a:tblGrid>
                    <a:gridCol w="2952328">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tblGrid>
                  <a:tr h="370840">
                    <a:tc>
                      <a:txBody>
                        <a:bodyPr/>
                        <a:lstStyle/>
                        <a:p>
                          <a:r>
                            <a:rPr lang="en-GB" dirty="0"/>
                            <a:t>Height</a:t>
                          </a:r>
                          <a:r>
                            <a:rPr lang="en-GB" baseline="0" dirty="0"/>
                            <a:t> </a:t>
                          </a:r>
                          <a14:m>
                            <m:oMath xmlns:m="http://schemas.openxmlformats.org/officeDocument/2006/math">
                              <m:r>
                                <a:rPr lang="en-GB" baseline="0" smtClean="0">
                                  <a:latin typeface="Cambria Math"/>
                                </a:rPr>
                                <m:t>𝒉</m:t>
                              </m:r>
                            </m:oMath>
                          </a14:m>
                          <a:r>
                            <a:rPr lang="en-GB" baseline="0" dirty="0"/>
                            <a:t> of bear (in metres)</a:t>
                          </a:r>
                          <a:endParaRPr lang="en-GB" dirty="0"/>
                        </a:p>
                      </a:txBody>
                      <a:tcPr/>
                    </a:tc>
                    <a:tc>
                      <a:txBody>
                        <a:bodyPr/>
                        <a:lstStyle/>
                        <a:p>
                          <a:r>
                            <a:rPr lang="en-GB" dirty="0"/>
                            <a:t>Frequency</a:t>
                          </a:r>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0≤</m:t>
                                </m:r>
                                <m:r>
                                  <a:rPr lang="en-GB" smtClean="0">
                                    <a:latin typeface="Cambria Math"/>
                                  </a:rPr>
                                  <m:t>h</m:t>
                                </m:r>
                                <m:r>
                                  <a:rPr lang="en-GB" smtClean="0">
                                    <a:latin typeface="Cambria Math"/>
                                  </a:rPr>
                                  <m:t>&lt;0.5</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4</m:t>
                                </m:r>
                              </m:oMath>
                            </m:oMathPara>
                          </a14:m>
                          <a:endParaRPr lang="en-GB" dirty="0"/>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0.5≤</m:t>
                                </m:r>
                                <m:r>
                                  <a:rPr lang="en-GB" smtClean="0">
                                    <a:latin typeface="Cambria Math"/>
                                  </a:rPr>
                                  <m:t>h</m:t>
                                </m:r>
                                <m:r>
                                  <a:rPr lang="en-GB" smtClean="0">
                                    <a:latin typeface="Cambria Math"/>
                                  </a:rPr>
                                  <m:t>&lt;1.2</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20</m:t>
                                </m:r>
                              </m:oMath>
                            </m:oMathPara>
                          </a14:m>
                          <a:endParaRPr lang="en-GB" dirty="0"/>
                        </a:p>
                      </a:txBody>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1.2≤</m:t>
                                </m:r>
                                <m:r>
                                  <a:rPr lang="en-GB" smtClean="0">
                                    <a:latin typeface="Cambria Math"/>
                                  </a:rPr>
                                  <m:t>h</m:t>
                                </m:r>
                                <m:r>
                                  <a:rPr lang="en-GB" smtClean="0">
                                    <a:latin typeface="Cambria Math"/>
                                  </a:rPr>
                                  <m:t>&lt;1.5</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5</m:t>
                                </m:r>
                              </m:oMath>
                            </m:oMathPara>
                          </a14:m>
                          <a:endParaRPr lang="en-GB" dirty="0"/>
                        </a:p>
                      </a:txBody>
                      <a:tcPr/>
                    </a:tc>
                    <a:extLst>
                      <a:ext uri="{0D108BD9-81ED-4DB2-BD59-A6C34878D82A}">
                        <a16:rowId xmlns:a16="http://schemas.microsoft.com/office/drawing/2014/main" val="10003"/>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1.5≤</m:t>
                                </m:r>
                                <m:r>
                                  <a:rPr lang="en-GB" smtClean="0">
                                    <a:latin typeface="Cambria Math"/>
                                  </a:rPr>
                                  <m:t>h</m:t>
                                </m:r>
                                <m:r>
                                  <a:rPr lang="en-GB" smtClean="0">
                                    <a:latin typeface="Cambria Math"/>
                                  </a:rPr>
                                  <m:t>&lt;2.5</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11</m:t>
                                </m:r>
                              </m:oMath>
                            </m:oMathPara>
                          </a14:m>
                          <a:endParaRPr lang="en-GB" dirty="0"/>
                        </a:p>
                      </a:txBody>
                      <a:tcPr/>
                    </a:tc>
                    <a:extLst>
                      <a:ext uri="{0D108BD9-81ED-4DB2-BD59-A6C34878D82A}">
                        <a16:rowId xmlns:a16="http://schemas.microsoft.com/office/drawing/2014/main" val="10004"/>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745947089"/>
                  </p:ext>
                </p:extLst>
              </p:nvPr>
            </p:nvGraphicFramePr>
            <p:xfrm>
              <a:off x="3157116" y="932335"/>
              <a:ext cx="5112568" cy="1854200"/>
            </p:xfrm>
            <a:graphic>
              <a:graphicData uri="http://schemas.openxmlformats.org/drawingml/2006/table">
                <a:tbl>
                  <a:tblPr firstRow="1" bandRow="1">
                    <a:tableStyleId>{00A15C55-8517-42AA-B614-E9B94910E393}</a:tableStyleId>
                  </a:tblPr>
                  <a:tblGrid>
                    <a:gridCol w="2952328">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tblGrid>
                  <a:tr h="370840">
                    <a:tc>
                      <a:txBody>
                        <a:bodyPr/>
                        <a:lstStyle/>
                        <a:p>
                          <a:endParaRPr lang="en-US"/>
                        </a:p>
                      </a:txBody>
                      <a:tcPr>
                        <a:blipFill>
                          <a:blip r:embed="rId2"/>
                          <a:stretch>
                            <a:fillRect l="-206" t="-8197" r="-74021" b="-404918"/>
                          </a:stretch>
                        </a:blipFill>
                      </a:tcPr>
                    </a:tc>
                    <a:tc>
                      <a:txBody>
                        <a:bodyPr/>
                        <a:lstStyle/>
                        <a:p>
                          <a:r>
                            <a:rPr lang="en-GB" dirty="0"/>
                            <a:t>Frequency</a:t>
                          </a:r>
                        </a:p>
                      </a:txBody>
                      <a:tcPr/>
                    </a:tc>
                    <a:extLst>
                      <a:ext uri="{0D108BD9-81ED-4DB2-BD59-A6C34878D82A}">
                        <a16:rowId xmlns:a16="http://schemas.microsoft.com/office/drawing/2014/main" val="10000"/>
                      </a:ext>
                    </a:extLst>
                  </a:tr>
                  <a:tr h="370840">
                    <a:tc>
                      <a:txBody>
                        <a:bodyPr/>
                        <a:lstStyle/>
                        <a:p>
                          <a:endParaRPr lang="en-US"/>
                        </a:p>
                      </a:txBody>
                      <a:tcPr>
                        <a:blipFill>
                          <a:blip r:embed="rId2"/>
                          <a:stretch>
                            <a:fillRect l="-206" t="-108197" r="-74021" b="-304918"/>
                          </a:stretch>
                        </a:blipFill>
                      </a:tcPr>
                    </a:tc>
                    <a:tc>
                      <a:txBody>
                        <a:bodyPr/>
                        <a:lstStyle/>
                        <a:p>
                          <a:endParaRPr lang="en-US"/>
                        </a:p>
                      </a:txBody>
                      <a:tcPr>
                        <a:blipFill>
                          <a:blip r:embed="rId2"/>
                          <a:stretch>
                            <a:fillRect l="-136901" t="-108197" r="-1127" b="-304918"/>
                          </a:stretch>
                        </a:blipFill>
                      </a:tcPr>
                    </a:tc>
                    <a:extLst>
                      <a:ext uri="{0D108BD9-81ED-4DB2-BD59-A6C34878D82A}">
                        <a16:rowId xmlns:a16="http://schemas.microsoft.com/office/drawing/2014/main" val="10001"/>
                      </a:ext>
                    </a:extLst>
                  </a:tr>
                  <a:tr h="370840">
                    <a:tc>
                      <a:txBody>
                        <a:bodyPr/>
                        <a:lstStyle/>
                        <a:p>
                          <a:endParaRPr lang="en-US"/>
                        </a:p>
                      </a:txBody>
                      <a:tcPr>
                        <a:blipFill>
                          <a:blip r:embed="rId2"/>
                          <a:stretch>
                            <a:fillRect l="-206" t="-204839" r="-74021" b="-200000"/>
                          </a:stretch>
                        </a:blipFill>
                      </a:tcPr>
                    </a:tc>
                    <a:tc>
                      <a:txBody>
                        <a:bodyPr/>
                        <a:lstStyle/>
                        <a:p>
                          <a:endParaRPr lang="en-US"/>
                        </a:p>
                      </a:txBody>
                      <a:tcPr>
                        <a:blipFill>
                          <a:blip r:embed="rId2"/>
                          <a:stretch>
                            <a:fillRect l="-136901" t="-204839" r="-1127" b="-200000"/>
                          </a:stretch>
                        </a:blipFill>
                      </a:tcPr>
                    </a:tc>
                    <a:extLst>
                      <a:ext uri="{0D108BD9-81ED-4DB2-BD59-A6C34878D82A}">
                        <a16:rowId xmlns:a16="http://schemas.microsoft.com/office/drawing/2014/main" val="10002"/>
                      </a:ext>
                    </a:extLst>
                  </a:tr>
                  <a:tr h="370840">
                    <a:tc>
                      <a:txBody>
                        <a:bodyPr/>
                        <a:lstStyle/>
                        <a:p>
                          <a:endParaRPr lang="en-US"/>
                        </a:p>
                      </a:txBody>
                      <a:tcPr>
                        <a:blipFill>
                          <a:blip r:embed="rId2"/>
                          <a:stretch>
                            <a:fillRect l="-206" t="-309836" r="-74021" b="-103279"/>
                          </a:stretch>
                        </a:blipFill>
                      </a:tcPr>
                    </a:tc>
                    <a:tc>
                      <a:txBody>
                        <a:bodyPr/>
                        <a:lstStyle/>
                        <a:p>
                          <a:endParaRPr lang="en-US"/>
                        </a:p>
                      </a:txBody>
                      <a:tcPr>
                        <a:blipFill>
                          <a:blip r:embed="rId2"/>
                          <a:stretch>
                            <a:fillRect l="-136901" t="-309836" r="-1127" b="-103279"/>
                          </a:stretch>
                        </a:blipFill>
                      </a:tcPr>
                    </a:tc>
                    <a:extLst>
                      <a:ext uri="{0D108BD9-81ED-4DB2-BD59-A6C34878D82A}">
                        <a16:rowId xmlns:a16="http://schemas.microsoft.com/office/drawing/2014/main" val="10003"/>
                      </a:ext>
                    </a:extLst>
                  </a:tr>
                  <a:tr h="370840">
                    <a:tc>
                      <a:txBody>
                        <a:bodyPr/>
                        <a:lstStyle/>
                        <a:p>
                          <a:endParaRPr lang="en-US"/>
                        </a:p>
                      </a:txBody>
                      <a:tcPr>
                        <a:blipFill>
                          <a:blip r:embed="rId2"/>
                          <a:stretch>
                            <a:fillRect l="-206" t="-409836" r="-74021" b="-3279"/>
                          </a:stretch>
                        </a:blipFill>
                      </a:tcPr>
                    </a:tc>
                    <a:tc>
                      <a:txBody>
                        <a:bodyPr/>
                        <a:lstStyle/>
                        <a:p>
                          <a:endParaRPr lang="en-US"/>
                        </a:p>
                      </a:txBody>
                      <a:tcPr>
                        <a:blipFill>
                          <a:blip r:embed="rId2"/>
                          <a:stretch>
                            <a:fillRect l="-136901" t="-409836" r="-1127" b="-3279"/>
                          </a:stretch>
                        </a:blipFill>
                      </a:tcPr>
                    </a:tc>
                    <a:extLst>
                      <a:ext uri="{0D108BD9-81ED-4DB2-BD59-A6C34878D82A}">
                        <a16:rowId xmlns:a16="http://schemas.microsoft.com/office/drawing/2014/main" val="10004"/>
                      </a:ext>
                    </a:extLst>
                  </a:tr>
                </a:tbl>
              </a:graphicData>
            </a:graphic>
          </p:graphicFrame>
        </mc:Fallback>
      </mc:AlternateContent>
      <p:pic>
        <p:nvPicPr>
          <p:cNvPr id="6" name="Picture 5"/>
          <p:cNvPicPr>
            <a:picLocks noChangeAspect="1"/>
          </p:cNvPicPr>
          <p:nvPr/>
        </p:nvPicPr>
        <p:blipFill>
          <a:blip r:embed="rId3"/>
          <a:stretch>
            <a:fillRect/>
          </a:stretch>
        </p:blipFill>
        <p:spPr>
          <a:xfrm>
            <a:off x="447884" y="981167"/>
            <a:ext cx="2303711" cy="1758558"/>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474623" y="3797965"/>
                <a:ext cx="7992888" cy="783163"/>
              </a:xfrm>
              <a:prstGeom prst="rect">
                <a:avLst/>
              </a:prstGeom>
              <a:noFill/>
            </p:spPr>
            <p:txBody>
              <a:bodyPr wrap="square" rtlCol="0">
                <a:spAutoFit/>
              </a:bodyPr>
              <a:lstStyle/>
              <a:p>
                <a:r>
                  <a:rPr lang="en-GB" sz="2400" dirty="0"/>
                  <a:t>Estimate of Mean:             </a:t>
                </a:r>
                <a14:m>
                  <m:oMath xmlns:m="http://schemas.openxmlformats.org/officeDocument/2006/math">
                    <m:acc>
                      <m:accPr>
                        <m:chr m:val="̅"/>
                        <m:ctrlPr>
                          <a:rPr lang="en-GB" sz="2800" b="0" i="1" smtClean="0">
                            <a:latin typeface="Cambria Math" panose="02040503050406030204" pitchFamily="18" charset="0"/>
                          </a:rPr>
                        </m:ctrlPr>
                      </m:accPr>
                      <m:e>
                        <m:r>
                          <a:rPr lang="en-GB" sz="2800" b="0" i="1" smtClean="0">
                            <a:latin typeface="Cambria Math"/>
                          </a:rPr>
                          <m:t>𝑥</m:t>
                        </m:r>
                      </m:e>
                    </m:acc>
                    <m:r>
                      <a:rPr lang="en-GB" sz="2800" b="0" i="1" smtClean="0">
                        <a:latin typeface="Cambria Math"/>
                      </a:rPr>
                      <m:t>=</m:t>
                    </m:r>
                    <m:f>
                      <m:fPr>
                        <m:ctrlPr>
                          <a:rPr lang="en-GB" sz="2800" i="1" smtClean="0">
                            <a:latin typeface="Cambria Math" panose="02040503050406030204" pitchFamily="18" charset="0"/>
                          </a:rPr>
                        </m:ctrlPr>
                      </m:fPr>
                      <m:num>
                        <m:nary>
                          <m:naryPr>
                            <m:chr m:val="∑"/>
                            <m:subHide m:val="on"/>
                            <m:supHide m:val="on"/>
                            <m:ctrlPr>
                              <a:rPr lang="en-GB" sz="2800" i="1" smtClean="0">
                                <a:latin typeface="Cambria Math" panose="02040503050406030204" pitchFamily="18" charset="0"/>
                              </a:rPr>
                            </m:ctrlPr>
                          </m:naryPr>
                          <m:sub/>
                          <m:sup/>
                          <m:e>
                            <m:r>
                              <a:rPr lang="en-GB" sz="2800" b="0" i="1" smtClean="0">
                                <a:latin typeface="Cambria Math"/>
                              </a:rPr>
                              <m:t>𝑓𝑥</m:t>
                            </m:r>
                          </m:e>
                        </m:nary>
                      </m:num>
                      <m:den>
                        <m:nary>
                          <m:naryPr>
                            <m:chr m:val="∑"/>
                            <m:subHide m:val="on"/>
                            <m:supHide m:val="on"/>
                            <m:ctrlPr>
                              <a:rPr lang="en-GB" sz="2800" i="1" smtClean="0">
                                <a:latin typeface="Cambria Math" panose="02040503050406030204" pitchFamily="18" charset="0"/>
                              </a:rPr>
                            </m:ctrlPr>
                          </m:naryPr>
                          <m:sub/>
                          <m:sup/>
                          <m:e>
                            <m:r>
                              <a:rPr lang="en-GB" sz="2800" b="0" i="1" smtClean="0">
                                <a:latin typeface="Cambria Math"/>
                              </a:rPr>
                              <m:t>𝑓</m:t>
                            </m:r>
                          </m:e>
                        </m:nary>
                      </m:den>
                    </m:f>
                    <m:r>
                      <a:rPr lang="en-GB" sz="2800" b="0" i="1" smtClean="0">
                        <a:latin typeface="Cambria Math"/>
                      </a:rPr>
                      <m:t>=</m:t>
                    </m:r>
                    <m:f>
                      <m:fPr>
                        <m:ctrlPr>
                          <a:rPr lang="en-GB" sz="2800" b="0" i="1" smtClean="0">
                            <a:latin typeface="Cambria Math" panose="02040503050406030204" pitchFamily="18" charset="0"/>
                          </a:rPr>
                        </m:ctrlPr>
                      </m:fPr>
                      <m:num>
                        <m:r>
                          <a:rPr lang="en-GB" sz="2800" b="0" i="1" smtClean="0">
                            <a:latin typeface="Cambria Math"/>
                          </a:rPr>
                          <m:t>46.75</m:t>
                        </m:r>
                      </m:num>
                      <m:den>
                        <m:r>
                          <a:rPr lang="en-GB" sz="2800" b="0" i="1" smtClean="0">
                            <a:latin typeface="Cambria Math"/>
                          </a:rPr>
                          <m:t>40</m:t>
                        </m:r>
                      </m:den>
                    </m:f>
                    <m:r>
                      <a:rPr lang="en-GB" sz="2800" b="0" i="1" smtClean="0">
                        <a:latin typeface="Cambria Math"/>
                      </a:rPr>
                      <m:t>=1.17</m:t>
                    </m:r>
                    <m:r>
                      <a:rPr lang="en-GB" sz="2800" b="0" i="1" smtClean="0">
                        <a:latin typeface="Cambria Math"/>
                      </a:rPr>
                      <m:t>𝑚</m:t>
                    </m:r>
                  </m:oMath>
                </a14:m>
                <a:endParaRPr lang="en-GB"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474623" y="3797965"/>
                <a:ext cx="7992888" cy="783163"/>
              </a:xfrm>
              <a:prstGeom prst="rect">
                <a:avLst/>
              </a:prstGeom>
              <a:blipFill>
                <a:blip r:embed="rId4"/>
                <a:stretch>
                  <a:fillRect l="-1220"/>
                </a:stretch>
              </a:blipFill>
            </p:spPr>
            <p:txBody>
              <a:bodyPr/>
              <a:lstStyle/>
              <a:p>
                <a:r>
                  <a:rPr lang="en-GB">
                    <a:noFill/>
                  </a:rPr>
                  <a:t> </a:t>
                </a:r>
              </a:p>
            </p:txBody>
          </p:sp>
        </mc:Fallback>
      </mc:AlternateContent>
      <p:sp>
        <p:nvSpPr>
          <p:cNvPr id="10" name="TextBox 9"/>
          <p:cNvSpPr txBox="1"/>
          <p:nvPr/>
        </p:nvSpPr>
        <p:spPr>
          <a:xfrm>
            <a:off x="187071" y="5031960"/>
            <a:ext cx="4159702" cy="400110"/>
          </a:xfrm>
          <a:prstGeom prst="rect">
            <a:avLst/>
          </a:prstGeom>
          <a:noFill/>
        </p:spPr>
        <p:txBody>
          <a:bodyPr wrap="square" rtlCol="0">
            <a:spAutoFit/>
          </a:bodyPr>
          <a:lstStyle/>
          <a:p>
            <a:r>
              <a:rPr lang="en-GB" sz="2000" dirty="0"/>
              <a:t>Why is our mean just an estimate?</a:t>
            </a:r>
          </a:p>
        </p:txBody>
      </p:sp>
      <p:sp>
        <p:nvSpPr>
          <p:cNvPr id="13" name="TextBox 12"/>
          <p:cNvSpPr txBox="1"/>
          <p:nvPr/>
        </p:nvSpPr>
        <p:spPr>
          <a:xfrm>
            <a:off x="4239615" y="5026720"/>
            <a:ext cx="4643944" cy="584775"/>
          </a:xfrm>
          <a:prstGeom prst="rect">
            <a:avLst/>
          </a:prstGeom>
          <a:noFill/>
        </p:spPr>
        <p:txBody>
          <a:bodyPr wrap="square" rtlCol="0">
            <a:spAutoFit/>
          </a:bodyPr>
          <a:lstStyle/>
          <a:p>
            <a:r>
              <a:rPr lang="en-GB" sz="1600" dirty="0"/>
              <a:t>Because we don’t know the exact heights within each group. Grouping data loses information.</a:t>
            </a:r>
          </a:p>
        </p:txBody>
      </p:sp>
      <p:sp>
        <p:nvSpPr>
          <p:cNvPr id="14" name="Rectangle 13"/>
          <p:cNvSpPr/>
          <p:nvPr/>
        </p:nvSpPr>
        <p:spPr>
          <a:xfrm>
            <a:off x="4320138" y="3861048"/>
            <a:ext cx="641526"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5" name="Rectangle 14"/>
          <p:cNvSpPr/>
          <p:nvPr/>
        </p:nvSpPr>
        <p:spPr>
          <a:xfrm>
            <a:off x="5393712" y="3861048"/>
            <a:ext cx="720080"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Rectangle 15"/>
          <p:cNvSpPr/>
          <p:nvPr/>
        </p:nvSpPr>
        <p:spPr>
          <a:xfrm>
            <a:off x="6516216" y="3861048"/>
            <a:ext cx="1037736"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9" name="Rectangle 18"/>
          <p:cNvSpPr/>
          <p:nvPr/>
        </p:nvSpPr>
        <p:spPr>
          <a:xfrm>
            <a:off x="4196219" y="4998788"/>
            <a:ext cx="4639993" cy="6406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cxnSp>
        <p:nvCxnSpPr>
          <p:cNvPr id="20" name="Straight Connector 19"/>
          <p:cNvCxnSpPr/>
          <p:nvPr/>
        </p:nvCxnSpPr>
        <p:spPr>
          <a:xfrm>
            <a:off x="187071" y="4734069"/>
            <a:ext cx="8696487"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282784" y="2844552"/>
                <a:ext cx="7940540" cy="923330"/>
              </a:xfrm>
              <a:prstGeom prst="rect">
                <a:avLst/>
              </a:prstGeom>
              <a:noFill/>
            </p:spPr>
            <p:txBody>
              <a:bodyPr wrap="square" rtlCol="0">
                <a:spAutoFit/>
              </a:bodyPr>
              <a:lstStyle/>
              <a:p>
                <a:r>
                  <a:rPr lang="en-GB" dirty="0"/>
                  <a:t>We don’t know the exact values anymore. So what do we assume each value is?</a:t>
                </a:r>
              </a:p>
              <a:p>
                <a:r>
                  <a:rPr lang="en-GB" b="1" dirty="0"/>
                  <a:t>The midpoint of each interval. We use the variable </a:t>
                </a:r>
                <a14:m>
                  <m:oMath xmlns:m="http://schemas.openxmlformats.org/officeDocument/2006/math">
                    <m:r>
                      <a:rPr lang="en-GB" b="1" i="1" smtClean="0">
                        <a:latin typeface="Cambria Math" panose="02040503050406030204" pitchFamily="18" charset="0"/>
                      </a:rPr>
                      <m:t>𝒙</m:t>
                    </m:r>
                  </m:oMath>
                </a14:m>
                <a:r>
                  <a:rPr lang="en-GB" b="1" dirty="0"/>
                  <a:t> to indicate the midpoint.</a:t>
                </a:r>
              </a:p>
              <a:p>
                <a:r>
                  <a:rPr lang="en-GB" b="1" dirty="0"/>
                  <a:t>We can then calculate mean in exactly the same way as before.</a:t>
                </a:r>
              </a:p>
            </p:txBody>
          </p:sp>
        </mc:Choice>
        <mc:Fallback xmlns="">
          <p:sp>
            <p:nvSpPr>
              <p:cNvPr id="18" name="TextBox 17"/>
              <p:cNvSpPr txBox="1">
                <a:spLocks noRot="1" noChangeAspect="1" noMove="1" noResize="1" noEditPoints="1" noAdjustHandles="1" noChangeArrowheads="1" noChangeShapeType="1" noTextEdit="1"/>
              </p:cNvSpPr>
              <p:nvPr/>
            </p:nvSpPr>
            <p:spPr>
              <a:xfrm>
                <a:off x="282784" y="2844552"/>
                <a:ext cx="7940540" cy="923330"/>
              </a:xfrm>
              <a:prstGeom prst="rect">
                <a:avLst/>
              </a:prstGeom>
              <a:blipFill>
                <a:blip r:embed="rId5"/>
                <a:stretch>
                  <a:fillRect l="-614" t="-3974" b="-993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03200" y="5775672"/>
                <a:ext cx="8788400"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Warning</a:t>
                </a:r>
                <a:r>
                  <a:rPr lang="en-GB" sz="1400" dirty="0"/>
                  <a:t>: </a:t>
                </a:r>
                <a:r>
                  <a:rPr lang="en-GB" sz="1400" dirty="0" err="1"/>
                  <a:t>ClassWizs</a:t>
                </a:r>
                <a:r>
                  <a:rPr lang="en-GB" sz="1400" dirty="0"/>
                  <a:t> will calculate the lower and upper quartiles (</a:t>
                </a:r>
                <a14:m>
                  <m:oMath xmlns:m="http://schemas.openxmlformats.org/officeDocument/2006/math">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𝑄</m:t>
                        </m:r>
                      </m:e>
                      <m:sub>
                        <m:r>
                          <a:rPr lang="en-GB" sz="1400" b="0" i="1" smtClean="0">
                            <a:latin typeface="Cambria Math" panose="02040503050406030204" pitchFamily="18" charset="0"/>
                          </a:rPr>
                          <m:t>1</m:t>
                        </m:r>
                      </m:sub>
                    </m:sSub>
                    <m:r>
                      <a:rPr lang="en-GB" sz="1400" b="0" i="1" smtClean="0">
                        <a:latin typeface="Cambria Math" panose="02040503050406030204" pitchFamily="18" charset="0"/>
                      </a:rPr>
                      <m:t>, </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𝑄</m:t>
                        </m:r>
                      </m:e>
                      <m:sub>
                        <m:r>
                          <a:rPr lang="en-GB" sz="1400" b="0" i="1" smtClean="0">
                            <a:latin typeface="Cambria Math" panose="02040503050406030204" pitchFamily="18" charset="0"/>
                          </a:rPr>
                          <m:t>3</m:t>
                        </m:r>
                      </m:sub>
                    </m:sSub>
                  </m:oMath>
                </a14:m>
                <a:r>
                  <a:rPr lang="en-GB" sz="1400" dirty="0"/>
                  <a:t>) along with the median. However, this is not applicable to grouped data: When you input your midpoints in the data input, your calculator doesn’t know these are midpoints – it just assumes for example that the first 4 bears </a:t>
                </a:r>
                <a:r>
                  <a:rPr lang="en-GB" sz="1400" b="1" u="sng" dirty="0"/>
                  <a:t>did</a:t>
                </a:r>
                <a:r>
                  <a:rPr lang="en-GB" sz="1400" dirty="0"/>
                  <a:t> have a height of 0.25m. We need to take into account the class widths to estimate the median and quartiles (which we’ll see later), and your calculator cannot do this.</a:t>
                </a:r>
              </a:p>
            </p:txBody>
          </p:sp>
        </mc:Choice>
        <mc:Fallback xmlns="">
          <p:sp>
            <p:nvSpPr>
              <p:cNvPr id="23" name="TextBox 22"/>
              <p:cNvSpPr txBox="1">
                <a:spLocks noRot="1" noChangeAspect="1" noMove="1" noResize="1" noEditPoints="1" noAdjustHandles="1" noChangeArrowheads="1" noChangeShapeType="1" noTextEdit="1"/>
              </p:cNvSpPr>
              <p:nvPr/>
            </p:nvSpPr>
            <p:spPr>
              <a:xfrm>
                <a:off x="203200" y="5775672"/>
                <a:ext cx="8788400" cy="954107"/>
              </a:xfrm>
              <a:prstGeom prst="rect">
                <a:avLst/>
              </a:prstGeom>
              <a:blipFill>
                <a:blip r:embed="rId6"/>
                <a:stretch>
                  <a:fillRect l="-69" b="-4348"/>
                </a:stretch>
              </a:blipFill>
            </p:spPr>
            <p:txBody>
              <a:bodyPr/>
              <a:lstStyle/>
              <a:p>
                <a:r>
                  <a:rPr lang="en-GB">
                    <a:noFill/>
                  </a:rPr>
                  <a:t> </a:t>
                </a:r>
              </a:p>
            </p:txBody>
          </p:sp>
        </mc:Fallback>
      </mc:AlternateContent>
      <p:sp>
        <p:nvSpPr>
          <p:cNvPr id="24" name="Rectangle 23"/>
          <p:cNvSpPr/>
          <p:nvPr/>
        </p:nvSpPr>
        <p:spPr>
          <a:xfrm>
            <a:off x="291416" y="3213865"/>
            <a:ext cx="7861984" cy="5199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374021701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4" restart="whenNotActive" fill="hold" evtFilter="cancelBubble" nodeType="interactiveSeq">
                <p:stCondLst>
                  <p:cond evt="onClick" delay="0">
                    <p:tgtEl>
                      <p:spTgt spid="16"/>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6"/>
                                        </p:tgtEl>
                                      </p:cBhvr>
                                    </p:animEffect>
                                    <p:set>
                                      <p:cBhvr>
                                        <p:cTn id="19"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20" restart="whenNotActive" fill="hold" evtFilter="cancelBubble" nodeType="interactiveSeq">
                <p:stCondLst>
                  <p:cond evt="onClick" delay="0">
                    <p:tgtEl>
                      <p:spTgt spid="19"/>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9"/>
                                        </p:tgtEl>
                                      </p:cBhvr>
                                    </p:animEffect>
                                    <p:set>
                                      <p:cBhvr>
                                        <p:cTn id="25" dur="1" fill="hold">
                                          <p:stCondLst>
                                            <p:cond delay="499"/>
                                          </p:stCondLst>
                                        </p:cTn>
                                        <p:tgtEl>
                                          <p:spTgt spid="19"/>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childTnLst>
              </p:cTn>
              <p:nextCondLst>
                <p:cond evt="onClick" delay="0">
                  <p:tgtEl>
                    <p:spTgt spid="19"/>
                  </p:tgtEl>
                </p:cond>
              </p:nextCondLst>
            </p:seq>
            <p:seq concurrent="1" nextAc="seek">
              <p:cTn id="30" restart="whenNotActive" fill="hold" evtFilter="cancelBubble" nodeType="interactiveSeq">
                <p:stCondLst>
                  <p:cond evt="onClick" delay="0">
                    <p:tgtEl>
                      <p:spTgt spid="24"/>
                    </p:tgtEl>
                  </p:cond>
                </p:stCondLst>
                <p:endSync evt="end" delay="0">
                  <p:rtn val="all"/>
                </p:endSync>
                <p:childTnLst>
                  <p:par>
                    <p:cTn id="31" fill="hold">
                      <p:stCondLst>
                        <p:cond delay="0"/>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14" grpId="0" animBg="1"/>
      <p:bldP spid="15" grpId="0" animBg="1"/>
      <p:bldP spid="16" grpId="0" animBg="1"/>
      <p:bldP spid="19" grpId="0" animBg="1"/>
      <p:bldP spid="23" grpId="0" animBg="1"/>
      <p:bldP spid="2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145CED0C8C3544A5BCCC2783BB773D" ma:contentTypeVersion="18" ma:contentTypeDescription="Create a new document." ma:contentTypeScope="" ma:versionID="071d80e8befb16289be70b0ed95d7a13">
  <xsd:schema xmlns:xsd="http://www.w3.org/2001/XMLSchema" xmlns:xs="http://www.w3.org/2001/XMLSchema" xmlns:p="http://schemas.microsoft.com/office/2006/metadata/properties" xmlns:ns2="faa1ecaf-a1aa-4fc9-8c75-2805352e1f65" xmlns:ns3="f9cd3b9a-9a6c-485a-81b7-4082693b5161" targetNamespace="http://schemas.microsoft.com/office/2006/metadata/properties" ma:root="true" ma:fieldsID="bfedc4b824bdcf7bc3afcdacf96d42fb" ns2:_="" ns3:_="">
    <xsd:import namespace="faa1ecaf-a1aa-4fc9-8c75-2805352e1f65"/>
    <xsd:import namespace="f9cd3b9a-9a6c-485a-81b7-4082693b516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element ref="ns2:MediaLengthInSeconds" minOccurs="0"/>
                <xsd:element ref="ns2:MediaServiceObjectDetectorVersion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a1ecaf-a1aa-4fc9-8c75-2805352e1f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5c9266d-873e-4384-88ad-117b2e21bbbb"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9cd3b9a-9a6c-485a-81b7-4082693b516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37dd2894-802d-4a2b-8969-adc31d00c97c}" ma:internalName="TaxCatchAll" ma:showField="CatchAllData" ma:web="f9cd3b9a-9a6c-485a-81b7-4082693b51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aa1ecaf-a1aa-4fc9-8c75-2805352e1f65">
      <Terms xmlns="http://schemas.microsoft.com/office/infopath/2007/PartnerControls"/>
    </lcf76f155ced4ddcb4097134ff3c332f>
    <TaxCatchAll xmlns="f9cd3b9a-9a6c-485a-81b7-4082693b5161" xsi:nil="true"/>
  </documentManagement>
</p:properties>
</file>

<file path=customXml/itemProps1.xml><?xml version="1.0" encoding="utf-8"?>
<ds:datastoreItem xmlns:ds="http://schemas.openxmlformats.org/officeDocument/2006/customXml" ds:itemID="{A8443949-A070-4B02-B688-682970F2A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a1ecaf-a1aa-4fc9-8c75-2805352e1f65"/>
    <ds:schemaRef ds:uri="f9cd3b9a-9a6c-485a-81b7-4082693b51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4A8004-AFC1-47C1-BDAF-05F0EAC1B597}">
  <ds:schemaRefs>
    <ds:schemaRef ds:uri="http://schemas.microsoft.com/sharepoint/v3/contenttype/forms"/>
  </ds:schemaRefs>
</ds:datastoreItem>
</file>

<file path=customXml/itemProps3.xml><?xml version="1.0" encoding="utf-8"?>
<ds:datastoreItem xmlns:ds="http://schemas.openxmlformats.org/officeDocument/2006/customXml" ds:itemID="{39D9F73C-A9EF-4398-84FF-736A67D92F44}">
  <ds:schemaRefs>
    <ds:schemaRef ds:uri="http://schemas.microsoft.com/office/2006/metadata/properties"/>
    <ds:schemaRef ds:uri="http://schemas.microsoft.com/office/infopath/2007/PartnerControls"/>
    <ds:schemaRef ds:uri="faa1ecaf-a1aa-4fc9-8c75-2805352e1f65"/>
    <ds:schemaRef ds:uri="f9cd3b9a-9a6c-485a-81b7-4082693b5161"/>
  </ds:schemaRefs>
</ds:datastoreItem>
</file>

<file path=docProps/app.xml><?xml version="1.0" encoding="utf-8"?>
<Properties xmlns="http://schemas.openxmlformats.org/officeDocument/2006/extended-properties" xmlns:vt="http://schemas.openxmlformats.org/officeDocument/2006/docPropsVTypes">
  <TotalTime>19547</TotalTime>
  <Words>1883</Words>
  <Application>Microsoft Office PowerPoint</Application>
  <PresentationFormat>On-screen Show (4:3)</PresentationFormat>
  <Paragraphs>267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 Math</vt:lpstr>
      <vt:lpstr>Wingdings</vt:lpstr>
      <vt:lpstr>Office Theme</vt:lpstr>
      <vt:lpstr>Stats1 Chapter 2: Measures of Data  Central Tendency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RM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Frost J</dc:creator>
  <cp:lastModifiedBy>Dieter Beaven</cp:lastModifiedBy>
  <cp:revision>750</cp:revision>
  <dcterms:created xsi:type="dcterms:W3CDTF">2013-02-28T07:36:55Z</dcterms:created>
  <dcterms:modified xsi:type="dcterms:W3CDTF">2024-06-05T15:09:34Z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0x010100E2145CED0C8C3544A5BCCC2783BB773D</vt:lpwstr>
  </property>
</Properties>
</file>