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547" r:id="rId5"/>
    <p:sldId id="661" r:id="rId6"/>
    <p:sldId id="658" r:id="rId7"/>
    <p:sldId id="549" r:id="rId8"/>
    <p:sldId id="662" r:id="rId9"/>
    <p:sldId id="663" r:id="rId10"/>
    <p:sldId id="552" r:id="rId11"/>
    <p:sldId id="543" r:id="rId12"/>
    <p:sldId id="550" r:id="rId13"/>
    <p:sldId id="54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126616-91C5-427D-836A-DF9F9E6D145E}" v="2" dt="2025-06-16T12:14:08.0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F6126616-91C5-427D-836A-DF9F9E6D145E}"/>
    <pc:docChg chg="addSld delSld modSld sldOrd">
      <pc:chgData name="Dieter Beaven" userId="9bbdb69f-69d0-4759-aa9b-5c090a2da237" providerId="ADAL" clId="{F6126616-91C5-427D-836A-DF9F9E6D145E}" dt="2025-06-19T13:16:49.981" v="16" actId="1076"/>
      <pc:docMkLst>
        <pc:docMk/>
      </pc:docMkLst>
      <pc:sldChg chg="add del">
        <pc:chgData name="Dieter Beaven" userId="9bbdb69f-69d0-4759-aa9b-5c090a2da237" providerId="ADAL" clId="{F6126616-91C5-427D-836A-DF9F9E6D145E}" dt="2025-06-16T12:14:08.024" v="4"/>
        <pc:sldMkLst>
          <pc:docMk/>
          <pc:sldMk cId="3896053727" sldId="543"/>
        </pc:sldMkLst>
      </pc:sldChg>
      <pc:sldChg chg="addSp modSp mod ord">
        <pc:chgData name="Dieter Beaven" userId="9bbdb69f-69d0-4759-aa9b-5c090a2da237" providerId="ADAL" clId="{F6126616-91C5-427D-836A-DF9F9E6D145E}" dt="2025-06-19T13:16:49.981" v="16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F6126616-91C5-427D-836A-DF9F9E6D145E}" dt="2025-06-19T13:16:49.981" v="16" actId="1076"/>
          <ac:picMkLst>
            <pc:docMk/>
            <pc:sldMk cId="3458699803" sldId="545"/>
            <ac:picMk id="6" creationId="{C5D445C7-7EBA-3936-374B-0E1B5C253BD7}"/>
          </ac:picMkLst>
        </pc:picChg>
      </pc:sldChg>
      <pc:sldChg chg="add del">
        <pc:chgData name="Dieter Beaven" userId="9bbdb69f-69d0-4759-aa9b-5c090a2da237" providerId="ADAL" clId="{F6126616-91C5-427D-836A-DF9F9E6D145E}" dt="2025-06-16T12:14:08.024" v="4"/>
        <pc:sldMkLst>
          <pc:docMk/>
          <pc:sldMk cId="4091202299" sldId="550"/>
        </pc:sldMkLst>
      </pc:sldChg>
      <pc:sldChg chg="del">
        <pc:chgData name="Dieter Beaven" userId="9bbdb69f-69d0-4759-aa9b-5c090a2da237" providerId="ADAL" clId="{F6126616-91C5-427D-836A-DF9F9E6D145E}" dt="2025-06-16T12:10:27.876" v="3" actId="47"/>
        <pc:sldMkLst>
          <pc:docMk/>
          <pc:sldMk cId="3826585799" sldId="551"/>
        </pc:sldMkLst>
      </pc:sldChg>
      <pc:sldChg chg="addSp modSp mod ord">
        <pc:chgData name="Dieter Beaven" userId="9bbdb69f-69d0-4759-aa9b-5c090a2da237" providerId="ADAL" clId="{F6126616-91C5-427D-836A-DF9F9E6D145E}" dt="2025-06-19T13:16:47.996" v="15" actId="1076"/>
        <pc:sldMkLst>
          <pc:docMk/>
          <pc:sldMk cId="2531956736" sldId="552"/>
        </pc:sldMkLst>
        <pc:picChg chg="add mod">
          <ac:chgData name="Dieter Beaven" userId="9bbdb69f-69d0-4759-aa9b-5c090a2da237" providerId="ADAL" clId="{F6126616-91C5-427D-836A-DF9F9E6D145E}" dt="2025-06-19T13:16:47.996" v="15" actId="1076"/>
          <ac:picMkLst>
            <pc:docMk/>
            <pc:sldMk cId="2531956736" sldId="552"/>
            <ac:picMk id="6" creationId="{D38A97A8-BC0A-40F8-AD7B-07B2079E8952}"/>
          </ac:picMkLst>
        </pc:picChg>
      </pc:sldChg>
      <pc:sldChg chg="add">
        <pc:chgData name="Dieter Beaven" userId="9bbdb69f-69d0-4759-aa9b-5c090a2da237" providerId="ADAL" clId="{F6126616-91C5-427D-836A-DF9F9E6D145E}" dt="2025-06-16T12:10:21.978" v="0"/>
        <pc:sldMkLst>
          <pc:docMk/>
          <pc:sldMk cId="3130612342" sldId="662"/>
        </pc:sldMkLst>
      </pc:sldChg>
      <pc:sldChg chg="add">
        <pc:chgData name="Dieter Beaven" userId="9bbdb69f-69d0-4759-aa9b-5c090a2da237" providerId="ADAL" clId="{F6126616-91C5-427D-836A-DF9F9E6D145E}" dt="2025-06-16T12:10:21.978" v="0"/>
        <pc:sldMkLst>
          <pc:docMk/>
          <pc:sldMk cId="2080682605" sldId="663"/>
        </pc:sldMkLst>
      </pc:sldChg>
    </pc:docChg>
  </pc:docChgLst>
  <pc:docChgLst>
    <pc:chgData name="Dieter Beaven" userId="9bbdb69f-69d0-4759-aa9b-5c090a2da237" providerId="ADAL" clId="{D019A9D3-1CAF-4FD1-A336-2E1B0A5325AC}"/>
    <pc:docChg chg="modSld">
      <pc:chgData name="Dieter Beaven" userId="9bbdb69f-69d0-4759-aa9b-5c090a2da237" providerId="ADAL" clId="{D019A9D3-1CAF-4FD1-A336-2E1B0A5325AC}" dt="2025-04-25T15:29:00.264" v="5" actId="20577"/>
      <pc:docMkLst>
        <pc:docMk/>
      </pc:docMkLst>
      <pc:sldChg chg="modSp mod">
        <pc:chgData name="Dieter Beaven" userId="9bbdb69f-69d0-4759-aa9b-5c090a2da237" providerId="ADAL" clId="{D019A9D3-1CAF-4FD1-A336-2E1B0A5325AC}" dt="2025-04-25T15:29:00.264" v="5" actId="20577"/>
        <pc:sldMkLst>
          <pc:docMk/>
          <pc:sldMk cId="3991975165" sldId="547"/>
        </pc:sldMkLst>
        <pc:spChg chg="mod">
          <ac:chgData name="Dieter Beaven" userId="9bbdb69f-69d0-4759-aa9b-5c090a2da237" providerId="ADAL" clId="{D019A9D3-1CAF-4FD1-A336-2E1B0A5325AC}" dt="2025-04-25T15:29:00.264" v="5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D019A9D3-1CAF-4FD1-A336-2E1B0A5325AC}" dt="2025-04-25T15:26:38.723" v="3" actId="20577"/>
        <pc:sldMkLst>
          <pc:docMk/>
          <pc:sldMk cId="3055658135" sldId="549"/>
        </pc:sldMkLst>
        <pc:spChg chg="mod">
          <ac:chgData name="Dieter Beaven" userId="9bbdb69f-69d0-4759-aa9b-5c090a2da237" providerId="ADAL" clId="{D019A9D3-1CAF-4FD1-A336-2E1B0A5325AC}" dt="2025-04-25T15:26:36.129" v="1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D019A9D3-1CAF-4FD1-A336-2E1B0A5325AC}" dt="2025-04-25T15:26:38.723" v="3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55020A47-A906-459B-B5DC-284E60E820F3}"/>
    <pc:docChg chg="modSld">
      <pc:chgData name="Dieter Beaven" userId="9bbdb69f-69d0-4759-aa9b-5c090a2da237" providerId="ADAL" clId="{55020A47-A906-459B-B5DC-284E60E820F3}" dt="2025-04-28T12:59:41.681" v="30" actId="20577"/>
      <pc:docMkLst>
        <pc:docMk/>
      </pc:docMkLst>
      <pc:sldChg chg="modSp mod">
        <pc:chgData name="Dieter Beaven" userId="9bbdb69f-69d0-4759-aa9b-5c090a2da237" providerId="ADAL" clId="{55020A47-A906-459B-B5DC-284E60E820F3}" dt="2025-04-28T12:59:41.681" v="30" actId="20577"/>
        <pc:sldMkLst>
          <pc:docMk/>
          <pc:sldMk cId="3991975165" sldId="547"/>
        </pc:sldMkLst>
        <pc:spChg chg="mod">
          <ac:chgData name="Dieter Beaven" userId="9bbdb69f-69d0-4759-aa9b-5c090a2da237" providerId="ADAL" clId="{55020A47-A906-459B-B5DC-284E60E820F3}" dt="2025-04-28T12:59:41.681" v="30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DFB9E6C-E14C-4D01-B320-57A284738ED9}"/>
    <pc:docChg chg="addSld modSld">
      <pc:chgData name="Dieter Beaven" userId="9bbdb69f-69d0-4759-aa9b-5c090a2da237" providerId="ADAL" clId="{3DFB9E6C-E14C-4D01-B320-57A284738ED9}" dt="2025-05-02T12:03:18.419" v="28" actId="20577"/>
      <pc:docMkLst>
        <pc:docMk/>
      </pc:docMkLst>
      <pc:sldChg chg="modSp mod">
        <pc:chgData name="Dieter Beaven" userId="9bbdb69f-69d0-4759-aa9b-5c090a2da237" providerId="ADAL" clId="{3DFB9E6C-E14C-4D01-B320-57A284738ED9}" dt="2025-05-02T12:03:09.078" v="24" actId="20577"/>
        <pc:sldMkLst>
          <pc:docMk/>
          <pc:sldMk cId="3991975165" sldId="547"/>
        </pc:sldMkLst>
        <pc:spChg chg="mod">
          <ac:chgData name="Dieter Beaven" userId="9bbdb69f-69d0-4759-aa9b-5c090a2da237" providerId="ADAL" clId="{3DFB9E6C-E14C-4D01-B320-57A284738ED9}" dt="2025-05-02T12:03:09.078" v="24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3DFB9E6C-E14C-4D01-B320-57A284738ED9}" dt="2025-05-02T12:03:18.419" v="28" actId="20577"/>
        <pc:sldMkLst>
          <pc:docMk/>
          <pc:sldMk cId="3055658135" sldId="549"/>
        </pc:sldMkLst>
        <pc:spChg chg="mod">
          <ac:chgData name="Dieter Beaven" userId="9bbdb69f-69d0-4759-aa9b-5c090a2da237" providerId="ADAL" clId="{3DFB9E6C-E14C-4D01-B320-57A284738ED9}" dt="2025-05-02T12:03:13.037" v="26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3DFB9E6C-E14C-4D01-B320-57A284738ED9}" dt="2025-05-02T12:03:18.419" v="28" actId="20577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3DFB9E6C-E14C-4D01-B320-57A284738ED9}" dt="2025-05-02T12:02:53.724" v="0"/>
        <pc:sldMkLst>
          <pc:docMk/>
          <pc:sldMk cId="1890952815" sldId="658"/>
        </pc:sldMkLst>
      </pc:sldChg>
      <pc:sldChg chg="add">
        <pc:chgData name="Dieter Beaven" userId="9bbdb69f-69d0-4759-aa9b-5c090a2da237" providerId="ADAL" clId="{3DFB9E6C-E14C-4D01-B320-57A284738ED9}" dt="2025-05-02T12:02:53.724" v="0"/>
        <pc:sldMkLst>
          <pc:docMk/>
          <pc:sldMk cId="1758203950" sldId="661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9: </a:t>
            </a:r>
            <a:r>
              <a:rPr lang="en-GB" dirty="0">
                <a:solidFill>
                  <a:schemeClr val="accent5"/>
                </a:solidFill>
              </a:rPr>
              <a:t>Trigonometric Ratios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Areas of Any Triangle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5D445C7-7EBA-3936-374B-0E1B5C253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96752"/>
            <a:ext cx="45339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Area of Non Right-Angled Triangles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9592" y="4725144"/>
                <a:ext cx="7056784" cy="97770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/>
                  <a:t>Area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8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GB" sz="2800" b="0" i="1" smtClean="0">
                        <a:latin typeface="Cambria Math"/>
                      </a:rPr>
                      <m:t>𝑎</m:t>
                    </m:r>
                    <m:r>
                      <a:rPr lang="en-GB" sz="2800" b="0" i="1" smtClean="0">
                        <a:latin typeface="Cambria Math"/>
                      </a:rPr>
                      <m:t> </m:t>
                    </m:r>
                    <m:r>
                      <a:rPr lang="en-GB" sz="2800" b="0" i="1" smtClean="0">
                        <a:latin typeface="Cambria Math"/>
                      </a:rPr>
                      <m:t>𝑏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𝐶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pPr algn="ctr"/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 is the angle between two sides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725144"/>
                <a:ext cx="7056784" cy="977704"/>
              </a:xfrm>
              <a:prstGeom prst="rect">
                <a:avLst/>
              </a:prstGeom>
              <a:blipFill>
                <a:blip r:embed="rId2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>
          <a:xfrm>
            <a:off x="1259632" y="980728"/>
            <a:ext cx="4587902" cy="3339548"/>
          </a:xfrm>
          <a:custGeom>
            <a:avLst/>
            <a:gdLst>
              <a:gd name="connsiteX0" fmla="*/ 0 w 4587902"/>
              <a:gd name="connsiteY0" fmla="*/ 1693628 h 3339548"/>
              <a:gd name="connsiteX1" fmla="*/ 2417196 w 4587902"/>
              <a:gd name="connsiteY1" fmla="*/ 0 h 3339548"/>
              <a:gd name="connsiteX2" fmla="*/ 4587902 w 4587902"/>
              <a:gd name="connsiteY2" fmla="*/ 3339548 h 3339548"/>
              <a:gd name="connsiteX3" fmla="*/ 0 w 4587902"/>
              <a:gd name="connsiteY3" fmla="*/ 1693628 h 3339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902" h="3339548">
                <a:moveTo>
                  <a:pt x="0" y="1693628"/>
                </a:moveTo>
                <a:lnTo>
                  <a:pt x="2417196" y="0"/>
                </a:lnTo>
                <a:lnTo>
                  <a:pt x="4587902" y="3339548"/>
                </a:lnTo>
                <a:lnTo>
                  <a:pt x="0" y="1693628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/>
          <p:cNvSpPr/>
          <p:nvPr/>
        </p:nvSpPr>
        <p:spPr>
          <a:xfrm>
            <a:off x="1793425" y="2296142"/>
            <a:ext cx="180229" cy="644056"/>
          </a:xfrm>
          <a:custGeom>
            <a:avLst/>
            <a:gdLst>
              <a:gd name="connsiteX0" fmla="*/ 151074 w 180229"/>
              <a:gd name="connsiteY0" fmla="*/ 644056 h 644056"/>
              <a:gd name="connsiteX1" fmla="*/ 174928 w 180229"/>
              <a:gd name="connsiteY1" fmla="*/ 429370 h 644056"/>
              <a:gd name="connsiteX2" fmla="*/ 119269 w 180229"/>
              <a:gd name="connsiteY2" fmla="*/ 214685 h 644056"/>
              <a:gd name="connsiteX3" fmla="*/ 0 w 180229"/>
              <a:gd name="connsiteY3" fmla="*/ 0 h 64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229" h="644056">
                <a:moveTo>
                  <a:pt x="151074" y="644056"/>
                </a:moveTo>
                <a:cubicBezTo>
                  <a:pt x="165651" y="572494"/>
                  <a:pt x="180229" y="500932"/>
                  <a:pt x="174928" y="429370"/>
                </a:cubicBezTo>
                <a:cubicBezTo>
                  <a:pt x="169627" y="357808"/>
                  <a:pt x="148424" y="286247"/>
                  <a:pt x="119269" y="214685"/>
                </a:cubicBezTo>
                <a:cubicBezTo>
                  <a:pt x="90114" y="143123"/>
                  <a:pt x="45057" y="71561"/>
                  <a:pt x="0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979712" y="234888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59°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1720" y="119675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3cm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7784" y="3501008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7cm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20072" y="1628800"/>
            <a:ext cx="3707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Area = 0.5 x 3 x 7 x sin(59)</a:t>
            </a:r>
          </a:p>
          <a:p>
            <a:r>
              <a:rPr lang="en-GB" sz="2400" dirty="0"/>
              <a:t>          = 9.00cm</a:t>
            </a:r>
            <a:r>
              <a:rPr lang="en-GB" sz="2400" baseline="30000" dirty="0"/>
              <a:t>2</a:t>
            </a:r>
            <a:r>
              <a:rPr lang="en-GB" sz="2400" dirty="0"/>
              <a:t>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259632" y="980728"/>
            <a:ext cx="4587902" cy="3339548"/>
            <a:chOff x="1259632" y="980728"/>
            <a:chExt cx="4587902" cy="3339548"/>
          </a:xfrm>
        </p:grpSpPr>
        <p:cxnSp>
          <p:nvCxnSpPr>
            <p:cNvPr id="18" name="Straight Connector 17"/>
            <p:cNvCxnSpPr>
              <a:stCxn id="8" idx="0"/>
              <a:endCxn id="8" idx="1"/>
            </p:cNvCxnSpPr>
            <p:nvPr/>
          </p:nvCxnSpPr>
          <p:spPr>
            <a:xfrm flipV="1">
              <a:off x="1259632" y="980728"/>
              <a:ext cx="2417197" cy="1693628"/>
            </a:xfrm>
            <a:prstGeom prst="line">
              <a:avLst/>
            </a:prstGeom>
            <a:ln w="762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8" idx="0"/>
              <a:endCxn id="8" idx="2"/>
            </p:cNvCxnSpPr>
            <p:nvPr/>
          </p:nvCxnSpPr>
          <p:spPr>
            <a:xfrm>
              <a:off x="1259632" y="2674356"/>
              <a:ext cx="4587902" cy="1645920"/>
            </a:xfrm>
            <a:prstGeom prst="line">
              <a:avLst/>
            </a:prstGeom>
            <a:ln w="762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1795493" y="2276872"/>
              <a:ext cx="180229" cy="644056"/>
            </a:xfrm>
            <a:custGeom>
              <a:avLst/>
              <a:gdLst>
                <a:gd name="connsiteX0" fmla="*/ 151074 w 180229"/>
                <a:gd name="connsiteY0" fmla="*/ 644056 h 644056"/>
                <a:gd name="connsiteX1" fmla="*/ 174928 w 180229"/>
                <a:gd name="connsiteY1" fmla="*/ 429370 h 644056"/>
                <a:gd name="connsiteX2" fmla="*/ 119269 w 180229"/>
                <a:gd name="connsiteY2" fmla="*/ 214685 h 644056"/>
                <a:gd name="connsiteX3" fmla="*/ 0 w 180229"/>
                <a:gd name="connsiteY3" fmla="*/ 0 h 64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229" h="644056">
                  <a:moveTo>
                    <a:pt x="151074" y="644056"/>
                  </a:moveTo>
                  <a:cubicBezTo>
                    <a:pt x="165651" y="572494"/>
                    <a:pt x="180229" y="500932"/>
                    <a:pt x="174928" y="429370"/>
                  </a:cubicBezTo>
                  <a:cubicBezTo>
                    <a:pt x="169627" y="357808"/>
                    <a:pt x="148424" y="286247"/>
                    <a:pt x="119269" y="214685"/>
                  </a:cubicBezTo>
                  <a:cubicBezTo>
                    <a:pt x="90114" y="143123"/>
                    <a:pt x="45057" y="71561"/>
                    <a:pt x="0" y="0"/>
                  </a:cubicBezTo>
                </a:path>
              </a:pathLst>
            </a:custGeom>
            <a:ln w="762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23528" y="472514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Wingdings" pitchFamily="2" charset="2"/>
              </a:rPr>
              <a:t>!</a:t>
            </a:r>
            <a:endParaRPr lang="en-GB" dirty="0">
              <a:latin typeface="Wingdings" pitchFamily="2" charset="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40152" y="1700808"/>
            <a:ext cx="2592288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9409" y="5935632"/>
            <a:ext cx="5586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/>
              <a:t>Fro</a:t>
            </a:r>
            <a:r>
              <a:rPr lang="en-GB" sz="1600" b="1" dirty="0"/>
              <a:t> Tip</a:t>
            </a:r>
            <a:r>
              <a:rPr lang="en-GB" sz="1600" dirty="0"/>
              <a:t>: You shouldn’t have to label sides/angles before using the formula. Just remember that the angle is </a:t>
            </a:r>
            <a:r>
              <a:rPr lang="en-GB" sz="1600" u="sng" dirty="0"/>
              <a:t>between the two sides</a:t>
            </a:r>
            <a:r>
              <a:rPr lang="en-GB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820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Freeform: Shape 4"/>
          <p:cNvSpPr/>
          <p:nvPr/>
        </p:nvSpPr>
        <p:spPr>
          <a:xfrm>
            <a:off x="946298" y="1414130"/>
            <a:ext cx="2966483" cy="2073349"/>
          </a:xfrm>
          <a:custGeom>
            <a:avLst/>
            <a:gdLst>
              <a:gd name="connsiteX0" fmla="*/ 2296632 w 2966483"/>
              <a:gd name="connsiteY0" fmla="*/ 0 h 2073349"/>
              <a:gd name="connsiteX1" fmla="*/ 0 w 2966483"/>
              <a:gd name="connsiteY1" fmla="*/ 1052623 h 2073349"/>
              <a:gd name="connsiteX2" fmla="*/ 2966483 w 2966483"/>
              <a:gd name="connsiteY2" fmla="*/ 2073349 h 2073349"/>
              <a:gd name="connsiteX3" fmla="*/ 2296632 w 2966483"/>
              <a:gd name="connsiteY3" fmla="*/ 0 h 207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6483" h="2073349">
                <a:moveTo>
                  <a:pt x="2296632" y="0"/>
                </a:moveTo>
                <a:lnTo>
                  <a:pt x="0" y="1052623"/>
                </a:lnTo>
                <a:lnTo>
                  <a:pt x="2966483" y="2073349"/>
                </a:lnTo>
                <a:lnTo>
                  <a:pt x="2296632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: Shape 5"/>
          <p:cNvSpPr/>
          <p:nvPr/>
        </p:nvSpPr>
        <p:spPr>
          <a:xfrm>
            <a:off x="1541721" y="2179674"/>
            <a:ext cx="63876" cy="499731"/>
          </a:xfrm>
          <a:custGeom>
            <a:avLst/>
            <a:gdLst>
              <a:gd name="connsiteX0" fmla="*/ 0 w 63876"/>
              <a:gd name="connsiteY0" fmla="*/ 0 h 499731"/>
              <a:gd name="connsiteX1" fmla="*/ 63795 w 63876"/>
              <a:gd name="connsiteY1" fmla="*/ 233917 h 499731"/>
              <a:gd name="connsiteX2" fmla="*/ 10632 w 63876"/>
              <a:gd name="connsiteY2" fmla="*/ 499731 h 49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76" h="499731">
                <a:moveTo>
                  <a:pt x="0" y="0"/>
                </a:moveTo>
                <a:cubicBezTo>
                  <a:pt x="31011" y="75314"/>
                  <a:pt x="62023" y="150629"/>
                  <a:pt x="63795" y="233917"/>
                </a:cubicBezTo>
                <a:cubicBezTo>
                  <a:pt x="65567" y="317205"/>
                  <a:pt x="38099" y="408468"/>
                  <a:pt x="10632" y="49973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4199" y="142003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99" y="1420036"/>
                <a:ext cx="115212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04199" y="311814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99" y="3118147"/>
                <a:ext cx="11521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41721" y="2249330"/>
                <a:ext cx="815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721" y="2249330"/>
                <a:ext cx="8157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79770" y="922486"/>
                <a:ext cx="4104456" cy="64633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area of this triangle is 10.</a:t>
                </a:r>
              </a:p>
              <a:p>
                <a:r>
                  <a:rPr lang="en-GB" dirty="0"/>
                  <a:t>Determine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770" y="922486"/>
                <a:ext cx="4104456" cy="646331"/>
              </a:xfrm>
              <a:prstGeom prst="rect">
                <a:avLst/>
              </a:prstGeom>
              <a:blipFill>
                <a:blip r:embed="rId5"/>
                <a:stretch>
                  <a:fillRect b="-230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29068" y="1672410"/>
                <a:ext cx="2808312" cy="2237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30°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−40=0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GB" b="0" dirty="0"/>
                </a:br>
                <a:r>
                  <a:rPr lang="en-GB" b="0" dirty="0"/>
                  <a:t>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068" y="1672410"/>
                <a:ext cx="2808312" cy="2237536"/>
              </a:xfrm>
              <a:prstGeom prst="rect">
                <a:avLst/>
              </a:prstGeom>
              <a:blipFill>
                <a:blip r:embed="rId6"/>
                <a:stretch>
                  <a:fillRect l="-1957" b="-3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79770" y="4293096"/>
                <a:ext cx="4104456" cy="64633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area of this triangle is also 10.</a:t>
                </a:r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is obtuse, determine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770" y="4293096"/>
                <a:ext cx="4104456" cy="646331"/>
              </a:xfrm>
              <a:prstGeom prst="rect">
                <a:avLst/>
              </a:prstGeom>
              <a:blipFill>
                <a:blip r:embed="rId7"/>
                <a:stretch>
                  <a:fillRect b="-230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/>
          <p:cNvSpPr/>
          <p:nvPr/>
        </p:nvSpPr>
        <p:spPr>
          <a:xfrm>
            <a:off x="979225" y="4215940"/>
            <a:ext cx="3062176" cy="1754373"/>
          </a:xfrm>
          <a:custGeom>
            <a:avLst/>
            <a:gdLst>
              <a:gd name="connsiteX0" fmla="*/ 2296632 w 2966483"/>
              <a:gd name="connsiteY0" fmla="*/ 0 h 2073349"/>
              <a:gd name="connsiteX1" fmla="*/ 0 w 2966483"/>
              <a:gd name="connsiteY1" fmla="*/ 1052623 h 2073349"/>
              <a:gd name="connsiteX2" fmla="*/ 2966483 w 2966483"/>
              <a:gd name="connsiteY2" fmla="*/ 2073349 h 2073349"/>
              <a:gd name="connsiteX3" fmla="*/ 2296632 w 2966483"/>
              <a:gd name="connsiteY3" fmla="*/ 0 h 2073349"/>
              <a:gd name="connsiteX0" fmla="*/ 1467293 w 2966483"/>
              <a:gd name="connsiteY0" fmla="*/ 0 h 2052084"/>
              <a:gd name="connsiteX1" fmla="*/ 0 w 2966483"/>
              <a:gd name="connsiteY1" fmla="*/ 1031358 h 2052084"/>
              <a:gd name="connsiteX2" fmla="*/ 2966483 w 2966483"/>
              <a:gd name="connsiteY2" fmla="*/ 2052084 h 2052084"/>
              <a:gd name="connsiteX3" fmla="*/ 1467293 w 2966483"/>
              <a:gd name="connsiteY3" fmla="*/ 0 h 2052084"/>
              <a:gd name="connsiteX0" fmla="*/ 1467293 w 3062176"/>
              <a:gd name="connsiteY0" fmla="*/ 0 h 1754373"/>
              <a:gd name="connsiteX1" fmla="*/ 0 w 3062176"/>
              <a:gd name="connsiteY1" fmla="*/ 1031358 h 1754373"/>
              <a:gd name="connsiteX2" fmla="*/ 3062176 w 3062176"/>
              <a:gd name="connsiteY2" fmla="*/ 1754373 h 1754373"/>
              <a:gd name="connsiteX3" fmla="*/ 1467293 w 3062176"/>
              <a:gd name="connsiteY3" fmla="*/ 0 h 175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2176" h="1754373">
                <a:moveTo>
                  <a:pt x="1467293" y="0"/>
                </a:moveTo>
                <a:lnTo>
                  <a:pt x="0" y="1031358"/>
                </a:lnTo>
                <a:lnTo>
                  <a:pt x="3062176" y="1754373"/>
                </a:lnTo>
                <a:lnTo>
                  <a:pt x="1467293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38935" y="4318300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35" y="4318300"/>
                <a:ext cx="11521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27784" y="4483182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483182"/>
                <a:ext cx="115212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/>
          <p:cNvSpPr/>
          <p:nvPr/>
        </p:nvSpPr>
        <p:spPr>
          <a:xfrm>
            <a:off x="2009553" y="4497572"/>
            <a:ext cx="723014" cy="139307"/>
          </a:xfrm>
          <a:custGeom>
            <a:avLst/>
            <a:gdLst>
              <a:gd name="connsiteX0" fmla="*/ 0 w 723014"/>
              <a:gd name="connsiteY0" fmla="*/ 0 h 139307"/>
              <a:gd name="connsiteX1" fmla="*/ 361507 w 723014"/>
              <a:gd name="connsiteY1" fmla="*/ 138223 h 139307"/>
              <a:gd name="connsiteX2" fmla="*/ 723014 w 723014"/>
              <a:gd name="connsiteY2" fmla="*/ 53163 h 139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014" h="139307">
                <a:moveTo>
                  <a:pt x="0" y="0"/>
                </a:moveTo>
                <a:cubicBezTo>
                  <a:pt x="120502" y="64681"/>
                  <a:pt x="241005" y="129363"/>
                  <a:pt x="361507" y="138223"/>
                </a:cubicBezTo>
                <a:cubicBezTo>
                  <a:pt x="482009" y="147083"/>
                  <a:pt x="602511" y="100123"/>
                  <a:pt x="723014" y="5316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816261" y="468517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261" y="4685176"/>
                <a:ext cx="115212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81275" y="5071861"/>
                <a:ext cx="3361246" cy="1408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×5×6×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=180°−41.8°=138.2°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275" y="5071861"/>
                <a:ext cx="3361246" cy="14083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4379770" y="1568816"/>
            <a:ext cx="4104456" cy="2341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79770" y="4939427"/>
            <a:ext cx="4104456" cy="16900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89095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9.3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/>
              <a:t>Page 71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E6671CF-A4DC-D192-EBAD-90C301EC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90" y="836712"/>
            <a:ext cx="73818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1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53C68B9-98AB-E02F-21EA-D8DE143EE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80728"/>
            <a:ext cx="71723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8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0CC18-388A-D791-BD8C-B4F964CF1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7F01EA-0633-F206-2359-D81F0A434E3E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60A9E226-99AD-F974-6305-7281F3EE1D40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27722CE-8429-DC51-558C-3C088CC9A7C2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38A97A8-BC0A-40F8-AD7B-07B2079E8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08720"/>
            <a:ext cx="49625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5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1EEEFAE-1826-5BD5-98B7-EC40FCFC3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22" y="620831"/>
            <a:ext cx="7113412" cy="618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29DA56-A200-933C-E99E-038CA5C2F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08720"/>
            <a:ext cx="71723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61750</TotalTime>
  <Words>207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Office Theme</vt:lpstr>
      <vt:lpstr>P1 Chapter 9: Trigonometric Ratios  Areas of Any Triangle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2025-06-19T13:16:52Z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