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47" r:id="rId2"/>
    <p:sldId id="508" r:id="rId3"/>
    <p:sldId id="483" r:id="rId4"/>
    <p:sldId id="515" r:id="rId5"/>
    <p:sldId id="530" r:id="rId6"/>
    <p:sldId id="548" r:id="rId7"/>
    <p:sldId id="549" r:id="rId8"/>
    <p:sldId id="532" r:id="rId9"/>
    <p:sldId id="55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21466-5FD8-DE25-1DF9-413E4AAA8A26}" v="24" dt="2024-04-16T16:01:56.216"/>
    <p1510:client id="{757289C6-FF0F-D896-049F-FF1C1EBDB627}" v="127" dt="2024-04-16T16:00:58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S::dbeaven@newsteadwood.co.uk::9bbdb69f-69d0-4759-aa9b-5c090a2da237" providerId="AD" clId="Web-{47321466-5FD8-DE25-1DF9-413E4AAA8A26}"/>
    <pc:docChg chg="modSld">
      <pc:chgData name="Dieter Beaven" userId="S::dbeaven@newsteadwood.co.uk::9bbdb69f-69d0-4759-aa9b-5c090a2da237" providerId="AD" clId="Web-{47321466-5FD8-DE25-1DF9-413E4AAA8A26}" dt="2024-04-16T16:01:56.029" v="24" actId="20577"/>
      <pc:docMkLst>
        <pc:docMk/>
      </pc:docMkLst>
      <pc:sldChg chg="modSp">
        <pc:chgData name="Dieter Beaven" userId="S::dbeaven@newsteadwood.co.uk::9bbdb69f-69d0-4759-aa9b-5c090a2da237" providerId="AD" clId="Web-{47321466-5FD8-DE25-1DF9-413E4AAA8A26}" dt="2024-04-16T16:01:56.029" v="24" actId="20577"/>
        <pc:sldMkLst>
          <pc:docMk/>
          <pc:sldMk cId="2913017854" sldId="481"/>
        </pc:sldMkLst>
        <pc:spChg chg="mod">
          <ac:chgData name="Dieter Beaven" userId="S::dbeaven@newsteadwood.co.uk::9bbdb69f-69d0-4759-aa9b-5c090a2da237" providerId="AD" clId="Web-{47321466-5FD8-DE25-1DF9-413E4AAA8A26}" dt="2024-04-16T16:01:56.029" v="24" actId="20577"/>
          <ac:spMkLst>
            <pc:docMk/>
            <pc:sldMk cId="2913017854" sldId="481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757289C6-FF0F-D896-049F-FF1C1EBDB627}"/>
    <pc:docChg chg="addSld modSld">
      <pc:chgData name="Dieter Beaven" userId="S::dbeaven@newsteadwood.co.uk::9bbdb69f-69d0-4759-aa9b-5c090a2da237" providerId="AD" clId="Web-{757289C6-FF0F-D896-049F-FF1C1EBDB627}" dt="2024-04-16T16:00:58.942" v="69" actId="20577"/>
      <pc:docMkLst>
        <pc:docMk/>
      </pc:docMkLst>
      <pc:sldChg chg="modSp">
        <pc:chgData name="Dieter Beaven" userId="S::dbeaven@newsteadwood.co.uk::9bbdb69f-69d0-4759-aa9b-5c090a2da237" providerId="AD" clId="Web-{757289C6-FF0F-D896-049F-FF1C1EBDB627}" dt="2024-04-16T16:00:58.942" v="69" actId="20577"/>
        <pc:sldMkLst>
          <pc:docMk/>
          <pc:sldMk cId="1835369893" sldId="514"/>
        </pc:sldMkLst>
        <pc:spChg chg="mod">
          <ac:chgData name="Dieter Beaven" userId="S::dbeaven@newsteadwood.co.uk::9bbdb69f-69d0-4759-aa9b-5c090a2da237" providerId="AD" clId="Web-{757289C6-FF0F-D896-049F-FF1C1EBDB627}" dt="2024-04-16T16:00:17.893" v="46" actId="20577"/>
          <ac:spMkLst>
            <pc:docMk/>
            <pc:sldMk cId="1835369893" sldId="514"/>
            <ac:spMk id="3" creationId="{00000000-0000-0000-0000-000000000000}"/>
          </ac:spMkLst>
        </pc:spChg>
        <pc:spChg chg="mod">
          <ac:chgData name="Dieter Beaven" userId="S::dbeaven@newsteadwood.co.uk::9bbdb69f-69d0-4759-aa9b-5c090a2da237" providerId="AD" clId="Web-{757289C6-FF0F-D896-049F-FF1C1EBDB627}" dt="2024-04-16T16:00:58.942" v="69" actId="20577"/>
          <ac:spMkLst>
            <pc:docMk/>
            <pc:sldMk cId="1835369893" sldId="514"/>
            <ac:spMk id="5" creationId="{00000000-0000-0000-0000-000000000000}"/>
          </ac:spMkLst>
        </pc:spChg>
      </pc:sldChg>
      <pc:sldChg chg="modSp add replId">
        <pc:chgData name="Dieter Beaven" userId="S::dbeaven@newsteadwood.co.uk::9bbdb69f-69d0-4759-aa9b-5c090a2da237" providerId="AD" clId="Web-{757289C6-FF0F-D896-049F-FF1C1EBDB627}" dt="2024-04-16T16:00:05.892" v="44" actId="20577"/>
        <pc:sldMkLst>
          <pc:docMk/>
          <pc:sldMk cId="1661783030" sldId="515"/>
        </pc:sldMkLst>
        <pc:spChg chg="mod">
          <ac:chgData name="Dieter Beaven" userId="S::dbeaven@newsteadwood.co.uk::9bbdb69f-69d0-4759-aa9b-5c090a2da237" providerId="AD" clId="Web-{757289C6-FF0F-D896-049F-FF1C1EBDB627}" dt="2024-04-16T16:00:05.892" v="44" actId="20577"/>
          <ac:spMkLst>
            <pc:docMk/>
            <pc:sldMk cId="1661783030" sldId="515"/>
            <ac:spMk id="3" creationId="{00000000-0000-0000-0000-000000000000}"/>
          </ac:spMkLst>
        </pc:spChg>
        <pc:spChg chg="mod">
          <ac:chgData name="Dieter Beaven" userId="S::dbeaven@newsteadwood.co.uk::9bbdb69f-69d0-4759-aa9b-5c090a2da237" providerId="AD" clId="Web-{757289C6-FF0F-D896-049F-FF1C1EBDB627}" dt="2024-04-16T16:00:02.705" v="43" actId="20577"/>
          <ac:spMkLst>
            <pc:docMk/>
            <pc:sldMk cId="1661783030" sldId="515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6.png"/><Relationship Id="rId7" Type="http://schemas.openxmlformats.org/officeDocument/2006/relationships/image" Target="../media/image9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8: </a:t>
            </a:r>
            <a:r>
              <a:rPr lang="en-GB" dirty="0">
                <a:solidFill>
                  <a:schemeClr val="accent5"/>
                </a:solidFill>
              </a:rPr>
              <a:t>Modelling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Modelling in Mechanics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0A08B5F-18E3-40EE-99AF-5416DAD0E62E}"/>
              </a:ext>
            </a:extLst>
          </p:cNvPr>
          <p:cNvSpPr/>
          <p:nvPr/>
        </p:nvSpPr>
        <p:spPr>
          <a:xfrm>
            <a:off x="4953000" y="1269306"/>
            <a:ext cx="4190999" cy="5588694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2702" y="1345084"/>
            <a:ext cx="4562868" cy="5341044"/>
          </a:xfrm>
          <a:custGeom>
            <a:avLst/>
            <a:gdLst>
              <a:gd name="connsiteX0" fmla="*/ 0 w 3496044"/>
              <a:gd name="connsiteY0" fmla="*/ 0 h 5341044"/>
              <a:gd name="connsiteX1" fmla="*/ 3496044 w 3496044"/>
              <a:gd name="connsiteY1" fmla="*/ 0 h 5341044"/>
              <a:gd name="connsiteX2" fmla="*/ 3496044 w 3496044"/>
              <a:gd name="connsiteY2" fmla="*/ 5341044 h 5341044"/>
              <a:gd name="connsiteX3" fmla="*/ 0 w 3496044"/>
              <a:gd name="connsiteY3" fmla="*/ 5341044 h 5341044"/>
              <a:gd name="connsiteX4" fmla="*/ 0 w 3496044"/>
              <a:gd name="connsiteY4" fmla="*/ 0 h 5341044"/>
              <a:gd name="connsiteX0" fmla="*/ 0 w 3506677"/>
              <a:gd name="connsiteY0" fmla="*/ 0 h 5341044"/>
              <a:gd name="connsiteX1" fmla="*/ 3496044 w 3506677"/>
              <a:gd name="connsiteY1" fmla="*/ 0 h 5341044"/>
              <a:gd name="connsiteX2" fmla="*/ 3506677 w 3506677"/>
              <a:gd name="connsiteY2" fmla="*/ 4141316 h 5341044"/>
              <a:gd name="connsiteX3" fmla="*/ 3496044 w 3506677"/>
              <a:gd name="connsiteY3" fmla="*/ 5341044 h 5341044"/>
              <a:gd name="connsiteX4" fmla="*/ 0 w 3506677"/>
              <a:gd name="connsiteY4" fmla="*/ 5341044 h 5341044"/>
              <a:gd name="connsiteX5" fmla="*/ 0 w 3506677"/>
              <a:gd name="connsiteY5" fmla="*/ 0 h 5341044"/>
              <a:gd name="connsiteX0" fmla="*/ 0 w 3758182"/>
              <a:gd name="connsiteY0" fmla="*/ 0 h 5341044"/>
              <a:gd name="connsiteX1" fmla="*/ 3496044 w 3758182"/>
              <a:gd name="connsiteY1" fmla="*/ 0 h 5341044"/>
              <a:gd name="connsiteX2" fmla="*/ 3506677 w 3758182"/>
              <a:gd name="connsiteY2" fmla="*/ 4141316 h 5341044"/>
              <a:gd name="connsiteX3" fmla="*/ 3506677 w 3758182"/>
              <a:gd name="connsiteY3" fmla="*/ 4322069 h 5341044"/>
              <a:gd name="connsiteX4" fmla="*/ 3496044 w 3758182"/>
              <a:gd name="connsiteY4" fmla="*/ 5341044 h 5341044"/>
              <a:gd name="connsiteX5" fmla="*/ 0 w 3758182"/>
              <a:gd name="connsiteY5" fmla="*/ 5341044 h 5341044"/>
              <a:gd name="connsiteX6" fmla="*/ 0 w 3758182"/>
              <a:gd name="connsiteY6" fmla="*/ 0 h 5341044"/>
              <a:gd name="connsiteX0" fmla="*/ 0 w 4452977"/>
              <a:gd name="connsiteY0" fmla="*/ 0 h 5341044"/>
              <a:gd name="connsiteX1" fmla="*/ 3496044 w 4452977"/>
              <a:gd name="connsiteY1" fmla="*/ 0 h 5341044"/>
              <a:gd name="connsiteX2" fmla="*/ 3506677 w 4452977"/>
              <a:gd name="connsiteY2" fmla="*/ 4141316 h 5341044"/>
              <a:gd name="connsiteX3" fmla="*/ 4452975 w 4452977"/>
              <a:gd name="connsiteY3" fmla="*/ 4109418 h 5341044"/>
              <a:gd name="connsiteX4" fmla="*/ 3496044 w 4452977"/>
              <a:gd name="connsiteY4" fmla="*/ 5341044 h 5341044"/>
              <a:gd name="connsiteX5" fmla="*/ 0 w 4452977"/>
              <a:gd name="connsiteY5" fmla="*/ 5341044 h 5341044"/>
              <a:gd name="connsiteX6" fmla="*/ 0 w 4452977"/>
              <a:gd name="connsiteY6" fmla="*/ 0 h 5341044"/>
              <a:gd name="connsiteX0" fmla="*/ 0 w 4453050"/>
              <a:gd name="connsiteY0" fmla="*/ 0 h 5341044"/>
              <a:gd name="connsiteX1" fmla="*/ 3496044 w 4453050"/>
              <a:gd name="connsiteY1" fmla="*/ 0 h 5341044"/>
              <a:gd name="connsiteX2" fmla="*/ 3506677 w 4453050"/>
              <a:gd name="connsiteY2" fmla="*/ 4141316 h 5341044"/>
              <a:gd name="connsiteX3" fmla="*/ 4452975 w 4453050"/>
              <a:gd name="connsiteY3" fmla="*/ 4109418 h 5341044"/>
              <a:gd name="connsiteX4" fmla="*/ 3496044 w 4453050"/>
              <a:gd name="connsiteY4" fmla="*/ 5341044 h 5341044"/>
              <a:gd name="connsiteX5" fmla="*/ 0 w 4453050"/>
              <a:gd name="connsiteY5" fmla="*/ 5341044 h 5341044"/>
              <a:gd name="connsiteX6" fmla="*/ 0 w 4453050"/>
              <a:gd name="connsiteY6" fmla="*/ 0 h 5341044"/>
              <a:gd name="connsiteX0" fmla="*/ 0 w 4452975"/>
              <a:gd name="connsiteY0" fmla="*/ 0 h 5341044"/>
              <a:gd name="connsiteX1" fmla="*/ 3496044 w 4452975"/>
              <a:gd name="connsiteY1" fmla="*/ 0 h 5341044"/>
              <a:gd name="connsiteX2" fmla="*/ 3506677 w 4452975"/>
              <a:gd name="connsiteY2" fmla="*/ 4141316 h 5341044"/>
              <a:gd name="connsiteX3" fmla="*/ 4452975 w 4452975"/>
              <a:gd name="connsiteY3" fmla="*/ 4109418 h 5341044"/>
              <a:gd name="connsiteX4" fmla="*/ 3496044 w 4452975"/>
              <a:gd name="connsiteY4" fmla="*/ 5341044 h 5341044"/>
              <a:gd name="connsiteX5" fmla="*/ 0 w 4452975"/>
              <a:gd name="connsiteY5" fmla="*/ 5341044 h 5341044"/>
              <a:gd name="connsiteX6" fmla="*/ 0 w 4452975"/>
              <a:gd name="connsiteY6" fmla="*/ 0 h 5341044"/>
              <a:gd name="connsiteX0" fmla="*/ 0 w 4785404"/>
              <a:gd name="connsiteY0" fmla="*/ 0 h 5341044"/>
              <a:gd name="connsiteX1" fmla="*/ 3496044 w 4785404"/>
              <a:gd name="connsiteY1" fmla="*/ 0 h 5341044"/>
              <a:gd name="connsiteX2" fmla="*/ 3506677 w 4785404"/>
              <a:gd name="connsiteY2" fmla="*/ 4141316 h 5341044"/>
              <a:gd name="connsiteX3" fmla="*/ 4452975 w 4785404"/>
              <a:gd name="connsiteY3" fmla="*/ 4109418 h 5341044"/>
              <a:gd name="connsiteX4" fmla="*/ 4548668 w 4785404"/>
              <a:gd name="connsiteY4" fmla="*/ 5341044 h 5341044"/>
              <a:gd name="connsiteX5" fmla="*/ 0 w 4785404"/>
              <a:gd name="connsiteY5" fmla="*/ 5341044 h 5341044"/>
              <a:gd name="connsiteX6" fmla="*/ 0 w 4785404"/>
              <a:gd name="connsiteY6" fmla="*/ 0 h 5341044"/>
              <a:gd name="connsiteX0" fmla="*/ 0 w 4810806"/>
              <a:gd name="connsiteY0" fmla="*/ 0 h 5341044"/>
              <a:gd name="connsiteX1" fmla="*/ 3496044 w 4810806"/>
              <a:gd name="connsiteY1" fmla="*/ 0 h 5341044"/>
              <a:gd name="connsiteX2" fmla="*/ 3506677 w 4810806"/>
              <a:gd name="connsiteY2" fmla="*/ 4141316 h 5341044"/>
              <a:gd name="connsiteX3" fmla="*/ 4559301 w 4810806"/>
              <a:gd name="connsiteY3" fmla="*/ 4151948 h 5341044"/>
              <a:gd name="connsiteX4" fmla="*/ 4548668 w 4810806"/>
              <a:gd name="connsiteY4" fmla="*/ 5341044 h 5341044"/>
              <a:gd name="connsiteX5" fmla="*/ 0 w 4810806"/>
              <a:gd name="connsiteY5" fmla="*/ 5341044 h 5341044"/>
              <a:gd name="connsiteX6" fmla="*/ 0 w 4810806"/>
              <a:gd name="connsiteY6" fmla="*/ 0 h 5341044"/>
              <a:gd name="connsiteX0" fmla="*/ 0 w 4813224"/>
              <a:gd name="connsiteY0" fmla="*/ 0 h 5341044"/>
              <a:gd name="connsiteX1" fmla="*/ 3496044 w 4813224"/>
              <a:gd name="connsiteY1" fmla="*/ 0 h 5341044"/>
              <a:gd name="connsiteX2" fmla="*/ 3506677 w 4813224"/>
              <a:gd name="connsiteY2" fmla="*/ 4141316 h 5341044"/>
              <a:gd name="connsiteX3" fmla="*/ 4559301 w 4813224"/>
              <a:gd name="connsiteY3" fmla="*/ 4151948 h 5341044"/>
              <a:gd name="connsiteX4" fmla="*/ 4548668 w 4813224"/>
              <a:gd name="connsiteY4" fmla="*/ 5341044 h 5341044"/>
              <a:gd name="connsiteX5" fmla="*/ 0 w 4813224"/>
              <a:gd name="connsiteY5" fmla="*/ 5341044 h 5341044"/>
              <a:gd name="connsiteX6" fmla="*/ 0 w 4813224"/>
              <a:gd name="connsiteY6" fmla="*/ 0 h 5341044"/>
              <a:gd name="connsiteX0" fmla="*/ 0 w 4562868"/>
              <a:gd name="connsiteY0" fmla="*/ 0 h 5341044"/>
              <a:gd name="connsiteX1" fmla="*/ 3496044 w 4562868"/>
              <a:gd name="connsiteY1" fmla="*/ 0 h 5341044"/>
              <a:gd name="connsiteX2" fmla="*/ 3506677 w 4562868"/>
              <a:gd name="connsiteY2" fmla="*/ 4141316 h 5341044"/>
              <a:gd name="connsiteX3" fmla="*/ 4559301 w 4562868"/>
              <a:gd name="connsiteY3" fmla="*/ 4151948 h 5341044"/>
              <a:gd name="connsiteX4" fmla="*/ 4548668 w 4562868"/>
              <a:gd name="connsiteY4" fmla="*/ 5341044 h 5341044"/>
              <a:gd name="connsiteX5" fmla="*/ 0 w 4562868"/>
              <a:gd name="connsiteY5" fmla="*/ 5341044 h 5341044"/>
              <a:gd name="connsiteX6" fmla="*/ 0 w 4562868"/>
              <a:gd name="connsiteY6" fmla="*/ 0 h 5341044"/>
              <a:gd name="connsiteX0" fmla="*/ 0 w 4562868"/>
              <a:gd name="connsiteY0" fmla="*/ 0 h 5341044"/>
              <a:gd name="connsiteX1" fmla="*/ 3496044 w 4562868"/>
              <a:gd name="connsiteY1" fmla="*/ 0 h 5341044"/>
              <a:gd name="connsiteX2" fmla="*/ 3506677 w 4562868"/>
              <a:gd name="connsiteY2" fmla="*/ 4141316 h 5341044"/>
              <a:gd name="connsiteX3" fmla="*/ 4559301 w 4562868"/>
              <a:gd name="connsiteY3" fmla="*/ 4151948 h 5341044"/>
              <a:gd name="connsiteX4" fmla="*/ 4548668 w 4562868"/>
              <a:gd name="connsiteY4" fmla="*/ 5341044 h 5341044"/>
              <a:gd name="connsiteX5" fmla="*/ 0 w 4562868"/>
              <a:gd name="connsiteY5" fmla="*/ 5341044 h 5341044"/>
              <a:gd name="connsiteX6" fmla="*/ 0 w 4562868"/>
              <a:gd name="connsiteY6" fmla="*/ 0 h 534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2868" h="5341044">
                <a:moveTo>
                  <a:pt x="0" y="0"/>
                </a:moveTo>
                <a:lnTo>
                  <a:pt x="3496044" y="0"/>
                </a:lnTo>
                <a:cubicBezTo>
                  <a:pt x="3499588" y="1380439"/>
                  <a:pt x="3503133" y="2760877"/>
                  <a:pt x="3506677" y="4141316"/>
                </a:cubicBezTo>
                <a:cubicBezTo>
                  <a:pt x="4529175" y="4149280"/>
                  <a:pt x="3646673" y="4185909"/>
                  <a:pt x="4559301" y="4151948"/>
                </a:cubicBezTo>
                <a:cubicBezTo>
                  <a:pt x="4568162" y="5298201"/>
                  <a:pt x="4558956" y="4182387"/>
                  <a:pt x="4548668" y="5341044"/>
                </a:cubicBezTo>
                <a:lnTo>
                  <a:pt x="0" y="5341044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Up-Down 21"/>
          <p:cNvSpPr/>
          <p:nvPr/>
        </p:nvSpPr>
        <p:spPr>
          <a:xfrm rot="16200000">
            <a:off x="2990274" y="3217908"/>
            <a:ext cx="409418" cy="499940"/>
          </a:xfrm>
          <a:prstGeom prst="upDownArrow">
            <a:avLst>
              <a:gd name="adj1" fmla="val 50000"/>
              <a:gd name="adj2" fmla="val 333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Up-Down 55">
            <a:extLst>
              <a:ext uri="{FF2B5EF4-FFF2-40B4-BE49-F238E27FC236}">
                <a16:creationId xmlns:a16="http://schemas.microsoft.com/office/drawing/2014/main" id="{C1DC3E58-339E-4CDE-8428-6C53BD7ED15A}"/>
              </a:ext>
            </a:extLst>
          </p:cNvPr>
          <p:cNvSpPr/>
          <p:nvPr/>
        </p:nvSpPr>
        <p:spPr>
          <a:xfrm rot="16200000">
            <a:off x="5011901" y="3265926"/>
            <a:ext cx="409418" cy="422070"/>
          </a:xfrm>
          <a:prstGeom prst="upDownArrow">
            <a:avLst>
              <a:gd name="adj1" fmla="val 50000"/>
              <a:gd name="adj2" fmla="val 333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83828" y="231304"/>
            <a:ext cx="849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Mechanics, broadly speaking, concerns motion, forces, and how the two interrelate.</a:t>
            </a:r>
          </a:p>
          <a:p>
            <a:r>
              <a:rPr lang="en-GB" dirty="0"/>
              <a:t>This chapter just gives you an overview of what you’ll be covering in Year 1 and how it all links together.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284" y="1429973"/>
            <a:ext cx="2564595" cy="461665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Forces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438211" y="3107352"/>
            <a:ext cx="156972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 bridge!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438211" y="3477236"/>
                <a:ext cx="1569724" cy="307777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211" y="3477236"/>
                <a:ext cx="156972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1F5530-BC78-4DDF-B6EB-BD57617EC0B0}"/>
              </a:ext>
            </a:extLst>
          </p:cNvPr>
          <p:cNvSpPr/>
          <p:nvPr/>
        </p:nvSpPr>
        <p:spPr>
          <a:xfrm>
            <a:off x="1373472" y="3757909"/>
            <a:ext cx="288032" cy="281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D498C2-E7AB-47AB-BCB2-32B92A7A1104}"/>
              </a:ext>
            </a:extLst>
          </p:cNvPr>
          <p:cNvCxnSpPr/>
          <p:nvPr/>
        </p:nvCxnSpPr>
        <p:spPr>
          <a:xfrm>
            <a:off x="436351" y="4052160"/>
            <a:ext cx="216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30D992-A9F7-4FB9-AC88-4DA26AB65B87}"/>
              </a:ext>
            </a:extLst>
          </p:cNvPr>
          <p:cNvCxnSpPr>
            <a:cxnSpLocks/>
          </p:cNvCxnSpPr>
          <p:nvPr/>
        </p:nvCxnSpPr>
        <p:spPr>
          <a:xfrm flipV="1">
            <a:off x="1586023" y="3181572"/>
            <a:ext cx="904875" cy="67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2A0E14-6A48-405E-A4EB-956A25FE4C25}"/>
              </a:ext>
            </a:extLst>
          </p:cNvPr>
          <p:cNvSpPr txBox="1"/>
          <p:nvPr/>
        </p:nvSpPr>
        <p:spPr>
          <a:xfrm>
            <a:off x="1625393" y="3719881"/>
            <a:ext cx="8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964FF-DB15-4AE3-8F98-84D24AE87EB9}"/>
              </a:ext>
            </a:extLst>
          </p:cNvPr>
          <p:cNvSpPr txBox="1"/>
          <p:nvPr/>
        </p:nvSpPr>
        <p:spPr>
          <a:xfrm>
            <a:off x="367946" y="4016772"/>
            <a:ext cx="8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9759AB-4D8D-4EAF-A748-3CADFA02759F}"/>
              </a:ext>
            </a:extLst>
          </p:cNvPr>
          <p:cNvSpPr txBox="1"/>
          <p:nvPr/>
        </p:nvSpPr>
        <p:spPr>
          <a:xfrm>
            <a:off x="1962026" y="2807736"/>
            <a:ext cx="8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3F3E60-D43D-47F7-97ED-E4C745E49047}"/>
              </a:ext>
            </a:extLst>
          </p:cNvPr>
          <p:cNvSpPr txBox="1"/>
          <p:nvPr/>
        </p:nvSpPr>
        <p:spPr>
          <a:xfrm>
            <a:off x="169221" y="2026770"/>
            <a:ext cx="3148137" cy="646331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You will later encounter force diagrams. This considers the forces acting at a particular point.</a:t>
            </a:r>
          </a:p>
          <a:p>
            <a:r>
              <a:rPr lang="en-GB" sz="1200" dirty="0"/>
              <a:t>Some forces you might consider…</a:t>
            </a:r>
            <a:endParaRPr lang="en-GB" sz="9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6E76FD-59E3-4C08-9B83-E74A00D12E07}"/>
              </a:ext>
            </a:extLst>
          </p:cNvPr>
          <p:cNvCxnSpPr>
            <a:cxnSpLocks/>
          </p:cNvCxnSpPr>
          <p:nvPr/>
        </p:nvCxnSpPr>
        <p:spPr>
          <a:xfrm flipH="1">
            <a:off x="1509823" y="4057872"/>
            <a:ext cx="9526" cy="31211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1D5B43E-D799-4AE9-909E-2D3409EAC15C}"/>
              </a:ext>
            </a:extLst>
          </p:cNvPr>
          <p:cNvSpPr txBox="1"/>
          <p:nvPr/>
        </p:nvSpPr>
        <p:spPr>
          <a:xfrm>
            <a:off x="1107881" y="4302101"/>
            <a:ext cx="110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weight of the object.</a:t>
            </a:r>
            <a:endParaRPr lang="en-GB" sz="9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895F6D-0DA2-40C9-9BE3-632A46542318}"/>
              </a:ext>
            </a:extLst>
          </p:cNvPr>
          <p:cNvCxnSpPr>
            <a:cxnSpLocks/>
          </p:cNvCxnSpPr>
          <p:nvPr/>
        </p:nvCxnSpPr>
        <p:spPr>
          <a:xfrm flipH="1">
            <a:off x="697023" y="3921347"/>
            <a:ext cx="6731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FBF520-DB02-42FA-9B1D-C52196AEA6AB}"/>
              </a:ext>
            </a:extLst>
          </p:cNvPr>
          <p:cNvSpPr txBox="1"/>
          <p:nvPr/>
        </p:nvSpPr>
        <p:spPr>
          <a:xfrm>
            <a:off x="170444" y="3004890"/>
            <a:ext cx="699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Friction (which resists motion)</a:t>
            </a:r>
            <a:endParaRPr lang="en-GB" sz="9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5E8390-598D-4C3F-9EDC-A1D61BB80F5B}"/>
              </a:ext>
            </a:extLst>
          </p:cNvPr>
          <p:cNvCxnSpPr>
            <a:cxnSpLocks/>
          </p:cNvCxnSpPr>
          <p:nvPr/>
        </p:nvCxnSpPr>
        <p:spPr>
          <a:xfrm flipV="1">
            <a:off x="1624123" y="3431127"/>
            <a:ext cx="533400" cy="381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08F892D-511D-4FDC-9554-3B6D53DAD386}"/>
              </a:ext>
            </a:extLst>
          </p:cNvPr>
          <p:cNvSpPr txBox="1"/>
          <p:nvPr/>
        </p:nvSpPr>
        <p:spPr>
          <a:xfrm>
            <a:off x="2170936" y="3461861"/>
            <a:ext cx="740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Tension</a:t>
            </a:r>
            <a:endParaRPr lang="en-GB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1060DE-BBAE-4547-A9D6-44820DF244D2}"/>
              </a:ext>
            </a:extLst>
          </p:cNvPr>
          <p:cNvSpPr txBox="1"/>
          <p:nvPr/>
        </p:nvSpPr>
        <p:spPr>
          <a:xfrm>
            <a:off x="893154" y="2731251"/>
            <a:ext cx="1109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Reaction force (that prevents object sinking into the table!)</a:t>
            </a:r>
            <a:endParaRPr lang="en-GB" sz="8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7F8989-49AD-4086-8986-E3013C2642A9}"/>
              </a:ext>
            </a:extLst>
          </p:cNvPr>
          <p:cNvCxnSpPr>
            <a:cxnSpLocks/>
          </p:cNvCxnSpPr>
          <p:nvPr/>
        </p:nvCxnSpPr>
        <p:spPr>
          <a:xfrm flipV="1">
            <a:off x="1525063" y="3453987"/>
            <a:ext cx="0" cy="3124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8E210A9-67F2-49D4-80EA-96ECBCF1AEE1}"/>
              </a:ext>
            </a:extLst>
          </p:cNvPr>
          <p:cNvSpPr txBox="1"/>
          <p:nvPr/>
        </p:nvSpPr>
        <p:spPr>
          <a:xfrm>
            <a:off x="85475" y="4788425"/>
            <a:ext cx="32469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Forces can be considered as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The </a:t>
            </a:r>
            <a:r>
              <a:rPr lang="en-GB" sz="1100" b="1" dirty="0"/>
              <a:t>magnitude</a:t>
            </a:r>
            <a:r>
              <a:rPr lang="en-GB" sz="1100" dirty="0"/>
              <a:t> of the force vector gives the ‘size’ of the 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We often </a:t>
            </a:r>
            <a:r>
              <a:rPr lang="en-GB" sz="1100" b="1" dirty="0"/>
              <a:t>consider forces in a particular direction</a:t>
            </a:r>
            <a:r>
              <a:rPr lang="en-GB" sz="1100" dirty="0"/>
              <a:t>. e.g. If the object above is stationary, the forces left must equal the force right, and forces up equal forces down (Newton’s 1</a:t>
            </a:r>
            <a:r>
              <a:rPr lang="en-GB" sz="1100" baseline="30000" dirty="0"/>
              <a:t>st</a:t>
            </a:r>
            <a:r>
              <a:rPr lang="en-GB" sz="1100" dirty="0"/>
              <a:t> Law).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Often we need to consider the forces at multiple different points if objects are connected, e.g. with pulleys: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F1B735E-3206-4E1A-A98B-12157CFE91B1}"/>
                  </a:ext>
                </a:extLst>
              </p:cNvPr>
              <p:cNvSpPr txBox="1"/>
              <p:nvPr/>
            </p:nvSpPr>
            <p:spPr>
              <a:xfrm>
                <a:off x="3561909" y="3821999"/>
                <a:ext cx="1361276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Newton’s 2</a:t>
                </a:r>
                <a:r>
                  <a:rPr lang="en-GB" sz="1100" baseline="30000" dirty="0"/>
                  <a:t>nd</a:t>
                </a:r>
                <a:r>
                  <a:rPr lang="en-GB" sz="1100" dirty="0"/>
                  <a:t> Law allows us to connect the force world (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1100" dirty="0"/>
                  <a:t>) with the motion world (acceleration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100" dirty="0"/>
                  <a:t>) if the object is moving.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F1B735E-3206-4E1A-A98B-12157CFE9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909" y="3821999"/>
                <a:ext cx="1361276" cy="1277273"/>
              </a:xfrm>
              <a:prstGeom prst="rect">
                <a:avLst/>
              </a:prstGeom>
              <a:blipFill>
                <a:blip r:embed="rId3"/>
                <a:stretch>
                  <a:fillRect t="-478" b="-2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6FBB21B-7D7C-4FBB-BE24-E119C51496F5}"/>
              </a:ext>
            </a:extLst>
          </p:cNvPr>
          <p:cNvSpPr txBox="1"/>
          <p:nvPr/>
        </p:nvSpPr>
        <p:spPr>
          <a:xfrm>
            <a:off x="5580112" y="1346705"/>
            <a:ext cx="2564595" cy="461665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Motion</a:t>
            </a:r>
            <a:endParaRPr lang="en-GB" sz="1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0F00CA-5348-4FCB-B9E8-38AD24F73C72}"/>
              </a:ext>
            </a:extLst>
          </p:cNvPr>
          <p:cNvCxnSpPr/>
          <p:nvPr/>
        </p:nvCxnSpPr>
        <p:spPr>
          <a:xfrm flipV="1">
            <a:off x="5760865" y="2430807"/>
            <a:ext cx="0" cy="115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E9F0C0-D1F1-42FF-B161-B09F5433B845}"/>
              </a:ext>
            </a:extLst>
          </p:cNvPr>
          <p:cNvCxnSpPr>
            <a:cxnSpLocks/>
          </p:cNvCxnSpPr>
          <p:nvPr/>
        </p:nvCxnSpPr>
        <p:spPr>
          <a:xfrm>
            <a:off x="5760865" y="3589680"/>
            <a:ext cx="1270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9BAC73-E667-48E4-93C3-21D6D6DFDE0A}"/>
              </a:ext>
            </a:extLst>
          </p:cNvPr>
          <p:cNvCxnSpPr/>
          <p:nvPr/>
        </p:nvCxnSpPr>
        <p:spPr>
          <a:xfrm flipV="1">
            <a:off x="5760865" y="2896933"/>
            <a:ext cx="360040" cy="692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FC1DAA4-B592-48E8-B5B5-E0CBE9607A76}"/>
              </a:ext>
            </a:extLst>
          </p:cNvPr>
          <p:cNvCxnSpPr>
            <a:cxnSpLocks/>
          </p:cNvCxnSpPr>
          <p:nvPr/>
        </p:nvCxnSpPr>
        <p:spPr>
          <a:xfrm>
            <a:off x="6120905" y="2905154"/>
            <a:ext cx="263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8ED1093-3AB3-4CF4-A254-EEEFC0D59D77}"/>
              </a:ext>
            </a:extLst>
          </p:cNvPr>
          <p:cNvCxnSpPr>
            <a:cxnSpLocks/>
          </p:cNvCxnSpPr>
          <p:nvPr/>
        </p:nvCxnSpPr>
        <p:spPr>
          <a:xfrm>
            <a:off x="6384063" y="2905154"/>
            <a:ext cx="398140" cy="68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0391F45-DB3F-42E3-BA13-59267A30E335}"/>
              </a:ext>
            </a:extLst>
          </p:cNvPr>
          <p:cNvSpPr txBox="1"/>
          <p:nvPr/>
        </p:nvSpPr>
        <p:spPr>
          <a:xfrm rot="16200000">
            <a:off x="4979815" y="2779630"/>
            <a:ext cx="127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displacement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07B22E-0981-458A-B431-6EEDC6ECE600}"/>
              </a:ext>
            </a:extLst>
          </p:cNvPr>
          <p:cNvSpPr txBox="1"/>
          <p:nvPr/>
        </p:nvSpPr>
        <p:spPr>
          <a:xfrm>
            <a:off x="6685243" y="3575367"/>
            <a:ext cx="54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922020-1225-4FFA-9069-12FC389F0B5D}"/>
              </a:ext>
            </a:extLst>
          </p:cNvPr>
          <p:cNvCxnSpPr/>
          <p:nvPr/>
        </p:nvCxnSpPr>
        <p:spPr>
          <a:xfrm flipV="1">
            <a:off x="7390905" y="2416494"/>
            <a:ext cx="0" cy="115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CC675B-8ADA-4D00-B0EC-CE5AF6BA16A6}"/>
              </a:ext>
            </a:extLst>
          </p:cNvPr>
          <p:cNvCxnSpPr>
            <a:cxnSpLocks/>
          </p:cNvCxnSpPr>
          <p:nvPr/>
        </p:nvCxnSpPr>
        <p:spPr>
          <a:xfrm>
            <a:off x="7390905" y="3575367"/>
            <a:ext cx="1270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BCEEA2-2329-47D6-97FB-696E7758BC31}"/>
              </a:ext>
            </a:extLst>
          </p:cNvPr>
          <p:cNvCxnSpPr>
            <a:cxnSpLocks/>
          </p:cNvCxnSpPr>
          <p:nvPr/>
        </p:nvCxnSpPr>
        <p:spPr>
          <a:xfrm flipV="1">
            <a:off x="7390905" y="3139617"/>
            <a:ext cx="409848" cy="43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7192BA-5849-49C7-94F9-6E4D73DC6919}"/>
              </a:ext>
            </a:extLst>
          </p:cNvPr>
          <p:cNvCxnSpPr>
            <a:cxnSpLocks/>
          </p:cNvCxnSpPr>
          <p:nvPr/>
        </p:nvCxnSpPr>
        <p:spPr>
          <a:xfrm>
            <a:off x="7804285" y="3142301"/>
            <a:ext cx="263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FF9F10-881B-4252-A38A-54C9364A64E9}"/>
              </a:ext>
            </a:extLst>
          </p:cNvPr>
          <p:cNvCxnSpPr>
            <a:cxnSpLocks/>
          </p:cNvCxnSpPr>
          <p:nvPr/>
        </p:nvCxnSpPr>
        <p:spPr>
          <a:xfrm flipV="1">
            <a:off x="8061539" y="2797323"/>
            <a:ext cx="318241" cy="34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0356157-A816-43A9-AD26-8CB384F2AA57}"/>
              </a:ext>
            </a:extLst>
          </p:cNvPr>
          <p:cNvSpPr txBox="1"/>
          <p:nvPr/>
        </p:nvSpPr>
        <p:spPr>
          <a:xfrm>
            <a:off x="8315283" y="3561054"/>
            <a:ext cx="54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26AA96-4DDB-489F-8C05-F5B8AC68F296}"/>
              </a:ext>
            </a:extLst>
          </p:cNvPr>
          <p:cNvSpPr txBox="1"/>
          <p:nvPr/>
        </p:nvSpPr>
        <p:spPr>
          <a:xfrm rot="16200000">
            <a:off x="6897462" y="2811957"/>
            <a:ext cx="743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velocity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302CCB-52DB-4F70-8EF8-7F17CE33A00D}"/>
              </a:ext>
            </a:extLst>
          </p:cNvPr>
          <p:cNvSpPr txBox="1"/>
          <p:nvPr/>
        </p:nvSpPr>
        <p:spPr>
          <a:xfrm>
            <a:off x="5587177" y="1859362"/>
            <a:ext cx="3132904" cy="461665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At GCSE you may have encountered displacement-time and velocity-time graphs:</a:t>
            </a:r>
            <a:endParaRPr lang="en-GB" sz="9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8C7FACF-AD11-442B-914C-C241F81EAB1D}"/>
              </a:ext>
            </a:extLst>
          </p:cNvPr>
          <p:cNvSpPr/>
          <p:nvPr/>
        </p:nvSpPr>
        <p:spPr>
          <a:xfrm>
            <a:off x="3902076" y="5594573"/>
            <a:ext cx="196850" cy="1902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155D646-B7CF-4F96-8B44-CC70855F1098}"/>
              </a:ext>
            </a:extLst>
          </p:cNvPr>
          <p:cNvCxnSpPr>
            <a:cxnSpLocks/>
            <a:stCxn id="84" idx="6"/>
          </p:cNvCxnSpPr>
          <p:nvPr/>
        </p:nvCxnSpPr>
        <p:spPr>
          <a:xfrm flipH="1">
            <a:off x="4095752" y="5689712"/>
            <a:ext cx="3174" cy="520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B555B4-E01E-4CA3-AB4E-C8FF562F6626}"/>
              </a:ext>
            </a:extLst>
          </p:cNvPr>
          <p:cNvCxnSpPr>
            <a:cxnSpLocks/>
          </p:cNvCxnSpPr>
          <p:nvPr/>
        </p:nvCxnSpPr>
        <p:spPr>
          <a:xfrm flipH="1">
            <a:off x="3898902" y="5661484"/>
            <a:ext cx="3174" cy="520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664EDA3-5179-47BA-A317-9CD7181D7A53}"/>
              </a:ext>
            </a:extLst>
          </p:cNvPr>
          <p:cNvSpPr/>
          <p:nvPr/>
        </p:nvSpPr>
        <p:spPr>
          <a:xfrm>
            <a:off x="4038602" y="6197712"/>
            <a:ext cx="104773" cy="1054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" dirty="0"/>
              <a:t>3kg</a:t>
            </a:r>
            <a:endParaRPr lang="en-GB" sz="20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ADA975E-0AED-45CE-B824-9CFE93EAB2BF}"/>
              </a:ext>
            </a:extLst>
          </p:cNvPr>
          <p:cNvSpPr/>
          <p:nvPr/>
        </p:nvSpPr>
        <p:spPr>
          <a:xfrm>
            <a:off x="3836991" y="6174694"/>
            <a:ext cx="104773" cy="1054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" dirty="0"/>
              <a:t>4kg</a:t>
            </a:r>
            <a:endParaRPr lang="en-GB" sz="20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2778F4-ACE9-4A00-9767-B8D0A86CBD63}"/>
              </a:ext>
            </a:extLst>
          </p:cNvPr>
          <p:cNvCxnSpPr>
            <a:cxnSpLocks/>
          </p:cNvCxnSpPr>
          <p:nvPr/>
        </p:nvCxnSpPr>
        <p:spPr>
          <a:xfrm flipV="1">
            <a:off x="4090641" y="5957888"/>
            <a:ext cx="347" cy="23630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35A61A0-EC17-4913-9C38-C5E4A289D72D}"/>
              </a:ext>
            </a:extLst>
          </p:cNvPr>
          <p:cNvCxnSpPr>
            <a:cxnSpLocks/>
          </p:cNvCxnSpPr>
          <p:nvPr/>
        </p:nvCxnSpPr>
        <p:spPr>
          <a:xfrm flipV="1">
            <a:off x="3894138" y="5925632"/>
            <a:ext cx="347" cy="23630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EEF033-379E-4C17-A687-F2087632F4F1}"/>
              </a:ext>
            </a:extLst>
          </p:cNvPr>
          <p:cNvCxnSpPr>
            <a:cxnSpLocks/>
          </p:cNvCxnSpPr>
          <p:nvPr/>
        </p:nvCxnSpPr>
        <p:spPr>
          <a:xfrm flipH="1">
            <a:off x="4088607" y="6312694"/>
            <a:ext cx="2381" cy="1738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0EBBC7-0A7C-40E9-9B22-8F5F0AD93F7B}"/>
              </a:ext>
            </a:extLst>
          </p:cNvPr>
          <p:cNvCxnSpPr>
            <a:cxnSpLocks/>
          </p:cNvCxnSpPr>
          <p:nvPr/>
        </p:nvCxnSpPr>
        <p:spPr>
          <a:xfrm>
            <a:off x="3890963" y="6291263"/>
            <a:ext cx="0" cy="1976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003AA20-082D-4525-A5B2-AD15A3FB551D}"/>
                  </a:ext>
                </a:extLst>
              </p:cNvPr>
              <p:cNvSpPr txBox="1"/>
              <p:nvPr/>
            </p:nvSpPr>
            <p:spPr>
              <a:xfrm>
                <a:off x="4088606" y="5959375"/>
                <a:ext cx="140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003AA20-082D-4525-A5B2-AD15A3FB5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606" y="5959375"/>
                <a:ext cx="140593" cy="246221"/>
              </a:xfrm>
              <a:prstGeom prst="rect">
                <a:avLst/>
              </a:prstGeom>
              <a:blipFill>
                <a:blip r:embed="rId4"/>
                <a:stretch>
                  <a:fillRect r="-39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6E1540C-77DB-4661-A01E-9A14403D05FA}"/>
                  </a:ext>
                </a:extLst>
              </p:cNvPr>
              <p:cNvSpPr txBox="1"/>
              <p:nvPr/>
            </p:nvSpPr>
            <p:spPr>
              <a:xfrm>
                <a:off x="3693569" y="5959375"/>
                <a:ext cx="140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6E1540C-77DB-4661-A01E-9A14403D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69" y="5959375"/>
                <a:ext cx="140593" cy="246221"/>
              </a:xfrm>
              <a:prstGeom prst="rect">
                <a:avLst/>
              </a:prstGeom>
              <a:blipFill>
                <a:blip r:embed="rId4"/>
                <a:stretch>
                  <a:fillRect r="-39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4A2A94A-6C70-4BF2-B9A8-806626C2ED43}"/>
                  </a:ext>
                </a:extLst>
              </p:cNvPr>
              <p:cNvSpPr txBox="1"/>
              <p:nvPr/>
            </p:nvSpPr>
            <p:spPr>
              <a:xfrm>
                <a:off x="3951636" y="6435517"/>
                <a:ext cx="14059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9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4A2A94A-6C70-4BF2-B9A8-806626C2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636" y="6435517"/>
                <a:ext cx="140593" cy="230832"/>
              </a:xfrm>
              <a:prstGeom prst="rect">
                <a:avLst/>
              </a:prstGeom>
              <a:blipFill>
                <a:blip r:embed="rId5"/>
                <a:stretch>
                  <a:fillRect r="-913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860FB6-9C81-4DF1-BB6F-46B6FE02F051}"/>
                  </a:ext>
                </a:extLst>
              </p:cNvPr>
              <p:cNvSpPr txBox="1"/>
              <p:nvPr/>
            </p:nvSpPr>
            <p:spPr>
              <a:xfrm>
                <a:off x="3750295" y="6435517"/>
                <a:ext cx="14059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9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860FB6-9C81-4DF1-BB6F-46B6FE02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295" y="6435517"/>
                <a:ext cx="140593" cy="230832"/>
              </a:xfrm>
              <a:prstGeom prst="rect">
                <a:avLst/>
              </a:prstGeom>
              <a:blipFill>
                <a:blip r:embed="rId6"/>
                <a:stretch>
                  <a:fillRect r="-8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9CF9CA4-4ABC-4519-BD38-BC720B9BB2E2}"/>
              </a:ext>
            </a:extLst>
          </p:cNvPr>
          <p:cNvCxnSpPr>
            <a:cxnSpLocks/>
          </p:cNvCxnSpPr>
          <p:nvPr/>
        </p:nvCxnSpPr>
        <p:spPr>
          <a:xfrm flipV="1">
            <a:off x="4349501" y="6098552"/>
            <a:ext cx="347" cy="1597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50E2C8F-57C8-4651-8A2B-F38EEA625490}"/>
              </a:ext>
            </a:extLst>
          </p:cNvPr>
          <p:cNvCxnSpPr>
            <a:cxnSpLocks/>
          </p:cNvCxnSpPr>
          <p:nvPr/>
        </p:nvCxnSpPr>
        <p:spPr>
          <a:xfrm flipV="1">
            <a:off x="4349501" y="6034476"/>
            <a:ext cx="347" cy="1597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685F369-0D20-4D36-9FE3-7DAE6F389C6B}"/>
                  </a:ext>
                </a:extLst>
              </p:cNvPr>
              <p:cNvSpPr txBox="1"/>
              <p:nvPr/>
            </p:nvSpPr>
            <p:spPr>
              <a:xfrm>
                <a:off x="4335907" y="6014491"/>
                <a:ext cx="140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685F369-0D20-4D36-9FE3-7DAE6F389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07" y="6014491"/>
                <a:ext cx="140593" cy="246221"/>
              </a:xfrm>
              <a:prstGeom prst="rect">
                <a:avLst/>
              </a:prstGeom>
              <a:blipFill>
                <a:blip r:embed="rId7"/>
                <a:stretch>
                  <a:fillRect r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EE918EE-56A0-4F7F-B4A1-60336A757447}"/>
                  </a:ext>
                </a:extLst>
              </p:cNvPr>
              <p:cNvSpPr txBox="1"/>
              <p:nvPr/>
            </p:nvSpPr>
            <p:spPr>
              <a:xfrm>
                <a:off x="3490620" y="5991225"/>
                <a:ext cx="140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EE918EE-56A0-4F7F-B4A1-60336A757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620" y="5991225"/>
                <a:ext cx="140593" cy="246221"/>
              </a:xfrm>
              <a:prstGeom prst="rect">
                <a:avLst/>
              </a:prstGeom>
              <a:blipFill>
                <a:blip r:embed="rId8"/>
                <a:stretch>
                  <a:fillRect r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C8C445E-1B1F-4724-A205-CD03D647C9B7}"/>
              </a:ext>
            </a:extLst>
          </p:cNvPr>
          <p:cNvGrpSpPr/>
          <p:nvPr/>
        </p:nvGrpSpPr>
        <p:grpSpPr>
          <a:xfrm rot="10800000">
            <a:off x="3684019" y="6048940"/>
            <a:ext cx="347" cy="223796"/>
            <a:chOff x="3669732" y="6194196"/>
            <a:chExt cx="347" cy="223796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9D2AA8E-FDA5-44DF-93E4-E864F9448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9732" y="6258272"/>
              <a:ext cx="347" cy="15972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705E7BF-F25B-433C-A223-B20A5E69A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9732" y="6194196"/>
              <a:ext cx="347" cy="15972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B9F36E5-3F07-4AE4-B177-386A74ACD3F0}"/>
              </a:ext>
            </a:extLst>
          </p:cNvPr>
          <p:cNvSpPr txBox="1"/>
          <p:nvPr/>
        </p:nvSpPr>
        <p:spPr>
          <a:xfrm>
            <a:off x="5852671" y="2487884"/>
            <a:ext cx="11283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The gradient gives the velocity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C27ACD-7F7F-428B-BD89-A4F1CB6BC132}"/>
              </a:ext>
            </a:extLst>
          </p:cNvPr>
          <p:cNvSpPr txBox="1"/>
          <p:nvPr/>
        </p:nvSpPr>
        <p:spPr>
          <a:xfrm>
            <a:off x="7605659" y="2479717"/>
            <a:ext cx="1293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The gradient gives the acceleration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475C46-D2D3-4770-9B0F-48ABEC93E88B}"/>
              </a:ext>
            </a:extLst>
          </p:cNvPr>
          <p:cNvSpPr txBox="1"/>
          <p:nvPr/>
        </p:nvSpPr>
        <p:spPr>
          <a:xfrm>
            <a:off x="7757638" y="3147868"/>
            <a:ext cx="11737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Area under graph gives distance.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EB2EE66-4F8A-4F99-ABCE-BF807FA85D00}"/>
                  </a:ext>
                </a:extLst>
              </p:cNvPr>
              <p:cNvSpPr txBox="1"/>
              <p:nvPr/>
            </p:nvSpPr>
            <p:spPr>
              <a:xfrm>
                <a:off x="5580112" y="4015606"/>
                <a:ext cx="3276874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Given </a:t>
                </a:r>
                <a:r>
                  <a:rPr lang="en-GB" sz="1400" b="1" dirty="0"/>
                  <a:t>constant acceleration </a:t>
                </a:r>
                <a:r>
                  <a:rPr lang="en-GB" sz="1400" dirty="0"/>
                  <a:t>we have 5 quantities of motion (“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𝑠𝑢𝑣𝑎𝑡</m:t>
                    </m:r>
                  </m:oMath>
                </a14:m>
                <a:r>
                  <a:rPr lang="en-GB" sz="1400" dirty="0"/>
                  <a:t>”):</a:t>
                </a:r>
              </a:p>
              <a:p>
                <a:endParaRPr lang="en-GB" sz="400" dirty="0"/>
              </a:p>
              <a:p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dirty="0"/>
                  <a:t> displacement</a:t>
                </a:r>
              </a:p>
              <a:p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sz="1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dirty="0"/>
                  <a:t> initial velocity</a:t>
                </a:r>
              </a:p>
              <a:p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1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dirty="0"/>
                  <a:t> final velocity</a:t>
                </a:r>
              </a:p>
              <a:p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dirty="0"/>
                  <a:t> acceleration</a:t>
                </a:r>
              </a:p>
              <a:p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dirty="0"/>
                  <a:t> time</a:t>
                </a:r>
              </a:p>
              <a:p>
                <a:endParaRPr lang="en-GB" sz="1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EB2EE66-4F8A-4F99-ABCE-BF807FA8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015606"/>
                <a:ext cx="3276874" cy="2215991"/>
              </a:xfrm>
              <a:prstGeom prst="rect">
                <a:avLst/>
              </a:prstGeom>
              <a:blipFill>
                <a:blip r:embed="rId9"/>
                <a:stretch>
                  <a:fillRect l="-558" t="-5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486B5A1-9485-4A00-B0D4-D9B38AEBD30B}"/>
                  </a:ext>
                </a:extLst>
              </p:cNvPr>
              <p:cNvSpPr txBox="1"/>
              <p:nvPr/>
            </p:nvSpPr>
            <p:spPr>
              <a:xfrm>
                <a:off x="7206792" y="4565063"/>
                <a:ext cx="1767087" cy="1309654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which we will see are linked by various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486B5A1-9485-4A00-B0D4-D9B38AEBD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792" y="4565063"/>
                <a:ext cx="1767087" cy="1309654"/>
              </a:xfrm>
              <a:prstGeom prst="rect">
                <a:avLst/>
              </a:prstGeom>
              <a:blipFill>
                <a:blip r:embed="rId10"/>
                <a:stretch>
                  <a:fillRect t="-465" r="-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769830E-0863-43C3-95C4-81E6560CBCB1}"/>
                  </a:ext>
                </a:extLst>
              </p:cNvPr>
              <p:cNvSpPr txBox="1"/>
              <p:nvPr/>
            </p:nvSpPr>
            <p:spPr>
              <a:xfrm>
                <a:off x="5491144" y="5896688"/>
                <a:ext cx="3684753" cy="943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If the </a:t>
                </a:r>
                <a:r>
                  <a:rPr lang="en-GB" sz="1200" b="1" dirty="0"/>
                  <a:t>acceleration is not constant</a:t>
                </a:r>
                <a:r>
                  <a:rPr lang="en-GB" sz="1200" dirty="0"/>
                  <a:t>, we can specify displacement/velocity/acceleration as a function of time and differentiate/integrate to change between them.</a:t>
                </a:r>
              </a:p>
              <a:p>
                <a:endParaRPr lang="en-GB" sz="200" dirty="0"/>
              </a:p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     →  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GB" sz="120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769830E-0863-43C3-95C4-81E6560C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44" y="5896688"/>
                <a:ext cx="3684753" cy="943079"/>
              </a:xfrm>
              <a:prstGeom prst="rect">
                <a:avLst/>
              </a:prstGeom>
              <a:blipFill>
                <a:blip r:embed="rId11"/>
                <a:stretch>
                  <a:fillRect l="-166" r="-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C0C22FD-8904-4D23-BE46-2EA3ACEEECC2}"/>
              </a:ext>
            </a:extLst>
          </p:cNvPr>
          <p:cNvCxnSpPr/>
          <p:nvPr/>
        </p:nvCxnSpPr>
        <p:spPr>
          <a:xfrm>
            <a:off x="5614815" y="3976552"/>
            <a:ext cx="30616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0E75397-1A7E-4770-A020-39AA1D02238E}"/>
              </a:ext>
            </a:extLst>
          </p:cNvPr>
          <p:cNvCxnSpPr/>
          <p:nvPr/>
        </p:nvCxnSpPr>
        <p:spPr>
          <a:xfrm>
            <a:off x="5675971" y="5874717"/>
            <a:ext cx="30616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4EC9F8D0-2AF8-4A49-9AC2-1A0D9F804E0D}"/>
              </a:ext>
            </a:extLst>
          </p:cNvPr>
          <p:cNvSpPr/>
          <p:nvPr/>
        </p:nvSpPr>
        <p:spPr>
          <a:xfrm>
            <a:off x="1370123" y="6435517"/>
            <a:ext cx="2053561" cy="1354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6" grpId="0" animBg="1"/>
      <p:bldP spid="25" grpId="0" animBg="1"/>
      <p:bldP spid="26" grpId="0" animBg="1"/>
      <p:bldP spid="2" grpId="0" animBg="1"/>
      <p:bldP spid="9" grpId="0"/>
      <p:bldP spid="34" grpId="0"/>
      <p:bldP spid="41" grpId="0"/>
      <p:bldP spid="42" grpId="0" animBg="1"/>
      <p:bldP spid="43" grpId="0"/>
      <p:bldP spid="46" grpId="0"/>
      <p:bldP spid="49" grpId="0"/>
      <p:bldP spid="50" grpId="0"/>
      <p:bldP spid="57" grpId="0"/>
      <p:bldP spid="59" grpId="0" animBg="1"/>
      <p:bldP spid="73" grpId="0"/>
      <p:bldP spid="74" grpId="0"/>
      <p:bldP spid="80" grpId="0"/>
      <p:bldP spid="81" grpId="0"/>
      <p:bldP spid="83" grpId="0" animBg="1"/>
      <p:bldP spid="84" grpId="0" animBg="1"/>
      <p:bldP spid="89" grpId="0" animBg="1"/>
      <p:bldP spid="90" grpId="0" animBg="1"/>
      <p:bldP spid="100" grpId="0"/>
      <p:bldP spid="101" grpId="0"/>
      <p:bldP spid="102" grpId="0"/>
      <p:bldP spid="103" grpId="0"/>
      <p:bldP spid="107" grpId="0"/>
      <p:bldP spid="108" grpId="0"/>
      <p:bldP spid="117" grpId="0"/>
      <p:bldP spid="118" grpId="0"/>
      <p:bldP spid="119" grpId="0"/>
      <p:bldP spid="120" grpId="0"/>
      <p:bldP spid="122" grpId="0" animBg="1"/>
      <p:bldP spid="123" grpId="0"/>
      <p:bldP spid="1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Modelling Assumptions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76470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As with many areas of applied maths, we often have to make various modelling assumptions, to make the maths cleaner or to use well-known mathematical approaches.</a:t>
            </a:r>
          </a:p>
          <a:p>
            <a:r>
              <a:rPr lang="en-GB" sz="1600" dirty="0"/>
              <a:t>Here are common modelling assumptions often made in Mechanics:   </a:t>
            </a:r>
            <a:r>
              <a:rPr lang="en-GB" sz="1600" dirty="0">
                <a:latin typeface="Wingdings" panose="05000000000000000000" pitchFamily="2" charset="2"/>
              </a:rPr>
              <a:t>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F19D9-DDF7-4E15-8472-8779B93AE04B}"/>
              </a:ext>
            </a:extLst>
          </p:cNvPr>
          <p:cNvSpPr/>
          <p:nvPr/>
        </p:nvSpPr>
        <p:spPr>
          <a:xfrm>
            <a:off x="0" y="1700808"/>
            <a:ext cx="9144000" cy="5157192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5980F-6CF5-4499-A72A-0FC343C5B488}"/>
              </a:ext>
            </a:extLst>
          </p:cNvPr>
          <p:cNvSpPr/>
          <p:nvPr/>
        </p:nvSpPr>
        <p:spPr>
          <a:xfrm>
            <a:off x="1332657" y="3206757"/>
            <a:ext cx="288032" cy="281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350B65-56DE-499A-8C2F-297EE8D94E53}"/>
              </a:ext>
            </a:extLst>
          </p:cNvPr>
          <p:cNvCxnSpPr/>
          <p:nvPr/>
        </p:nvCxnSpPr>
        <p:spPr>
          <a:xfrm>
            <a:off x="395536" y="3501008"/>
            <a:ext cx="2160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5A724C-B311-40AE-9254-05072BB65175}"/>
              </a:ext>
            </a:extLst>
          </p:cNvPr>
          <p:cNvSpPr txBox="1"/>
          <p:nvPr/>
        </p:nvSpPr>
        <p:spPr>
          <a:xfrm>
            <a:off x="2011610" y="1746114"/>
            <a:ext cx="1635357" cy="1631216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Particle </a:t>
            </a:r>
          </a:p>
          <a:p>
            <a:r>
              <a:rPr lang="en-GB" sz="1200" b="1" dirty="0"/>
              <a:t>Dimensions of object are negligible</a:t>
            </a:r>
            <a:endParaRPr lang="en-GB" sz="1400" b="1" dirty="0"/>
          </a:p>
          <a:p>
            <a:r>
              <a:rPr lang="en-GB" sz="1200" dirty="0"/>
              <a:t>Means: Mass of object concentrated at single point. Rotational forces/air resistance can be ignored.</a:t>
            </a:r>
            <a:endParaRPr lang="en-GB" sz="9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847E20-88F5-4EF7-A73F-696CC22BC184}"/>
              </a:ext>
            </a:extLst>
          </p:cNvPr>
          <p:cNvCxnSpPr/>
          <p:nvPr/>
        </p:nvCxnSpPr>
        <p:spPr>
          <a:xfrm flipH="1">
            <a:off x="1658679" y="2564904"/>
            <a:ext cx="321033" cy="51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4B1130-E18E-4457-A8A4-698527EB8CD2}"/>
              </a:ext>
            </a:extLst>
          </p:cNvPr>
          <p:cNvSpPr txBox="1"/>
          <p:nvPr/>
        </p:nvSpPr>
        <p:spPr>
          <a:xfrm>
            <a:off x="514978" y="4067671"/>
            <a:ext cx="2184814" cy="892552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Rough/Smooth surface </a:t>
            </a:r>
          </a:p>
          <a:p>
            <a:r>
              <a:rPr lang="en-GB" sz="1200" dirty="0"/>
              <a:t>Means: Objects in contact with surface does/does not experience friction.</a:t>
            </a:r>
            <a:endParaRPr lang="en-GB" sz="9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570264-838C-433E-9500-C52C2F56630B}"/>
              </a:ext>
            </a:extLst>
          </p:cNvPr>
          <p:cNvCxnSpPr>
            <a:cxnSpLocks/>
          </p:cNvCxnSpPr>
          <p:nvPr/>
        </p:nvCxnSpPr>
        <p:spPr>
          <a:xfrm flipH="1" flipV="1">
            <a:off x="935665" y="3593805"/>
            <a:ext cx="140945" cy="4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5033629-0FD1-498F-BB41-44E49B965E3B}"/>
              </a:ext>
            </a:extLst>
          </p:cNvPr>
          <p:cNvSpPr/>
          <p:nvPr/>
        </p:nvSpPr>
        <p:spPr>
          <a:xfrm>
            <a:off x="4318724" y="2163055"/>
            <a:ext cx="391499" cy="3781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A49074-CA47-4059-87E0-2720B710F21C}"/>
              </a:ext>
            </a:extLst>
          </p:cNvPr>
          <p:cNvSpPr/>
          <p:nvPr/>
        </p:nvSpPr>
        <p:spPr>
          <a:xfrm>
            <a:off x="4161218" y="3336070"/>
            <a:ext cx="288032" cy="281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CD8536-2A87-42EC-BB54-1AA4D6D9A852}"/>
              </a:ext>
            </a:extLst>
          </p:cNvPr>
          <p:cNvSpPr/>
          <p:nvPr/>
        </p:nvSpPr>
        <p:spPr>
          <a:xfrm>
            <a:off x="4565255" y="3703146"/>
            <a:ext cx="288032" cy="2815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C0BDA9-AD0D-4C7A-8600-59777BAE7567}"/>
              </a:ext>
            </a:extLst>
          </p:cNvPr>
          <p:cNvCxnSpPr>
            <a:cxnSpLocks/>
          </p:cNvCxnSpPr>
          <p:nvPr/>
        </p:nvCxnSpPr>
        <p:spPr>
          <a:xfrm flipH="1">
            <a:off x="4316819" y="2402957"/>
            <a:ext cx="6270" cy="978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49CB1C-5FC5-4877-9388-59934ED4FDB2}"/>
              </a:ext>
            </a:extLst>
          </p:cNvPr>
          <p:cNvCxnSpPr>
            <a:cxnSpLocks/>
          </p:cNvCxnSpPr>
          <p:nvPr/>
        </p:nvCxnSpPr>
        <p:spPr>
          <a:xfrm flipH="1">
            <a:off x="4699591" y="2402957"/>
            <a:ext cx="5706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45258EB-70E9-4BAA-8972-2BDEAB0CD22A}"/>
              </a:ext>
            </a:extLst>
          </p:cNvPr>
          <p:cNvSpPr txBox="1"/>
          <p:nvPr/>
        </p:nvSpPr>
        <p:spPr>
          <a:xfrm>
            <a:off x="5385868" y="1912872"/>
            <a:ext cx="1961229" cy="1077218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1600" b="1" dirty="0"/>
              <a:t>Smooth/light pulley</a:t>
            </a:r>
            <a:br>
              <a:rPr lang="en-GB" sz="1600" b="1" dirty="0"/>
            </a:br>
            <a:r>
              <a:rPr lang="en-GB" sz="1200" b="1" dirty="0">
                <a:solidFill>
                  <a:prstClr val="black"/>
                </a:solidFill>
              </a:rPr>
              <a:t>No friction.</a:t>
            </a:r>
            <a:endParaRPr lang="en-GB" sz="1600" b="1" dirty="0"/>
          </a:p>
          <a:p>
            <a:r>
              <a:rPr lang="en-GB" sz="1200" dirty="0"/>
              <a:t>Means: </a:t>
            </a:r>
            <a:r>
              <a:rPr lang="en-GB" sz="1200" u="sng" dirty="0"/>
              <a:t>Tension the same in string either side of pulley</a:t>
            </a:r>
            <a:r>
              <a:rPr lang="en-GB" sz="1200" dirty="0"/>
              <a:t>.</a:t>
            </a:r>
          </a:p>
          <a:p>
            <a:r>
              <a:rPr lang="en-GB" sz="1200" dirty="0"/>
              <a:t>Pulley has no mass.</a:t>
            </a:r>
            <a:endParaRPr lang="en-GB" sz="9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D9140C-AD5B-4F7B-8D3F-D5849606575A}"/>
              </a:ext>
            </a:extLst>
          </p:cNvPr>
          <p:cNvCxnSpPr>
            <a:cxnSpLocks/>
          </p:cNvCxnSpPr>
          <p:nvPr/>
        </p:nvCxnSpPr>
        <p:spPr>
          <a:xfrm flipH="1" flipV="1">
            <a:off x="4837814" y="2264735"/>
            <a:ext cx="543129" cy="1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C86410D-5C09-4BBF-A897-C56DFF558EA8}"/>
              </a:ext>
            </a:extLst>
          </p:cNvPr>
          <p:cNvSpPr txBox="1"/>
          <p:nvPr/>
        </p:nvSpPr>
        <p:spPr>
          <a:xfrm>
            <a:off x="5596450" y="3094365"/>
            <a:ext cx="2494927" cy="892552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Inextensible string</a:t>
            </a:r>
          </a:p>
          <a:p>
            <a:pPr lvl="0"/>
            <a:r>
              <a:rPr lang="en-GB" sz="1200" b="1" dirty="0">
                <a:solidFill>
                  <a:prstClr val="black"/>
                </a:solidFill>
              </a:rPr>
              <a:t>String does not stretch under load.</a:t>
            </a:r>
            <a:endParaRPr lang="en-GB" sz="1400" b="1" dirty="0">
              <a:solidFill>
                <a:prstClr val="black"/>
              </a:solidFill>
            </a:endParaRPr>
          </a:p>
          <a:p>
            <a:r>
              <a:rPr lang="en-GB" sz="1200" dirty="0"/>
              <a:t>Means: </a:t>
            </a:r>
            <a:r>
              <a:rPr lang="en-GB" sz="1200" u="sng" dirty="0"/>
              <a:t>Acceleration the same</a:t>
            </a:r>
            <a:r>
              <a:rPr lang="en-GB" sz="1200" dirty="0"/>
              <a:t> in any connected objects.</a:t>
            </a:r>
            <a:endParaRPr lang="en-GB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FE1091-3163-4428-81F8-D679776DCA75}"/>
              </a:ext>
            </a:extLst>
          </p:cNvPr>
          <p:cNvCxnSpPr>
            <a:cxnSpLocks/>
          </p:cNvCxnSpPr>
          <p:nvPr/>
        </p:nvCxnSpPr>
        <p:spPr>
          <a:xfrm flipH="1" flipV="1">
            <a:off x="4859079" y="3211033"/>
            <a:ext cx="708376" cy="1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F5F064A-341C-4430-91E3-7664DF58571D}"/>
              </a:ext>
            </a:extLst>
          </p:cNvPr>
          <p:cNvCxnSpPr>
            <a:cxnSpLocks/>
          </p:cNvCxnSpPr>
          <p:nvPr/>
        </p:nvCxnSpPr>
        <p:spPr>
          <a:xfrm>
            <a:off x="2925436" y="5240786"/>
            <a:ext cx="36792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D76884A-860B-4950-9731-3B68286881A9}"/>
              </a:ext>
            </a:extLst>
          </p:cNvPr>
          <p:cNvSpPr/>
          <p:nvPr/>
        </p:nvSpPr>
        <p:spPr>
          <a:xfrm>
            <a:off x="3366709" y="5251419"/>
            <a:ext cx="288032" cy="27644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1B223D27-3E77-468E-B4C1-171FC3C37D09}"/>
              </a:ext>
            </a:extLst>
          </p:cNvPr>
          <p:cNvSpPr/>
          <p:nvPr/>
        </p:nvSpPr>
        <p:spPr>
          <a:xfrm>
            <a:off x="5967322" y="5251419"/>
            <a:ext cx="288032" cy="27644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1611D8-5F45-40DE-AD70-77D1B1D2ECFB}"/>
              </a:ext>
            </a:extLst>
          </p:cNvPr>
          <p:cNvSpPr txBox="1"/>
          <p:nvPr/>
        </p:nvSpPr>
        <p:spPr>
          <a:xfrm>
            <a:off x="4869570" y="4249958"/>
            <a:ext cx="3285602" cy="707886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Rod</a:t>
            </a:r>
          </a:p>
          <a:p>
            <a:pPr lvl="0"/>
            <a:r>
              <a:rPr lang="en-GB" sz="1200" b="1" dirty="0">
                <a:solidFill>
                  <a:prstClr val="black"/>
                </a:solidFill>
              </a:rPr>
              <a:t>One dimension is negligible, like a pole or beam.</a:t>
            </a:r>
            <a:endParaRPr lang="en-GB" sz="1400" b="1" dirty="0">
              <a:solidFill>
                <a:prstClr val="black"/>
              </a:solidFill>
            </a:endParaRPr>
          </a:p>
          <a:p>
            <a:r>
              <a:rPr lang="en-GB" sz="1200" dirty="0"/>
              <a:t>Means: Mass is concentrated along line. Rigid.</a:t>
            </a:r>
            <a:endParaRPr lang="en-GB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AB4E86-E00A-4CAC-BC86-B9CE19DBEB93}"/>
              </a:ext>
            </a:extLst>
          </p:cNvPr>
          <p:cNvSpPr txBox="1"/>
          <p:nvPr/>
        </p:nvSpPr>
        <p:spPr>
          <a:xfrm>
            <a:off x="861600" y="5385928"/>
            <a:ext cx="2063745" cy="1261884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Peg/Support</a:t>
            </a:r>
          </a:p>
          <a:p>
            <a:pPr lvl="0"/>
            <a:r>
              <a:rPr lang="en-GB" sz="1200" b="1" dirty="0">
                <a:solidFill>
                  <a:prstClr val="black"/>
                </a:solidFill>
              </a:rPr>
              <a:t>A support from which a body can be suspended or rested.</a:t>
            </a:r>
            <a:endParaRPr lang="en-GB" sz="1400" b="1" dirty="0">
              <a:solidFill>
                <a:prstClr val="black"/>
              </a:solidFill>
            </a:endParaRPr>
          </a:p>
          <a:p>
            <a:r>
              <a:rPr lang="en-GB" sz="1200" dirty="0"/>
              <a:t>Means: Dimensionless and fixed. Can be rough or smooth depending on question.</a:t>
            </a:r>
            <a:endParaRPr lang="en-GB" sz="9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F76FEE-34A3-4214-BAA2-164ECB43BF2D}"/>
              </a:ext>
            </a:extLst>
          </p:cNvPr>
          <p:cNvCxnSpPr>
            <a:cxnSpLocks/>
          </p:cNvCxnSpPr>
          <p:nvPr/>
        </p:nvCxnSpPr>
        <p:spPr>
          <a:xfrm flipH="1">
            <a:off x="4391246" y="4661437"/>
            <a:ext cx="475034" cy="44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1A3C38-94B3-435D-B52F-FF61FD1D28BA}"/>
              </a:ext>
            </a:extLst>
          </p:cNvPr>
          <p:cNvCxnSpPr>
            <a:cxnSpLocks/>
          </p:cNvCxnSpPr>
          <p:nvPr/>
        </p:nvCxnSpPr>
        <p:spPr>
          <a:xfrm flipV="1">
            <a:off x="2981248" y="5635256"/>
            <a:ext cx="357375" cy="36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E57F4B6-F7DD-40A9-BB3F-51C2B6D09E27}"/>
              </a:ext>
            </a:extLst>
          </p:cNvPr>
          <p:cNvSpPr txBox="1"/>
          <p:nvPr/>
        </p:nvSpPr>
        <p:spPr>
          <a:xfrm>
            <a:off x="7596336" y="2060848"/>
            <a:ext cx="1296144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/>
              <a:t>Fro</a:t>
            </a:r>
            <a:r>
              <a:rPr lang="en-GB" sz="1200" b="1" dirty="0"/>
              <a:t> Tip:</a:t>
            </a:r>
            <a:r>
              <a:rPr lang="en-GB" sz="1200" dirty="0"/>
              <a:t> Particularly make note of underlined text!</a:t>
            </a:r>
          </a:p>
        </p:txBody>
      </p:sp>
    </p:spTree>
    <p:extLst>
      <p:ext uri="{BB962C8B-B14F-4D97-AF65-F5344CB8AC3E}">
        <p14:creationId xmlns:p14="http://schemas.microsoft.com/office/powerpoint/2010/main" val="38080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3" grpId="0" animBg="1"/>
      <p:bldP spid="26" grpId="0" animBg="1"/>
      <p:bldP spid="27" grpId="0" animBg="1"/>
      <p:bldP spid="28" grpId="0" animBg="1"/>
      <p:bldP spid="35" grpId="0" animBg="1"/>
      <p:bldP spid="38" grpId="0" animBg="1"/>
      <p:bldP spid="42" grpId="0" animBg="1"/>
      <p:bldP spid="44" grpId="0" animBg="1"/>
      <p:bldP spid="45" grpId="0" animBg="1"/>
      <p:bldP spid="46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8A, 8B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Pearson Stats/Mechanics Year 1</a:t>
            </a:r>
          </a:p>
          <a:p>
            <a:endParaRPr lang="en-GB" sz="2400" dirty="0"/>
          </a:p>
          <a:p>
            <a:endParaRPr lang="en-GB" sz="2400" dirty="0"/>
          </a:p>
          <a:p>
            <a:pPr marL="457200" indent="-457200">
              <a:buAutoNum type="arabicParenR"/>
            </a:pPr>
            <a:r>
              <a:rPr lang="en-GB" sz="2400" dirty="0"/>
              <a:t>Exercise 8.1 pages 52-53</a:t>
            </a:r>
            <a:endParaRPr lang="en-GB" dirty="0">
              <a:cs typeface="Calibri"/>
            </a:endParaRPr>
          </a:p>
          <a:p>
            <a:pPr marL="457200" indent="-457200">
              <a:buAutoNum type="arabicParenR"/>
            </a:pPr>
            <a:r>
              <a:rPr lang="en-GB" sz="2400" dirty="0">
                <a:cs typeface="Calibri"/>
              </a:rPr>
              <a:t>Exercise 8.2 pages 53-54</a:t>
            </a:r>
          </a:p>
          <a:p>
            <a:endParaRPr lang="en-GB" sz="2400" dirty="0">
              <a:cs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8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E89C0DA-5088-AD0E-6BBB-D4440CBE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3" y="985986"/>
            <a:ext cx="67246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7AAEF1B-1835-5730-D5D2-EEDAF4CA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65" y="869057"/>
            <a:ext cx="7019925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11F5C2-5E89-3F10-0947-FF60C83C0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65" y="3684687"/>
            <a:ext cx="66960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509204-1682-858E-DE3E-7B694E414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0728"/>
            <a:ext cx="67246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870A503-E87F-880B-FCFB-1D6116A3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53" y="1124744"/>
            <a:ext cx="9144000" cy="40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30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19741</TotalTime>
  <Words>587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Office Theme</vt:lpstr>
      <vt:lpstr>M1 Chapter 8: Modelling  Modelling in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788</cp:revision>
  <dcterms:created xsi:type="dcterms:W3CDTF">2013-02-28T07:36:55Z</dcterms:created>
  <dcterms:modified xsi:type="dcterms:W3CDTF">2024-06-11T15:15:52Z</dcterms:modified>
</cp:coreProperties>
</file>