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547" r:id="rId5"/>
    <p:sldId id="592" r:id="rId6"/>
    <p:sldId id="593" r:id="rId7"/>
    <p:sldId id="594" r:id="rId8"/>
    <p:sldId id="589" r:id="rId9"/>
    <p:sldId id="596" r:id="rId10"/>
    <p:sldId id="597" r:id="rId11"/>
    <p:sldId id="595" r:id="rId12"/>
    <p:sldId id="598" r:id="rId13"/>
    <p:sldId id="543" r:id="rId14"/>
    <p:sldId id="550" r:id="rId15"/>
    <p:sldId id="551" r:id="rId16"/>
    <p:sldId id="54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70" d="100"/>
          <a:sy n="70" d="100"/>
        </p:scale>
        <p:origin x="1332" y="6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CD722CAC-DFC9-4744-99D6-D00CAE47C3EF}"/>
    <pc:docChg chg="custSel modSld">
      <pc:chgData name="Dieter Beaven" userId="9bbdb69f-69d0-4759-aa9b-5c090a2da237" providerId="ADAL" clId="{CD722CAC-DFC9-4744-99D6-D00CAE47C3EF}" dt="2025-06-25T10:25:15.626" v="0" actId="478"/>
      <pc:docMkLst>
        <pc:docMk/>
      </pc:docMkLst>
      <pc:sldChg chg="delSp mod delAnim">
        <pc:chgData name="Dieter Beaven" userId="9bbdb69f-69d0-4759-aa9b-5c090a2da237" providerId="ADAL" clId="{CD722CAC-DFC9-4744-99D6-D00CAE47C3EF}" dt="2025-06-25T10:25:15.626" v="0" actId="478"/>
        <pc:sldMkLst>
          <pc:docMk/>
          <pc:sldMk cId="1137175123" sldId="597"/>
        </pc:sldMkLst>
        <pc:spChg chg="del">
          <ac:chgData name="Dieter Beaven" userId="9bbdb69f-69d0-4759-aa9b-5c090a2da237" providerId="ADAL" clId="{CD722CAC-DFC9-4744-99D6-D00CAE47C3EF}" dt="2025-06-25T10:25:15.626" v="0" actId="478"/>
          <ac:spMkLst>
            <pc:docMk/>
            <pc:sldMk cId="1137175123" sldId="597"/>
            <ac:spMk id="17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0C95632-A3A2-4979-9455-E20141D89A57}"/>
    <pc:docChg chg="modSld">
      <pc:chgData name="Dieter Beaven" userId="9bbdb69f-69d0-4759-aa9b-5c090a2da237" providerId="ADAL" clId="{30C95632-A3A2-4979-9455-E20141D89A57}" dt="2025-04-25T15:28:36.751" v="1" actId="20577"/>
      <pc:docMkLst>
        <pc:docMk/>
      </pc:docMkLst>
      <pc:sldChg chg="modSp mod">
        <pc:chgData name="Dieter Beaven" userId="9bbdb69f-69d0-4759-aa9b-5c090a2da237" providerId="ADAL" clId="{30C95632-A3A2-4979-9455-E20141D89A57}" dt="2025-04-25T15:28:36.751" v="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0C95632-A3A2-4979-9455-E20141D89A57}" dt="2025-04-25T15:28:36.751" v="1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8A8F40EB-C9BA-4941-8631-E22AAD245816}"/>
    <pc:docChg chg="modSld">
      <pc:chgData name="Dieter Beaven" userId="9bbdb69f-69d0-4759-aa9b-5c090a2da237" providerId="ADAL" clId="{8A8F40EB-C9BA-4941-8631-E22AAD245816}" dt="2025-04-28T09:48:42.093" v="13" actId="20577"/>
      <pc:docMkLst>
        <pc:docMk/>
      </pc:docMkLst>
      <pc:sldChg chg="modSp mod">
        <pc:chgData name="Dieter Beaven" userId="9bbdb69f-69d0-4759-aa9b-5c090a2da237" providerId="ADAL" clId="{8A8F40EB-C9BA-4941-8631-E22AAD245816}" dt="2025-04-28T09:48:42.093" v="1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A8F40EB-C9BA-4941-8631-E22AAD245816}" dt="2025-04-28T09:48:42.093" v="1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CB528F9-204F-4A48-B946-EDB3857E85CC}"/>
    <pc:docChg chg="undo custSel delSld modSld">
      <pc:chgData name="Dieter Beaven" userId="9bbdb69f-69d0-4759-aa9b-5c090a2da237" providerId="ADAL" clId="{2CB528F9-204F-4A48-B946-EDB3857E85CC}" dt="2025-06-11T11:33:33.159" v="16" actId="47"/>
      <pc:docMkLst>
        <pc:docMk/>
      </pc:docMkLst>
      <pc:sldChg chg="addSp delSp modSp mod">
        <pc:chgData name="Dieter Beaven" userId="9bbdb69f-69d0-4759-aa9b-5c090a2da237" providerId="ADAL" clId="{2CB528F9-204F-4A48-B946-EDB3857E85CC}" dt="2025-06-06T14:33:55.553" v="7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2CB528F9-204F-4A48-B946-EDB3857E85CC}" dt="2025-06-06T14:33:55.553" v="7" actId="1076"/>
          <ac:picMkLst>
            <pc:docMk/>
            <pc:sldMk cId="3896053727" sldId="543"/>
            <ac:picMk id="10" creationId="{F98AAB69-1C7D-F424-C87D-3F066436E6A6}"/>
          </ac:picMkLst>
        </pc:picChg>
      </pc:sldChg>
      <pc:sldChg chg="addSp mod">
        <pc:chgData name="Dieter Beaven" userId="9bbdb69f-69d0-4759-aa9b-5c090a2da237" providerId="ADAL" clId="{2CB528F9-204F-4A48-B946-EDB3857E85CC}" dt="2025-06-11T11:33:30.019" v="15" actId="22"/>
        <pc:sldMkLst>
          <pc:docMk/>
          <pc:sldMk cId="3458699803" sldId="545"/>
        </pc:sldMkLst>
        <pc:picChg chg="add">
          <ac:chgData name="Dieter Beaven" userId="9bbdb69f-69d0-4759-aa9b-5c090a2da237" providerId="ADAL" clId="{2CB528F9-204F-4A48-B946-EDB3857E85CC}" dt="2025-06-11T11:33:30.019" v="15" actId="22"/>
          <ac:picMkLst>
            <pc:docMk/>
            <pc:sldMk cId="3458699803" sldId="545"/>
            <ac:picMk id="6" creationId="{F308A578-A7F6-87B0-40E7-B63C48BF9DD2}"/>
          </ac:picMkLst>
        </pc:picChg>
      </pc:sldChg>
      <pc:sldChg chg="addSp modSp mod">
        <pc:chgData name="Dieter Beaven" userId="9bbdb69f-69d0-4759-aa9b-5c090a2da237" providerId="ADAL" clId="{2CB528F9-204F-4A48-B946-EDB3857E85CC}" dt="2025-06-06T14:35:59.113" v="12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2CB528F9-204F-4A48-B946-EDB3857E85CC}" dt="2025-06-06T14:35:59.113" v="12" actId="1076"/>
          <ac:picMkLst>
            <pc:docMk/>
            <pc:sldMk cId="4091202299" sldId="550"/>
            <ac:picMk id="6" creationId="{ECB31F59-B4F5-747E-BFEF-71D96E35FC57}"/>
          </ac:picMkLst>
        </pc:picChg>
      </pc:sldChg>
      <pc:sldChg chg="addSp modSp mod">
        <pc:chgData name="Dieter Beaven" userId="9bbdb69f-69d0-4759-aa9b-5c090a2da237" providerId="ADAL" clId="{2CB528F9-204F-4A48-B946-EDB3857E85CC}" dt="2025-06-06T14:36:23.059" v="14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2CB528F9-204F-4A48-B946-EDB3857E85CC}" dt="2025-06-06T14:36:23.059" v="14" actId="1076"/>
          <ac:picMkLst>
            <pc:docMk/>
            <pc:sldMk cId="3826585799" sldId="551"/>
            <ac:picMk id="6" creationId="{1FD7B669-6943-C675-7347-33B0253A5114}"/>
          </ac:picMkLst>
        </pc:picChg>
      </pc:sldChg>
      <pc:sldChg chg="del">
        <pc:chgData name="Dieter Beaven" userId="9bbdb69f-69d0-4759-aa9b-5c090a2da237" providerId="ADAL" clId="{2CB528F9-204F-4A48-B946-EDB3857E85CC}" dt="2025-06-11T11:33:33.159" v="16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C8B41E4B-6B5A-495A-999C-5039F2F31EFE}"/>
    <pc:docChg chg="custSel addSld delSld modSld">
      <pc:chgData name="Dieter Beaven" userId="9bbdb69f-69d0-4759-aa9b-5c090a2da237" providerId="ADAL" clId="{C8B41E4B-6B5A-495A-999C-5039F2F31EFE}" dt="2025-05-01T14:56:29.735" v="47" actId="20577"/>
      <pc:docMkLst>
        <pc:docMk/>
      </pc:docMkLst>
      <pc:sldChg chg="modSp mod">
        <pc:chgData name="Dieter Beaven" userId="9bbdb69f-69d0-4759-aa9b-5c090a2da237" providerId="ADAL" clId="{C8B41E4B-6B5A-495A-999C-5039F2F31EFE}" dt="2025-05-01T14:53:27.911" v="3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C8B41E4B-6B5A-495A-999C-5039F2F31EFE}" dt="2025-05-01T14:53:27.911" v="3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del mod">
        <pc:chgData name="Dieter Beaven" userId="9bbdb69f-69d0-4759-aa9b-5c090a2da237" providerId="ADAL" clId="{C8B41E4B-6B5A-495A-999C-5039F2F31EFE}" dt="2025-05-01T14:55:35.332" v="45" actId="47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C8B41E4B-6B5A-495A-999C-5039F2F31EFE}" dt="2025-05-01T14:52:36.232" v="0"/>
        <pc:sldMkLst>
          <pc:docMk/>
          <pc:sldMk cId="3265699334" sldId="589"/>
        </pc:sldMkLst>
      </pc:sldChg>
      <pc:sldChg chg="add">
        <pc:chgData name="Dieter Beaven" userId="9bbdb69f-69d0-4759-aa9b-5c090a2da237" providerId="ADAL" clId="{C8B41E4B-6B5A-495A-999C-5039F2F31EFE}" dt="2025-05-01T14:52:36.232" v="0"/>
        <pc:sldMkLst>
          <pc:docMk/>
          <pc:sldMk cId="3014299081" sldId="592"/>
        </pc:sldMkLst>
      </pc:sldChg>
      <pc:sldChg chg="add">
        <pc:chgData name="Dieter Beaven" userId="9bbdb69f-69d0-4759-aa9b-5c090a2da237" providerId="ADAL" clId="{C8B41E4B-6B5A-495A-999C-5039F2F31EFE}" dt="2025-05-01T14:52:36.232" v="0"/>
        <pc:sldMkLst>
          <pc:docMk/>
          <pc:sldMk cId="2941503619" sldId="593"/>
        </pc:sldMkLst>
      </pc:sldChg>
      <pc:sldChg chg="add">
        <pc:chgData name="Dieter Beaven" userId="9bbdb69f-69d0-4759-aa9b-5c090a2da237" providerId="ADAL" clId="{C8B41E4B-6B5A-495A-999C-5039F2F31EFE}" dt="2025-05-01T14:52:36.232" v="0"/>
        <pc:sldMkLst>
          <pc:docMk/>
          <pc:sldMk cId="3844286048" sldId="594"/>
        </pc:sldMkLst>
      </pc:sldChg>
      <pc:sldChg chg="add">
        <pc:chgData name="Dieter Beaven" userId="9bbdb69f-69d0-4759-aa9b-5c090a2da237" providerId="ADAL" clId="{C8B41E4B-6B5A-495A-999C-5039F2F31EFE}" dt="2025-05-01T14:52:36.232" v="0"/>
        <pc:sldMkLst>
          <pc:docMk/>
          <pc:sldMk cId="2140368262" sldId="595"/>
        </pc:sldMkLst>
      </pc:sldChg>
      <pc:sldChg chg="add">
        <pc:chgData name="Dieter Beaven" userId="9bbdb69f-69d0-4759-aa9b-5c090a2da237" providerId="ADAL" clId="{C8B41E4B-6B5A-495A-999C-5039F2F31EFE}" dt="2025-05-01T14:52:36.232" v="0"/>
        <pc:sldMkLst>
          <pc:docMk/>
          <pc:sldMk cId="541998306" sldId="596"/>
        </pc:sldMkLst>
      </pc:sldChg>
      <pc:sldChg chg="add">
        <pc:chgData name="Dieter Beaven" userId="9bbdb69f-69d0-4759-aa9b-5c090a2da237" providerId="ADAL" clId="{C8B41E4B-6B5A-495A-999C-5039F2F31EFE}" dt="2025-05-01T14:52:36.232" v="0"/>
        <pc:sldMkLst>
          <pc:docMk/>
          <pc:sldMk cId="1137175123" sldId="597"/>
        </pc:sldMkLst>
      </pc:sldChg>
      <pc:sldChg chg="modSp add mod">
        <pc:chgData name="Dieter Beaven" userId="9bbdb69f-69d0-4759-aa9b-5c090a2da237" providerId="ADAL" clId="{C8B41E4B-6B5A-495A-999C-5039F2F31EFE}" dt="2025-05-01T14:56:29.735" v="47" actId="20577"/>
        <pc:sldMkLst>
          <pc:docMk/>
          <pc:sldMk cId="2386310467" sldId="598"/>
        </pc:sldMkLst>
        <pc:spChg chg="mod">
          <ac:chgData name="Dieter Beaven" userId="9bbdb69f-69d0-4759-aa9b-5c090a2da237" providerId="ADAL" clId="{C8B41E4B-6B5A-495A-999C-5039F2F31EFE}" dt="2025-05-01T14:55:21.733" v="35" actId="6549"/>
          <ac:spMkLst>
            <pc:docMk/>
            <pc:sldMk cId="2386310467" sldId="598"/>
            <ac:spMk id="3" creationId="{00000000-0000-0000-0000-000000000000}"/>
          </ac:spMkLst>
        </pc:spChg>
        <pc:spChg chg="mod">
          <ac:chgData name="Dieter Beaven" userId="9bbdb69f-69d0-4759-aa9b-5c090a2da237" providerId="ADAL" clId="{C8B41E4B-6B5A-495A-999C-5039F2F31EFE}" dt="2025-05-01T14:56:29.735" v="47" actId="20577"/>
          <ac:spMkLst>
            <pc:docMk/>
            <pc:sldMk cId="2386310467" sldId="598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5.png"/><Relationship Id="rId7" Type="http://schemas.openxmlformats.org/officeDocument/2006/relationships/image" Target="../media/image6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910.png"/><Relationship Id="rId4" Type="http://schemas.openxmlformats.org/officeDocument/2006/relationships/image" Target="../media/image30.png"/><Relationship Id="rId9" Type="http://schemas.openxmlformats.org/officeDocument/2006/relationships/image" Target="../media/image8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0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6: </a:t>
            </a:r>
            <a:r>
              <a:rPr lang="en-GB" dirty="0">
                <a:solidFill>
                  <a:schemeClr val="accent5"/>
                </a:solidFill>
              </a:rPr>
              <a:t>Circles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Circle Equation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98AAB69-1C7D-F424-C87D-3F066436E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0" y="836712"/>
            <a:ext cx="715327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B31F59-B4F5-747E-BFEF-71D96E35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5" y="795337"/>
            <a:ext cx="73628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FD7B669-6943-C675-7347-33B0253A5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75057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308A578-A7F6-87B0-40E7-B63C48BF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070"/>
            <a:ext cx="9144000" cy="487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Equation of a circle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467544" y="3717032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11760" y="1844824"/>
            <a:ext cx="0" cy="338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15616" y="2420888"/>
            <a:ext cx="2592288" cy="252028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55976" y="35010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01008"/>
                <a:ext cx="2880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67744" y="148478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484784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58791" y="21937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791" y="2193745"/>
                <a:ext cx="36004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947204" y="3113861"/>
            <a:ext cx="3816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(Hint: draw a right-angled triangle inside your circle, with one vertex at the origin and another at the circumference)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47378" y="4343935"/>
                <a:ext cx="33843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378" y="4343935"/>
                <a:ext cx="338437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2411760" y="2636912"/>
            <a:ext cx="1080120" cy="1377444"/>
            <a:chOff x="2411760" y="2636912"/>
            <a:chExt cx="1080120" cy="1377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627784" y="3645024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784" y="3645024"/>
                  <a:ext cx="36004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ight Triangle 15"/>
            <p:cNvSpPr/>
            <p:nvPr/>
          </p:nvSpPr>
          <p:spPr>
            <a:xfrm flipH="1">
              <a:off x="2411760" y="2636912"/>
              <a:ext cx="720080" cy="1080120"/>
            </a:xfrm>
            <a:prstGeom prst="rt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15816" y="3501008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131840" y="3068960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068960"/>
                  <a:ext cx="36004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555776" y="28529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2852936"/>
                  <a:ext cx="360040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/>
          <p:cNvSpPr/>
          <p:nvPr/>
        </p:nvSpPr>
        <p:spPr>
          <a:xfrm>
            <a:off x="5508104" y="4273288"/>
            <a:ext cx="2880320" cy="811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563888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645024"/>
                <a:ext cx="36004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3076709" y="2257843"/>
            <a:ext cx="792088" cy="430409"/>
            <a:chOff x="3076709" y="2798267"/>
            <a:chExt cx="792088" cy="430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220725" y="2798267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/>
                          </a:rPr>
                          <m:t>(</m:t>
                        </m:r>
                        <m:r>
                          <a:rPr lang="en-GB" i="1" dirty="0" err="1" smtClean="0">
                            <a:latin typeface="Cambria Math"/>
                          </a:rPr>
                          <m:t>𝑥</m:t>
                        </m:r>
                        <m:r>
                          <a:rPr lang="en-GB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GB" i="1" dirty="0" err="1" smtClean="0">
                            <a:latin typeface="Cambria Math"/>
                          </a:rPr>
                          <m:t>𝑦</m:t>
                        </m:r>
                        <m:r>
                          <a:rPr lang="en-GB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725" y="2798267"/>
                  <a:ext cx="64807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869" r="-14953"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3076709" y="30846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935062" y="1476573"/>
                <a:ext cx="384070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Recall that a line can be a set of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 that satisfy some equation.</a:t>
                </a:r>
              </a:p>
              <a:p>
                <a:r>
                  <a:rPr lang="en-GB" dirty="0"/>
                  <a:t>Suppose we have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 on a circle centred at the origin, with radius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. What equation must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/>
                  <a:t> satisfy?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62" y="1476573"/>
                <a:ext cx="3840708" cy="1477328"/>
              </a:xfrm>
              <a:prstGeom prst="rect">
                <a:avLst/>
              </a:prstGeom>
              <a:blipFill>
                <a:blip r:embed="rId11"/>
                <a:stretch>
                  <a:fillRect l="-1429" t="-2058" r="-794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29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Equation of a circle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>
            <a:off x="467544" y="3717032"/>
            <a:ext cx="3960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11760" y="1844824"/>
            <a:ext cx="0" cy="3384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55976" y="35010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501008"/>
                <a:ext cx="2880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67744" y="1484784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484784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98864" y="1764184"/>
                <a:ext cx="3528392" cy="152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Now suppose we shift the circle so it’s now centred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000" dirty="0"/>
                  <a:t>. What’s the equation now?</a:t>
                </a:r>
              </a:p>
              <a:p>
                <a:endParaRPr lang="en-GB" sz="500" dirty="0"/>
              </a:p>
              <a:p>
                <a:r>
                  <a:rPr lang="en-GB" sz="1400" dirty="0"/>
                  <a:t>(Hint: What would the sides of this right-angled triangle be now?) </a:t>
                </a:r>
                <a:endParaRPr lang="en-GB" sz="105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864" y="1764184"/>
                <a:ext cx="3528392" cy="1523494"/>
              </a:xfrm>
              <a:prstGeom prst="rect">
                <a:avLst/>
              </a:prstGeom>
              <a:blipFill>
                <a:blip r:embed="rId4"/>
                <a:stretch>
                  <a:fillRect l="-1900" t="-2000" r="-1382" b="-3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61706" y="4019550"/>
                <a:ext cx="4262980" cy="18158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latin typeface="Wingdings" panose="05000000000000000000" pitchFamily="2" charset="2"/>
                  </a:rPr>
                  <a:t>!</a:t>
                </a:r>
                <a:r>
                  <a:rPr lang="en-GB" sz="2800" dirty="0">
                    <a:latin typeface="+mj-lt"/>
                  </a:rPr>
                  <a:t> The equation of a circle with centre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sz="2800" b="0" dirty="0">
                    <a:latin typeface="+mj-lt"/>
                  </a:rPr>
                  <a:t> and radius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800" b="0" dirty="0">
                    <a:latin typeface="+mj-lt"/>
                  </a:rPr>
                  <a:t> is: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706" y="4019550"/>
                <a:ext cx="4262980" cy="1815882"/>
              </a:xfrm>
              <a:prstGeom prst="rect">
                <a:avLst/>
              </a:prstGeom>
              <a:blipFill>
                <a:blip r:embed="rId5"/>
                <a:stretch>
                  <a:fillRect l="-2557" t="-3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4561706" y="4008168"/>
            <a:ext cx="4262980" cy="1827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72653" y="1739765"/>
            <a:ext cx="1976079" cy="1866509"/>
            <a:chOff x="2572653" y="1739765"/>
            <a:chExt cx="1976079" cy="18665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72653" y="3236942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/>
                          </a:rPr>
                          <m:t>(</m:t>
                        </m:r>
                        <m:r>
                          <a:rPr lang="en-GB" i="1" dirty="0" err="1" smtClean="0">
                            <a:latin typeface="Cambria Math"/>
                          </a:rPr>
                          <m:t>𝑎</m:t>
                        </m:r>
                        <m:r>
                          <a:rPr lang="en-GB" i="1" dirty="0" err="1" smtClean="0">
                            <a:latin typeface="Cambria Math"/>
                          </a:rPr>
                          <m:t>,</m:t>
                        </m:r>
                        <m:r>
                          <a:rPr lang="en-GB" i="1" dirty="0" err="1" smtClean="0">
                            <a:latin typeface="Cambria Math"/>
                          </a:rPr>
                          <m:t>𝑏</m:t>
                        </m:r>
                        <m:r>
                          <a:rPr lang="en-GB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653" y="3236942"/>
                  <a:ext cx="64807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887" r="-16038" b="-1147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3076709" y="3084660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900660" y="1739765"/>
                  <a:ext cx="6480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/>
                          </a:rPr>
                          <m:t>(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660" y="1739765"/>
                  <a:ext cx="64807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830" r="-15094"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3832751" y="2018823"/>
              <a:ext cx="144016" cy="144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Oval 23"/>
          <p:cNvSpPr/>
          <p:nvPr/>
        </p:nvSpPr>
        <p:spPr>
          <a:xfrm>
            <a:off x="1115616" y="2420888"/>
            <a:ext cx="2592288" cy="252028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/>
          <p:cNvGrpSpPr/>
          <p:nvPr/>
        </p:nvGrpSpPr>
        <p:grpSpPr>
          <a:xfrm>
            <a:off x="3177271" y="2077739"/>
            <a:ext cx="1080120" cy="1377444"/>
            <a:chOff x="2411760" y="2636912"/>
            <a:chExt cx="1080120" cy="1377444"/>
          </a:xfrm>
        </p:grpSpPr>
        <p:sp>
          <p:nvSpPr>
            <p:cNvPr id="17" name="TextBox 16"/>
            <p:cNvSpPr txBox="1"/>
            <p:nvPr/>
          </p:nvSpPr>
          <p:spPr>
            <a:xfrm>
              <a:off x="2627784" y="364502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p:sp>
          <p:nvSpPr>
            <p:cNvPr id="18" name="Right Triangle 17"/>
            <p:cNvSpPr/>
            <p:nvPr/>
          </p:nvSpPr>
          <p:spPr>
            <a:xfrm flipH="1">
              <a:off x="2411760" y="2636912"/>
              <a:ext cx="720080" cy="1080120"/>
            </a:xfrm>
            <a:prstGeom prst="rtTriangl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15816" y="3501008"/>
              <a:ext cx="216024" cy="2160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31840" y="306896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555776" y="2852936"/>
                  <a:ext cx="3600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5776" y="2852936"/>
                  <a:ext cx="36004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4150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9.41476E-7 L 0.08142 -0.08165 " pathEditMode="relative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/>
                <a:t>Quickfire</a:t>
              </a:r>
              <a:r>
                <a:rPr lang="en-GB" sz="3200" dirty="0"/>
                <a:t> Questions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50776" y="1441091"/>
            <a:ext cx="24482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Centre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9048" y="1441090"/>
            <a:ext cx="24482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Radius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61384" y="1441089"/>
            <a:ext cx="34766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/>
              <a:t>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50776" y="1916708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6" y="1916708"/>
                <a:ext cx="2448272" cy="504056"/>
              </a:xfrm>
              <a:prstGeom prst="rect">
                <a:avLst/>
              </a:prstGeom>
              <a:blipFill>
                <a:blip r:embed="rId2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899048" y="1916708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48" y="1916708"/>
                <a:ext cx="2448272" cy="504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5347320" y="1916708"/>
                <a:ext cx="3491880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20" y="1916708"/>
                <a:ext cx="3491880" cy="504056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50776" y="2420764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(1,2)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6" y="2420764"/>
                <a:ext cx="2448272" cy="504056"/>
              </a:xfrm>
              <a:prstGeom prst="rect">
                <a:avLst/>
              </a:prstGeom>
              <a:blipFill>
                <a:blip r:embed="rId5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2899048" y="2420764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48" y="2420764"/>
                <a:ext cx="2448272" cy="5040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/>
              <p:cNvSpPr/>
              <p:nvPr/>
            </p:nvSpPr>
            <p:spPr>
              <a:xfrm>
                <a:off x="5347320" y="2420764"/>
                <a:ext cx="3490736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=36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20" y="2420764"/>
                <a:ext cx="3490736" cy="504056"/>
              </a:xfrm>
              <a:prstGeom prst="rect">
                <a:avLst/>
              </a:prstGeom>
              <a:blipFill>
                <a:blip r:embed="rId7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450776" y="2924820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(−3,5)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6" y="2924820"/>
                <a:ext cx="2448272" cy="504056"/>
              </a:xfrm>
              <a:prstGeom prst="rect">
                <a:avLst/>
              </a:prstGeom>
              <a:blipFill>
                <a:blip r:embed="rId8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2899048" y="2924820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48" y="2924820"/>
                <a:ext cx="2448272" cy="5040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347320" y="2924820"/>
                <a:ext cx="3490736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20" y="2924820"/>
                <a:ext cx="3490736" cy="504056"/>
              </a:xfrm>
              <a:prstGeom prst="rect">
                <a:avLst/>
              </a:prstGeom>
              <a:blipFill>
                <a:blip r:embed="rId10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450776" y="3428876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(−5,2)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6" y="3428876"/>
                <a:ext cx="2448272" cy="504056"/>
              </a:xfrm>
              <a:prstGeom prst="rect">
                <a:avLst/>
              </a:prstGeom>
              <a:blipFill>
                <a:blip r:embed="rId11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2899048" y="3428876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48" y="3428876"/>
                <a:ext cx="2448272" cy="5040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>
              <a:xfrm>
                <a:off x="5347320" y="3428876"/>
                <a:ext cx="3490736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=49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20" y="3428876"/>
                <a:ext cx="3490736" cy="504056"/>
              </a:xfrm>
              <a:prstGeom prst="rect">
                <a:avLst/>
              </a:prstGeom>
              <a:blipFill>
                <a:blip r:embed="rId1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450776" y="3932932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(−6,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6" y="3932932"/>
                <a:ext cx="2448272" cy="504056"/>
              </a:xfrm>
              <a:prstGeom prst="rect">
                <a:avLst/>
              </a:prstGeom>
              <a:blipFill>
                <a:blip r:embed="rId14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/>
              <p:cNvSpPr/>
              <p:nvPr/>
            </p:nvSpPr>
            <p:spPr>
              <a:xfrm>
                <a:off x="2899048" y="3932932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2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48" y="3932932"/>
                <a:ext cx="2448272" cy="5040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>
              <a:xfrm>
                <a:off x="5347320" y="3932932"/>
                <a:ext cx="3491880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20" y="3932932"/>
                <a:ext cx="3491880" cy="504056"/>
              </a:xfrm>
              <a:prstGeom prst="rect">
                <a:avLst/>
              </a:prstGeom>
              <a:blipFill>
                <a:blip r:embed="rId16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50776" y="4436988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(1,−1)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6" y="4436988"/>
                <a:ext cx="2448272" cy="504056"/>
              </a:xfrm>
              <a:prstGeom prst="rect">
                <a:avLst/>
              </a:prstGeom>
              <a:blipFill>
                <a:blip r:embed="rId17"/>
                <a:stretch>
                  <a:fillRect b="-91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/>
              <p:cNvSpPr/>
              <p:nvPr/>
            </p:nvSpPr>
            <p:spPr>
              <a:xfrm>
                <a:off x="2899048" y="4436988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5" name="Rectangle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48" y="4436988"/>
                <a:ext cx="2448272" cy="5040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/>
              <p:cNvSpPr/>
              <p:nvPr/>
            </p:nvSpPr>
            <p:spPr>
              <a:xfrm>
                <a:off x="5347320" y="4436988"/>
                <a:ext cx="3490736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6" name="Rectangle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20" y="4436988"/>
                <a:ext cx="3490736" cy="504056"/>
              </a:xfrm>
              <a:prstGeom prst="rect">
                <a:avLst/>
              </a:prstGeom>
              <a:blipFill>
                <a:blip r:embed="rId19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5334827" y="1915350"/>
            <a:ext cx="350420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34827" y="2419406"/>
            <a:ext cx="350420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885582" y="2915397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37310" y="2915397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1" name="Rectangle 80"/>
          <p:cNvSpPr/>
          <p:nvPr/>
        </p:nvSpPr>
        <p:spPr>
          <a:xfrm>
            <a:off x="2885582" y="3419453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37310" y="3419453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885582" y="3923509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37310" y="3928221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5" name="Rectangle 84"/>
          <p:cNvSpPr/>
          <p:nvPr/>
        </p:nvSpPr>
        <p:spPr>
          <a:xfrm>
            <a:off x="2885582" y="4427565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37310" y="4427565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450776" y="4941044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(−2,3)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6" y="4941044"/>
                <a:ext cx="2448272" cy="504056"/>
              </a:xfrm>
              <a:prstGeom prst="rect">
                <a:avLst/>
              </a:prstGeom>
              <a:blipFill>
                <a:blip r:embed="rId20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/>
              <p:cNvSpPr/>
              <p:nvPr/>
            </p:nvSpPr>
            <p:spPr>
              <a:xfrm>
                <a:off x="2899048" y="4941044"/>
                <a:ext cx="2448272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8" name="Rectangle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48" y="4941044"/>
                <a:ext cx="2448272" cy="50405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/>
              <p:cNvSpPr/>
              <p:nvPr/>
            </p:nvSpPr>
            <p:spPr>
              <a:xfrm>
                <a:off x="5347320" y="4941044"/>
                <a:ext cx="3490736" cy="5040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400" i="1" dirty="0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9" name="Rectangle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320" y="4941044"/>
                <a:ext cx="3490736" cy="504056"/>
              </a:xfrm>
              <a:prstGeom prst="rect">
                <a:avLst/>
              </a:prstGeom>
              <a:blipFill>
                <a:blip r:embed="rId22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2885582" y="4931621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1" name="Rectangle 90"/>
          <p:cNvSpPr/>
          <p:nvPr/>
        </p:nvSpPr>
        <p:spPr>
          <a:xfrm>
            <a:off x="437310" y="4931621"/>
            <a:ext cx="244827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42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 animBg="1"/>
      <p:bldP spid="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Finding the equation using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681314" y="1339078"/>
            <a:ext cx="2880320" cy="28083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652739" y="3048769"/>
            <a:ext cx="189543" cy="1956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3384717" y="2204864"/>
            <a:ext cx="189543" cy="19562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81425" y="1867669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5,8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425" y="1867669"/>
                <a:ext cx="9361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8188" y="267450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−7,4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8" y="2674501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88024" y="1004535"/>
                <a:ext cx="3600400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line segment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dirty="0"/>
                  <a:t> is the diameter of a circle,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have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5,8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−7,4</m:t>
                        </m:r>
                      </m:e>
                    </m:d>
                  </m:oMath>
                </a14:m>
                <a:r>
                  <a:rPr lang="en-GB" dirty="0"/>
                  <a:t> respectively. Determine the equation of the circle.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004535"/>
                <a:ext cx="3600400" cy="1477328"/>
              </a:xfrm>
              <a:prstGeom prst="rect">
                <a:avLst/>
              </a:prstGeom>
              <a:blipFill>
                <a:blip r:embed="rId4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57167" y="2592467"/>
            <a:ext cx="281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Hint: What two things do we need to use the circle formula?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8022" y="3337942"/>
                <a:ext cx="4146427" cy="2097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Centre: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b="1" dirty="0"/>
                  <a:t>We can use the distance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𝑩𝑪</m:t>
                    </m:r>
                  </m:oMath>
                </a14:m>
                <a:r>
                  <a:rPr lang="en-GB" b="1" i="0" dirty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𝑨𝑪</m:t>
                    </m:r>
                  </m:oMath>
                </a14:m>
                <a:r>
                  <a:rPr lang="en-GB" b="1" dirty="0"/>
                  <a:t> as the radius. Using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GB" b="1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𝑴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</m:e>
                      </m:ra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GB" b="1" dirty="0"/>
              </a:p>
              <a:p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∴  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2" y="3337942"/>
                <a:ext cx="4146427" cy="2097434"/>
              </a:xfrm>
              <a:prstGeom prst="rect">
                <a:avLst/>
              </a:prstGeom>
              <a:blipFill>
                <a:blip r:embed="rId5"/>
                <a:stretch>
                  <a:fillRect l="-1175" t="-1744" r="-294" b="-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781056" y="3296397"/>
            <a:ext cx="4058143" cy="21995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569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3" y="1268760"/>
            <a:ext cx="7515207" cy="208823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4712" y="899428"/>
            <a:ext cx="250993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Jan 2005 Q2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03114" y="3779696"/>
                <a:ext cx="4040535" cy="130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latin typeface="Cambria Math"/>
                          </a:rPr>
                          <m:t>𝟗</m:t>
                        </m:r>
                        <m:r>
                          <a:rPr lang="en-GB" sz="2400" b="1" i="1" smtClean="0">
                            <a:latin typeface="Cambria Math"/>
                          </a:rPr>
                          <m:t>, </m:t>
                        </m:r>
                        <m:r>
                          <a:rPr lang="en-GB" sz="2400" b="1" i="1" smtClean="0">
                            <a:latin typeface="Cambria Math"/>
                          </a:rPr>
                          <m:t>𝟓</m:t>
                        </m:r>
                      </m:e>
                    </m:d>
                  </m:oMath>
                </a14:m>
                <a:endParaRPr lang="en-GB" sz="2400" b="1" dirty="0"/>
              </a:p>
              <a:p>
                <a:pPr marL="342900" indent="-342900">
                  <a:buAutoNum type="alphaLcParenR"/>
                </a:pPr>
                <a:r>
                  <a:rPr lang="en-GB" sz="2400" b="1" dirty="0"/>
                  <a:t>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/>
                      </a:rPr>
                      <m:t>𝒓</m:t>
                    </m:r>
                    <m:r>
                      <a:rPr lang="en-GB" sz="24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smtClean="0"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GB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GB" sz="2400" b="1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 smtClean="0">
                                <a:latin typeface="Cambria Math"/>
                              </a:rPr>
                              <m:t>𝟔</m:t>
                            </m:r>
                          </m:e>
                          <m:sup>
                            <m:r>
                              <a:rPr lang="en-GB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rad>
                    <m:r>
                      <a:rPr lang="en-GB" sz="2400" b="1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1" i="1" smtClean="0">
                            <a:latin typeface="Cambria Math"/>
                          </a:rPr>
                          <m:t>𝟓𝟐</m:t>
                        </m:r>
                      </m:e>
                    </m:rad>
                  </m:oMath>
                </a14:m>
                <a:br>
                  <a:rPr lang="en-GB" sz="2400" b="1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1" smtClean="0">
                                <a:latin typeface="Cambria Math"/>
                              </a:rPr>
                              <m:t>𝒙</m:t>
                            </m:r>
                            <m:r>
                              <a:rPr lang="en-GB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sz="2400" b="1" i="1" smtClean="0">
                                <a:latin typeface="Cambria Math"/>
                              </a:rPr>
                              <m:t>𝟗</m:t>
                            </m:r>
                          </m:e>
                        </m:d>
                      </m:e>
                      <m:sup>
                        <m:r>
                          <a:rPr lang="en-GB" sz="24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GB" sz="24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GB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1" i="1" smtClean="0">
                                <a:latin typeface="Cambria Math"/>
                              </a:rPr>
                              <m:t>𝒚</m:t>
                            </m:r>
                            <m:r>
                              <a:rPr lang="en-GB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GB" sz="2400" b="1" i="1" smtClean="0">
                                <a:latin typeface="Cambria Math"/>
                              </a:rPr>
                              <m:t>𝟓</m:t>
                            </m:r>
                          </m:e>
                        </m:d>
                      </m:e>
                      <m:sup>
                        <m:r>
                          <a:rPr lang="en-GB" sz="24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GB" sz="2400" b="1" i="1" smtClean="0">
                        <a:latin typeface="Cambria Math"/>
                      </a:rPr>
                      <m:t>=</m:t>
                    </m:r>
                    <m:r>
                      <a:rPr lang="en-GB" sz="2400" b="1" i="1" smtClean="0">
                        <a:latin typeface="Cambria Math"/>
                      </a:rPr>
                      <m:t>𝟓𝟐</m:t>
                    </m:r>
                  </m:oMath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14" y="3779696"/>
                <a:ext cx="4040535" cy="1301510"/>
              </a:xfrm>
              <a:prstGeom prst="rect">
                <a:avLst/>
              </a:prstGeom>
              <a:blipFill>
                <a:blip r:embed="rId3"/>
                <a:stretch>
                  <a:fillRect l="-2413" t="-4206" b="-32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699657" y="3686176"/>
            <a:ext cx="1310368" cy="5157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657" y="4201888"/>
            <a:ext cx="3539218" cy="903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576" y="3048000"/>
            <a:ext cx="396949" cy="164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99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Completing the square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908720"/>
                <a:ext cx="83529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the equation of a circle is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we can instantly read off the centre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and the radius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But what if the equation wasn’t in this form?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08720"/>
                <a:ext cx="8352928" cy="923330"/>
              </a:xfrm>
              <a:prstGeom prst="rect">
                <a:avLst/>
              </a:prstGeom>
              <a:blipFill>
                <a:blip r:embed="rId2"/>
                <a:stretch>
                  <a:fillRect l="-584" t="-3289" r="-1095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2060848"/>
                <a:ext cx="8176964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centre and radius of the circle with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−6=0</m:t>
                    </m:r>
                  </m:oMath>
                </a14:m>
                <a:endParaRPr lang="en-GB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0848"/>
                <a:ext cx="8176964" cy="369332"/>
              </a:xfrm>
              <a:prstGeom prst="rect">
                <a:avLst/>
              </a:prstGeom>
              <a:blipFill>
                <a:blip r:embed="rId3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0899" y="3291086"/>
                <a:ext cx="46778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−9+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−1−6=0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99" y="3291086"/>
                <a:ext cx="4677866" cy="1015663"/>
              </a:xfrm>
              <a:prstGeom prst="rect">
                <a:avLst/>
              </a:prstGeom>
              <a:blipFill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62550" y="2478003"/>
                <a:ext cx="371507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Hint</a:t>
                </a:r>
                <a:r>
                  <a:rPr lang="en-GB" sz="1400" dirty="0"/>
                  <a:t>: Have we seen a method in a previous chapter that allows us to turn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 term and a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 term into a single expression involving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?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550" y="2478003"/>
                <a:ext cx="3715072" cy="738664"/>
              </a:xfrm>
              <a:prstGeom prst="rect">
                <a:avLst/>
              </a:prstGeom>
              <a:blipFill>
                <a:blip r:embed="rId5"/>
                <a:stretch>
                  <a:fillRect l="-493" t="-820" b="-7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40102" y="3286125"/>
                <a:ext cx="2937470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Rearrange terms so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terms are together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terms are together.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102" y="3286125"/>
                <a:ext cx="2937470" cy="830997"/>
              </a:xfrm>
              <a:prstGeom prst="rect">
                <a:avLst/>
              </a:prstGeom>
              <a:blipFill>
                <a:blip r:embed="rId6"/>
                <a:stretch>
                  <a:fillRect l="-823" t="-714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4992613" y="3501008"/>
            <a:ext cx="547489" cy="200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37398" y="4264546"/>
            <a:ext cx="2937470" cy="3385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Complete the square!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4972050" y="3876675"/>
            <a:ext cx="565348" cy="55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21989" y="3220812"/>
            <a:ext cx="8040985" cy="1598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3717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59" y="1226230"/>
            <a:ext cx="6477000" cy="2009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469814" y="841540"/>
            <a:ext cx="2918235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June 2012 Q3a,b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9712" y="3861048"/>
                <a:ext cx="5184576" cy="151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+139=0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−100+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−64+139=0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10,8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61048"/>
                <a:ext cx="5184576" cy="151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882956" y="3624849"/>
            <a:ext cx="5281332" cy="18643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4036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6.2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47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8067" y="187188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9052" y="2165014"/>
                <a:ext cx="295232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2009 1B] The point on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+8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r>
                  <a:rPr lang="en-GB" sz="1600" dirty="0"/>
                  <a:t> which is closest to the origin, is at what distance from the origin?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The closest point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1400" b="1" dirty="0"/>
                  <a:t> lies on the line between the circle centre and the origin. Since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GB" sz="1400" b="1" dirty="0"/>
                  <a:t> is 5 away from the origin, the distance between the origin and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1400" b="1" dirty="0"/>
                  <a:t> must be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52" y="2165014"/>
                <a:ext cx="2952328" cy="2585323"/>
              </a:xfrm>
              <a:prstGeom prst="rect">
                <a:avLst/>
              </a:prstGeom>
              <a:blipFill>
                <a:blip r:embed="rId2"/>
                <a:stretch>
                  <a:fillRect l="-1031" t="-708" r="-2474" b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763688" y="4797152"/>
            <a:ext cx="0" cy="18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01337" y="5721534"/>
            <a:ext cx="1840986" cy="1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331640" y="6093296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34616" y="6126440"/>
                <a:ext cx="64807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−3,−4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6" y="6126440"/>
                <a:ext cx="648072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>
            <a:off x="259134" y="4857750"/>
            <a:ext cx="2274515" cy="2125935"/>
          </a:xfrm>
          <a:prstGeom prst="arc">
            <a:avLst>
              <a:gd name="adj1" fmla="val 16200000"/>
              <a:gd name="adj2" fmla="val 31107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396207" y="5210175"/>
            <a:ext cx="851693" cy="89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2200" y="1939490"/>
                <a:ext cx="2933700" cy="2169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[MAT 2016 1I] Let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be positive real numbers. If </a:t>
                </a:r>
                <a:br>
                  <a:rPr lang="en-GB" sz="1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1400" dirty="0"/>
                  <a:t> then the largest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𝑏𝑦</m:t>
                    </m:r>
                  </m:oMath>
                </a14:m>
                <a:r>
                  <a:rPr lang="en-GB" sz="1400" dirty="0"/>
                  <a:t> can equal is what? Give your expression in terms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endParaRPr lang="en-GB" sz="500" dirty="0"/>
              </a:p>
              <a:p>
                <a:r>
                  <a:rPr lang="en-GB" sz="1200" b="1" dirty="0"/>
                  <a:t>Many MAT questions consider maximising an expression in terms of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200" b="1" dirty="0"/>
                  <a:t> and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200" b="1" dirty="0"/>
                  <a:t>. Consider for example the simple case </a:t>
                </a:r>
                <a:br>
                  <a:rPr lang="en-GB" sz="1200" b="1" dirty="0"/>
                </a:b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200" b="1" dirty="0"/>
                  <a:t>. As we increase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200" b="1" dirty="0"/>
                  <a:t>, the line stays in the same direction but ‘sweeps’ across: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39490"/>
                <a:ext cx="2933700" cy="2169825"/>
              </a:xfrm>
              <a:prstGeom prst="rect">
                <a:avLst/>
              </a:prstGeom>
              <a:blipFill>
                <a:blip r:embed="rId4"/>
                <a:stretch>
                  <a:fillRect l="-624" t="-562" r="-1040" b="-14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6649566" y="4829348"/>
            <a:ext cx="808509" cy="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6638925" y="4105275"/>
            <a:ext cx="10641" cy="72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588224" y="4509120"/>
            <a:ext cx="360040" cy="34863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618895" y="4355253"/>
            <a:ext cx="520093" cy="52154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670489" y="4228790"/>
            <a:ext cx="620899" cy="63848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2750566">
                <a:off x="6536532" y="4462463"/>
                <a:ext cx="4101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0566">
                <a:off x="6536532" y="4462463"/>
                <a:ext cx="410132" cy="2000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480583">
                <a:off x="6545502" y="4341618"/>
                <a:ext cx="479308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80583">
                <a:off x="6545502" y="4341618"/>
                <a:ext cx="479308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2752051">
                <a:off x="6644957" y="4236416"/>
                <a:ext cx="410132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7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52051">
                <a:off x="6644957" y="4236416"/>
                <a:ext cx="410132" cy="200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/>
          <p:cNvSpPr/>
          <p:nvPr/>
        </p:nvSpPr>
        <p:spPr>
          <a:xfrm rot="18846394">
            <a:off x="6879165" y="4536084"/>
            <a:ext cx="318348" cy="157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7229822" y="4161578"/>
                <a:ext cx="172819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100" b="1" dirty="0"/>
                  <a:t>, and therefore </a:t>
                </a:r>
                <a14:m>
                  <m:oMath xmlns:m="http://schemas.openxmlformats.org/officeDocument/2006/math"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100" b="1" dirty="0"/>
                  <a:t>, increase as we move in this direction.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822" y="4161578"/>
                <a:ext cx="1728192" cy="600164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394690" y="4685234"/>
                <a:ext cx="139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90" y="4685234"/>
                <a:ext cx="139734" cy="276999"/>
              </a:xfrm>
              <a:prstGeom prst="rect">
                <a:avLst/>
              </a:prstGeom>
              <a:blipFill>
                <a:blip r:embed="rId9"/>
                <a:stretch>
                  <a:fillRect r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465605" y="3959818"/>
                <a:ext cx="139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605" y="3959818"/>
                <a:ext cx="139734" cy="276999"/>
              </a:xfrm>
              <a:prstGeom prst="rect">
                <a:avLst/>
              </a:prstGeom>
              <a:blipFill>
                <a:blip r:embed="rId10"/>
                <a:stretch>
                  <a:fillRect r="-47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057900" y="4908893"/>
                <a:ext cx="31005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If we similarly consider the line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𝒃𝒚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GB" sz="1200" b="1" dirty="0"/>
                  <a:t>,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𝒂𝒙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𝒃𝒚</m:t>
                    </m:r>
                  </m:oMath>
                </a14:m>
                <a:r>
                  <a:rPr lang="en-GB" sz="1200" b="1" dirty="0"/>
                  <a:t> is therefore maximised when the line is tangent to the unit circle.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4908893"/>
                <a:ext cx="3100516" cy="646331"/>
              </a:xfrm>
              <a:prstGeom prst="rect">
                <a:avLst/>
              </a:prstGeom>
              <a:blipFill>
                <a:blip r:embed="rId11"/>
                <a:stretch>
                  <a:fillRect l="-197" r="-394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5904101" y="6413342"/>
            <a:ext cx="15823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067669" y="5527628"/>
            <a:ext cx="0" cy="106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Arc 53"/>
          <p:cNvSpPr/>
          <p:nvPr/>
        </p:nvSpPr>
        <p:spPr>
          <a:xfrm>
            <a:off x="5306922" y="5857306"/>
            <a:ext cx="1429494" cy="1316118"/>
          </a:xfrm>
          <a:prstGeom prst="arc">
            <a:avLst>
              <a:gd name="adj1" fmla="val 15024339"/>
              <a:gd name="adj2" fmla="val 88046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/>
          <p:cNvCxnSpPr/>
          <p:nvPr/>
        </p:nvCxnSpPr>
        <p:spPr>
          <a:xfrm>
            <a:off x="6056780" y="5765047"/>
            <a:ext cx="1216025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 rot="1770672">
                <a:off x="6279624" y="5938044"/>
                <a:ext cx="115212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70672">
                <a:off x="6279624" y="5938044"/>
                <a:ext cx="115212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134288" y="6393697"/>
                <a:ext cx="277936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88" y="6393697"/>
                <a:ext cx="277936" cy="3552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863047" y="5546085"/>
                <a:ext cx="277936" cy="35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9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047" y="5546085"/>
                <a:ext cx="277936" cy="35529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/>
          <p:cNvCxnSpPr/>
          <p:nvPr/>
        </p:nvCxnSpPr>
        <p:spPr>
          <a:xfrm flipH="1">
            <a:off x="6067669" y="5901375"/>
            <a:ext cx="283318" cy="511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145872" y="6035494"/>
            <a:ext cx="1650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1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7916603" y="5652574"/>
            <a:ext cx="0" cy="553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7913514" y="6198743"/>
            <a:ext cx="978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 flipV="1">
            <a:off x="7913513" y="5656120"/>
            <a:ext cx="978967" cy="542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7913513" y="5791200"/>
            <a:ext cx="244650" cy="400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8178800" y="5813123"/>
            <a:ext cx="36367" cy="63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8077200" y="5822156"/>
            <a:ext cx="104777" cy="579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8077200" y="5765006"/>
            <a:ext cx="28575" cy="5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979569" y="6119812"/>
            <a:ext cx="2908" cy="76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7917656" y="6124575"/>
            <a:ext cx="666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001000" y="5875043"/>
            <a:ext cx="119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7738823" y="5718948"/>
                <a:ext cx="119783" cy="384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823" y="5718948"/>
                <a:ext cx="119783" cy="384529"/>
              </a:xfrm>
              <a:prstGeom prst="rect">
                <a:avLst/>
              </a:prstGeom>
              <a:blipFill>
                <a:blip r:embed="rId15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8251922" y="6019830"/>
                <a:ext cx="119783" cy="384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922" y="6019830"/>
                <a:ext cx="119783" cy="384529"/>
              </a:xfrm>
              <a:prstGeom prst="rect">
                <a:avLst/>
              </a:prstGeom>
              <a:blipFill>
                <a:blip r:embed="rId16"/>
                <a:stretch>
                  <a:fillRect r="-5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8274359" y="5363447"/>
                <a:ext cx="660092" cy="547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1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1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359" y="5363447"/>
                <a:ext cx="660092" cy="5470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>
            <a:off x="7948613" y="5624513"/>
            <a:ext cx="949467" cy="5121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Arrow: Right 102"/>
          <p:cNvSpPr/>
          <p:nvPr/>
        </p:nvSpPr>
        <p:spPr>
          <a:xfrm rot="20181435">
            <a:off x="7269347" y="5890602"/>
            <a:ext cx="273596" cy="16700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448550" y="6318562"/>
                <a:ext cx="1733549" cy="473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b="1" dirty="0"/>
                  <a:t>Using similar triangles, we can obtain </a:t>
                </a:r>
                <a14:m>
                  <m:oMath xmlns:m="http://schemas.openxmlformats.org/officeDocument/2006/math"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1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1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GB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sz="1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1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1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GB" sz="1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50" y="6318562"/>
                <a:ext cx="1733549" cy="473463"/>
              </a:xfrm>
              <a:prstGeom prst="rect">
                <a:avLst/>
              </a:prstGeom>
              <a:blipFill>
                <a:blip r:embed="rId18"/>
                <a:stretch>
                  <a:fillRect t="-1299"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3536454" y="1920440"/>
                <a:ext cx="2292846" cy="4874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2007 1D]</a:t>
                </a:r>
              </a:p>
              <a:p>
                <a:r>
                  <a:rPr lang="en-GB" sz="1600" dirty="0"/>
                  <a:t>The point on the circle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which is closest to the circle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has what coordinates?</a:t>
                </a:r>
              </a:p>
              <a:p>
                <a:endParaRPr lang="en-GB" sz="1600" dirty="0"/>
              </a:p>
              <a:p>
                <a:r>
                  <a:rPr lang="en-GB" sz="1600" b="1" dirty="0"/>
                  <a:t>Drawing the circles on the same axes, and drawing a straight line connecting their centres, the point is where the straight line intersects the first circle.</a:t>
                </a:r>
              </a:p>
              <a:p>
                <a:r>
                  <a:rPr lang="en-GB" sz="1600" b="1" dirty="0"/>
                  <a:t>The circle centres are 5 apart, so we need to go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GB" sz="1600" b="1" dirty="0"/>
                  <a:t> of the way across this line, giving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454" y="1920440"/>
                <a:ext cx="2292846" cy="4874027"/>
              </a:xfrm>
              <a:prstGeom prst="rect">
                <a:avLst/>
              </a:prstGeom>
              <a:blipFill>
                <a:blip r:embed="rId19"/>
                <a:stretch>
                  <a:fillRect l="-1330" t="-375" r="-2926" b="-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110"/>
          <p:cNvSpPr/>
          <p:nvPr/>
        </p:nvSpPr>
        <p:spPr>
          <a:xfrm>
            <a:off x="435156" y="3205748"/>
            <a:ext cx="2892244" cy="35887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3610967" y="3886200"/>
            <a:ext cx="2116733" cy="2908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838027" y="3118545"/>
            <a:ext cx="3255289" cy="3670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07504" y="2241214"/>
            <a:ext cx="241548" cy="2516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3320720" y="2002623"/>
            <a:ext cx="241548" cy="2516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943600" y="2013666"/>
            <a:ext cx="241548" cy="2516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8631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1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917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P1 Chapter 6: Circles  The Circle Equation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2025-06-25T10:25:19Z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