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547" r:id="rId5"/>
    <p:sldId id="645" r:id="rId6"/>
    <p:sldId id="646" r:id="rId7"/>
    <p:sldId id="647" r:id="rId8"/>
    <p:sldId id="648" r:id="rId9"/>
    <p:sldId id="549" r:id="rId10"/>
    <p:sldId id="543" r:id="rId11"/>
    <p:sldId id="551" r:id="rId12"/>
    <p:sldId id="54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2" autoAdjust="0"/>
    <p:restoredTop sz="88534" autoAdjust="0"/>
  </p:normalViewPr>
  <p:slideViewPr>
    <p:cSldViewPr>
      <p:cViewPr varScale="1">
        <p:scale>
          <a:sx n="125" d="100"/>
          <a:sy n="125" d="100"/>
        </p:scale>
        <p:origin x="1128" y="11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BF491AF9-274A-462D-9BD6-C463B6D8D262}"/>
    <pc:docChg chg="modSld">
      <pc:chgData name="Dieter Beaven" userId="9bbdb69f-69d0-4759-aa9b-5c090a2da237" providerId="ADAL" clId="{BF491AF9-274A-462D-9BD6-C463B6D8D262}" dt="2025-04-28T12:57:54.247" v="24" actId="20577"/>
      <pc:docMkLst>
        <pc:docMk/>
      </pc:docMkLst>
      <pc:sldChg chg="modSp mod">
        <pc:chgData name="Dieter Beaven" userId="9bbdb69f-69d0-4759-aa9b-5c090a2da237" providerId="ADAL" clId="{BF491AF9-274A-462D-9BD6-C463B6D8D262}" dt="2025-04-28T12:57:54.247" v="24" actId="20577"/>
        <pc:sldMkLst>
          <pc:docMk/>
          <pc:sldMk cId="3991975165" sldId="547"/>
        </pc:sldMkLst>
        <pc:spChg chg="mod">
          <ac:chgData name="Dieter Beaven" userId="9bbdb69f-69d0-4759-aa9b-5c090a2da237" providerId="ADAL" clId="{BF491AF9-274A-462D-9BD6-C463B6D8D262}" dt="2025-04-28T12:57:54.247" v="24" actId="20577"/>
          <ac:spMkLst>
            <pc:docMk/>
            <pc:sldMk cId="3991975165" sldId="547"/>
            <ac:spMk id="2" creationId="{00000000-0000-0000-0000-000000000000}"/>
          </ac:spMkLst>
        </pc:spChg>
      </pc:sldChg>
    </pc:docChg>
  </pc:docChgLst>
  <pc:docChgLst>
    <pc:chgData name="Dieter Beaven" userId="9bbdb69f-69d0-4759-aa9b-5c090a2da237" providerId="ADAL" clId="{3736D5E5-739F-49F8-8648-95658EB5771D}"/>
    <pc:docChg chg="undo custSel delSld modSld">
      <pc:chgData name="Dieter Beaven" userId="9bbdb69f-69d0-4759-aa9b-5c090a2da237" providerId="ADAL" clId="{3736D5E5-739F-49F8-8648-95658EB5771D}" dt="2024-09-20T16:27:38.428" v="45" actId="20577"/>
      <pc:docMkLst>
        <pc:docMk/>
      </pc:docMkLst>
      <pc:sldChg chg="modSp">
        <pc:chgData name="Dieter Beaven" userId="9bbdb69f-69d0-4759-aa9b-5c090a2da237" providerId="ADAL" clId="{3736D5E5-739F-49F8-8648-95658EB5771D}" dt="2024-09-20T16:27:38.428" v="45" actId="20577"/>
        <pc:sldMkLst>
          <pc:docMk/>
          <pc:sldMk cId="1020239277" sldId="484"/>
        </pc:sldMkLst>
      </pc:sldChg>
      <pc:sldChg chg="del">
        <pc:chgData name="Dieter Beaven" userId="9bbdb69f-69d0-4759-aa9b-5c090a2da237" providerId="ADAL" clId="{3736D5E5-739F-49F8-8648-95658EB5771D}" dt="2024-09-17T16:12:19.708" v="5" actId="47"/>
        <pc:sldMkLst>
          <pc:docMk/>
          <pc:sldMk cId="2097919484" sldId="503"/>
        </pc:sldMkLst>
      </pc:sldChg>
      <pc:sldChg chg="addSp delSp modSp mod addAnim delAnim">
        <pc:chgData name="Dieter Beaven" userId="9bbdb69f-69d0-4759-aa9b-5c090a2da237" providerId="ADAL" clId="{3736D5E5-739F-49F8-8648-95658EB5771D}" dt="2024-09-20T16:26:58.661" v="27" actId="1076"/>
        <pc:sldMkLst>
          <pc:docMk/>
          <pc:sldMk cId="2811694845" sldId="513"/>
        </pc:sldMkLst>
      </pc:sldChg>
      <pc:sldChg chg="del">
        <pc:chgData name="Dieter Beaven" userId="9bbdb69f-69d0-4759-aa9b-5c090a2da237" providerId="ADAL" clId="{3736D5E5-739F-49F8-8648-95658EB5771D}" dt="2024-09-17T16:12:18.145" v="1" actId="47"/>
        <pc:sldMkLst>
          <pc:docMk/>
          <pc:sldMk cId="3587264838" sldId="515"/>
        </pc:sldMkLst>
      </pc:sldChg>
      <pc:sldChg chg="del">
        <pc:chgData name="Dieter Beaven" userId="9bbdb69f-69d0-4759-aa9b-5c090a2da237" providerId="ADAL" clId="{3736D5E5-739F-49F8-8648-95658EB5771D}" dt="2024-09-17T16:12:18.486" v="2" actId="47"/>
        <pc:sldMkLst>
          <pc:docMk/>
          <pc:sldMk cId="1162890895" sldId="516"/>
        </pc:sldMkLst>
      </pc:sldChg>
      <pc:sldChg chg="del">
        <pc:chgData name="Dieter Beaven" userId="9bbdb69f-69d0-4759-aa9b-5c090a2da237" providerId="ADAL" clId="{3736D5E5-739F-49F8-8648-95658EB5771D}" dt="2024-09-17T16:12:19.107" v="3" actId="47"/>
        <pc:sldMkLst>
          <pc:docMk/>
          <pc:sldMk cId="2008796709" sldId="517"/>
        </pc:sldMkLst>
      </pc:sldChg>
      <pc:sldChg chg="del">
        <pc:chgData name="Dieter Beaven" userId="9bbdb69f-69d0-4759-aa9b-5c090a2da237" providerId="ADAL" clId="{3736D5E5-739F-49F8-8648-95658EB5771D}" dt="2024-09-17T16:12:19.696" v="4" actId="47"/>
        <pc:sldMkLst>
          <pc:docMk/>
          <pc:sldMk cId="3124780132" sldId="518"/>
        </pc:sldMkLst>
      </pc:sldChg>
      <pc:sldChg chg="del">
        <pc:chgData name="Dieter Beaven" userId="9bbdb69f-69d0-4759-aa9b-5c090a2da237" providerId="ADAL" clId="{3736D5E5-739F-49F8-8648-95658EB5771D}" dt="2024-09-17T16:12:20.787" v="7" actId="47"/>
        <pc:sldMkLst>
          <pc:docMk/>
          <pc:sldMk cId="3312647161" sldId="519"/>
        </pc:sldMkLst>
      </pc:sldChg>
      <pc:sldChg chg="del">
        <pc:chgData name="Dieter Beaven" userId="9bbdb69f-69d0-4759-aa9b-5c090a2da237" providerId="ADAL" clId="{3736D5E5-739F-49F8-8648-95658EB5771D}" dt="2024-09-17T16:12:21.247" v="8" actId="47"/>
        <pc:sldMkLst>
          <pc:docMk/>
          <pc:sldMk cId="3196817432" sldId="520"/>
        </pc:sldMkLst>
      </pc:sldChg>
      <pc:sldChg chg="del">
        <pc:chgData name="Dieter Beaven" userId="9bbdb69f-69d0-4759-aa9b-5c090a2da237" providerId="ADAL" clId="{3736D5E5-739F-49F8-8648-95658EB5771D}" dt="2024-09-17T16:12:21.260" v="9" actId="47"/>
        <pc:sldMkLst>
          <pc:docMk/>
          <pc:sldMk cId="216391128" sldId="521"/>
        </pc:sldMkLst>
      </pc:sldChg>
      <pc:sldChg chg="del">
        <pc:chgData name="Dieter Beaven" userId="9bbdb69f-69d0-4759-aa9b-5c090a2da237" providerId="ADAL" clId="{3736D5E5-739F-49F8-8648-95658EB5771D}" dt="2024-09-17T16:12:23.138" v="11" actId="47"/>
        <pc:sldMkLst>
          <pc:docMk/>
          <pc:sldMk cId="3052028698" sldId="522"/>
        </pc:sldMkLst>
      </pc:sldChg>
      <pc:sldChg chg="del">
        <pc:chgData name="Dieter Beaven" userId="9bbdb69f-69d0-4759-aa9b-5c090a2da237" providerId="ADAL" clId="{3736D5E5-739F-49F8-8648-95658EB5771D}" dt="2024-09-17T16:12:24.348" v="12" actId="47"/>
        <pc:sldMkLst>
          <pc:docMk/>
          <pc:sldMk cId="623853206" sldId="523"/>
        </pc:sldMkLst>
      </pc:sldChg>
      <pc:sldChg chg="del">
        <pc:chgData name="Dieter Beaven" userId="9bbdb69f-69d0-4759-aa9b-5c090a2da237" providerId="ADAL" clId="{3736D5E5-739F-49F8-8648-95658EB5771D}" dt="2024-09-17T16:12:25.073" v="13" actId="47"/>
        <pc:sldMkLst>
          <pc:docMk/>
          <pc:sldMk cId="280797512" sldId="524"/>
        </pc:sldMkLst>
      </pc:sldChg>
      <pc:sldChg chg="addSp modSp mod">
        <pc:chgData name="Dieter Beaven" userId="9bbdb69f-69d0-4759-aa9b-5c090a2da237" providerId="ADAL" clId="{3736D5E5-739F-49F8-8648-95658EB5771D}" dt="2024-09-20T16:25:21.649" v="17" actId="1035"/>
        <pc:sldMkLst>
          <pc:docMk/>
          <pc:sldMk cId="3896053727" sldId="543"/>
        </pc:sldMkLst>
      </pc:sldChg>
      <pc:sldChg chg="del">
        <pc:chgData name="Dieter Beaven" userId="9bbdb69f-69d0-4759-aa9b-5c090a2da237" providerId="ADAL" clId="{3736D5E5-739F-49F8-8648-95658EB5771D}" dt="2024-09-20T16:25:25.114" v="18" actId="47"/>
        <pc:sldMkLst>
          <pc:docMk/>
          <pc:sldMk cId="446446822" sldId="544"/>
        </pc:sldMkLst>
      </pc:sldChg>
      <pc:sldChg chg="addSp modSp mod">
        <pc:chgData name="Dieter Beaven" userId="9bbdb69f-69d0-4759-aa9b-5c090a2da237" providerId="ADAL" clId="{3736D5E5-739F-49F8-8648-95658EB5771D}" dt="2024-09-20T16:26:14.209" v="20" actId="1076"/>
        <pc:sldMkLst>
          <pc:docMk/>
          <pc:sldMk cId="3458699803" sldId="545"/>
        </pc:sldMkLst>
      </pc:sldChg>
      <pc:sldChg chg="del">
        <pc:chgData name="Dieter Beaven" userId="9bbdb69f-69d0-4759-aa9b-5c090a2da237" providerId="ADAL" clId="{3736D5E5-739F-49F8-8648-95658EB5771D}" dt="2024-09-17T16:12:17.231" v="0" actId="47"/>
        <pc:sldMkLst>
          <pc:docMk/>
          <pc:sldMk cId="4071243651" sldId="548"/>
        </pc:sldMkLst>
      </pc:sldChg>
      <pc:sldChg chg="del">
        <pc:chgData name="Dieter Beaven" userId="9bbdb69f-69d0-4759-aa9b-5c090a2da237" providerId="ADAL" clId="{3736D5E5-739F-49F8-8648-95658EB5771D}" dt="2024-09-17T16:12:20.028" v="6" actId="47"/>
        <pc:sldMkLst>
          <pc:docMk/>
          <pc:sldMk cId="4190994049" sldId="550"/>
        </pc:sldMkLst>
      </pc:sldChg>
      <pc:sldChg chg="del">
        <pc:chgData name="Dieter Beaven" userId="9bbdb69f-69d0-4759-aa9b-5c090a2da237" providerId="ADAL" clId="{3736D5E5-739F-49F8-8648-95658EB5771D}" dt="2024-09-17T16:12:21.650" v="10" actId="47"/>
        <pc:sldMkLst>
          <pc:docMk/>
          <pc:sldMk cId="2915845008" sldId="551"/>
        </pc:sldMkLst>
      </pc:sldChg>
    </pc:docChg>
  </pc:docChgLst>
  <pc:docChgLst>
    <pc:chgData name="Dieter Beaven" userId="9bbdb69f-69d0-4759-aa9b-5c090a2da237" providerId="ADAL" clId="{215F15F3-B59A-46D8-B06B-80E83CD916EE}"/>
    <pc:docChg chg="addSld modSld">
      <pc:chgData name="Dieter Beaven" userId="9bbdb69f-69d0-4759-aa9b-5c090a2da237" providerId="ADAL" clId="{215F15F3-B59A-46D8-B06B-80E83CD916EE}" dt="2025-05-02T09:58:03.109" v="27" actId="20577"/>
      <pc:docMkLst>
        <pc:docMk/>
      </pc:docMkLst>
      <pc:sldChg chg="modSp mod">
        <pc:chgData name="Dieter Beaven" userId="9bbdb69f-69d0-4759-aa9b-5c090a2da237" providerId="ADAL" clId="{215F15F3-B59A-46D8-B06B-80E83CD916EE}" dt="2025-05-02T09:57:31.060" v="20" actId="20577"/>
        <pc:sldMkLst>
          <pc:docMk/>
          <pc:sldMk cId="3991975165" sldId="547"/>
        </pc:sldMkLst>
        <pc:spChg chg="mod">
          <ac:chgData name="Dieter Beaven" userId="9bbdb69f-69d0-4759-aa9b-5c090a2da237" providerId="ADAL" clId="{215F15F3-B59A-46D8-B06B-80E83CD916EE}" dt="2025-05-02T09:57:31.060" v="20" actId="20577"/>
          <ac:spMkLst>
            <pc:docMk/>
            <pc:sldMk cId="3991975165" sldId="547"/>
            <ac:spMk id="2" creationId="{00000000-0000-0000-0000-000000000000}"/>
          </ac:spMkLst>
        </pc:spChg>
      </pc:sldChg>
      <pc:sldChg chg="modSp mod">
        <pc:chgData name="Dieter Beaven" userId="9bbdb69f-69d0-4759-aa9b-5c090a2da237" providerId="ADAL" clId="{215F15F3-B59A-46D8-B06B-80E83CD916EE}" dt="2025-05-02T09:58:03.109" v="27" actId="20577"/>
        <pc:sldMkLst>
          <pc:docMk/>
          <pc:sldMk cId="3055658135" sldId="549"/>
        </pc:sldMkLst>
        <pc:spChg chg="mod">
          <ac:chgData name="Dieter Beaven" userId="9bbdb69f-69d0-4759-aa9b-5c090a2da237" providerId="ADAL" clId="{215F15F3-B59A-46D8-B06B-80E83CD916EE}" dt="2025-05-02T09:57:56.385" v="23" actId="20577"/>
          <ac:spMkLst>
            <pc:docMk/>
            <pc:sldMk cId="3055658135" sldId="549"/>
            <ac:spMk id="3" creationId="{00000000-0000-0000-0000-000000000000}"/>
          </ac:spMkLst>
        </pc:spChg>
        <pc:spChg chg="mod">
          <ac:chgData name="Dieter Beaven" userId="9bbdb69f-69d0-4759-aa9b-5c090a2da237" providerId="ADAL" clId="{215F15F3-B59A-46D8-B06B-80E83CD916EE}" dt="2025-05-02T09:58:03.109" v="27" actId="20577"/>
          <ac:spMkLst>
            <pc:docMk/>
            <pc:sldMk cId="3055658135" sldId="549"/>
            <ac:spMk id="5" creationId="{00000000-0000-0000-0000-000000000000}"/>
          </ac:spMkLst>
        </pc:spChg>
      </pc:sldChg>
      <pc:sldChg chg="add">
        <pc:chgData name="Dieter Beaven" userId="9bbdb69f-69d0-4759-aa9b-5c090a2da237" providerId="ADAL" clId="{215F15F3-B59A-46D8-B06B-80E83CD916EE}" dt="2025-05-02T09:57:49.134" v="21"/>
        <pc:sldMkLst>
          <pc:docMk/>
          <pc:sldMk cId="2822620188" sldId="645"/>
        </pc:sldMkLst>
      </pc:sldChg>
      <pc:sldChg chg="add">
        <pc:chgData name="Dieter Beaven" userId="9bbdb69f-69d0-4759-aa9b-5c090a2da237" providerId="ADAL" clId="{215F15F3-B59A-46D8-B06B-80E83CD916EE}" dt="2025-05-02T09:57:49.134" v="21"/>
        <pc:sldMkLst>
          <pc:docMk/>
          <pc:sldMk cId="3498627634" sldId="646"/>
        </pc:sldMkLst>
      </pc:sldChg>
      <pc:sldChg chg="add">
        <pc:chgData name="Dieter Beaven" userId="9bbdb69f-69d0-4759-aa9b-5c090a2da237" providerId="ADAL" clId="{215F15F3-B59A-46D8-B06B-80E83CD916EE}" dt="2025-05-02T09:57:49.134" v="21"/>
        <pc:sldMkLst>
          <pc:docMk/>
          <pc:sldMk cId="2876712569" sldId="647"/>
        </pc:sldMkLst>
      </pc:sldChg>
      <pc:sldChg chg="add">
        <pc:chgData name="Dieter Beaven" userId="9bbdb69f-69d0-4759-aa9b-5c090a2da237" providerId="ADAL" clId="{215F15F3-B59A-46D8-B06B-80E83CD916EE}" dt="2025-05-02T09:57:49.134" v="21"/>
        <pc:sldMkLst>
          <pc:docMk/>
          <pc:sldMk cId="2467817441" sldId="648"/>
        </pc:sldMkLst>
      </pc:sldChg>
    </pc:docChg>
  </pc:docChgLst>
  <pc:docChgLst>
    <pc:chgData name="Dieter Beaven" userId="9bbdb69f-69d0-4759-aa9b-5c090a2da237" providerId="ADAL" clId="{73517785-EB4C-4D85-AC28-4F98C203B6D8}"/>
    <pc:docChg chg="modSld">
      <pc:chgData name="Dieter Beaven" userId="9bbdb69f-69d0-4759-aa9b-5c090a2da237" providerId="ADAL" clId="{73517785-EB4C-4D85-AC28-4F98C203B6D8}" dt="2025-04-24T16:05:52.271" v="12" actId="20577"/>
      <pc:docMkLst>
        <pc:docMk/>
      </pc:docMkLst>
      <pc:sldChg chg="modSp mod">
        <pc:chgData name="Dieter Beaven" userId="9bbdb69f-69d0-4759-aa9b-5c090a2da237" providerId="ADAL" clId="{73517785-EB4C-4D85-AC28-4F98C203B6D8}" dt="2025-04-24T16:05:52.271" v="12" actId="20577"/>
        <pc:sldMkLst>
          <pc:docMk/>
          <pc:sldMk cId="3991975165" sldId="547"/>
        </pc:sldMkLst>
        <pc:spChg chg="mod">
          <ac:chgData name="Dieter Beaven" userId="9bbdb69f-69d0-4759-aa9b-5c090a2da237" providerId="ADAL" clId="{73517785-EB4C-4D85-AC28-4F98C203B6D8}" dt="2025-04-24T16:05:52.271" v="12" actId="20577"/>
          <ac:spMkLst>
            <pc:docMk/>
            <pc:sldMk cId="3991975165" sldId="547"/>
            <ac:spMk id="2" creationId="{00000000-0000-0000-0000-000000000000}"/>
          </ac:spMkLst>
        </pc:spChg>
      </pc:sldChg>
    </pc:docChg>
  </pc:docChgLst>
  <pc:docChgLst>
    <pc:chgData name="Dieter Beaven" userId="S::dbeaven@newsteadwood.co.uk::9bbdb69f-69d0-4759-aa9b-5c090a2da237" providerId="AD" clId="Web-{6BD7071B-32F0-A215-B523-DBD5E937F1B5}"/>
    <pc:docChg chg="modSld">
      <pc:chgData name="Dieter Beaven" userId="S::dbeaven@newsteadwood.co.uk::9bbdb69f-69d0-4759-aa9b-5c090a2da237" providerId="AD" clId="Web-{6BD7071B-32F0-A215-B523-DBD5E937F1B5}" dt="2024-09-23T10:28:21.091" v="1" actId="20577"/>
      <pc:docMkLst>
        <pc:docMk/>
      </pc:docMkLst>
      <pc:sldChg chg="modSp">
        <pc:chgData name="Dieter Beaven" userId="S::dbeaven@newsteadwood.co.uk::9bbdb69f-69d0-4759-aa9b-5c090a2da237" providerId="AD" clId="Web-{6BD7071B-32F0-A215-B523-DBD5E937F1B5}" dt="2024-09-23T10:28:21.091" v="1" actId="20577"/>
        <pc:sldMkLst>
          <pc:docMk/>
          <pc:sldMk cId="3991975165" sldId="547"/>
        </pc:sldMkLst>
      </pc:sldChg>
    </pc:docChg>
  </pc:docChgLst>
  <pc:docChgLst>
    <pc:chgData name="Dieter Beaven" userId="9bbdb69f-69d0-4759-aa9b-5c090a2da237" providerId="ADAL" clId="{65EA5E57-0661-4AA2-AF04-87863EAB14DB}"/>
    <pc:docChg chg="modSld">
      <pc:chgData name="Dieter Beaven" userId="9bbdb69f-69d0-4759-aa9b-5c090a2da237" providerId="ADAL" clId="{65EA5E57-0661-4AA2-AF04-87863EAB14DB}" dt="2025-04-25T15:28:52.134" v="5" actId="20577"/>
      <pc:docMkLst>
        <pc:docMk/>
      </pc:docMkLst>
      <pc:sldChg chg="modSp mod">
        <pc:chgData name="Dieter Beaven" userId="9bbdb69f-69d0-4759-aa9b-5c090a2da237" providerId="ADAL" clId="{65EA5E57-0661-4AA2-AF04-87863EAB14DB}" dt="2025-04-25T15:28:52.134" v="5" actId="20577"/>
        <pc:sldMkLst>
          <pc:docMk/>
          <pc:sldMk cId="3991975165" sldId="547"/>
        </pc:sldMkLst>
        <pc:spChg chg="mod">
          <ac:chgData name="Dieter Beaven" userId="9bbdb69f-69d0-4759-aa9b-5c090a2da237" providerId="ADAL" clId="{65EA5E57-0661-4AA2-AF04-87863EAB14DB}" dt="2025-04-25T15:28:52.134" v="5" actId="20577"/>
          <ac:spMkLst>
            <pc:docMk/>
            <pc:sldMk cId="3991975165" sldId="547"/>
            <ac:spMk id="2" creationId="{00000000-0000-0000-0000-000000000000}"/>
          </ac:spMkLst>
        </pc:spChg>
      </pc:sldChg>
      <pc:sldChg chg="modSp mod">
        <pc:chgData name="Dieter Beaven" userId="9bbdb69f-69d0-4759-aa9b-5c090a2da237" providerId="ADAL" clId="{65EA5E57-0661-4AA2-AF04-87863EAB14DB}" dt="2025-04-25T15:26:25.124" v="3" actId="20577"/>
        <pc:sldMkLst>
          <pc:docMk/>
          <pc:sldMk cId="3055658135" sldId="549"/>
        </pc:sldMkLst>
        <pc:spChg chg="mod">
          <ac:chgData name="Dieter Beaven" userId="9bbdb69f-69d0-4759-aa9b-5c090a2da237" providerId="ADAL" clId="{65EA5E57-0661-4AA2-AF04-87863EAB14DB}" dt="2025-04-25T15:26:20.048" v="1" actId="20577"/>
          <ac:spMkLst>
            <pc:docMk/>
            <pc:sldMk cId="3055658135" sldId="549"/>
            <ac:spMk id="3" creationId="{00000000-0000-0000-0000-000000000000}"/>
          </ac:spMkLst>
        </pc:spChg>
        <pc:spChg chg="mod">
          <ac:chgData name="Dieter Beaven" userId="9bbdb69f-69d0-4759-aa9b-5c090a2da237" providerId="ADAL" clId="{65EA5E57-0661-4AA2-AF04-87863EAB14DB}" dt="2025-04-25T15:26:25.124" v="3" actId="20577"/>
          <ac:spMkLst>
            <pc:docMk/>
            <pc:sldMk cId="3055658135" sldId="549"/>
            <ac:spMk id="5" creationId="{00000000-0000-0000-0000-000000000000}"/>
          </ac:spMkLst>
        </pc:spChg>
      </pc:sldChg>
    </pc:docChg>
  </pc:docChgLst>
  <pc:docChgLst>
    <pc:chgData name="Dieter Beaven" userId="9bbdb69f-69d0-4759-aa9b-5c090a2da237" providerId="ADAL" clId="{1C892770-E48D-412B-AA99-7BE3E2823042}"/>
    <pc:docChg chg="custSel addSld delSld modSld">
      <pc:chgData name="Dieter Beaven" userId="9bbdb69f-69d0-4759-aa9b-5c090a2da237" providerId="ADAL" clId="{1C892770-E48D-412B-AA99-7BE3E2823042}" dt="2025-04-24T16:01:51.069" v="48"/>
      <pc:docMkLst>
        <pc:docMk/>
      </pc:docMkLst>
      <pc:sldChg chg="del">
        <pc:chgData name="Dieter Beaven" userId="9bbdb69f-69d0-4759-aa9b-5c090a2da237" providerId="ADAL" clId="{1C892770-E48D-412B-AA99-7BE3E2823042}" dt="2025-04-24T16:01:13.369" v="38" actId="47"/>
        <pc:sldMkLst>
          <pc:docMk/>
          <pc:sldMk cId="1020239277" sldId="484"/>
        </pc:sldMkLst>
      </pc:sldChg>
      <pc:sldChg chg="del">
        <pc:chgData name="Dieter Beaven" userId="9bbdb69f-69d0-4759-aa9b-5c090a2da237" providerId="ADAL" clId="{1C892770-E48D-412B-AA99-7BE3E2823042}" dt="2025-04-24T16:01:14.591" v="39" actId="47"/>
        <pc:sldMkLst>
          <pc:docMk/>
          <pc:sldMk cId="2811694845" sldId="513"/>
        </pc:sldMkLst>
      </pc:sldChg>
      <pc:sldChg chg="del">
        <pc:chgData name="Dieter Beaven" userId="9bbdb69f-69d0-4759-aa9b-5c090a2da237" providerId="ADAL" clId="{1C892770-E48D-412B-AA99-7BE3E2823042}" dt="2025-04-24T16:01:15.393" v="40" actId="47"/>
        <pc:sldMkLst>
          <pc:docMk/>
          <pc:sldMk cId="767054381" sldId="514"/>
        </pc:sldMkLst>
      </pc:sldChg>
      <pc:sldChg chg="delSp mod">
        <pc:chgData name="Dieter Beaven" userId="9bbdb69f-69d0-4759-aa9b-5c090a2da237" providerId="ADAL" clId="{1C892770-E48D-412B-AA99-7BE3E2823042}" dt="2025-04-24T16:01:18.643" v="41" actId="478"/>
        <pc:sldMkLst>
          <pc:docMk/>
          <pc:sldMk cId="3896053727" sldId="543"/>
        </pc:sldMkLst>
      </pc:sldChg>
      <pc:sldChg chg="delSp mod">
        <pc:chgData name="Dieter Beaven" userId="9bbdb69f-69d0-4759-aa9b-5c090a2da237" providerId="ADAL" clId="{1C892770-E48D-412B-AA99-7BE3E2823042}" dt="2025-04-24T16:01:20.187" v="42" actId="478"/>
        <pc:sldMkLst>
          <pc:docMk/>
          <pc:sldMk cId="3458699803" sldId="545"/>
        </pc:sldMkLst>
      </pc:sldChg>
      <pc:sldChg chg="modSp mod">
        <pc:chgData name="Dieter Beaven" userId="9bbdb69f-69d0-4759-aa9b-5c090a2da237" providerId="ADAL" clId="{1C892770-E48D-412B-AA99-7BE3E2823042}" dt="2025-04-24T16:01:06.370" v="37" actId="6549"/>
        <pc:sldMkLst>
          <pc:docMk/>
          <pc:sldMk cId="3991975165" sldId="547"/>
        </pc:sldMkLst>
        <pc:spChg chg="mod">
          <ac:chgData name="Dieter Beaven" userId="9bbdb69f-69d0-4759-aa9b-5c090a2da237" providerId="ADAL" clId="{1C892770-E48D-412B-AA99-7BE3E2823042}" dt="2025-04-24T16:01:06.370" v="37" actId="6549"/>
          <ac:spMkLst>
            <pc:docMk/>
            <pc:sldMk cId="3991975165" sldId="547"/>
            <ac:spMk id="2" creationId="{00000000-0000-0000-0000-000000000000}"/>
          </ac:spMkLst>
        </pc:spChg>
      </pc:sldChg>
      <pc:sldChg chg="modSp mod">
        <pc:chgData name="Dieter Beaven" userId="9bbdb69f-69d0-4759-aa9b-5c090a2da237" providerId="ADAL" clId="{1C892770-E48D-412B-AA99-7BE3E2823042}" dt="2025-04-24T16:01:42.159" v="45" actId="6549"/>
        <pc:sldMkLst>
          <pc:docMk/>
          <pc:sldMk cId="3055658135" sldId="549"/>
        </pc:sldMkLst>
        <pc:spChg chg="mod">
          <ac:chgData name="Dieter Beaven" userId="9bbdb69f-69d0-4759-aa9b-5c090a2da237" providerId="ADAL" clId="{1C892770-E48D-412B-AA99-7BE3E2823042}" dt="2025-04-24T16:01:26.587" v="43" actId="6549"/>
          <ac:spMkLst>
            <pc:docMk/>
            <pc:sldMk cId="3055658135" sldId="549"/>
            <ac:spMk id="3" creationId="{00000000-0000-0000-0000-000000000000}"/>
          </ac:spMkLst>
        </pc:spChg>
        <pc:spChg chg="mod">
          <ac:chgData name="Dieter Beaven" userId="9bbdb69f-69d0-4759-aa9b-5c090a2da237" providerId="ADAL" clId="{1C892770-E48D-412B-AA99-7BE3E2823042}" dt="2025-04-24T16:01:42.159" v="45" actId="6549"/>
          <ac:spMkLst>
            <pc:docMk/>
            <pc:sldMk cId="3055658135" sldId="549"/>
            <ac:spMk id="5" creationId="{00000000-0000-0000-0000-000000000000}"/>
          </ac:spMkLst>
        </pc:spChg>
      </pc:sldChg>
      <pc:sldChg chg="add">
        <pc:chgData name="Dieter Beaven" userId="9bbdb69f-69d0-4759-aa9b-5c090a2da237" providerId="ADAL" clId="{1C892770-E48D-412B-AA99-7BE3E2823042}" dt="2025-04-24T16:01:47.507" v="46"/>
        <pc:sldMkLst>
          <pc:docMk/>
          <pc:sldMk cId="4091202299" sldId="550"/>
        </pc:sldMkLst>
      </pc:sldChg>
      <pc:sldChg chg="add">
        <pc:chgData name="Dieter Beaven" userId="9bbdb69f-69d0-4759-aa9b-5c090a2da237" providerId="ADAL" clId="{1C892770-E48D-412B-AA99-7BE3E2823042}" dt="2025-04-24T16:01:48.048" v="47"/>
        <pc:sldMkLst>
          <pc:docMk/>
          <pc:sldMk cId="3826585799" sldId="551"/>
        </pc:sldMkLst>
      </pc:sldChg>
      <pc:sldChg chg="add">
        <pc:chgData name="Dieter Beaven" userId="9bbdb69f-69d0-4759-aa9b-5c090a2da237" providerId="ADAL" clId="{1C892770-E48D-412B-AA99-7BE3E2823042}" dt="2025-04-24T16:01:51.069" v="48"/>
        <pc:sldMkLst>
          <pc:docMk/>
          <pc:sldMk cId="2531956736" sldId="552"/>
        </pc:sldMkLst>
      </pc:sldChg>
    </pc:docChg>
  </pc:docChgLst>
  <pc:docChgLst>
    <pc:chgData name="Dieter Beaven" userId="9bbdb69f-69d0-4759-aa9b-5c090a2da237" providerId="ADAL" clId="{BFC5F4FC-4F46-43D2-B9A3-785118C86206}"/>
    <pc:docChg chg="undo custSel delSld modSld">
      <pc:chgData name="Dieter Beaven" userId="9bbdb69f-69d0-4759-aa9b-5c090a2da237" providerId="ADAL" clId="{BFC5F4FC-4F46-43D2-B9A3-785118C86206}" dt="2025-06-19T13:00:44.692" v="19" actId="1035"/>
      <pc:docMkLst>
        <pc:docMk/>
      </pc:docMkLst>
      <pc:sldChg chg="addSp delSp modSp mod">
        <pc:chgData name="Dieter Beaven" userId="9bbdb69f-69d0-4759-aa9b-5c090a2da237" providerId="ADAL" clId="{BFC5F4FC-4F46-43D2-B9A3-785118C86206}" dt="2025-06-06T16:04:30.317" v="13" actId="1076"/>
        <pc:sldMkLst>
          <pc:docMk/>
          <pc:sldMk cId="3896053727" sldId="543"/>
        </pc:sldMkLst>
        <pc:picChg chg="add mod">
          <ac:chgData name="Dieter Beaven" userId="9bbdb69f-69d0-4759-aa9b-5c090a2da237" providerId="ADAL" clId="{BFC5F4FC-4F46-43D2-B9A3-785118C86206}" dt="2025-06-06T16:04:30.317" v="13" actId="1076"/>
          <ac:picMkLst>
            <pc:docMk/>
            <pc:sldMk cId="3896053727" sldId="543"/>
            <ac:picMk id="12" creationId="{484D2636-119A-E153-C358-AE7116364FA3}"/>
          </ac:picMkLst>
        </pc:picChg>
      </pc:sldChg>
      <pc:sldChg chg="addSp modSp mod">
        <pc:chgData name="Dieter Beaven" userId="9bbdb69f-69d0-4759-aa9b-5c090a2da237" providerId="ADAL" clId="{BFC5F4FC-4F46-43D2-B9A3-785118C86206}" dt="2025-06-19T13:00:44.692" v="19" actId="1035"/>
        <pc:sldMkLst>
          <pc:docMk/>
          <pc:sldMk cId="3458699803" sldId="545"/>
        </pc:sldMkLst>
        <pc:picChg chg="add mod">
          <ac:chgData name="Dieter Beaven" userId="9bbdb69f-69d0-4759-aa9b-5c090a2da237" providerId="ADAL" clId="{BFC5F4FC-4F46-43D2-B9A3-785118C86206}" dt="2025-06-19T13:00:44.692" v="19" actId="1035"/>
          <ac:picMkLst>
            <pc:docMk/>
            <pc:sldMk cId="3458699803" sldId="545"/>
            <ac:picMk id="6" creationId="{2AF528D6-7194-00B7-9EA1-C79C965776F6}"/>
          </ac:picMkLst>
        </pc:picChg>
      </pc:sldChg>
      <pc:sldChg chg="addSp delSp modSp del mod">
        <pc:chgData name="Dieter Beaven" userId="9bbdb69f-69d0-4759-aa9b-5c090a2da237" providerId="ADAL" clId="{BFC5F4FC-4F46-43D2-B9A3-785118C86206}" dt="2025-06-06T16:04:31.895" v="14" actId="47"/>
        <pc:sldMkLst>
          <pc:docMk/>
          <pc:sldMk cId="4091202299" sldId="550"/>
        </pc:sldMkLst>
      </pc:sldChg>
      <pc:sldChg chg="addSp modSp mod">
        <pc:chgData name="Dieter Beaven" userId="9bbdb69f-69d0-4759-aa9b-5c090a2da237" providerId="ADAL" clId="{BFC5F4FC-4F46-43D2-B9A3-785118C86206}" dt="2025-06-06T16:04:37.381" v="15" actId="1076"/>
        <pc:sldMkLst>
          <pc:docMk/>
          <pc:sldMk cId="3826585799" sldId="551"/>
        </pc:sldMkLst>
        <pc:picChg chg="add mod">
          <ac:chgData name="Dieter Beaven" userId="9bbdb69f-69d0-4759-aa9b-5c090a2da237" providerId="ADAL" clId="{BFC5F4FC-4F46-43D2-B9A3-785118C86206}" dt="2025-06-06T16:04:37.381" v="15" actId="1076"/>
          <ac:picMkLst>
            <pc:docMk/>
            <pc:sldMk cId="3826585799" sldId="551"/>
            <ac:picMk id="6" creationId="{930AD583-9B93-F770-9F7E-4031FD1FDC44}"/>
          </ac:picMkLst>
        </pc:picChg>
      </pc:sldChg>
      <pc:sldChg chg="del">
        <pc:chgData name="Dieter Beaven" userId="9bbdb69f-69d0-4759-aa9b-5c090a2da237" providerId="ADAL" clId="{BFC5F4FC-4F46-43D2-B9A3-785118C86206}" dt="2025-06-19T13:00:42.170" v="17" actId="47"/>
        <pc:sldMkLst>
          <pc:docMk/>
          <pc:sldMk cId="2531956736" sldId="552"/>
        </pc:sldMkLst>
      </pc:sldChg>
    </pc:docChg>
  </pc:docChgLst>
  <pc:docChgLst>
    <pc:chgData name="Dieter Beaven" userId="9bbdb69f-69d0-4759-aa9b-5c090a2da237" providerId="ADAL" clId="{2A5AE0E2-2788-4AA7-8B3C-A04471EF5D14}"/>
    <pc:docChg chg="custSel addSld delSld modSld">
      <pc:chgData name="Dieter Beaven" userId="9bbdb69f-69d0-4759-aa9b-5c090a2da237" providerId="ADAL" clId="{2A5AE0E2-2788-4AA7-8B3C-A04471EF5D14}" dt="2024-09-17T16:09:35.830" v="251" actId="47"/>
      <pc:docMkLst>
        <pc:docMk/>
      </pc:docMkLst>
      <pc:sldChg chg="del">
        <pc:chgData name="Dieter Beaven" userId="9bbdb69f-69d0-4759-aa9b-5c090a2da237" providerId="ADAL" clId="{2A5AE0E2-2788-4AA7-8B3C-A04471EF5D14}" dt="2024-09-17T16:01:05.070" v="1" actId="47"/>
        <pc:sldMkLst>
          <pc:docMk/>
          <pc:sldMk cId="2913017854" sldId="481"/>
        </pc:sldMkLst>
      </pc:sldChg>
      <pc:sldChg chg="del">
        <pc:chgData name="Dieter Beaven" userId="9bbdb69f-69d0-4759-aa9b-5c090a2da237" providerId="ADAL" clId="{2A5AE0E2-2788-4AA7-8B3C-A04471EF5D14}" dt="2024-09-17T16:01:10.136" v="3" actId="47"/>
        <pc:sldMkLst>
          <pc:docMk/>
          <pc:sldMk cId="3808051470" sldId="483"/>
        </pc:sldMkLst>
      </pc:sldChg>
      <pc:sldChg chg="modSp mod">
        <pc:chgData name="Dieter Beaven" userId="9bbdb69f-69d0-4759-aa9b-5c090a2da237" providerId="ADAL" clId="{2A5AE0E2-2788-4AA7-8B3C-A04471EF5D14}" dt="2024-09-17T16:06:58.646" v="119" actId="6549"/>
        <pc:sldMkLst>
          <pc:docMk/>
          <pc:sldMk cId="2097919484" sldId="503"/>
        </pc:sldMkLst>
      </pc:sldChg>
      <pc:sldChg chg="modSp mod">
        <pc:chgData name="Dieter Beaven" userId="9bbdb69f-69d0-4759-aa9b-5c090a2da237" providerId="ADAL" clId="{2A5AE0E2-2788-4AA7-8B3C-A04471EF5D14}" dt="2024-09-17T16:08:22.961" v="181" actId="20577"/>
        <pc:sldMkLst>
          <pc:docMk/>
          <pc:sldMk cId="216391128" sldId="521"/>
        </pc:sldMkLst>
      </pc:sldChg>
      <pc:sldChg chg="modSp mod">
        <pc:chgData name="Dieter Beaven" userId="9bbdb69f-69d0-4759-aa9b-5c090a2da237" providerId="ADAL" clId="{2A5AE0E2-2788-4AA7-8B3C-A04471EF5D14}" dt="2024-09-17T16:09:15.811" v="250" actId="20577"/>
        <pc:sldMkLst>
          <pc:docMk/>
          <pc:sldMk cId="280797512" sldId="524"/>
        </pc:sldMkLst>
      </pc:sldChg>
      <pc:sldChg chg="del">
        <pc:chgData name="Dieter Beaven" userId="9bbdb69f-69d0-4759-aa9b-5c090a2da237" providerId="ADAL" clId="{2A5AE0E2-2788-4AA7-8B3C-A04471EF5D14}" dt="2024-09-17T16:09:35.830" v="251" actId="47"/>
        <pc:sldMkLst>
          <pc:docMk/>
          <pc:sldMk cId="2491822179" sldId="525"/>
        </pc:sldMkLst>
      </pc:sldChg>
      <pc:sldChg chg="del">
        <pc:chgData name="Dieter Beaven" userId="9bbdb69f-69d0-4759-aa9b-5c090a2da237" providerId="ADAL" clId="{2A5AE0E2-2788-4AA7-8B3C-A04471EF5D14}" dt="2024-09-17T16:01:06.407" v="2" actId="47"/>
        <pc:sldMkLst>
          <pc:docMk/>
          <pc:sldMk cId="3958245491" sldId="526"/>
        </pc:sldMkLst>
      </pc:sldChg>
      <pc:sldChg chg="modSp add mod">
        <pc:chgData name="Dieter Beaven" userId="9bbdb69f-69d0-4759-aa9b-5c090a2da237" providerId="ADAL" clId="{2A5AE0E2-2788-4AA7-8B3C-A04471EF5D14}" dt="2024-09-17T16:01:47.892" v="41" actId="20577"/>
        <pc:sldMkLst>
          <pc:docMk/>
          <pc:sldMk cId="3991975165" sldId="547"/>
        </pc:sldMkLst>
      </pc:sldChg>
      <pc:sldChg chg="modSp add mod">
        <pc:chgData name="Dieter Beaven" userId="9bbdb69f-69d0-4759-aa9b-5c090a2da237" providerId="ADAL" clId="{2A5AE0E2-2788-4AA7-8B3C-A04471EF5D14}" dt="2024-09-17T16:04:57.733" v="104" actId="20577"/>
        <pc:sldMkLst>
          <pc:docMk/>
          <pc:sldMk cId="4071243651" sldId="548"/>
        </pc:sldMkLst>
      </pc:sldChg>
      <pc:sldChg chg="modSp add mod">
        <pc:chgData name="Dieter Beaven" userId="9bbdb69f-69d0-4759-aa9b-5c090a2da237" providerId="ADAL" clId="{2A5AE0E2-2788-4AA7-8B3C-A04471EF5D14}" dt="2024-09-17T16:03:59.444" v="54" actId="20577"/>
        <pc:sldMkLst>
          <pc:docMk/>
          <pc:sldMk cId="3055658135" sldId="549"/>
        </pc:sldMkLst>
      </pc:sldChg>
      <pc:sldChg chg="modSp add mod">
        <pc:chgData name="Dieter Beaven" userId="9bbdb69f-69d0-4759-aa9b-5c090a2da237" providerId="ADAL" clId="{2A5AE0E2-2788-4AA7-8B3C-A04471EF5D14}" dt="2024-09-17T16:07:44.310" v="168" actId="20577"/>
        <pc:sldMkLst>
          <pc:docMk/>
          <pc:sldMk cId="4190994049" sldId="550"/>
        </pc:sldMkLst>
      </pc:sldChg>
      <pc:sldChg chg="modSp add mod">
        <pc:chgData name="Dieter Beaven" userId="9bbdb69f-69d0-4759-aa9b-5c090a2da237" providerId="ADAL" clId="{2A5AE0E2-2788-4AA7-8B3C-A04471EF5D14}" dt="2024-09-17T16:08:53.370" v="235" actId="20577"/>
        <pc:sldMkLst>
          <pc:docMk/>
          <pc:sldMk cId="2915845008" sldId="551"/>
        </pc:sldMkLst>
      </pc:sldChg>
    </pc:docChg>
  </pc:docChgLst>
  <pc:docChgLst>
    <pc:chgData name="Dieter Beaven" userId="9bbdb69f-69d0-4759-aa9b-5c090a2da237" providerId="ADAL" clId="{5BC22596-4F92-4FA2-85D4-CE6A6FE2A641}"/>
    <pc:docChg chg="custSel addSld modSld">
      <pc:chgData name="Dieter Beaven" userId="9bbdb69f-69d0-4759-aa9b-5c090a2da237" providerId="ADAL" clId="{5BC22596-4F92-4FA2-85D4-CE6A6FE2A641}" dt="2024-09-17T16:11:36.921" v="3" actId="478"/>
      <pc:docMkLst>
        <pc:docMk/>
      </pc:docMkLst>
      <pc:sldChg chg="delSp add mod">
        <pc:chgData name="Dieter Beaven" userId="9bbdb69f-69d0-4759-aa9b-5c090a2da237" providerId="ADAL" clId="{5BC22596-4F92-4FA2-85D4-CE6A6FE2A641}" dt="2024-09-17T16:11:36.921" v="3" actId="478"/>
        <pc:sldMkLst>
          <pc:docMk/>
          <pc:sldMk cId="3896053727" sldId="543"/>
        </pc:sldMkLst>
      </pc:sldChg>
      <pc:sldChg chg="delSp add mod">
        <pc:chgData name="Dieter Beaven" userId="9bbdb69f-69d0-4759-aa9b-5c090a2da237" providerId="ADAL" clId="{5BC22596-4F92-4FA2-85D4-CE6A6FE2A641}" dt="2024-09-17T16:11:35.672" v="2" actId="478"/>
        <pc:sldMkLst>
          <pc:docMk/>
          <pc:sldMk cId="446446822" sldId="544"/>
        </pc:sldMkLst>
      </pc:sldChg>
      <pc:sldChg chg="delSp add mod">
        <pc:chgData name="Dieter Beaven" userId="9bbdb69f-69d0-4759-aa9b-5c090a2da237" providerId="ADAL" clId="{5BC22596-4F92-4FA2-85D4-CE6A6FE2A641}" dt="2024-09-17T16:11:34.191" v="1" actId="478"/>
        <pc:sldMkLst>
          <pc:docMk/>
          <pc:sldMk cId="3458699803" sldId="54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19/06/2025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19/06/2025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19/06/2025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image" Target="../media/image35.png"/><Relationship Id="rId16"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s>
</file>

<file path=ppt/slides/_rels/slide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5" Type="http://schemas.openxmlformats.org/officeDocument/2006/relationships/image" Target="../media/image6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P1 Chapter 8: </a:t>
            </a:r>
            <a:r>
              <a:rPr lang="en-GB" dirty="0">
                <a:solidFill>
                  <a:schemeClr val="accent5"/>
                </a:solidFill>
              </a:rPr>
              <a:t>Binomial Expansion</a:t>
            </a:r>
            <a:br>
              <a:rPr lang="en-GB" dirty="0"/>
            </a:br>
            <a:br>
              <a:rPr lang="en-GB" dirty="0"/>
            </a:br>
            <a:r>
              <a:rPr lang="en-GB" dirty="0"/>
              <a:t>Factorial Notation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Factorial and Choose Function</a:t>
              </a:r>
              <a:endParaRPr lang="en-GB" sz="3200" dirty="0"/>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721668" y="722536"/>
                <a:ext cx="7272808"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a:t>
                </a:r>
                <a14:m>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m:t>
                    </m:r>
                    <m:r>
                      <a:rPr lang="en-GB" sz="2400" b="0" i="1" smtClean="0">
                        <a:latin typeface="Cambria Math" panose="02040503050406030204" pitchFamily="18" charset="0"/>
                      </a:rPr>
                      <m:t>𝑛</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r>
                          <a:rPr lang="en-GB" sz="2400" b="0" i="1" smtClean="0">
                            <a:latin typeface="Cambria Math" panose="02040503050406030204" pitchFamily="18" charset="0"/>
                          </a:rPr>
                          <m:t>−1</m:t>
                        </m:r>
                      </m:e>
                    </m:d>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r>
                          <a:rPr lang="en-GB" sz="2400" b="0" i="1" smtClean="0">
                            <a:latin typeface="Cambria Math" panose="02040503050406030204" pitchFamily="18" charset="0"/>
                          </a:rPr>
                          <m:t>−2</m:t>
                        </m:r>
                      </m:e>
                    </m:d>
                    <m:r>
                      <a:rPr lang="en-GB" sz="2400" b="0" i="1" smtClean="0">
                        <a:latin typeface="Cambria Math" panose="02040503050406030204" pitchFamily="18" charset="0"/>
                      </a:rPr>
                      <m:t>×…×2×1</m:t>
                    </m:r>
                  </m:oMath>
                </a14:m>
                <a:br>
                  <a:rPr lang="en-GB" dirty="0"/>
                </a:br>
                <a:r>
                  <a:rPr lang="en-GB" dirty="0"/>
                  <a:t>said “</a:t>
                </a:r>
                <a14:m>
                  <m:oMath xmlns:m="http://schemas.openxmlformats.org/officeDocument/2006/math">
                    <m:r>
                      <a:rPr lang="en-GB" b="0" i="1" smtClean="0">
                        <a:latin typeface="Cambria Math" panose="02040503050406030204" pitchFamily="18" charset="0"/>
                      </a:rPr>
                      <m:t>𝑛</m:t>
                    </m:r>
                  </m:oMath>
                </a14:m>
                <a:r>
                  <a:rPr lang="en-GB" dirty="0"/>
                  <a:t> factorial”, is the number of ways of arranging </a:t>
                </a:r>
                <a14:m>
                  <m:oMath xmlns:m="http://schemas.openxmlformats.org/officeDocument/2006/math">
                    <m:r>
                      <a:rPr lang="en-GB" b="0" i="1" smtClean="0">
                        <a:latin typeface="Cambria Math" panose="02040503050406030204" pitchFamily="18" charset="0"/>
                      </a:rPr>
                      <m:t>𝑛</m:t>
                    </m:r>
                  </m:oMath>
                </a14:m>
                <a:r>
                  <a:rPr lang="en-GB" dirty="0"/>
                  <a:t> objects in a line.</a:t>
                </a:r>
              </a:p>
            </p:txBody>
          </p:sp>
        </mc:Choice>
        <mc:Fallback xmlns="">
          <p:sp>
            <p:nvSpPr>
              <p:cNvPr id="6" name="TextBox 5"/>
              <p:cNvSpPr txBox="1">
                <a:spLocks noRot="1" noChangeAspect="1" noMove="1" noResize="1" noEditPoints="1" noAdjustHandles="1" noChangeArrowheads="1" noChangeShapeType="1" noTextEdit="1"/>
              </p:cNvSpPr>
              <p:nvPr/>
            </p:nvSpPr>
            <p:spPr>
              <a:xfrm>
                <a:off x="721668" y="722536"/>
                <a:ext cx="7272808" cy="738664"/>
              </a:xfrm>
              <a:prstGeom prst="rect">
                <a:avLst/>
              </a:prstGeom>
              <a:blipFill>
                <a:blip r:embed="rId2"/>
                <a:stretch>
                  <a:fillRect l="-501" b="-104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102668" y="1527448"/>
                <a:ext cx="6840760" cy="2123658"/>
              </a:xfrm>
              <a:prstGeom prst="rect">
                <a:avLst/>
              </a:prstGeom>
              <a:noFill/>
            </p:spPr>
            <p:txBody>
              <a:bodyPr wrap="square" rtlCol="0">
                <a:spAutoFit/>
              </a:bodyPr>
              <a:lstStyle/>
              <a:p>
                <a:r>
                  <a:rPr lang="en-GB" sz="1600" dirty="0"/>
                  <a:t>For example, suppose you had three letters, A, B and C, and wanted to arrange them in a line to form a ‘word’, e.g. ACB or BAC.</a:t>
                </a:r>
              </a:p>
              <a:p>
                <a:pPr marL="285750" indent="-285750">
                  <a:buFont typeface="Arial" panose="020B0604020202020204" pitchFamily="34" charset="0"/>
                  <a:buChar char="•"/>
                </a:pPr>
                <a:r>
                  <a:rPr lang="en-GB" sz="1600" dirty="0"/>
                  <a:t>There are 3 choices for the first letter.</a:t>
                </a:r>
              </a:p>
              <a:p>
                <a:pPr marL="285750" indent="-285750">
                  <a:buFont typeface="Arial" panose="020B0604020202020204" pitchFamily="34" charset="0"/>
                  <a:buChar char="•"/>
                </a:pPr>
                <a:r>
                  <a:rPr lang="en-GB" sz="1600" dirty="0"/>
                  <a:t>There are then 2 choices left for the second letter.</a:t>
                </a:r>
              </a:p>
              <a:p>
                <a:pPr marL="285750" indent="-285750">
                  <a:buFont typeface="Arial" panose="020B0604020202020204" pitchFamily="34" charset="0"/>
                  <a:buChar char="•"/>
                </a:pPr>
                <a:r>
                  <a:rPr lang="en-GB" sz="1600" dirty="0"/>
                  <a:t>There is then only 1 choice left for the last letter.</a:t>
                </a:r>
              </a:p>
              <a:p>
                <a:pPr marL="285750" indent="-285750">
                  <a:buFont typeface="Arial" panose="020B0604020202020204" pitchFamily="34" charset="0"/>
                  <a:buChar char="•"/>
                </a:pPr>
                <a:endParaRPr lang="en-GB" sz="1600" dirty="0"/>
              </a:p>
              <a:p>
                <a:r>
                  <a:rPr lang="en-GB" sz="1600" dirty="0"/>
                  <a:t>There are therefore </a:t>
                </a:r>
                <a14:m>
                  <m:oMath xmlns:m="http://schemas.openxmlformats.org/officeDocument/2006/math">
                    <m:r>
                      <a:rPr lang="en-GB" sz="1600" b="0" i="1" smtClean="0">
                        <a:latin typeface="Cambria Math" panose="02040503050406030204" pitchFamily="18" charset="0"/>
                      </a:rPr>
                      <m:t>3×2×1=3!=6</m:t>
                    </m:r>
                  </m:oMath>
                </a14:m>
                <a:r>
                  <a:rPr lang="en-GB" sz="1600" dirty="0"/>
                  <a:t> possible combinations.</a:t>
                </a:r>
              </a:p>
              <a:p>
                <a:r>
                  <a:rPr lang="en-GB" sz="1600" b="1" dirty="0"/>
                  <a:t>Your calculator can calculate a factorial using the </a:t>
                </a:r>
                <a14:m>
                  <m:oMath xmlns:m="http://schemas.openxmlformats.org/officeDocument/2006/math">
                    <m:r>
                      <a:rPr lang="en-GB" sz="1600" b="1" i="1" smtClean="0">
                        <a:latin typeface="Cambria Math" panose="02040503050406030204" pitchFamily="18" charset="0"/>
                      </a:rPr>
                      <m:t>𝒙</m:t>
                    </m:r>
                    <m:r>
                      <a:rPr lang="en-GB" sz="1600" b="1" i="1" smtClean="0">
                        <a:latin typeface="Cambria Math" panose="02040503050406030204" pitchFamily="18" charset="0"/>
                      </a:rPr>
                      <m:t>!</m:t>
                    </m:r>
                  </m:oMath>
                </a14:m>
                <a:r>
                  <a:rPr lang="en-GB" sz="1600" b="1" dirty="0"/>
                  <a:t> button.</a:t>
                </a:r>
              </a:p>
            </p:txBody>
          </p:sp>
        </mc:Choice>
        <mc:Fallback xmlns="">
          <p:sp>
            <p:nvSpPr>
              <p:cNvPr id="7" name="TextBox 6"/>
              <p:cNvSpPr txBox="1">
                <a:spLocks noRot="1" noChangeAspect="1" noMove="1" noResize="1" noEditPoints="1" noAdjustHandles="1" noChangeArrowheads="1" noChangeShapeType="1" noTextEdit="1"/>
              </p:cNvSpPr>
              <p:nvPr/>
            </p:nvSpPr>
            <p:spPr>
              <a:xfrm>
                <a:off x="1102668" y="1527448"/>
                <a:ext cx="6840760" cy="2123658"/>
              </a:xfrm>
              <a:prstGeom prst="rect">
                <a:avLst/>
              </a:prstGeom>
              <a:blipFill>
                <a:blip r:embed="rId3"/>
                <a:stretch>
                  <a:fillRect l="-535" t="-8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747705" y="3673693"/>
                <a:ext cx="7272808" cy="150483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a:t>
                </a:r>
                <a14:m>
                  <m:oMath xmlns:m="http://schemas.openxmlformats.org/officeDocument/2006/math">
                    <m:r>
                      <a:rPr lang="en-GB" sz="2400" b="0" i="1" baseline="30000" smtClean="0">
                        <a:latin typeface="Cambria Math" panose="02040503050406030204" pitchFamily="18" charset="0"/>
                      </a:rPr>
                      <m:t>𝑛</m:t>
                    </m:r>
                    <m:r>
                      <a:rPr lang="en-GB" sz="2400" b="0" i="1" smtClean="0">
                        <a:latin typeface="Cambria Math" panose="02040503050406030204" pitchFamily="18" charset="0"/>
                      </a:rPr>
                      <m:t>𝐶𝑟</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m>
                          <m:mPr>
                            <m:plcHide m:val="on"/>
                            <m:mcs>
                              <m:mc>
                                <m:mcPr>
                                  <m:count m:val="1"/>
                                  <m:mcJc m:val="center"/>
                                </m:mcPr>
                              </m:mc>
                            </m:mcs>
                            <m:ctrlPr>
                              <a:rPr lang="en-GB" sz="2400" b="0" i="1" smtClean="0">
                                <a:latin typeface="Cambria Math" panose="02040503050406030204" pitchFamily="18" charset="0"/>
                              </a:rPr>
                            </m:ctrlPr>
                          </m:mPr>
                          <m:mr>
                            <m:e>
                              <m:r>
                                <a:rPr lang="en-GB" sz="2400" b="0" i="1" smtClean="0">
                                  <a:latin typeface="Cambria Math" panose="02040503050406030204" pitchFamily="18" charset="0"/>
                                </a:rPr>
                                <m:t>𝑛</m:t>
                              </m:r>
                            </m:e>
                          </m:mr>
                          <m:mr>
                            <m:e>
                              <m:r>
                                <a:rPr lang="en-GB" sz="2400" b="0" i="1" smtClean="0">
                                  <a:latin typeface="Cambria Math" panose="02040503050406030204" pitchFamily="18" charset="0"/>
                                </a:rPr>
                                <m:t>𝑟</m:t>
                              </m:r>
                            </m:e>
                          </m:mr>
                        </m:m>
                      </m:e>
                    </m:d>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𝑛</m:t>
                        </m:r>
                        <m:r>
                          <a:rPr lang="en-GB" sz="2400" b="0" i="1" smtClean="0">
                            <a:latin typeface="Cambria Math" panose="02040503050406030204" pitchFamily="18" charset="0"/>
                          </a:rPr>
                          <m:t>!</m:t>
                        </m:r>
                      </m:num>
                      <m:den>
                        <m:r>
                          <a:rPr lang="en-GB" sz="2400" b="0" i="1" smtClean="0">
                            <a:latin typeface="Cambria Math" panose="02040503050406030204" pitchFamily="18" charset="0"/>
                          </a:rPr>
                          <m:t>𝑟</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𝑛</m:t>
                            </m:r>
                            <m:r>
                              <a:rPr lang="en-GB" sz="2400" b="0" i="1" smtClean="0">
                                <a:latin typeface="Cambria Math" panose="02040503050406030204" pitchFamily="18" charset="0"/>
                              </a:rPr>
                              <m:t>−</m:t>
                            </m:r>
                            <m:r>
                              <a:rPr lang="en-GB" sz="2400" b="0" i="1" smtClean="0">
                                <a:latin typeface="Cambria Math" panose="02040503050406030204" pitchFamily="18" charset="0"/>
                              </a:rPr>
                              <m:t>𝑟</m:t>
                            </m:r>
                          </m:e>
                        </m:d>
                        <m:r>
                          <a:rPr lang="en-GB" sz="2400" b="0" i="1" smtClean="0">
                            <a:latin typeface="Cambria Math" panose="02040503050406030204" pitchFamily="18" charset="0"/>
                          </a:rPr>
                          <m:t>!</m:t>
                        </m:r>
                      </m:den>
                    </m:f>
                  </m:oMath>
                </a14:m>
                <a:br>
                  <a:rPr lang="en-GB" dirty="0"/>
                </a:br>
                <a:r>
                  <a:rPr lang="en-GB" dirty="0"/>
                  <a:t>said “</a:t>
                </a:r>
                <a14:m>
                  <m:oMath xmlns:m="http://schemas.openxmlformats.org/officeDocument/2006/math">
                    <m:r>
                      <a:rPr lang="en-GB" b="0" i="1" smtClean="0">
                        <a:latin typeface="Cambria Math" panose="02040503050406030204" pitchFamily="18" charset="0"/>
                      </a:rPr>
                      <m:t>𝑛</m:t>
                    </m:r>
                  </m:oMath>
                </a14:m>
                <a:r>
                  <a:rPr lang="en-GB" dirty="0"/>
                  <a:t> choose </a:t>
                </a:r>
                <a14:m>
                  <m:oMath xmlns:m="http://schemas.openxmlformats.org/officeDocument/2006/math">
                    <m:r>
                      <a:rPr lang="en-GB" b="0" i="1" smtClean="0">
                        <a:latin typeface="Cambria Math" panose="02040503050406030204" pitchFamily="18" charset="0"/>
                      </a:rPr>
                      <m:t>𝑟</m:t>
                    </m:r>
                  </m:oMath>
                </a14:m>
                <a:r>
                  <a:rPr lang="en-GB" dirty="0"/>
                  <a:t>”, is the number of ways of ‘choosing’ </a:t>
                </a:r>
                <a14:m>
                  <m:oMath xmlns:m="http://schemas.openxmlformats.org/officeDocument/2006/math">
                    <m:r>
                      <a:rPr lang="en-GB" b="0" i="1" smtClean="0">
                        <a:latin typeface="Cambria Math" panose="02040503050406030204" pitchFamily="18" charset="0"/>
                      </a:rPr>
                      <m:t>𝑟</m:t>
                    </m:r>
                  </m:oMath>
                </a14:m>
                <a:r>
                  <a:rPr lang="en-GB" dirty="0"/>
                  <a:t> things from </a:t>
                </a:r>
                <a14:m>
                  <m:oMath xmlns:m="http://schemas.openxmlformats.org/officeDocument/2006/math">
                    <m:r>
                      <a:rPr lang="en-GB" b="0" i="1" smtClean="0">
                        <a:latin typeface="Cambria Math" panose="02040503050406030204" pitchFamily="18" charset="0"/>
                      </a:rPr>
                      <m:t>𝑛</m:t>
                    </m:r>
                  </m:oMath>
                </a14:m>
                <a:r>
                  <a:rPr lang="en-GB" dirty="0"/>
                  <a:t>, such that the order in our selection does not matter.</a:t>
                </a:r>
              </a:p>
              <a:p>
                <a:r>
                  <a:rPr lang="en-GB" dirty="0"/>
                  <a:t>These are also known as </a:t>
                </a:r>
                <a:r>
                  <a:rPr lang="en-GB" b="1" u="sng" dirty="0"/>
                  <a:t>binomial coefficients</a:t>
                </a:r>
                <a:r>
                  <a:rPr lang="en-GB" dirty="0"/>
                  <a:t>.</a:t>
                </a:r>
              </a:p>
            </p:txBody>
          </p:sp>
        </mc:Choice>
        <mc:Fallback xmlns="">
          <p:sp>
            <p:nvSpPr>
              <p:cNvPr id="8" name="TextBox 7"/>
              <p:cNvSpPr txBox="1">
                <a:spLocks noRot="1" noChangeAspect="1" noMove="1" noResize="1" noEditPoints="1" noAdjustHandles="1" noChangeArrowheads="1" noChangeShapeType="1" noTextEdit="1"/>
              </p:cNvSpPr>
              <p:nvPr/>
            </p:nvSpPr>
            <p:spPr>
              <a:xfrm>
                <a:off x="747705" y="3673693"/>
                <a:ext cx="7272808" cy="1504836"/>
              </a:xfrm>
              <a:prstGeom prst="rect">
                <a:avLst/>
              </a:prstGeom>
              <a:blipFill>
                <a:blip r:embed="rId4"/>
                <a:stretch>
                  <a:fillRect l="-585" r="-167" b="-52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1035224" y="5318472"/>
                <a:ext cx="7321376" cy="1402820"/>
              </a:xfrm>
              <a:prstGeom prst="rect">
                <a:avLst/>
              </a:prstGeom>
              <a:noFill/>
            </p:spPr>
            <p:txBody>
              <a:bodyPr wrap="square" rtlCol="0">
                <a:spAutoFit/>
              </a:bodyPr>
              <a:lstStyle/>
              <a:p>
                <a:r>
                  <a:rPr lang="en-GB" sz="1600" dirty="0"/>
                  <a:t>For example, if you a football team captain and need to choose 4 people from amongst 10 in your class, there are </a:t>
                </a:r>
                <a14:m>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10</m:t>
                              </m:r>
                            </m:e>
                          </m:mr>
                          <m:mr>
                            <m:e>
                              <m:r>
                                <a:rPr lang="en-GB" sz="1600" b="0" i="1" smtClean="0">
                                  <a:latin typeface="Cambria Math" panose="02040503050406030204" pitchFamily="18" charset="0"/>
                                </a:rPr>
                                <m:t>4</m:t>
                              </m:r>
                            </m:e>
                          </m:mr>
                        </m:m>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10!</m:t>
                        </m:r>
                      </m:num>
                      <m:den>
                        <m:r>
                          <a:rPr lang="en-GB" sz="1600" b="0" i="1" smtClean="0">
                            <a:latin typeface="Cambria Math" panose="02040503050406030204" pitchFamily="18" charset="0"/>
                          </a:rPr>
                          <m:t>4!6! </m:t>
                        </m:r>
                      </m:den>
                    </m:f>
                    <m:r>
                      <a:rPr lang="en-GB" sz="1600" b="0" i="1" smtClean="0">
                        <a:latin typeface="Cambria Math" panose="02040503050406030204" pitchFamily="18" charset="0"/>
                      </a:rPr>
                      <m:t>=210</m:t>
                    </m:r>
                  </m:oMath>
                </a14:m>
                <a:r>
                  <a:rPr lang="en-GB" sz="1600" dirty="0"/>
                  <a:t> possible selections. </a:t>
                </a:r>
              </a:p>
              <a:p>
                <a:r>
                  <a:rPr lang="en-GB" sz="1600" i="1" dirty="0"/>
                  <a:t>(Note: the </a:t>
                </a:r>
                <a14:m>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10</m:t>
                              </m:r>
                            </m:e>
                          </m:mr>
                          <m:mr>
                            <m:e>
                              <m:r>
                                <a:rPr lang="en-GB" sz="1600" b="0" i="1" smtClean="0">
                                  <a:latin typeface="Cambria Math" panose="02040503050406030204" pitchFamily="18" charset="0"/>
                                </a:rPr>
                                <m:t>4</m:t>
                              </m:r>
                            </m:e>
                          </m:mr>
                        </m:m>
                      </m:e>
                    </m:d>
                  </m:oMath>
                </a14:m>
                <a:r>
                  <a:rPr lang="en-GB" sz="1600" i="1" dirty="0"/>
                  <a:t> notation is preferable to </a:t>
                </a:r>
                <a14:m>
                  <m:oMath xmlns:m="http://schemas.openxmlformats.org/officeDocument/2006/math">
                    <m:r>
                      <a:rPr lang="en-GB" sz="1600" b="0" i="1" baseline="30000" smtClean="0">
                        <a:latin typeface="Cambria Math" panose="02040503050406030204" pitchFamily="18" charset="0"/>
                      </a:rPr>
                      <m:t>10</m:t>
                    </m:r>
                    <m:r>
                      <a:rPr lang="en-GB" sz="1600" b="0" i="1" smtClean="0">
                        <a:latin typeface="Cambria Math" panose="02040503050406030204" pitchFamily="18" charset="0"/>
                      </a:rPr>
                      <m:t>𝐶</m:t>
                    </m:r>
                    <m:r>
                      <a:rPr lang="en-GB" sz="1600" b="0" i="1" baseline="-25000" smtClean="0">
                        <a:latin typeface="Cambria Math" panose="02040503050406030204" pitchFamily="18" charset="0"/>
                      </a:rPr>
                      <m:t>4</m:t>
                    </m:r>
                  </m:oMath>
                </a14:m>
                <a:r>
                  <a:rPr lang="en-GB" sz="1600" i="1" dirty="0"/>
                  <a:t>)</a:t>
                </a:r>
              </a:p>
              <a:p>
                <a:r>
                  <a:rPr lang="en-GB" sz="1600" b="1" dirty="0"/>
                  <a:t>Use the </a:t>
                </a:r>
                <a14:m>
                  <m:oMath xmlns:m="http://schemas.openxmlformats.org/officeDocument/2006/math">
                    <m:r>
                      <a:rPr lang="en-GB" sz="1600" b="1" i="1" smtClean="0">
                        <a:latin typeface="Cambria Math" panose="02040503050406030204" pitchFamily="18" charset="0"/>
                      </a:rPr>
                      <m:t>𝒏𝑪𝒓</m:t>
                    </m:r>
                  </m:oMath>
                </a14:m>
                <a:r>
                  <a:rPr lang="en-GB" sz="1600" b="1" dirty="0"/>
                  <a:t> button on your calculator (your calculator input should display “10C4”)</a:t>
                </a:r>
                <a:endParaRPr lang="en-GB" b="1" dirty="0"/>
              </a:p>
            </p:txBody>
          </p:sp>
        </mc:Choice>
        <mc:Fallback xmlns="">
          <p:sp>
            <p:nvSpPr>
              <p:cNvPr id="9" name="TextBox 8"/>
              <p:cNvSpPr txBox="1">
                <a:spLocks noRot="1" noChangeAspect="1" noMove="1" noResize="1" noEditPoints="1" noAdjustHandles="1" noChangeArrowheads="1" noChangeShapeType="1" noTextEdit="1"/>
              </p:cNvSpPr>
              <p:nvPr/>
            </p:nvSpPr>
            <p:spPr>
              <a:xfrm>
                <a:off x="1035224" y="5318472"/>
                <a:ext cx="7321376" cy="1402820"/>
              </a:xfrm>
              <a:prstGeom prst="rect">
                <a:avLst/>
              </a:prstGeom>
              <a:blipFill>
                <a:blip r:embed="rId5"/>
                <a:stretch>
                  <a:fillRect l="-500" t="-1299" b="-4329"/>
                </a:stretch>
              </a:blipFill>
            </p:spPr>
            <p:txBody>
              <a:bodyPr/>
              <a:lstStyle/>
              <a:p>
                <a:r>
                  <a:rPr lang="en-GB">
                    <a:noFill/>
                  </a:rPr>
                  <a:t> </a:t>
                </a:r>
              </a:p>
            </p:txBody>
          </p:sp>
        </mc:Fallback>
      </mc:AlternateContent>
    </p:spTree>
    <p:extLst>
      <p:ext uri="{BB962C8B-B14F-4D97-AF65-F5344CB8AC3E}">
        <p14:creationId xmlns:p14="http://schemas.microsoft.com/office/powerpoint/2010/main" val="282262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416744" y="828328"/>
                <a:ext cx="2770956" cy="575946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2400" dirty="0"/>
                  <a:t>Calculate the value of the following. You may use the factorial button, but not the </a:t>
                </a:r>
                <a:r>
                  <a:rPr lang="en-GB" sz="2400" dirty="0" err="1"/>
                  <a:t>nCr</a:t>
                </a:r>
                <a:r>
                  <a:rPr lang="en-GB" sz="2400" dirty="0"/>
                  <a:t> button.</a:t>
                </a:r>
              </a:p>
              <a:p>
                <a:pPr marL="457200" indent="-457200">
                  <a:buAutoNum type="alphaLcParenR"/>
                </a:pPr>
                <a:r>
                  <a:rPr lang="en-GB" sz="2400" b="0" dirty="0"/>
                  <a:t> </a:t>
                </a:r>
                <a14:m>
                  <m:oMath xmlns:m="http://schemas.openxmlformats.org/officeDocument/2006/math">
                    <m:r>
                      <a:rPr lang="en-GB" sz="2400" b="0" i="1" smtClean="0">
                        <a:latin typeface="Cambria Math" panose="02040503050406030204" pitchFamily="18" charset="0"/>
                      </a:rPr>
                      <m:t>5!</m:t>
                    </m:r>
                  </m:oMath>
                </a14:m>
                <a:endParaRPr lang="en-GB" sz="2400" dirty="0"/>
              </a:p>
              <a:p>
                <a:pPr marL="457200" indent="-457200">
                  <a:buAutoNum type="alphaLcParenR"/>
                </a:pPr>
                <a:r>
                  <a:rPr lang="en-GB" sz="2400" dirty="0"/>
                  <a:t> </a:t>
                </a:r>
                <a14:m>
                  <m:oMath xmlns:m="http://schemas.openxmlformats.org/officeDocument/2006/math">
                    <m:d>
                      <m:dPr>
                        <m:ctrlPr>
                          <a:rPr lang="en-GB" sz="2400" b="0" i="1" smtClean="0">
                            <a:latin typeface="Cambria Math" panose="02040503050406030204" pitchFamily="18" charset="0"/>
                          </a:rPr>
                        </m:ctrlPr>
                      </m:dPr>
                      <m:e>
                        <m:m>
                          <m:mPr>
                            <m:plcHide m:val="on"/>
                            <m:mcs>
                              <m:mc>
                                <m:mcPr>
                                  <m:count m:val="1"/>
                                  <m:mcJc m:val="center"/>
                                </m:mcPr>
                              </m:mc>
                            </m:mcs>
                            <m:ctrlPr>
                              <a:rPr lang="en-GB" sz="2400" b="0" i="1" smtClean="0">
                                <a:latin typeface="Cambria Math" panose="02040503050406030204" pitchFamily="18" charset="0"/>
                              </a:rPr>
                            </m:ctrlPr>
                          </m:mPr>
                          <m:mr>
                            <m:e>
                              <m:r>
                                <a:rPr lang="en-GB" sz="2400" b="0" i="1" smtClean="0">
                                  <a:latin typeface="Cambria Math" panose="02040503050406030204" pitchFamily="18" charset="0"/>
                                </a:rPr>
                                <m:t>5</m:t>
                              </m:r>
                            </m:e>
                          </m:mr>
                          <m:mr>
                            <m:e>
                              <m:r>
                                <a:rPr lang="en-GB" sz="2400" b="0" i="1" smtClean="0">
                                  <a:latin typeface="Cambria Math" panose="02040503050406030204" pitchFamily="18" charset="0"/>
                                </a:rPr>
                                <m:t>3</m:t>
                              </m:r>
                            </m:e>
                          </m:mr>
                        </m:m>
                      </m:e>
                    </m:d>
                  </m:oMath>
                </a14:m>
                <a:endParaRPr lang="en-GB" sz="2400" b="0" dirty="0"/>
              </a:p>
              <a:p>
                <a:pPr marL="457200" indent="-457200">
                  <a:buAutoNum type="alphaLcParenR"/>
                </a:pPr>
                <a:r>
                  <a:rPr lang="en-GB" sz="2400" dirty="0"/>
                  <a:t> </a:t>
                </a:r>
                <a14:m>
                  <m:oMath xmlns:m="http://schemas.openxmlformats.org/officeDocument/2006/math">
                    <m:r>
                      <a:rPr lang="en-GB" sz="2400" b="0" i="1" smtClean="0">
                        <a:latin typeface="Cambria Math" panose="02040503050406030204" pitchFamily="18" charset="0"/>
                      </a:rPr>
                      <m:t>0!</m:t>
                    </m:r>
                  </m:oMath>
                </a14:m>
                <a:endParaRPr lang="en-GB" sz="2400" dirty="0"/>
              </a:p>
              <a:p>
                <a:pPr marL="457200" indent="-457200">
                  <a:buAutoNum type="alphaLcParenR"/>
                </a:pPr>
                <a:r>
                  <a:rPr lang="en-GB" sz="2400" dirty="0"/>
                  <a:t> </a:t>
                </a:r>
                <a14:m>
                  <m:oMath xmlns:m="http://schemas.openxmlformats.org/officeDocument/2006/math">
                    <m:d>
                      <m:dPr>
                        <m:ctrlPr>
                          <a:rPr lang="en-GB" sz="2400" i="1">
                            <a:latin typeface="Cambria Math" panose="02040503050406030204" pitchFamily="18" charset="0"/>
                          </a:rPr>
                        </m:ctrlPr>
                      </m:dPr>
                      <m:e>
                        <m:m>
                          <m:mPr>
                            <m:plcHide m:val="on"/>
                            <m:mcs>
                              <m:mc>
                                <m:mcPr>
                                  <m:count m:val="1"/>
                                  <m:mcJc m:val="center"/>
                                </m:mcPr>
                              </m:mc>
                            </m:mcs>
                            <m:ctrlPr>
                              <a:rPr lang="en-GB" sz="2400" i="1">
                                <a:latin typeface="Cambria Math" panose="02040503050406030204" pitchFamily="18" charset="0"/>
                              </a:rPr>
                            </m:ctrlPr>
                          </m:mPr>
                          <m:mr>
                            <m:e>
                              <m:r>
                                <a:rPr lang="en-GB" sz="2400" i="1">
                                  <a:latin typeface="Cambria Math" panose="02040503050406030204" pitchFamily="18" charset="0"/>
                                </a:rPr>
                                <m:t>20</m:t>
                              </m:r>
                            </m:e>
                          </m:mr>
                          <m:mr>
                            <m:e>
                              <m:r>
                                <a:rPr lang="en-GB" sz="2400" b="0" i="1" smtClean="0">
                                  <a:latin typeface="Cambria Math" panose="02040503050406030204" pitchFamily="18" charset="0"/>
                                </a:rPr>
                                <m:t>1</m:t>
                              </m:r>
                            </m:e>
                          </m:mr>
                        </m:m>
                      </m:e>
                    </m:d>
                  </m:oMath>
                </a14:m>
                <a:endParaRPr lang="en-GB" sz="2400" dirty="0"/>
              </a:p>
              <a:p>
                <a:pPr marL="457200" indent="-457200">
                  <a:buAutoNum type="alphaLcParenR"/>
                </a:pPr>
                <a:r>
                  <a:rPr lang="en-GB" sz="2400" dirty="0"/>
                  <a:t> </a:t>
                </a:r>
                <a14:m>
                  <m:oMath xmlns:m="http://schemas.openxmlformats.org/officeDocument/2006/math">
                    <m:d>
                      <m:dPr>
                        <m:ctrlPr>
                          <a:rPr lang="en-GB" sz="2400" b="0" i="1" smtClean="0">
                            <a:latin typeface="Cambria Math" panose="02040503050406030204" pitchFamily="18" charset="0"/>
                          </a:rPr>
                        </m:ctrlPr>
                      </m:dPr>
                      <m:e>
                        <m:m>
                          <m:mPr>
                            <m:plcHide m:val="on"/>
                            <m:mcs>
                              <m:mc>
                                <m:mcPr>
                                  <m:count m:val="1"/>
                                  <m:mcJc m:val="center"/>
                                </m:mcPr>
                              </m:mc>
                            </m:mcs>
                            <m:ctrlPr>
                              <a:rPr lang="en-GB" sz="2400" b="0" i="1" smtClean="0">
                                <a:latin typeface="Cambria Math" panose="02040503050406030204" pitchFamily="18" charset="0"/>
                              </a:rPr>
                            </m:ctrlPr>
                          </m:mPr>
                          <m:mr>
                            <m:e>
                              <m:r>
                                <a:rPr lang="en-GB" sz="2400" b="0" i="1" smtClean="0">
                                  <a:latin typeface="Cambria Math" panose="02040503050406030204" pitchFamily="18" charset="0"/>
                                </a:rPr>
                                <m:t>20</m:t>
                              </m:r>
                            </m:e>
                          </m:mr>
                          <m:mr>
                            <m:e>
                              <m:r>
                                <a:rPr lang="en-GB" sz="2400" b="0" i="1" smtClean="0">
                                  <a:latin typeface="Cambria Math" panose="02040503050406030204" pitchFamily="18" charset="0"/>
                                </a:rPr>
                                <m:t>0</m:t>
                              </m:r>
                            </m:e>
                          </m:mr>
                        </m:m>
                      </m:e>
                    </m:d>
                  </m:oMath>
                </a14:m>
                <a:endParaRPr lang="en-GB" sz="2400" dirty="0"/>
              </a:p>
              <a:p>
                <a:pPr marL="457200" indent="-457200">
                  <a:buAutoNum type="alphaLcParenR"/>
                </a:pPr>
                <a:r>
                  <a:rPr lang="en-GB" sz="2400" dirty="0"/>
                  <a:t> </a:t>
                </a:r>
                <a14:m>
                  <m:oMath xmlns:m="http://schemas.openxmlformats.org/officeDocument/2006/math">
                    <m:d>
                      <m:dPr>
                        <m:ctrlPr>
                          <a:rPr lang="en-GB" sz="2400" b="0" i="1" smtClean="0">
                            <a:latin typeface="Cambria Math" panose="02040503050406030204" pitchFamily="18" charset="0"/>
                          </a:rPr>
                        </m:ctrlPr>
                      </m:dPr>
                      <m:e>
                        <m:m>
                          <m:mPr>
                            <m:plcHide m:val="on"/>
                            <m:mcs>
                              <m:mc>
                                <m:mcPr>
                                  <m:count m:val="1"/>
                                  <m:mcJc m:val="center"/>
                                </m:mcPr>
                              </m:mc>
                            </m:mcs>
                            <m:ctrlPr>
                              <a:rPr lang="en-GB" sz="2400" b="0" i="1" smtClean="0">
                                <a:latin typeface="Cambria Math" panose="02040503050406030204" pitchFamily="18" charset="0"/>
                              </a:rPr>
                            </m:ctrlPr>
                          </m:mPr>
                          <m:mr>
                            <m:e>
                              <m:r>
                                <a:rPr lang="en-GB" sz="2400" b="0" i="1" smtClean="0">
                                  <a:latin typeface="Cambria Math" panose="02040503050406030204" pitchFamily="18" charset="0"/>
                                </a:rPr>
                                <m:t>20</m:t>
                              </m:r>
                            </m:e>
                          </m:mr>
                          <m:mr>
                            <m:e>
                              <m:r>
                                <a:rPr lang="en-GB" sz="2400" b="0" i="1" smtClean="0">
                                  <a:latin typeface="Cambria Math" panose="02040503050406030204" pitchFamily="18" charset="0"/>
                                </a:rPr>
                                <m:t>2</m:t>
                              </m:r>
                            </m:e>
                          </m:mr>
                        </m:m>
                      </m:e>
                    </m:d>
                  </m:oMath>
                </a14:m>
                <a:endParaRPr lang="en-GB" sz="2400" dirty="0"/>
              </a:p>
              <a:p>
                <a:pPr marL="457200" indent="-457200">
                  <a:buAutoNum type="alphaLcParenR"/>
                </a:pPr>
                <a:r>
                  <a:rPr lang="en-GB" sz="2400" dirty="0"/>
                  <a:t> </a:t>
                </a:r>
                <a14:m>
                  <m:oMath xmlns:m="http://schemas.openxmlformats.org/officeDocument/2006/math">
                    <m:d>
                      <m:dPr>
                        <m:ctrlPr>
                          <a:rPr lang="en-GB" sz="2400" i="1">
                            <a:latin typeface="Cambria Math" panose="02040503050406030204" pitchFamily="18" charset="0"/>
                          </a:rPr>
                        </m:ctrlPr>
                      </m:dPr>
                      <m:e>
                        <m:m>
                          <m:mPr>
                            <m:plcHide m:val="on"/>
                            <m:mcs>
                              <m:mc>
                                <m:mcPr>
                                  <m:count m:val="1"/>
                                  <m:mcJc m:val="center"/>
                                </m:mcPr>
                              </m:mc>
                            </m:mcs>
                            <m:ctrlPr>
                              <a:rPr lang="en-GB" sz="2400" i="1">
                                <a:latin typeface="Cambria Math" panose="02040503050406030204" pitchFamily="18" charset="0"/>
                              </a:rPr>
                            </m:ctrlPr>
                          </m:mPr>
                          <m:mr>
                            <m:e>
                              <m:r>
                                <a:rPr lang="en-GB" sz="2400" i="1">
                                  <a:latin typeface="Cambria Math" panose="02040503050406030204" pitchFamily="18" charset="0"/>
                                </a:rPr>
                                <m:t>20</m:t>
                              </m:r>
                            </m:e>
                          </m:mr>
                          <m:mr>
                            <m:e>
                              <m:r>
                                <a:rPr lang="en-GB" sz="2400" i="1">
                                  <a:latin typeface="Cambria Math" panose="02040503050406030204" pitchFamily="18" charset="0"/>
                                </a:rPr>
                                <m:t>18</m:t>
                              </m:r>
                            </m:e>
                          </m:mr>
                        </m:m>
                      </m:e>
                    </m:d>
                  </m:oMath>
                </a14:m>
                <a:endParaRPr lang="en-GB"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416744" y="828328"/>
                <a:ext cx="2770956" cy="5759462"/>
              </a:xfrm>
              <a:prstGeom prst="rect">
                <a:avLst/>
              </a:prstGeom>
              <a:blipFill>
                <a:blip r:embed="rId2"/>
                <a:stretch>
                  <a:fillRect l="-206" r="-2268"/>
                </a:stretch>
              </a:blipFill>
              <a:effectLst>
                <a:outerShdw blurRad="63500" sx="102000" sy="102000" algn="ctr" rotWithShape="0">
                  <a:prstClr val="black">
                    <a:alpha val="40000"/>
                  </a:prstClr>
                </a:outerShdw>
              </a:effectLst>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563888" y="675928"/>
                <a:ext cx="5389612" cy="651825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sz="1600" b="0" i="1" smtClean="0">
                          <a:latin typeface="Cambria Math" panose="02040503050406030204" pitchFamily="18" charset="0"/>
                        </a:rPr>
                        <m:t>5!=5×4×3×2×1=120</m:t>
                      </m:r>
                    </m:oMath>
                  </m:oMathPara>
                </a14:m>
                <a:endParaRPr lang="en-GB" sz="1600" b="0" dirty="0"/>
              </a:p>
              <a:p>
                <a:endParaRPr lang="en-GB" sz="800" dirty="0"/>
              </a:p>
              <a:p>
                <a:pPr/>
                <a14:m>
                  <m:oMathPara xmlns:m="http://schemas.openxmlformats.org/officeDocument/2006/math">
                    <m:oMathParaPr>
                      <m:jc m:val="left"/>
                    </m:oMathParaPr>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5</m:t>
                                </m:r>
                              </m:e>
                            </m:mr>
                            <m:mr>
                              <m:e>
                                <m:r>
                                  <a:rPr lang="en-GB" sz="1600" b="0" i="1" smtClean="0">
                                    <a:latin typeface="Cambria Math" panose="02040503050406030204" pitchFamily="18" charset="0"/>
                                  </a:rPr>
                                  <m:t>3</m:t>
                                </m:r>
                              </m:e>
                            </m:mr>
                          </m:m>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5!</m:t>
                          </m:r>
                        </m:num>
                        <m:den>
                          <m:r>
                            <a:rPr lang="en-GB" sz="1600" b="0" i="1" smtClean="0">
                              <a:latin typeface="Cambria Math" panose="02040503050406030204" pitchFamily="18" charset="0"/>
                            </a:rPr>
                            <m:t>3!2!</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120</m:t>
                          </m:r>
                        </m:num>
                        <m:den>
                          <m:r>
                            <a:rPr lang="en-GB" sz="1600" b="0" i="1" smtClean="0">
                              <a:latin typeface="Cambria Math" panose="02040503050406030204" pitchFamily="18" charset="0"/>
                            </a:rPr>
                            <m:t>6×2</m:t>
                          </m:r>
                        </m:den>
                      </m:f>
                      <m:r>
                        <a:rPr lang="en-GB" sz="1600" b="0" i="1" smtClean="0">
                          <a:latin typeface="Cambria Math" panose="02040503050406030204" pitchFamily="18" charset="0"/>
                        </a:rPr>
                        <m:t>=10</m:t>
                      </m:r>
                    </m:oMath>
                  </m:oMathPara>
                </a14:m>
                <a:endParaRPr lang="en-GB" sz="1600" b="0" dirty="0"/>
              </a:p>
              <a:p>
                <a:endParaRPr lang="en-GB" sz="1100" dirty="0"/>
              </a:p>
              <a:p>
                <a14:m>
                  <m:oMath xmlns:m="http://schemas.openxmlformats.org/officeDocument/2006/math">
                    <m:r>
                      <a:rPr lang="en-GB" sz="1600" b="0" i="1" smtClean="0">
                        <a:latin typeface="Cambria Math" panose="02040503050406030204" pitchFamily="18" charset="0"/>
                      </a:rPr>
                      <m:t>0!=1</m:t>
                    </m:r>
                  </m:oMath>
                </a14:m>
                <a:r>
                  <a:rPr lang="en-GB" sz="1600" dirty="0"/>
                  <a:t>. Accept this for the moment, but all will be explained in part (e).</a:t>
                </a:r>
              </a:p>
              <a:p>
                <a:endParaRPr lang="en-GB" sz="1050" dirty="0"/>
              </a:p>
              <a:p>
                <a:r>
                  <a:rPr lang="en-GB" sz="1600" dirty="0"/>
                  <a:t>Conceptually, there is clearly 20 ways to choose 1 thing from 20. But using the formula: </a:t>
                </a:r>
                <a14:m>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20</m:t>
                              </m:r>
                            </m:e>
                          </m:mr>
                          <m:mr>
                            <m:e>
                              <m:r>
                                <a:rPr lang="en-GB" sz="1600" b="0" i="1" smtClean="0">
                                  <a:latin typeface="Cambria Math" panose="02040503050406030204" pitchFamily="18" charset="0"/>
                                </a:rPr>
                                <m:t>1</m:t>
                              </m:r>
                            </m:e>
                          </m:mr>
                        </m:m>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20!</m:t>
                        </m:r>
                      </m:num>
                      <m:den>
                        <m:r>
                          <a:rPr lang="en-GB" sz="1600" b="0" i="1" smtClean="0">
                            <a:latin typeface="Cambria Math" panose="02040503050406030204" pitchFamily="18" charset="0"/>
                          </a:rPr>
                          <m:t>1!19!</m:t>
                        </m:r>
                      </m:den>
                    </m:f>
                    <m:r>
                      <a:rPr lang="en-GB" sz="1600" b="0" i="1" smtClean="0">
                        <a:latin typeface="Cambria Math" panose="02040503050406030204" pitchFamily="18" charset="0"/>
                      </a:rPr>
                      <m:t>=20</m:t>
                    </m:r>
                  </m:oMath>
                </a14:m>
                <a:endParaRPr lang="en-GB" sz="1600" dirty="0"/>
              </a:p>
              <a:p>
                <a:r>
                  <a:rPr lang="en-GB" sz="1600" b="1" dirty="0">
                    <a:latin typeface="Wingdings" panose="05000000000000000000" pitchFamily="2" charset="2"/>
                  </a:rPr>
                  <a:t>!</a:t>
                </a:r>
                <a:r>
                  <a:rPr lang="en-GB" sz="1600" b="1" dirty="0"/>
                  <a:t> </a:t>
                </a:r>
                <a14:m>
                  <m:oMath xmlns:m="http://schemas.openxmlformats.org/officeDocument/2006/math">
                    <m:d>
                      <m:dPr>
                        <m:ctrlPr>
                          <a:rPr lang="en-GB" sz="1600" b="1" i="1" smtClean="0">
                            <a:latin typeface="Cambria Math" panose="02040503050406030204" pitchFamily="18" charset="0"/>
                          </a:rPr>
                        </m:ctrlPr>
                      </m:dPr>
                      <m:e>
                        <m:m>
                          <m:mPr>
                            <m:plcHide m:val="on"/>
                            <m:mcs>
                              <m:mc>
                                <m:mcPr>
                                  <m:count m:val="1"/>
                                  <m:mcJc m:val="center"/>
                                </m:mcPr>
                              </m:mc>
                            </m:mcs>
                            <m:ctrlPr>
                              <a:rPr lang="en-GB" sz="1600" b="1" i="1" smtClean="0">
                                <a:latin typeface="Cambria Math" panose="02040503050406030204" pitchFamily="18" charset="0"/>
                              </a:rPr>
                            </m:ctrlPr>
                          </m:mPr>
                          <m:mr>
                            <m:e>
                              <m:r>
                                <a:rPr lang="en-GB" sz="1600" b="1" i="1" smtClean="0">
                                  <a:latin typeface="Cambria Math" panose="02040503050406030204" pitchFamily="18" charset="0"/>
                                </a:rPr>
                                <m:t>𝒏</m:t>
                              </m:r>
                            </m:e>
                          </m:mr>
                          <m:mr>
                            <m:e>
                              <m:r>
                                <a:rPr lang="en-GB" sz="1600" b="1" i="1" smtClean="0">
                                  <a:latin typeface="Cambria Math" panose="02040503050406030204" pitchFamily="18" charset="0"/>
                                </a:rPr>
                                <m:t>𝟏</m:t>
                              </m:r>
                            </m:e>
                          </m:mr>
                        </m:m>
                      </m:e>
                    </m:d>
                    <m:r>
                      <a:rPr lang="en-GB" sz="1600" b="1" i="1" smtClean="0">
                        <a:latin typeface="Cambria Math" panose="02040503050406030204" pitchFamily="18" charset="0"/>
                      </a:rPr>
                      <m:t>=</m:t>
                    </m:r>
                    <m:r>
                      <a:rPr lang="en-GB" sz="1600" b="1" i="1" smtClean="0">
                        <a:latin typeface="Cambria Math" panose="02040503050406030204" pitchFamily="18" charset="0"/>
                      </a:rPr>
                      <m:t>𝒏</m:t>
                    </m:r>
                  </m:oMath>
                </a14:m>
                <a:r>
                  <a:rPr lang="en-GB" sz="1600" b="1" dirty="0"/>
                  <a:t> for all </a:t>
                </a:r>
                <a14:m>
                  <m:oMath xmlns:m="http://schemas.openxmlformats.org/officeDocument/2006/math">
                    <m:r>
                      <a:rPr lang="en-GB" sz="1600" b="1" i="1" smtClean="0">
                        <a:latin typeface="Cambria Math" panose="02040503050406030204" pitchFamily="18" charset="0"/>
                      </a:rPr>
                      <m:t>𝒏</m:t>
                    </m:r>
                  </m:oMath>
                </a14:m>
                <a:r>
                  <a:rPr lang="en-GB" sz="1600" b="1" dirty="0"/>
                  <a:t>.</a:t>
                </a:r>
              </a:p>
              <a:p>
                <a:endParaRPr lang="en-GB" sz="1000" dirty="0"/>
              </a:p>
              <a:p>
                <a:r>
                  <a:rPr lang="en-GB" sz="1600" dirty="0"/>
                  <a:t>We’d expect there to be 1 way to choose no things (since ‘no selection’ is itself a possibility we should count).</a:t>
                </a:r>
              </a:p>
              <a:p>
                <a:r>
                  <a:rPr lang="en-GB" sz="1600" dirty="0"/>
                  <a:t>Using the formula:</a:t>
                </a:r>
                <a14:m>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20</m:t>
                              </m:r>
                            </m:e>
                          </m:mr>
                          <m:mr>
                            <m:e>
                              <m:r>
                                <a:rPr lang="en-GB" sz="1600" b="0" i="1" smtClean="0">
                                  <a:latin typeface="Cambria Math" panose="02040503050406030204" pitchFamily="18" charset="0"/>
                                </a:rPr>
                                <m:t>0</m:t>
                              </m:r>
                            </m:e>
                          </m:mr>
                        </m:m>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20!</m:t>
                        </m:r>
                      </m:num>
                      <m:den>
                        <m:r>
                          <a:rPr lang="en-GB" sz="1600" b="0" i="1" smtClean="0">
                            <a:latin typeface="Cambria Math" panose="02040503050406030204" pitchFamily="18" charset="0"/>
                          </a:rPr>
                          <m:t>0!20!</m:t>
                        </m:r>
                      </m:den>
                    </m:f>
                    <m:r>
                      <a:rPr lang="en-GB" sz="1600" b="0" i="1" smtClean="0">
                        <a:latin typeface="Cambria Math" panose="02040503050406030204" pitchFamily="18" charset="0"/>
                      </a:rPr>
                      <m:t>=1</m:t>
                    </m:r>
                  </m:oMath>
                </a14:m>
                <a:endParaRPr lang="en-GB" sz="1600" dirty="0"/>
              </a:p>
              <a:p>
                <a:r>
                  <a:rPr lang="en-GB" sz="1600" dirty="0"/>
                  <a:t>This provides justification for letting </a:t>
                </a:r>
                <a14:m>
                  <m:oMath xmlns:m="http://schemas.openxmlformats.org/officeDocument/2006/math">
                    <m:r>
                      <a:rPr lang="en-GB" sz="1600" b="0" i="1" smtClean="0">
                        <a:latin typeface="Cambria Math" panose="02040503050406030204" pitchFamily="18" charset="0"/>
                      </a:rPr>
                      <m:t>0!=1</m:t>
                    </m:r>
                  </m:oMath>
                </a14:m>
                <a:r>
                  <a:rPr lang="en-GB" sz="1600" dirty="0"/>
                  <a:t>.   </a:t>
                </a:r>
                <a:r>
                  <a:rPr lang="en-GB" sz="1600" b="1" dirty="0">
                    <a:latin typeface="Wingdings" panose="05000000000000000000" pitchFamily="2" charset="2"/>
                  </a:rPr>
                  <a:t>!</a:t>
                </a:r>
                <a:r>
                  <a:rPr lang="en-GB" sz="1600" b="1" dirty="0"/>
                  <a:t>  </a:t>
                </a:r>
                <a14:m>
                  <m:oMath xmlns:m="http://schemas.openxmlformats.org/officeDocument/2006/math">
                    <m:d>
                      <m:dPr>
                        <m:ctrlPr>
                          <a:rPr lang="en-GB" sz="1600" b="1" i="1" smtClean="0">
                            <a:latin typeface="Cambria Math" panose="02040503050406030204" pitchFamily="18" charset="0"/>
                          </a:rPr>
                        </m:ctrlPr>
                      </m:dPr>
                      <m:e>
                        <m:m>
                          <m:mPr>
                            <m:plcHide m:val="on"/>
                            <m:mcs>
                              <m:mc>
                                <m:mcPr>
                                  <m:count m:val="1"/>
                                  <m:mcJc m:val="center"/>
                                </m:mcPr>
                              </m:mc>
                            </m:mcs>
                            <m:ctrlPr>
                              <a:rPr lang="en-GB" sz="1600" b="1" i="1" smtClean="0">
                                <a:latin typeface="Cambria Math" panose="02040503050406030204" pitchFamily="18" charset="0"/>
                              </a:rPr>
                            </m:ctrlPr>
                          </m:mPr>
                          <m:mr>
                            <m:e>
                              <m:r>
                                <a:rPr lang="en-GB" sz="1600" b="1" i="1" smtClean="0">
                                  <a:latin typeface="Cambria Math" panose="02040503050406030204" pitchFamily="18" charset="0"/>
                                </a:rPr>
                                <m:t>𝒏</m:t>
                              </m:r>
                            </m:e>
                          </m:mr>
                          <m:mr>
                            <m:e>
                              <m:r>
                                <a:rPr lang="en-GB" sz="1600" b="1" i="1" smtClean="0">
                                  <a:latin typeface="Cambria Math" panose="02040503050406030204" pitchFamily="18" charset="0"/>
                                </a:rPr>
                                <m:t>𝟎</m:t>
                              </m:r>
                              <m:r>
                                <a:rPr lang="en-GB" sz="1600" b="1" i="1" smtClean="0">
                                  <a:latin typeface="Cambria Math" panose="02040503050406030204" pitchFamily="18" charset="0"/>
                                </a:rPr>
                                <m:t> </m:t>
                              </m:r>
                            </m:e>
                          </m:mr>
                        </m:m>
                      </m:e>
                    </m:d>
                    <m:r>
                      <a:rPr lang="en-GB" sz="1600" b="1" i="1" smtClean="0">
                        <a:latin typeface="Cambria Math" panose="02040503050406030204" pitchFamily="18" charset="0"/>
                      </a:rPr>
                      <m:t>=</m:t>
                    </m:r>
                    <m:r>
                      <a:rPr lang="en-GB" sz="1600" b="1" i="1" smtClean="0">
                        <a:latin typeface="Cambria Math" panose="02040503050406030204" pitchFamily="18" charset="0"/>
                      </a:rPr>
                      <m:t>𝟏</m:t>
                    </m:r>
                  </m:oMath>
                </a14:m>
                <a:endParaRPr lang="en-GB" sz="1600" b="1" dirty="0"/>
              </a:p>
              <a:p>
                <a:endParaRPr lang="en-GB" sz="400" dirty="0"/>
              </a:p>
              <a:p>
                <a:pPr/>
                <a14:m>
                  <m:oMathPara xmlns:m="http://schemas.openxmlformats.org/officeDocument/2006/math">
                    <m:oMathParaPr>
                      <m:jc m:val="centerGroup"/>
                    </m:oMathParaPr>
                    <m:oMath xmlns:m="http://schemas.openxmlformats.org/officeDocument/2006/math">
                      <m:d>
                        <m:dPr>
                          <m:ctrlPr>
                            <a:rPr lang="en-GB" sz="1600" b="0" i="1" smtClean="0">
                              <a:latin typeface="Cambria Math" panose="02040503050406030204" pitchFamily="18" charset="0"/>
                            </a:rPr>
                          </m:ctrlPr>
                        </m:dPr>
                        <m:e>
                          <m:m>
                            <m:mPr>
                              <m:plcHide m:val="on"/>
                              <m:mcs>
                                <m:mc>
                                  <m:mcPr>
                                    <m:count m:val="1"/>
                                    <m:mcJc m:val="center"/>
                                  </m:mcPr>
                                </m:mc>
                              </m:mcs>
                              <m:ctrlPr>
                                <a:rPr lang="en-GB" sz="1600" b="0" i="1" smtClean="0">
                                  <a:latin typeface="Cambria Math" panose="02040503050406030204" pitchFamily="18" charset="0"/>
                                </a:rPr>
                              </m:ctrlPr>
                            </m:mPr>
                            <m:mr>
                              <m:e>
                                <m:r>
                                  <a:rPr lang="en-GB" sz="1600" b="0" i="1" smtClean="0">
                                    <a:latin typeface="Cambria Math" panose="02040503050406030204" pitchFamily="18" charset="0"/>
                                  </a:rPr>
                                  <m:t>20</m:t>
                                </m:r>
                              </m:e>
                            </m:mr>
                            <m:mr>
                              <m:e>
                                <m:r>
                                  <a:rPr lang="en-GB" sz="1600" b="0" i="1" smtClean="0">
                                    <a:latin typeface="Cambria Math" panose="02040503050406030204" pitchFamily="18" charset="0"/>
                                  </a:rPr>
                                  <m:t>2</m:t>
                                </m:r>
                              </m:e>
                            </m:mr>
                          </m:m>
                        </m:e>
                      </m:d>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20!</m:t>
                          </m:r>
                        </m:num>
                        <m:den>
                          <m:r>
                            <a:rPr lang="en-GB" sz="1600" b="0" i="1" smtClean="0">
                              <a:latin typeface="Cambria Math" panose="02040503050406030204" pitchFamily="18" charset="0"/>
                            </a:rPr>
                            <m:t>2!18!</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20×19×18×…×1</m:t>
                          </m:r>
                        </m:num>
                        <m:den>
                          <m:r>
                            <a:rPr lang="en-GB" sz="1600" b="0" i="1" smtClean="0">
                              <a:latin typeface="Cambria Math" panose="02040503050406030204" pitchFamily="18" charset="0"/>
                            </a:rPr>
                            <m:t>2!×18×17×…×1</m:t>
                          </m:r>
                        </m:den>
                      </m:f>
                      <m:r>
                        <a:rPr lang="en-GB" sz="1600" b="0" i="1" smtClean="0">
                          <a:latin typeface="Cambria Math" panose="02040503050406030204" pitchFamily="18" charset="0"/>
                        </a:rPr>
                        <m:t>=</m:t>
                      </m:r>
                      <m:f>
                        <m:fPr>
                          <m:ctrlPr>
                            <a:rPr lang="en-GB" sz="1600" b="0" i="1" smtClean="0">
                              <a:latin typeface="Cambria Math" panose="02040503050406030204" pitchFamily="18" charset="0"/>
                            </a:rPr>
                          </m:ctrlPr>
                        </m:fPr>
                        <m:num>
                          <m:r>
                            <a:rPr lang="en-GB" sz="1600" b="0" i="1" smtClean="0">
                              <a:latin typeface="Cambria Math" panose="02040503050406030204" pitchFamily="18" charset="0"/>
                            </a:rPr>
                            <m:t>20×19</m:t>
                          </m:r>
                        </m:num>
                        <m:den>
                          <m:r>
                            <a:rPr lang="en-GB" sz="1600" b="0" i="1" smtClean="0">
                              <a:latin typeface="Cambria Math" panose="02040503050406030204" pitchFamily="18" charset="0"/>
                            </a:rPr>
                            <m:t>2!</m:t>
                          </m:r>
                        </m:den>
                      </m:f>
                      <m:r>
                        <a:rPr lang="en-GB" sz="1600" b="0" i="1" smtClean="0">
                          <a:latin typeface="Cambria Math" panose="02040503050406030204" pitchFamily="18" charset="0"/>
                        </a:rPr>
                        <m:t>=190</m:t>
                      </m:r>
                    </m:oMath>
                  </m:oMathPara>
                </a14:m>
                <a:endParaRPr lang="en-GB" sz="1600" dirty="0"/>
              </a:p>
              <a:p>
                <a:pPr marL="285750" indent="-285750">
                  <a:buFont typeface="Wingdings" panose="05000000000000000000" pitchFamily="2" charset="2"/>
                  <a:buChar char="!"/>
                </a:pPr>
                <a14:m>
                  <m:oMath xmlns:m="http://schemas.openxmlformats.org/officeDocument/2006/math">
                    <m:d>
                      <m:dPr>
                        <m:ctrlPr>
                          <a:rPr lang="en-GB" sz="1600" b="1" i="1" smtClean="0">
                            <a:latin typeface="Cambria Math" panose="02040503050406030204" pitchFamily="18" charset="0"/>
                          </a:rPr>
                        </m:ctrlPr>
                      </m:dPr>
                      <m:e>
                        <m:m>
                          <m:mPr>
                            <m:plcHide m:val="on"/>
                            <m:mcs>
                              <m:mc>
                                <m:mcPr>
                                  <m:count m:val="1"/>
                                  <m:mcJc m:val="center"/>
                                </m:mcPr>
                              </m:mc>
                            </m:mcs>
                            <m:ctrlPr>
                              <a:rPr lang="en-GB" sz="1600" b="1" i="1" smtClean="0">
                                <a:latin typeface="Cambria Math" panose="02040503050406030204" pitchFamily="18" charset="0"/>
                              </a:rPr>
                            </m:ctrlPr>
                          </m:mPr>
                          <m:mr>
                            <m:e>
                              <m:r>
                                <a:rPr lang="en-GB" sz="1600" b="1" i="1" smtClean="0">
                                  <a:latin typeface="Cambria Math" panose="02040503050406030204" pitchFamily="18" charset="0"/>
                                </a:rPr>
                                <m:t>𝒏</m:t>
                              </m:r>
                            </m:e>
                          </m:mr>
                          <m:mr>
                            <m:e>
                              <m:r>
                                <a:rPr lang="en-GB" sz="1600" b="1" i="1" smtClean="0">
                                  <a:latin typeface="Cambria Math" panose="02040503050406030204" pitchFamily="18" charset="0"/>
                                </a:rPr>
                                <m:t>𝟐</m:t>
                              </m:r>
                            </m:e>
                          </m:mr>
                        </m:m>
                      </m:e>
                    </m:d>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𝒏</m:t>
                        </m:r>
                        <m:d>
                          <m:dPr>
                            <m:ctrlPr>
                              <a:rPr lang="en-GB" sz="1600" b="1" i="1" smtClean="0">
                                <a:latin typeface="Cambria Math" panose="02040503050406030204" pitchFamily="18" charset="0"/>
                              </a:rPr>
                            </m:ctrlPr>
                          </m:dPr>
                          <m:e>
                            <m:r>
                              <a:rPr lang="en-GB" sz="1600" b="1" i="1" smtClean="0">
                                <a:latin typeface="Cambria Math" panose="02040503050406030204" pitchFamily="18" charset="0"/>
                              </a:rPr>
                              <m:t>𝒏</m:t>
                            </m:r>
                            <m:r>
                              <a:rPr lang="en-GB" sz="1600" b="1" i="1" smtClean="0">
                                <a:latin typeface="Cambria Math" panose="02040503050406030204" pitchFamily="18" charset="0"/>
                              </a:rPr>
                              <m:t>−</m:t>
                            </m:r>
                            <m:r>
                              <a:rPr lang="en-GB" sz="1600" b="1" i="1" smtClean="0">
                                <a:latin typeface="Cambria Math" panose="02040503050406030204" pitchFamily="18" charset="0"/>
                              </a:rPr>
                              <m:t>𝟏</m:t>
                            </m:r>
                          </m:e>
                        </m:d>
                      </m:num>
                      <m:den>
                        <m:r>
                          <a:rPr lang="en-GB" sz="1600" b="1" i="1" smtClean="0">
                            <a:latin typeface="Cambria Math" panose="02040503050406030204" pitchFamily="18" charset="0"/>
                          </a:rPr>
                          <m:t>𝟐</m:t>
                        </m:r>
                      </m:den>
                    </m:f>
                  </m:oMath>
                </a14:m>
                <a:r>
                  <a:rPr lang="en-GB" sz="1600" b="1" dirty="0"/>
                  <a:t> for all </a:t>
                </a:r>
                <a14:m>
                  <m:oMath xmlns:m="http://schemas.openxmlformats.org/officeDocument/2006/math">
                    <m:r>
                      <a:rPr lang="en-GB" sz="1600" b="1" i="1" smtClean="0">
                        <a:latin typeface="Cambria Math" panose="02040503050406030204" pitchFamily="18" charset="0"/>
                      </a:rPr>
                      <m:t>𝒏</m:t>
                    </m:r>
                  </m:oMath>
                </a14:m>
                <a:r>
                  <a:rPr lang="en-GB" sz="1600" b="1" dirty="0"/>
                  <a:t>.</a:t>
                </a:r>
              </a:p>
              <a:p>
                <a:endParaRPr lang="en-GB" sz="800" dirty="0"/>
              </a:p>
              <a:p>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20</m:t>
                              </m:r>
                            </m:e>
                          </m:mr>
                          <m:mr>
                            <m:e>
                              <m:r>
                                <a:rPr lang="en-GB" sz="1600" b="0" i="1" smtClean="0">
                                  <a:latin typeface="Cambria Math" panose="02040503050406030204" pitchFamily="18" charset="0"/>
                                </a:rPr>
                                <m:t>18</m:t>
                              </m:r>
                            </m:e>
                          </m:mr>
                        </m:m>
                      </m:e>
                    </m:d>
                    <m:r>
                      <a:rPr lang="en-GB" sz="1600" i="1">
                        <a:latin typeface="Cambria Math" panose="02040503050406030204" pitchFamily="18" charset="0"/>
                      </a:rPr>
                      <m:t>=</m:t>
                    </m:r>
                    <m:f>
                      <m:fPr>
                        <m:ctrlPr>
                          <a:rPr lang="en-GB" sz="1600" i="1">
                            <a:latin typeface="Cambria Math" panose="02040503050406030204" pitchFamily="18" charset="0"/>
                          </a:rPr>
                        </m:ctrlPr>
                      </m:fPr>
                      <m:num>
                        <m:r>
                          <a:rPr lang="en-GB" sz="1600" i="1">
                            <a:latin typeface="Cambria Math" panose="02040503050406030204" pitchFamily="18" charset="0"/>
                          </a:rPr>
                          <m:t>20!</m:t>
                        </m:r>
                      </m:num>
                      <m:den>
                        <m:r>
                          <a:rPr lang="en-GB" sz="1600" b="0" i="1" smtClean="0">
                            <a:latin typeface="Cambria Math" panose="02040503050406030204" pitchFamily="18" charset="0"/>
                          </a:rPr>
                          <m:t>18</m:t>
                        </m:r>
                        <m:r>
                          <a:rPr lang="en-GB" sz="1600" i="1">
                            <a:latin typeface="Cambria Math" panose="02040503050406030204" pitchFamily="18" charset="0"/>
                          </a:rPr>
                          <m:t>!</m:t>
                        </m:r>
                        <m:r>
                          <a:rPr lang="en-GB" sz="1600" b="0" i="1" smtClean="0">
                            <a:latin typeface="Cambria Math" panose="02040503050406030204" pitchFamily="18" charset="0"/>
                          </a:rPr>
                          <m:t>2</m:t>
                        </m:r>
                        <m:r>
                          <a:rPr lang="en-GB" sz="1600" i="1">
                            <a:latin typeface="Cambria Math" panose="02040503050406030204" pitchFamily="18" charset="0"/>
                          </a:rPr>
                          <m:t>!</m:t>
                        </m:r>
                      </m:den>
                    </m:f>
                  </m:oMath>
                </a14:m>
                <a:r>
                  <a:rPr lang="en-GB" sz="1600" dirty="0"/>
                  <a:t>. This is the same as above. In general, where the bottom number is above half of the top, we can subtract it from the top, i.e. </a:t>
                </a:r>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20</m:t>
                              </m:r>
                            </m:e>
                          </m:mr>
                          <m:mr>
                            <m:e>
                              <m:r>
                                <a:rPr lang="en-GB" sz="1600" i="1">
                                  <a:latin typeface="Cambria Math" panose="02040503050406030204" pitchFamily="18" charset="0"/>
                                </a:rPr>
                                <m:t>18</m:t>
                              </m:r>
                            </m:e>
                          </m:mr>
                        </m:m>
                      </m:e>
                    </m:d>
                    <m:r>
                      <a:rPr lang="en-GB" sz="1600" b="0" i="1" smtClean="0">
                        <a:latin typeface="Cambria Math" panose="02040503050406030204" pitchFamily="18" charset="0"/>
                      </a:rPr>
                      <m:t>=</m:t>
                    </m:r>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20</m:t>
                              </m:r>
                            </m:e>
                          </m:mr>
                          <m:mr>
                            <m:e>
                              <m:r>
                                <a:rPr lang="en-GB" sz="1600" b="0" i="1" smtClean="0">
                                  <a:latin typeface="Cambria Math" panose="02040503050406030204" pitchFamily="18" charset="0"/>
                                </a:rPr>
                                <m:t>2</m:t>
                              </m:r>
                            </m:e>
                          </m:mr>
                        </m:m>
                      </m:e>
                    </m:d>
                  </m:oMath>
                </a14:m>
                <a:r>
                  <a:rPr lang="en-GB" sz="1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3563888" y="675928"/>
                <a:ext cx="5389612" cy="6518259"/>
              </a:xfrm>
              <a:prstGeom prst="rect">
                <a:avLst/>
              </a:prstGeom>
              <a:blipFill>
                <a:blip r:embed="rId3"/>
                <a:stretch>
                  <a:fillRect l="-679" r="-339"/>
                </a:stretch>
              </a:blipFill>
            </p:spPr>
            <p:txBody>
              <a:bodyPr/>
              <a:lstStyle/>
              <a:p>
                <a:r>
                  <a:rPr lang="en-GB">
                    <a:noFill/>
                  </a:rPr>
                  <a:t> </a:t>
                </a:r>
              </a:p>
            </p:txBody>
          </p:sp>
        </mc:Fallback>
      </mc:AlternateContent>
      <p:sp>
        <p:nvSpPr>
          <p:cNvPr id="8" name="Rectangle 7"/>
          <p:cNvSpPr/>
          <p:nvPr/>
        </p:nvSpPr>
        <p:spPr>
          <a:xfrm>
            <a:off x="3342992" y="738347"/>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9" name="Rectangle 8"/>
          <p:cNvSpPr/>
          <p:nvPr/>
        </p:nvSpPr>
        <p:spPr>
          <a:xfrm>
            <a:off x="3342992" y="1119735"/>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
        <p:nvSpPr>
          <p:cNvPr id="10" name="Rectangle 9"/>
          <p:cNvSpPr/>
          <p:nvPr/>
        </p:nvSpPr>
        <p:spPr>
          <a:xfrm>
            <a:off x="3342992" y="1732206"/>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t>
            </a:r>
          </a:p>
        </p:txBody>
      </p:sp>
      <p:sp>
        <p:nvSpPr>
          <p:cNvPr id="11" name="Rectangle 10"/>
          <p:cNvSpPr/>
          <p:nvPr/>
        </p:nvSpPr>
        <p:spPr>
          <a:xfrm>
            <a:off x="3342992" y="2420888"/>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d</a:t>
            </a:r>
          </a:p>
        </p:txBody>
      </p:sp>
      <p:sp>
        <p:nvSpPr>
          <p:cNvPr id="12" name="Rectangle 11"/>
          <p:cNvSpPr/>
          <p:nvPr/>
        </p:nvSpPr>
        <p:spPr>
          <a:xfrm>
            <a:off x="3342992" y="3531790"/>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e</a:t>
            </a:r>
          </a:p>
        </p:txBody>
      </p:sp>
      <p:sp>
        <p:nvSpPr>
          <p:cNvPr id="13" name="Rectangle 12"/>
          <p:cNvSpPr/>
          <p:nvPr/>
        </p:nvSpPr>
        <p:spPr>
          <a:xfrm>
            <a:off x="3332708" y="4855652"/>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f</a:t>
            </a:r>
          </a:p>
        </p:txBody>
      </p:sp>
      <p:sp>
        <p:nvSpPr>
          <p:cNvPr id="14" name="Rectangle 13"/>
          <p:cNvSpPr/>
          <p:nvPr/>
        </p:nvSpPr>
        <p:spPr>
          <a:xfrm>
            <a:off x="3347862" y="5851764"/>
            <a:ext cx="216024" cy="21591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g</a:t>
            </a:r>
          </a:p>
        </p:txBody>
      </p:sp>
      <p:sp>
        <p:nvSpPr>
          <p:cNvPr id="15" name="Rectangle 14"/>
          <p:cNvSpPr/>
          <p:nvPr/>
        </p:nvSpPr>
        <p:spPr>
          <a:xfrm>
            <a:off x="3559017" y="706637"/>
            <a:ext cx="3044984" cy="2966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567153" y="1080101"/>
            <a:ext cx="3078195" cy="4935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567153" y="1710637"/>
            <a:ext cx="5253319" cy="4935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3559016" y="2390042"/>
            <a:ext cx="5261456" cy="10075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554026" y="3531790"/>
            <a:ext cx="5266446" cy="125257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563887" y="4861161"/>
            <a:ext cx="5266446" cy="8804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3563887" y="5818382"/>
            <a:ext cx="5266446" cy="10396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9862763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0" restart="whenNotActive" fill="hold" evtFilter="cancelBubble" nodeType="interactiveSeq">
                <p:stCondLst>
                  <p:cond evt="onClick" delay="0">
                    <p:tgtEl>
                      <p:spTgt spid="18"/>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19"/>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2" restart="whenNotActive" fill="hold" evtFilter="cancelBubble" nodeType="interactiveSeq">
                <p:stCondLst>
                  <p:cond evt="onClick" delay="0">
                    <p:tgtEl>
                      <p:spTgt spid="20"/>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8" restart="whenNotActive" fill="hold" evtFilter="cancelBubble" nodeType="interactiveSeq">
                <p:stCondLst>
                  <p:cond evt="onClick" delay="0">
                    <p:tgtEl>
                      <p:spTgt spid="21"/>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Why do we care?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p:cNvSpPr txBox="1"/>
          <p:nvPr/>
        </p:nvSpPr>
        <p:spPr>
          <a:xfrm>
            <a:off x="2157409" y="1644485"/>
            <a:ext cx="504056" cy="523220"/>
          </a:xfrm>
          <a:prstGeom prst="rect">
            <a:avLst/>
          </a:prstGeom>
          <a:noFill/>
        </p:spPr>
        <p:txBody>
          <a:bodyPr wrap="square" rtlCol="0">
            <a:spAutoFit/>
          </a:bodyPr>
          <a:lstStyle/>
          <a:p>
            <a:pPr algn="ctr"/>
            <a:r>
              <a:rPr lang="en-GB" sz="2800" dirty="0"/>
              <a:t>1</a:t>
            </a:r>
            <a:endParaRPr lang="en-GB" dirty="0"/>
          </a:p>
        </p:txBody>
      </p:sp>
      <p:sp>
        <p:nvSpPr>
          <p:cNvPr id="7" name="TextBox 6"/>
          <p:cNvSpPr txBox="1"/>
          <p:nvPr/>
        </p:nvSpPr>
        <p:spPr>
          <a:xfrm>
            <a:off x="1782300" y="2167705"/>
            <a:ext cx="504056" cy="523220"/>
          </a:xfrm>
          <a:prstGeom prst="rect">
            <a:avLst/>
          </a:prstGeom>
          <a:noFill/>
        </p:spPr>
        <p:txBody>
          <a:bodyPr wrap="square" rtlCol="0">
            <a:spAutoFit/>
          </a:bodyPr>
          <a:lstStyle/>
          <a:p>
            <a:pPr algn="ctr"/>
            <a:r>
              <a:rPr lang="en-GB" sz="2800" dirty="0"/>
              <a:t>1</a:t>
            </a:r>
            <a:endParaRPr lang="en-GB" dirty="0"/>
          </a:p>
        </p:txBody>
      </p:sp>
      <p:sp>
        <p:nvSpPr>
          <p:cNvPr id="8" name="TextBox 7"/>
          <p:cNvSpPr txBox="1"/>
          <p:nvPr/>
        </p:nvSpPr>
        <p:spPr>
          <a:xfrm>
            <a:off x="2532518" y="2167705"/>
            <a:ext cx="504056" cy="523220"/>
          </a:xfrm>
          <a:prstGeom prst="rect">
            <a:avLst/>
          </a:prstGeom>
          <a:noFill/>
        </p:spPr>
        <p:txBody>
          <a:bodyPr wrap="square" rtlCol="0">
            <a:spAutoFit/>
          </a:bodyPr>
          <a:lstStyle/>
          <a:p>
            <a:pPr algn="ctr"/>
            <a:r>
              <a:rPr lang="en-GB" sz="2800" dirty="0"/>
              <a:t>1</a:t>
            </a:r>
            <a:endParaRPr lang="en-GB" dirty="0"/>
          </a:p>
        </p:txBody>
      </p:sp>
      <p:sp>
        <p:nvSpPr>
          <p:cNvPr id="9" name="TextBox 8"/>
          <p:cNvSpPr txBox="1"/>
          <p:nvPr/>
        </p:nvSpPr>
        <p:spPr>
          <a:xfrm>
            <a:off x="1422260" y="2796613"/>
            <a:ext cx="504056" cy="523220"/>
          </a:xfrm>
          <a:prstGeom prst="rect">
            <a:avLst/>
          </a:prstGeom>
          <a:noFill/>
        </p:spPr>
        <p:txBody>
          <a:bodyPr wrap="square" rtlCol="0">
            <a:spAutoFit/>
          </a:bodyPr>
          <a:lstStyle/>
          <a:p>
            <a:pPr algn="ctr"/>
            <a:r>
              <a:rPr lang="en-GB" sz="2800" dirty="0"/>
              <a:t>1</a:t>
            </a:r>
            <a:endParaRPr lang="en-GB" dirty="0"/>
          </a:p>
        </p:txBody>
      </p:sp>
      <p:sp>
        <p:nvSpPr>
          <p:cNvPr id="10" name="TextBox 9"/>
          <p:cNvSpPr txBox="1"/>
          <p:nvPr/>
        </p:nvSpPr>
        <p:spPr>
          <a:xfrm>
            <a:off x="2141768" y="2796613"/>
            <a:ext cx="504056" cy="523220"/>
          </a:xfrm>
          <a:prstGeom prst="rect">
            <a:avLst/>
          </a:prstGeom>
          <a:noFill/>
        </p:spPr>
        <p:txBody>
          <a:bodyPr wrap="square" rtlCol="0">
            <a:spAutoFit/>
          </a:bodyPr>
          <a:lstStyle/>
          <a:p>
            <a:pPr algn="ctr"/>
            <a:r>
              <a:rPr lang="en-GB" sz="2800" dirty="0"/>
              <a:t>2</a:t>
            </a:r>
            <a:endParaRPr lang="en-GB" dirty="0"/>
          </a:p>
        </p:txBody>
      </p:sp>
      <p:sp>
        <p:nvSpPr>
          <p:cNvPr id="11" name="TextBox 10"/>
          <p:cNvSpPr txBox="1"/>
          <p:nvPr/>
        </p:nvSpPr>
        <p:spPr>
          <a:xfrm>
            <a:off x="2906886" y="2796613"/>
            <a:ext cx="504056" cy="523220"/>
          </a:xfrm>
          <a:prstGeom prst="rect">
            <a:avLst/>
          </a:prstGeom>
          <a:noFill/>
        </p:spPr>
        <p:txBody>
          <a:bodyPr wrap="square" rtlCol="0">
            <a:spAutoFit/>
          </a:bodyPr>
          <a:lstStyle/>
          <a:p>
            <a:pPr algn="ctr"/>
            <a:r>
              <a:rPr lang="en-GB" sz="2800" dirty="0"/>
              <a:t>1</a:t>
            </a:r>
            <a:endParaRPr lang="en-GB" dirty="0"/>
          </a:p>
        </p:txBody>
      </p:sp>
      <p:sp>
        <p:nvSpPr>
          <p:cNvPr id="12" name="TextBox 11"/>
          <p:cNvSpPr txBox="1"/>
          <p:nvPr/>
        </p:nvSpPr>
        <p:spPr>
          <a:xfrm>
            <a:off x="990212" y="3425521"/>
            <a:ext cx="504056" cy="523220"/>
          </a:xfrm>
          <a:prstGeom prst="rect">
            <a:avLst/>
          </a:prstGeom>
          <a:noFill/>
        </p:spPr>
        <p:txBody>
          <a:bodyPr wrap="square" rtlCol="0">
            <a:spAutoFit/>
          </a:bodyPr>
          <a:lstStyle/>
          <a:p>
            <a:pPr algn="ctr"/>
            <a:r>
              <a:rPr lang="en-GB" sz="2800" dirty="0"/>
              <a:t>1</a:t>
            </a:r>
            <a:endParaRPr lang="en-GB" dirty="0"/>
          </a:p>
        </p:txBody>
      </p:sp>
      <p:sp>
        <p:nvSpPr>
          <p:cNvPr id="13" name="TextBox 12"/>
          <p:cNvSpPr txBox="1"/>
          <p:nvPr/>
        </p:nvSpPr>
        <p:spPr>
          <a:xfrm>
            <a:off x="1782300" y="3425521"/>
            <a:ext cx="504056" cy="523220"/>
          </a:xfrm>
          <a:prstGeom prst="rect">
            <a:avLst/>
          </a:prstGeom>
          <a:noFill/>
        </p:spPr>
        <p:txBody>
          <a:bodyPr wrap="square" rtlCol="0">
            <a:spAutoFit/>
          </a:bodyPr>
          <a:lstStyle/>
          <a:p>
            <a:pPr algn="ctr"/>
            <a:r>
              <a:rPr lang="en-GB" sz="2800" dirty="0"/>
              <a:t>3</a:t>
            </a:r>
            <a:endParaRPr lang="en-GB" dirty="0"/>
          </a:p>
        </p:txBody>
      </p:sp>
      <p:sp>
        <p:nvSpPr>
          <p:cNvPr id="14" name="TextBox 13"/>
          <p:cNvSpPr txBox="1"/>
          <p:nvPr/>
        </p:nvSpPr>
        <p:spPr>
          <a:xfrm>
            <a:off x="2532518" y="3425521"/>
            <a:ext cx="504056" cy="523220"/>
          </a:xfrm>
          <a:prstGeom prst="rect">
            <a:avLst/>
          </a:prstGeom>
          <a:noFill/>
        </p:spPr>
        <p:txBody>
          <a:bodyPr wrap="square" rtlCol="0">
            <a:spAutoFit/>
          </a:bodyPr>
          <a:lstStyle/>
          <a:p>
            <a:pPr algn="ctr"/>
            <a:r>
              <a:rPr lang="en-GB" sz="2800" dirty="0"/>
              <a:t>3</a:t>
            </a:r>
            <a:endParaRPr lang="en-GB" dirty="0"/>
          </a:p>
        </p:txBody>
      </p:sp>
      <p:sp>
        <p:nvSpPr>
          <p:cNvPr id="15" name="TextBox 14"/>
          <p:cNvSpPr txBox="1"/>
          <p:nvPr/>
        </p:nvSpPr>
        <p:spPr>
          <a:xfrm>
            <a:off x="3282736" y="3425521"/>
            <a:ext cx="504056" cy="523220"/>
          </a:xfrm>
          <a:prstGeom prst="rect">
            <a:avLst/>
          </a:prstGeom>
          <a:noFill/>
        </p:spPr>
        <p:txBody>
          <a:bodyPr wrap="square" rtlCol="0">
            <a:spAutoFit/>
          </a:bodyPr>
          <a:lstStyle/>
          <a:p>
            <a:pPr algn="ctr"/>
            <a:r>
              <a:rPr lang="en-GB" sz="2800" dirty="0"/>
              <a:t>1</a:t>
            </a:r>
            <a:endParaRPr lang="en-GB" dirty="0"/>
          </a:p>
        </p:txBody>
      </p:sp>
      <p:sp>
        <p:nvSpPr>
          <p:cNvPr id="16" name="TextBox 15"/>
          <p:cNvSpPr txBox="1"/>
          <p:nvPr/>
        </p:nvSpPr>
        <p:spPr>
          <a:xfrm>
            <a:off x="614362" y="4054429"/>
            <a:ext cx="504056" cy="523220"/>
          </a:xfrm>
          <a:prstGeom prst="rect">
            <a:avLst/>
          </a:prstGeom>
          <a:noFill/>
        </p:spPr>
        <p:txBody>
          <a:bodyPr wrap="square" rtlCol="0">
            <a:spAutoFit/>
          </a:bodyPr>
          <a:lstStyle/>
          <a:p>
            <a:pPr algn="ctr"/>
            <a:r>
              <a:rPr lang="en-GB" sz="2800" dirty="0"/>
              <a:t>1</a:t>
            </a:r>
            <a:endParaRPr lang="en-GB" dirty="0"/>
          </a:p>
        </p:txBody>
      </p:sp>
      <p:sp>
        <p:nvSpPr>
          <p:cNvPr id="17" name="TextBox 16"/>
          <p:cNvSpPr txBox="1"/>
          <p:nvPr/>
        </p:nvSpPr>
        <p:spPr>
          <a:xfrm>
            <a:off x="1406450" y="4054429"/>
            <a:ext cx="504056" cy="523220"/>
          </a:xfrm>
          <a:prstGeom prst="rect">
            <a:avLst/>
          </a:prstGeom>
          <a:noFill/>
        </p:spPr>
        <p:txBody>
          <a:bodyPr wrap="square" rtlCol="0">
            <a:spAutoFit/>
          </a:bodyPr>
          <a:lstStyle/>
          <a:p>
            <a:pPr algn="ctr"/>
            <a:r>
              <a:rPr lang="en-GB" sz="2800" dirty="0"/>
              <a:t>4</a:t>
            </a:r>
            <a:endParaRPr lang="en-GB" dirty="0"/>
          </a:p>
        </p:txBody>
      </p:sp>
      <p:sp>
        <p:nvSpPr>
          <p:cNvPr id="18" name="TextBox 17"/>
          <p:cNvSpPr txBox="1"/>
          <p:nvPr/>
        </p:nvSpPr>
        <p:spPr>
          <a:xfrm>
            <a:off x="2156668" y="4054429"/>
            <a:ext cx="504056" cy="523220"/>
          </a:xfrm>
          <a:prstGeom prst="rect">
            <a:avLst/>
          </a:prstGeom>
          <a:noFill/>
        </p:spPr>
        <p:txBody>
          <a:bodyPr wrap="square" rtlCol="0">
            <a:spAutoFit/>
          </a:bodyPr>
          <a:lstStyle/>
          <a:p>
            <a:pPr algn="ctr"/>
            <a:r>
              <a:rPr lang="en-GB" sz="2800" dirty="0"/>
              <a:t>6</a:t>
            </a:r>
            <a:endParaRPr lang="en-GB" dirty="0"/>
          </a:p>
        </p:txBody>
      </p:sp>
      <p:sp>
        <p:nvSpPr>
          <p:cNvPr id="19" name="TextBox 18"/>
          <p:cNvSpPr txBox="1"/>
          <p:nvPr/>
        </p:nvSpPr>
        <p:spPr>
          <a:xfrm>
            <a:off x="2906886" y="4054429"/>
            <a:ext cx="504056" cy="523220"/>
          </a:xfrm>
          <a:prstGeom prst="rect">
            <a:avLst/>
          </a:prstGeom>
          <a:noFill/>
        </p:spPr>
        <p:txBody>
          <a:bodyPr wrap="square" rtlCol="0">
            <a:spAutoFit/>
          </a:bodyPr>
          <a:lstStyle/>
          <a:p>
            <a:pPr algn="ctr"/>
            <a:r>
              <a:rPr lang="en-GB" sz="2800" dirty="0"/>
              <a:t>4</a:t>
            </a:r>
            <a:endParaRPr lang="en-GB" dirty="0"/>
          </a:p>
        </p:txBody>
      </p:sp>
      <p:sp>
        <p:nvSpPr>
          <p:cNvPr id="20" name="TextBox 19"/>
          <p:cNvSpPr txBox="1"/>
          <p:nvPr/>
        </p:nvSpPr>
        <p:spPr>
          <a:xfrm>
            <a:off x="3657104" y="4054429"/>
            <a:ext cx="504056" cy="523220"/>
          </a:xfrm>
          <a:prstGeom prst="rect">
            <a:avLst/>
          </a:prstGeom>
          <a:noFill/>
        </p:spPr>
        <p:txBody>
          <a:bodyPr wrap="square" rtlCol="0">
            <a:spAutoFit/>
          </a:bodyPr>
          <a:lstStyle/>
          <a:p>
            <a:pPr algn="ctr"/>
            <a:r>
              <a:rPr lang="en-GB" sz="2800" dirty="0"/>
              <a:t>1</a:t>
            </a:r>
            <a:endParaRPr lang="en-GB" dirty="0"/>
          </a:p>
        </p:txBody>
      </p:sp>
      <mc:AlternateContent xmlns:mc="http://schemas.openxmlformats.org/markup-compatibility/2006" xmlns:a14="http://schemas.microsoft.com/office/drawing/2010/main">
        <mc:Choice Requires="a14">
          <p:sp>
            <p:nvSpPr>
              <p:cNvPr id="51" name="TextBox 50"/>
              <p:cNvSpPr txBox="1"/>
              <p:nvPr/>
            </p:nvSpPr>
            <p:spPr>
              <a:xfrm>
                <a:off x="6751572" y="173471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0</m:t>
                                </m:r>
                              </m:e>
                            </m:mr>
                            <m:mr>
                              <m:e>
                                <m:r>
                                  <a:rPr lang="en-GB" b="0" i="1" smtClean="0">
                                    <a:latin typeface="Cambria Math" panose="02040503050406030204" pitchFamily="18" charset="0"/>
                                  </a:rPr>
                                  <m:t>0</m:t>
                                </m:r>
                              </m:e>
                            </m:mr>
                          </m:m>
                        </m:e>
                      </m:d>
                    </m:oMath>
                  </m:oMathPara>
                </a14:m>
                <a:endParaRPr lang="en-GB" dirty="0"/>
              </a:p>
            </p:txBody>
          </p:sp>
        </mc:Choice>
        <mc:Fallback xmlns="">
          <p:sp>
            <p:nvSpPr>
              <p:cNvPr id="51" name="TextBox 50"/>
              <p:cNvSpPr txBox="1">
                <a:spLocks noRot="1" noChangeAspect="1" noMove="1" noResize="1" noEditPoints="1" noAdjustHandles="1" noChangeArrowheads="1" noChangeShapeType="1" noTextEdit="1"/>
              </p:cNvSpPr>
              <p:nvPr/>
            </p:nvSpPr>
            <p:spPr>
              <a:xfrm>
                <a:off x="6751572" y="1734716"/>
                <a:ext cx="504056" cy="55425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6369443" y="2253643"/>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1</m:t>
                                </m:r>
                              </m:e>
                            </m:mr>
                            <m:mr>
                              <m:e>
                                <m:r>
                                  <a:rPr lang="en-GB" b="0" i="1" smtClean="0">
                                    <a:latin typeface="Cambria Math" panose="02040503050406030204" pitchFamily="18" charset="0"/>
                                  </a:rPr>
                                  <m:t>0</m:t>
                                </m:r>
                              </m:e>
                            </m:mr>
                          </m:m>
                        </m:e>
                      </m:d>
                    </m:oMath>
                  </m:oMathPara>
                </a14:m>
                <a:endParaRPr lang="en-GB" dirty="0"/>
              </a:p>
            </p:txBody>
          </p:sp>
        </mc:Choice>
        <mc:Fallback xmlns="">
          <p:sp>
            <p:nvSpPr>
              <p:cNvPr id="52" name="TextBox 51"/>
              <p:cNvSpPr txBox="1">
                <a:spLocks noRot="1" noChangeAspect="1" noMove="1" noResize="1" noEditPoints="1" noAdjustHandles="1" noChangeArrowheads="1" noChangeShapeType="1" noTextEdit="1"/>
              </p:cNvSpPr>
              <p:nvPr/>
            </p:nvSpPr>
            <p:spPr>
              <a:xfrm>
                <a:off x="6369443" y="2253643"/>
                <a:ext cx="504056" cy="554254"/>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7098205" y="2271307"/>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1</m:t>
                                </m:r>
                              </m:e>
                            </m:mr>
                            <m:mr>
                              <m:e>
                                <m:r>
                                  <a:rPr lang="en-GB" b="0" i="1" smtClean="0">
                                    <a:latin typeface="Cambria Math" panose="02040503050406030204" pitchFamily="18" charset="0"/>
                                  </a:rPr>
                                  <m:t>1</m:t>
                                </m:r>
                              </m:e>
                            </m:mr>
                          </m:m>
                        </m:e>
                      </m:d>
                    </m:oMath>
                  </m:oMathPara>
                </a14:m>
                <a:endParaRPr lang="en-GB" dirty="0"/>
              </a:p>
            </p:txBody>
          </p:sp>
        </mc:Choice>
        <mc:Fallback xmlns="">
          <p:sp>
            <p:nvSpPr>
              <p:cNvPr id="53" name="TextBox 52"/>
              <p:cNvSpPr txBox="1">
                <a:spLocks noRot="1" noChangeAspect="1" noMove="1" noResize="1" noEditPoints="1" noAdjustHandles="1" noChangeArrowheads="1" noChangeShapeType="1" noTextEdit="1"/>
              </p:cNvSpPr>
              <p:nvPr/>
            </p:nvSpPr>
            <p:spPr>
              <a:xfrm>
                <a:off x="7098205" y="2271307"/>
                <a:ext cx="504056" cy="55425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p:cNvSpPr txBox="1"/>
              <p:nvPr/>
            </p:nvSpPr>
            <p:spPr>
              <a:xfrm>
                <a:off x="5938400" y="2881425"/>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0</m:t>
                                </m:r>
                              </m:e>
                            </m:mr>
                          </m:m>
                        </m:e>
                      </m:d>
                    </m:oMath>
                  </m:oMathPara>
                </a14:m>
                <a:endParaRPr lang="en-GB" dirty="0"/>
              </a:p>
            </p:txBody>
          </p:sp>
        </mc:Choice>
        <mc:Fallback xmlns="">
          <p:sp>
            <p:nvSpPr>
              <p:cNvPr id="54" name="TextBox 53"/>
              <p:cNvSpPr txBox="1">
                <a:spLocks noRot="1" noChangeAspect="1" noMove="1" noResize="1" noEditPoints="1" noAdjustHandles="1" noChangeArrowheads="1" noChangeShapeType="1" noTextEdit="1"/>
              </p:cNvSpPr>
              <p:nvPr/>
            </p:nvSpPr>
            <p:spPr>
              <a:xfrm>
                <a:off x="5938400" y="2881425"/>
                <a:ext cx="504056" cy="55425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6732474" y="2893448"/>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1</m:t>
                                </m:r>
                              </m:e>
                            </m:mr>
                          </m:m>
                        </m:e>
                      </m:d>
                    </m:oMath>
                  </m:oMathPara>
                </a14:m>
                <a:endParaRPr lang="en-GB" dirty="0"/>
              </a:p>
            </p:txBody>
          </p:sp>
        </mc:Choice>
        <mc:Fallback xmlns="">
          <p:sp>
            <p:nvSpPr>
              <p:cNvPr id="55" name="TextBox 54"/>
              <p:cNvSpPr txBox="1">
                <a:spLocks noRot="1" noChangeAspect="1" noMove="1" noResize="1" noEditPoints="1" noAdjustHandles="1" noChangeArrowheads="1" noChangeShapeType="1" noTextEdit="1"/>
              </p:cNvSpPr>
              <p:nvPr/>
            </p:nvSpPr>
            <p:spPr>
              <a:xfrm>
                <a:off x="6732474" y="2893448"/>
                <a:ext cx="504056" cy="55425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7526548" y="2893448"/>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2</m:t>
                                </m:r>
                              </m:e>
                            </m:mr>
                          </m:m>
                        </m:e>
                      </m:d>
                    </m:oMath>
                  </m:oMathPara>
                </a14:m>
                <a:endParaRPr lang="en-GB" dirty="0"/>
              </a:p>
            </p:txBody>
          </p:sp>
        </mc:Choice>
        <mc:Fallback xmlns="">
          <p:sp>
            <p:nvSpPr>
              <p:cNvPr id="56" name="TextBox 55"/>
              <p:cNvSpPr txBox="1">
                <a:spLocks noRot="1" noChangeAspect="1" noMove="1" noResize="1" noEditPoints="1" noAdjustHandles="1" noChangeArrowheads="1" noChangeShapeType="1" noTextEdit="1"/>
              </p:cNvSpPr>
              <p:nvPr/>
            </p:nvSpPr>
            <p:spPr>
              <a:xfrm>
                <a:off x="7526548" y="2893448"/>
                <a:ext cx="504056" cy="55425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5504741" y="3453913"/>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0</m:t>
                                </m:r>
                              </m:e>
                            </m:mr>
                          </m:m>
                        </m:e>
                      </m:d>
                    </m:oMath>
                  </m:oMathPara>
                </a14:m>
                <a:endParaRPr lang="en-GB" dirty="0"/>
              </a:p>
            </p:txBody>
          </p:sp>
        </mc:Choice>
        <mc:Fallback xmlns="">
          <p:sp>
            <p:nvSpPr>
              <p:cNvPr id="57" name="TextBox 56"/>
              <p:cNvSpPr txBox="1">
                <a:spLocks noRot="1" noChangeAspect="1" noMove="1" noResize="1" noEditPoints="1" noAdjustHandles="1" noChangeArrowheads="1" noChangeShapeType="1" noTextEdit="1"/>
              </p:cNvSpPr>
              <p:nvPr/>
            </p:nvSpPr>
            <p:spPr>
              <a:xfrm>
                <a:off x="5504741" y="3453913"/>
                <a:ext cx="504056" cy="554254"/>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6309522" y="3462944"/>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1</m:t>
                                </m:r>
                              </m:e>
                            </m:mr>
                          </m:m>
                        </m:e>
                      </m:d>
                    </m:oMath>
                  </m:oMathPara>
                </a14:m>
                <a:endParaRPr lang="en-GB" dirty="0"/>
              </a:p>
            </p:txBody>
          </p:sp>
        </mc:Choice>
        <mc:Fallback xmlns="">
          <p:sp>
            <p:nvSpPr>
              <p:cNvPr id="58" name="TextBox 57"/>
              <p:cNvSpPr txBox="1">
                <a:spLocks noRot="1" noChangeAspect="1" noMove="1" noResize="1" noEditPoints="1" noAdjustHandles="1" noChangeArrowheads="1" noChangeShapeType="1" noTextEdit="1"/>
              </p:cNvSpPr>
              <p:nvPr/>
            </p:nvSpPr>
            <p:spPr>
              <a:xfrm>
                <a:off x="6309522" y="3462944"/>
                <a:ext cx="504056" cy="5542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7126831" y="347228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2</m:t>
                                </m:r>
                              </m:e>
                            </m:mr>
                          </m:m>
                        </m:e>
                      </m:d>
                    </m:oMath>
                  </m:oMathPara>
                </a14:m>
                <a:endParaRPr lang="en-GB" dirty="0"/>
              </a:p>
            </p:txBody>
          </p:sp>
        </mc:Choice>
        <mc:Fallback xmlns="">
          <p:sp>
            <p:nvSpPr>
              <p:cNvPr id="59" name="TextBox 58"/>
              <p:cNvSpPr txBox="1">
                <a:spLocks noRot="1" noChangeAspect="1" noMove="1" noResize="1" noEditPoints="1" noAdjustHandles="1" noChangeArrowheads="1" noChangeShapeType="1" noTextEdit="1"/>
              </p:cNvSpPr>
              <p:nvPr/>
            </p:nvSpPr>
            <p:spPr>
              <a:xfrm>
                <a:off x="7126831" y="3472286"/>
                <a:ext cx="504056" cy="55425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0" name="TextBox 59"/>
              <p:cNvSpPr txBox="1"/>
              <p:nvPr/>
            </p:nvSpPr>
            <p:spPr>
              <a:xfrm>
                <a:off x="7915485" y="3447702"/>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3</m:t>
                                </m:r>
                              </m:e>
                            </m:mr>
                          </m:m>
                        </m:e>
                      </m:d>
                    </m:oMath>
                  </m:oMathPara>
                </a14:m>
                <a:endParaRPr lang="en-GB" dirty="0"/>
              </a:p>
            </p:txBody>
          </p:sp>
        </mc:Choice>
        <mc:Fallback xmlns="">
          <p:sp>
            <p:nvSpPr>
              <p:cNvPr id="60" name="TextBox 59"/>
              <p:cNvSpPr txBox="1">
                <a:spLocks noRot="1" noChangeAspect="1" noMove="1" noResize="1" noEditPoints="1" noAdjustHandles="1" noChangeArrowheads="1" noChangeShapeType="1" noTextEdit="1"/>
              </p:cNvSpPr>
              <p:nvPr/>
            </p:nvSpPr>
            <p:spPr>
              <a:xfrm>
                <a:off x="7915485" y="3447702"/>
                <a:ext cx="504056" cy="554254"/>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5092455" y="4026401"/>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0</m:t>
                                </m:r>
                              </m:e>
                            </m:mr>
                          </m:m>
                        </m:e>
                      </m:d>
                    </m:oMath>
                  </m:oMathPara>
                </a14:m>
                <a:endParaRPr lang="en-GB" dirty="0"/>
              </a:p>
            </p:txBody>
          </p:sp>
        </mc:Choice>
        <mc:Fallback xmlns="">
          <p:sp>
            <p:nvSpPr>
              <p:cNvPr id="61" name="TextBox 60"/>
              <p:cNvSpPr txBox="1">
                <a:spLocks noRot="1" noChangeAspect="1" noMove="1" noResize="1" noEditPoints="1" noAdjustHandles="1" noChangeArrowheads="1" noChangeShapeType="1" noTextEdit="1"/>
              </p:cNvSpPr>
              <p:nvPr/>
            </p:nvSpPr>
            <p:spPr>
              <a:xfrm>
                <a:off x="5092455" y="4026401"/>
                <a:ext cx="504056" cy="554254"/>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5920834" y="4012133"/>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1</m:t>
                                </m:r>
                              </m:e>
                            </m:mr>
                          </m:m>
                        </m:e>
                      </m:d>
                    </m:oMath>
                  </m:oMathPara>
                </a14:m>
                <a:endParaRPr lang="en-GB" dirty="0"/>
              </a:p>
            </p:txBody>
          </p:sp>
        </mc:Choice>
        <mc:Fallback xmlns="">
          <p:sp>
            <p:nvSpPr>
              <p:cNvPr id="62" name="TextBox 61"/>
              <p:cNvSpPr txBox="1">
                <a:spLocks noRot="1" noChangeAspect="1" noMove="1" noResize="1" noEditPoints="1" noAdjustHandles="1" noChangeArrowheads="1" noChangeShapeType="1" noTextEdit="1"/>
              </p:cNvSpPr>
              <p:nvPr/>
            </p:nvSpPr>
            <p:spPr>
              <a:xfrm>
                <a:off x="5920834" y="4012133"/>
                <a:ext cx="504056" cy="554254"/>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TextBox 62"/>
              <p:cNvSpPr txBox="1"/>
              <p:nvPr/>
            </p:nvSpPr>
            <p:spPr>
              <a:xfrm>
                <a:off x="6729410" y="4017198"/>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2</m:t>
                                </m:r>
                              </m:e>
                            </m:mr>
                          </m:m>
                        </m:e>
                      </m:d>
                    </m:oMath>
                  </m:oMathPara>
                </a14:m>
                <a:endParaRPr lang="en-GB" dirty="0"/>
              </a:p>
            </p:txBody>
          </p:sp>
        </mc:Choice>
        <mc:Fallback xmlns="">
          <p:sp>
            <p:nvSpPr>
              <p:cNvPr id="63" name="TextBox 62"/>
              <p:cNvSpPr txBox="1">
                <a:spLocks noRot="1" noChangeAspect="1" noMove="1" noResize="1" noEditPoints="1" noAdjustHandles="1" noChangeArrowheads="1" noChangeShapeType="1" noTextEdit="1"/>
              </p:cNvSpPr>
              <p:nvPr/>
            </p:nvSpPr>
            <p:spPr>
              <a:xfrm>
                <a:off x="6729410" y="4017198"/>
                <a:ext cx="504056" cy="55425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7557789" y="3993760"/>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3</m:t>
                                </m:r>
                              </m:e>
                            </m:mr>
                          </m:m>
                        </m:e>
                      </m:d>
                    </m:oMath>
                  </m:oMathPara>
                </a14:m>
                <a:endParaRPr lang="en-GB" dirty="0"/>
              </a:p>
            </p:txBody>
          </p:sp>
        </mc:Choice>
        <mc:Fallback xmlns="">
          <p:sp>
            <p:nvSpPr>
              <p:cNvPr id="64" name="TextBox 63"/>
              <p:cNvSpPr txBox="1">
                <a:spLocks noRot="1" noChangeAspect="1" noMove="1" noResize="1" noEditPoints="1" noAdjustHandles="1" noChangeArrowheads="1" noChangeShapeType="1" noTextEdit="1"/>
              </p:cNvSpPr>
              <p:nvPr/>
            </p:nvSpPr>
            <p:spPr>
              <a:xfrm>
                <a:off x="7557789" y="3993760"/>
                <a:ext cx="504056" cy="554254"/>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8304422" y="4003285"/>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4</m:t>
                                </m:r>
                              </m:e>
                            </m:mr>
                          </m:m>
                        </m:e>
                      </m:d>
                    </m:oMath>
                  </m:oMathPara>
                </a14:m>
                <a:endParaRPr lang="en-GB" dirty="0"/>
              </a:p>
            </p:txBody>
          </p:sp>
        </mc:Choice>
        <mc:Fallback xmlns="">
          <p:sp>
            <p:nvSpPr>
              <p:cNvPr id="65" name="TextBox 64"/>
              <p:cNvSpPr txBox="1">
                <a:spLocks noRot="1" noChangeAspect="1" noMove="1" noResize="1" noEditPoints="1" noAdjustHandles="1" noChangeArrowheads="1" noChangeShapeType="1" noTextEdit="1"/>
              </p:cNvSpPr>
              <p:nvPr/>
            </p:nvSpPr>
            <p:spPr>
              <a:xfrm>
                <a:off x="8304422" y="4003285"/>
                <a:ext cx="504056" cy="554254"/>
              </a:xfrm>
              <a:prstGeom prst="rect">
                <a:avLst/>
              </a:prstGeom>
              <a:blipFill>
                <a:blip r:embed="rId1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p:cNvSpPr txBox="1"/>
              <p:nvPr/>
            </p:nvSpPr>
            <p:spPr>
              <a:xfrm>
                <a:off x="285772" y="702373"/>
                <a:ext cx="8522706" cy="923330"/>
              </a:xfrm>
              <a:prstGeom prst="rect">
                <a:avLst/>
              </a:prstGeom>
              <a:noFill/>
            </p:spPr>
            <p:txBody>
              <a:bodyPr wrap="square" rtlCol="0">
                <a:spAutoFit/>
              </a:bodyPr>
              <a:lstStyle/>
              <a:p>
                <a:r>
                  <a:rPr lang="en-GB" dirty="0"/>
                  <a:t>If the power in the binomial expansion is large, e.g. </a:t>
                </a:r>
                <a14:m>
                  <m:oMath xmlns:m="http://schemas.openxmlformats.org/officeDocument/2006/math">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+3</m:t>
                            </m:r>
                          </m:e>
                        </m:d>
                      </m:e>
                      <m:sup>
                        <m:r>
                          <a:rPr lang="en-GB" b="0" i="1" smtClean="0">
                            <a:latin typeface="Cambria Math" panose="02040503050406030204" pitchFamily="18" charset="0"/>
                          </a:rPr>
                          <m:t>20</m:t>
                        </m:r>
                      </m:sup>
                    </m:sSup>
                  </m:oMath>
                </a14:m>
                <a:r>
                  <a:rPr lang="en-GB" dirty="0"/>
                  <a:t>, it is no longer practical to go this far down Pascal’s triangle. We can instead use the choose function to get numbers from anywhere within the triangle. We’ll practise doing this after the next exercise.</a:t>
                </a:r>
              </a:p>
            </p:txBody>
          </p:sp>
        </mc:Choice>
        <mc:Fallback xmlns="">
          <p:sp>
            <p:nvSpPr>
              <p:cNvPr id="66" name="TextBox 65"/>
              <p:cNvSpPr txBox="1">
                <a:spLocks noRot="1" noChangeAspect="1" noMove="1" noResize="1" noEditPoints="1" noAdjustHandles="1" noChangeArrowheads="1" noChangeShapeType="1" noTextEdit="1"/>
              </p:cNvSpPr>
              <p:nvPr/>
            </p:nvSpPr>
            <p:spPr>
              <a:xfrm>
                <a:off x="285772" y="702373"/>
                <a:ext cx="8522706" cy="923330"/>
              </a:xfrm>
              <a:prstGeom prst="rect">
                <a:avLst/>
              </a:prstGeom>
              <a:blipFill>
                <a:blip r:embed="rId17"/>
                <a:stretch>
                  <a:fillRect l="-644" t="-3289" r="-715" b="-92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p:cNvSpPr txBox="1"/>
              <p:nvPr/>
            </p:nvSpPr>
            <p:spPr>
              <a:xfrm>
                <a:off x="402261" y="4995506"/>
                <a:ext cx="8528496" cy="152881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Textbook Note: </a:t>
                </a:r>
                <a:r>
                  <a:rPr lang="en-GB" sz="1400" dirty="0"/>
                  <a:t>The textbook refers to the top row as the “1</a:t>
                </a:r>
                <a:r>
                  <a:rPr lang="en-GB" sz="1400" baseline="30000" dirty="0"/>
                  <a:t>st</a:t>
                </a:r>
                <a:r>
                  <a:rPr lang="en-GB" sz="1400" dirty="0"/>
                  <a:t> row” and the first number in each row as the “1</a:t>
                </a:r>
                <a:r>
                  <a:rPr lang="en-GB" sz="1400" baseline="30000" dirty="0"/>
                  <a:t>st</a:t>
                </a:r>
                <a:r>
                  <a:rPr lang="en-GB" sz="1400" dirty="0"/>
                  <a:t> entry”. This might sound sensible, but is against accepted practice: It makes much more sense that the row number matches the number at the top of the binomial coefficient, and the entry number matches the bottom number. </a:t>
                </a:r>
              </a:p>
              <a:p>
                <a:r>
                  <a:rPr lang="en-GB" sz="1400" dirty="0"/>
                  <a:t>We therefore call the top row the “0</a:t>
                </a:r>
                <a:r>
                  <a:rPr lang="en-GB" sz="1400" baseline="30000" dirty="0"/>
                  <a:t>th</a:t>
                </a:r>
                <a:r>
                  <a:rPr lang="en-GB" sz="1400" dirty="0"/>
                  <a:t> row” and the first entry of each row the “0</a:t>
                </a:r>
                <a:r>
                  <a:rPr lang="en-GB" sz="1400" baseline="30000" dirty="0"/>
                  <a:t>th</a:t>
                </a:r>
                <a:r>
                  <a:rPr lang="en-GB" sz="1400" dirty="0"/>
                  <a:t> entry”.</a:t>
                </a:r>
              </a:p>
              <a:p>
                <a:r>
                  <a:rPr lang="en-GB" sz="1400" dirty="0"/>
                  <a:t>So the </a:t>
                </a:r>
                <a14:m>
                  <m:oMath xmlns:m="http://schemas.openxmlformats.org/officeDocument/2006/math">
                    <m:r>
                      <a:rPr lang="en-GB" sz="1400" b="0" i="1" smtClean="0">
                        <a:latin typeface="Cambria Math" panose="02040503050406030204" pitchFamily="18" charset="0"/>
                      </a:rPr>
                      <m:t>𝑘</m:t>
                    </m:r>
                  </m:oMath>
                </a14:m>
                <a:r>
                  <a:rPr lang="en-GB" sz="1400" dirty="0" err="1"/>
                  <a:t>th</a:t>
                </a:r>
                <a:r>
                  <a:rPr lang="en-GB" sz="1400" dirty="0"/>
                  <a:t> entry of the </a:t>
                </a:r>
                <a14:m>
                  <m:oMath xmlns:m="http://schemas.openxmlformats.org/officeDocument/2006/math">
                    <m:r>
                      <a:rPr lang="en-GB" sz="1400" b="0" i="1" smtClean="0">
                        <a:latin typeface="Cambria Math" panose="02040503050406030204" pitchFamily="18" charset="0"/>
                      </a:rPr>
                      <m:t>𝑛</m:t>
                    </m:r>
                  </m:oMath>
                </a14:m>
                <a:r>
                  <a:rPr lang="en-GB" sz="1400" dirty="0" err="1"/>
                  <a:t>th</a:t>
                </a:r>
                <a:r>
                  <a:rPr lang="en-GB" sz="1400" dirty="0"/>
                  <a:t> row of Pascal’s Triangle is therefore a nice clean </a:t>
                </a:r>
                <a14:m>
                  <m:oMath xmlns:m="http://schemas.openxmlformats.org/officeDocument/2006/math">
                    <m:d>
                      <m:dPr>
                        <m:ctrlPr>
                          <a:rPr lang="en-GB" sz="1400" b="0" i="1" smtClean="0">
                            <a:latin typeface="Cambria Math" panose="02040503050406030204" pitchFamily="18" charset="0"/>
                          </a:rPr>
                        </m:ctrlPr>
                      </m:dPr>
                      <m:e>
                        <m:m>
                          <m:mPr>
                            <m:plcHide m:val="on"/>
                            <m:mcs>
                              <m:mc>
                                <m:mcPr>
                                  <m:count m:val="1"/>
                                  <m:mcJc m:val="center"/>
                                </m:mcPr>
                              </m:mc>
                            </m:mcs>
                            <m:ctrlPr>
                              <a:rPr lang="en-GB" sz="1400" b="0" i="1" smtClean="0">
                                <a:latin typeface="Cambria Math" panose="02040503050406030204" pitchFamily="18" charset="0"/>
                              </a:rPr>
                            </m:ctrlPr>
                          </m:mPr>
                          <m:mr>
                            <m:e>
                              <m:r>
                                <a:rPr lang="en-GB" sz="1400" b="0" i="1" smtClean="0">
                                  <a:latin typeface="Cambria Math" panose="02040503050406030204" pitchFamily="18" charset="0"/>
                                </a:rPr>
                                <m:t>𝑛</m:t>
                              </m:r>
                            </m:e>
                          </m:mr>
                          <m:mr>
                            <m:e>
                              <m:r>
                                <a:rPr lang="en-GB" sz="1400" b="0" i="1" smtClean="0">
                                  <a:latin typeface="Cambria Math" panose="02040503050406030204" pitchFamily="18" charset="0"/>
                                </a:rPr>
                                <m:t>𝑘</m:t>
                              </m:r>
                            </m:e>
                          </m:mr>
                        </m:m>
                      </m:e>
                    </m:d>
                  </m:oMath>
                </a14:m>
                <a:r>
                  <a:rPr lang="en-GB" sz="1400" dirty="0"/>
                  <a:t>, not </a:t>
                </a:r>
                <a14:m>
                  <m:oMath xmlns:m="http://schemas.openxmlformats.org/officeDocument/2006/math">
                    <m:d>
                      <m:dPr>
                        <m:ctrlPr>
                          <a:rPr lang="en-GB" sz="1400" i="1">
                            <a:latin typeface="Cambria Math" panose="02040503050406030204" pitchFamily="18" charset="0"/>
                          </a:rPr>
                        </m:ctrlPr>
                      </m:dPr>
                      <m:e>
                        <m:m>
                          <m:mPr>
                            <m:plcHide m:val="on"/>
                            <m:mcs>
                              <m:mc>
                                <m:mcPr>
                                  <m:count m:val="1"/>
                                  <m:mcJc m:val="center"/>
                                </m:mcPr>
                              </m:mc>
                            </m:mcs>
                            <m:ctrlPr>
                              <a:rPr lang="en-GB" sz="1400" i="1">
                                <a:latin typeface="Cambria Math" panose="02040503050406030204" pitchFamily="18" charset="0"/>
                              </a:rPr>
                            </m:ctrlPr>
                          </m:mPr>
                          <m:mr>
                            <m:e>
                              <m:r>
                                <a:rPr lang="en-GB" sz="1400" i="1">
                                  <a:latin typeface="Cambria Math" panose="02040503050406030204" pitchFamily="18" charset="0"/>
                                </a:rPr>
                                <m:t>𝑛</m:t>
                              </m:r>
                              <m:r>
                                <a:rPr lang="en-GB" sz="1400" b="0" i="1" smtClean="0">
                                  <a:latin typeface="Cambria Math" panose="02040503050406030204" pitchFamily="18" charset="0"/>
                                </a:rPr>
                                <m:t>−1</m:t>
                              </m:r>
                            </m:e>
                          </m:mr>
                          <m:mr>
                            <m:e>
                              <m:r>
                                <a:rPr lang="en-GB" sz="1400" i="1">
                                  <a:latin typeface="Cambria Math" panose="02040503050406030204" pitchFamily="18" charset="0"/>
                                </a:rPr>
                                <m:t>𝑘</m:t>
                              </m:r>
                              <m:r>
                                <a:rPr lang="en-GB" sz="1400" b="0" i="1" smtClean="0">
                                  <a:latin typeface="Cambria Math" panose="02040503050406030204" pitchFamily="18" charset="0"/>
                                </a:rPr>
                                <m:t>−1</m:t>
                              </m:r>
                            </m:e>
                          </m:mr>
                        </m:m>
                      </m:e>
                    </m:d>
                  </m:oMath>
                </a14:m>
                <a:r>
                  <a:rPr lang="en-GB" sz="1400" dirty="0"/>
                  <a:t> as suggested by the textbook. </a:t>
                </a:r>
              </a:p>
            </p:txBody>
          </p:sp>
        </mc:Choice>
        <mc:Fallback xmlns="">
          <p:sp>
            <p:nvSpPr>
              <p:cNvPr id="67" name="TextBox 66"/>
              <p:cNvSpPr txBox="1">
                <a:spLocks noRot="1" noChangeAspect="1" noMove="1" noResize="1" noEditPoints="1" noAdjustHandles="1" noChangeArrowheads="1" noChangeShapeType="1" noTextEdit="1"/>
              </p:cNvSpPr>
              <p:nvPr/>
            </p:nvSpPr>
            <p:spPr>
              <a:xfrm>
                <a:off x="402261" y="4995506"/>
                <a:ext cx="8528496" cy="1528816"/>
              </a:xfrm>
              <a:prstGeom prst="rect">
                <a:avLst/>
              </a:prstGeom>
              <a:blipFill>
                <a:blip r:embed="rId18"/>
                <a:stretch>
                  <a:fillRect l="-71" r="-71" b="-2745"/>
                </a:stretch>
              </a:blipFill>
            </p:spPr>
            <p:txBody>
              <a:bodyPr/>
              <a:lstStyle/>
              <a:p>
                <a:r>
                  <a:rPr lang="en-GB">
                    <a:noFill/>
                  </a:rPr>
                  <a:t> </a:t>
                </a:r>
              </a:p>
            </p:txBody>
          </p:sp>
        </mc:Fallback>
      </mc:AlternateContent>
      <p:sp>
        <p:nvSpPr>
          <p:cNvPr id="69" name="TextBox 68"/>
          <p:cNvSpPr txBox="1"/>
          <p:nvPr/>
        </p:nvSpPr>
        <p:spPr>
          <a:xfrm>
            <a:off x="4211960" y="1772816"/>
            <a:ext cx="918595" cy="36948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0</a:t>
            </a:r>
            <a:r>
              <a:rPr lang="en-GB" baseline="30000" dirty="0"/>
              <a:t>th</a:t>
            </a:r>
            <a:r>
              <a:rPr lang="en-GB" dirty="0"/>
              <a:t> row</a:t>
            </a:r>
          </a:p>
        </p:txBody>
      </p:sp>
      <p:sp>
        <p:nvSpPr>
          <p:cNvPr id="70" name="TextBox 69"/>
          <p:cNvSpPr txBox="1"/>
          <p:nvPr/>
        </p:nvSpPr>
        <p:spPr>
          <a:xfrm>
            <a:off x="4210993" y="2279043"/>
            <a:ext cx="91859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1</a:t>
            </a:r>
            <a:r>
              <a:rPr lang="en-GB" baseline="30000" dirty="0"/>
              <a:t>st</a:t>
            </a:r>
            <a:r>
              <a:rPr lang="en-GB" dirty="0"/>
              <a:t> row</a:t>
            </a:r>
          </a:p>
        </p:txBody>
      </p:sp>
      <p:sp>
        <p:nvSpPr>
          <p:cNvPr id="71" name="TextBox 70"/>
          <p:cNvSpPr txBox="1"/>
          <p:nvPr/>
        </p:nvSpPr>
        <p:spPr>
          <a:xfrm>
            <a:off x="4210993" y="2897389"/>
            <a:ext cx="91859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2</a:t>
            </a:r>
            <a:r>
              <a:rPr lang="en-GB" baseline="30000" dirty="0"/>
              <a:t>nd</a:t>
            </a:r>
            <a:r>
              <a:rPr lang="en-GB" dirty="0"/>
              <a:t> row</a:t>
            </a:r>
          </a:p>
        </p:txBody>
      </p:sp>
      <p:sp>
        <p:nvSpPr>
          <p:cNvPr id="72" name="TextBox 71"/>
          <p:cNvSpPr txBox="1"/>
          <p:nvPr/>
        </p:nvSpPr>
        <p:spPr>
          <a:xfrm>
            <a:off x="4212324" y="3443692"/>
            <a:ext cx="918595"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3</a:t>
            </a:r>
            <a:r>
              <a:rPr lang="en-GB" baseline="30000" dirty="0"/>
              <a:t>rd</a:t>
            </a:r>
            <a:r>
              <a:rPr lang="en-GB" dirty="0"/>
              <a:t> row</a:t>
            </a:r>
          </a:p>
        </p:txBody>
      </p:sp>
      <p:cxnSp>
        <p:nvCxnSpPr>
          <p:cNvPr id="74" name="Straight Arrow Connector 73"/>
          <p:cNvCxnSpPr/>
          <p:nvPr/>
        </p:nvCxnSpPr>
        <p:spPr>
          <a:xfrm flipV="1">
            <a:off x="4461885" y="4011565"/>
            <a:ext cx="95091" cy="9725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5" name="TextBox 74"/>
              <p:cNvSpPr txBox="1"/>
              <p:nvPr/>
            </p:nvSpPr>
            <p:spPr>
              <a:xfrm>
                <a:off x="378621" y="1925299"/>
                <a:ext cx="3444079" cy="131260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Notice: </a:t>
                </a:r>
                <a:r>
                  <a:rPr lang="en-GB" sz="1400" dirty="0"/>
                  <a:t>The top number matches the row number. The bottom number goes from 0 and eventually matches the top number. It’s easy to see from the symmetry of Pascal’s Triangle that </a:t>
                </a:r>
                <a14:m>
                  <m:oMath xmlns:m="http://schemas.openxmlformats.org/officeDocument/2006/math">
                    <m:d>
                      <m:dPr>
                        <m:ctrlPr>
                          <a:rPr lang="en-GB" sz="1400" b="0" i="1" smtClean="0">
                            <a:latin typeface="Cambria Math" panose="02040503050406030204" pitchFamily="18" charset="0"/>
                          </a:rPr>
                        </m:ctrlPr>
                      </m:dPr>
                      <m:e>
                        <m:m>
                          <m:mPr>
                            <m:plcHide m:val="on"/>
                            <m:mcs>
                              <m:mc>
                                <m:mcPr>
                                  <m:count m:val="1"/>
                                  <m:mcJc m:val="center"/>
                                </m:mcPr>
                              </m:mc>
                            </m:mcs>
                            <m:ctrlPr>
                              <a:rPr lang="en-GB" sz="1400" b="0" i="1" smtClean="0">
                                <a:latin typeface="Cambria Math" panose="02040503050406030204" pitchFamily="18" charset="0"/>
                              </a:rPr>
                            </m:ctrlPr>
                          </m:mPr>
                          <m:mr>
                            <m:e>
                              <m:r>
                                <a:rPr lang="en-GB" sz="1400" b="0" i="1" smtClean="0">
                                  <a:latin typeface="Cambria Math" panose="02040503050406030204" pitchFamily="18" charset="0"/>
                                </a:rPr>
                                <m:t>4</m:t>
                              </m:r>
                            </m:e>
                          </m:mr>
                          <m:mr>
                            <m:e>
                              <m:r>
                                <a:rPr lang="en-GB" sz="1400" b="0" i="1" smtClean="0">
                                  <a:latin typeface="Cambria Math" panose="02040503050406030204" pitchFamily="18" charset="0"/>
                                </a:rPr>
                                <m:t>1</m:t>
                              </m:r>
                            </m:e>
                          </m:mr>
                        </m:m>
                      </m:e>
                    </m:d>
                    <m:r>
                      <a:rPr lang="en-GB" sz="1400" b="0" i="1" smtClean="0">
                        <a:latin typeface="Cambria Math" panose="02040503050406030204" pitchFamily="18" charset="0"/>
                      </a:rPr>
                      <m:t>=</m:t>
                    </m:r>
                    <m:d>
                      <m:dPr>
                        <m:ctrlPr>
                          <a:rPr lang="en-GB" sz="1400" i="1">
                            <a:latin typeface="Cambria Math" panose="02040503050406030204" pitchFamily="18" charset="0"/>
                          </a:rPr>
                        </m:ctrlPr>
                      </m:dPr>
                      <m:e>
                        <m:m>
                          <m:mPr>
                            <m:plcHide m:val="on"/>
                            <m:mcs>
                              <m:mc>
                                <m:mcPr>
                                  <m:count m:val="1"/>
                                  <m:mcJc m:val="center"/>
                                </m:mcPr>
                              </m:mc>
                            </m:mcs>
                            <m:ctrlPr>
                              <a:rPr lang="en-GB" sz="1400" i="1">
                                <a:latin typeface="Cambria Math" panose="02040503050406030204" pitchFamily="18" charset="0"/>
                              </a:rPr>
                            </m:ctrlPr>
                          </m:mPr>
                          <m:mr>
                            <m:e>
                              <m:r>
                                <a:rPr lang="en-GB" sz="1400" i="1">
                                  <a:latin typeface="Cambria Math" panose="02040503050406030204" pitchFamily="18" charset="0"/>
                                </a:rPr>
                                <m:t>4</m:t>
                              </m:r>
                            </m:e>
                          </m:mr>
                          <m:mr>
                            <m:e>
                              <m:r>
                                <a:rPr lang="en-GB" sz="1400" b="0" i="1" smtClean="0">
                                  <a:latin typeface="Cambria Math" panose="02040503050406030204" pitchFamily="18" charset="0"/>
                                </a:rPr>
                                <m:t>3</m:t>
                              </m:r>
                            </m:e>
                          </m:mr>
                        </m:m>
                      </m:e>
                    </m:d>
                  </m:oMath>
                </a14:m>
                <a:r>
                  <a:rPr lang="en-GB" sz="1400" dirty="0"/>
                  <a:t> for example.</a:t>
                </a:r>
              </a:p>
            </p:txBody>
          </p:sp>
        </mc:Choice>
        <mc:Fallback xmlns="">
          <p:sp>
            <p:nvSpPr>
              <p:cNvPr id="75" name="TextBox 74"/>
              <p:cNvSpPr txBox="1">
                <a:spLocks noRot="1" noChangeAspect="1" noMove="1" noResize="1" noEditPoints="1" noAdjustHandles="1" noChangeArrowheads="1" noChangeShapeType="1" noTextEdit="1"/>
              </p:cNvSpPr>
              <p:nvPr/>
            </p:nvSpPr>
            <p:spPr>
              <a:xfrm>
                <a:off x="378621" y="1925299"/>
                <a:ext cx="3444079" cy="1312603"/>
              </a:xfrm>
              <a:prstGeom prst="rect">
                <a:avLst/>
              </a:prstGeom>
              <a:blipFill>
                <a:blip r:embed="rId19"/>
                <a:stretch>
                  <a:fillRect l="-176"/>
                </a:stretch>
              </a:blipFill>
            </p:spPr>
            <p:txBody>
              <a:bodyPr/>
              <a:lstStyle/>
              <a:p>
                <a:r>
                  <a:rPr lang="en-GB">
                    <a:noFill/>
                  </a:rPr>
                  <a:t> </a:t>
                </a:r>
              </a:p>
            </p:txBody>
          </p:sp>
        </mc:Fallback>
      </mc:AlternateContent>
      <p:cxnSp>
        <p:nvCxnSpPr>
          <p:cNvPr id="76" name="Straight Arrow Connector 75"/>
          <p:cNvCxnSpPr/>
          <p:nvPr/>
        </p:nvCxnSpPr>
        <p:spPr>
          <a:xfrm>
            <a:off x="3694219" y="2687553"/>
            <a:ext cx="1944581" cy="2461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 name="Arrow: Right 77"/>
          <p:cNvSpPr/>
          <p:nvPr/>
        </p:nvSpPr>
        <p:spPr>
          <a:xfrm>
            <a:off x="3951096" y="2607352"/>
            <a:ext cx="1440160" cy="51281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7671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fade">
                                      <p:cBhvr>
                                        <p:cTn id="11" dur="500"/>
                                        <p:tgtEl>
                                          <p:spTgt spid="5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fade">
                                      <p:cBhvr>
                                        <p:cTn id="14" dur="500"/>
                                        <p:tgtEl>
                                          <p:spTgt spid="5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fade">
                                      <p:cBhvr>
                                        <p:cTn id="17" dur="500"/>
                                        <p:tgtEl>
                                          <p:spTgt spid="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fade">
                                      <p:cBhvr>
                                        <p:cTn id="20" dur="500"/>
                                        <p:tgtEl>
                                          <p:spTgt spid="5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fade">
                                      <p:cBhvr>
                                        <p:cTn id="23" dur="500"/>
                                        <p:tgtEl>
                                          <p:spTgt spid="5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fade">
                                      <p:cBhvr>
                                        <p:cTn id="41" dur="500"/>
                                        <p:tgtEl>
                                          <p:spTgt spid="6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fade">
                                      <p:cBhvr>
                                        <p:cTn id="44" dur="500"/>
                                        <p:tgtEl>
                                          <p:spTgt spid="6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500"/>
                                        <p:tgtEl>
                                          <p:spTgt spid="6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fade">
                                      <p:cBhvr>
                                        <p:cTn id="50" dur="500"/>
                                        <p:tgtEl>
                                          <p:spTgt spid="6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par>
                          <p:cTn id="54" fill="hold">
                            <p:stCondLst>
                              <p:cond delay="1000"/>
                            </p:stCondLst>
                            <p:childTnLst>
                              <p:par>
                                <p:cTn id="55" presetID="22" presetClass="exit" presetSubtype="8" fill="hold" grpId="1" nodeType="afterEffect">
                                  <p:stCondLst>
                                    <p:cond delay="0"/>
                                  </p:stCondLst>
                                  <p:childTnLst>
                                    <p:animEffect transition="out" filter="wipe(left)">
                                      <p:cBhvr>
                                        <p:cTn id="56" dur="500"/>
                                        <p:tgtEl>
                                          <p:spTgt spid="78"/>
                                        </p:tgtEl>
                                      </p:cBhvr>
                                    </p:animEffect>
                                    <p:set>
                                      <p:cBhvr>
                                        <p:cTn id="57" dur="1" fill="hold">
                                          <p:stCondLst>
                                            <p:cond delay="499"/>
                                          </p:stCondLst>
                                        </p:cTn>
                                        <p:tgtEl>
                                          <p:spTgt spid="7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fade">
                                      <p:cBhvr>
                                        <p:cTn id="62" dur="500"/>
                                        <p:tgtEl>
                                          <p:spTgt spid="75"/>
                                        </p:tgtEl>
                                      </p:cBhvr>
                                    </p:animEffect>
                                  </p:childTnLst>
                                </p:cTn>
                              </p:par>
                              <p:par>
                                <p:cTn id="63" presetID="10"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animEffect transition="in" filter="fade">
                                      <p:cBhvr>
                                        <p:cTn id="65" dur="500"/>
                                        <p:tgtEl>
                                          <p:spTgt spid="76"/>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fade">
                                      <p:cBhvr>
                                        <p:cTn id="70" dur="500"/>
                                        <p:tgtEl>
                                          <p:spTgt spid="7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67"/>
                                        </p:tgtEl>
                                        <p:attrNameLst>
                                          <p:attrName>style.visibility</p:attrName>
                                        </p:attrNameLst>
                                      </p:cBhvr>
                                      <p:to>
                                        <p:strVal val="visible"/>
                                      </p:to>
                                    </p:set>
                                    <p:animEffect transition="in" filter="fade">
                                      <p:cBhvr>
                                        <p:cTn id="7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P spid="55" grpId="0"/>
      <p:bldP spid="56" grpId="0"/>
      <p:bldP spid="57" grpId="0"/>
      <p:bldP spid="58" grpId="0"/>
      <p:bldP spid="59" grpId="0"/>
      <p:bldP spid="60" grpId="0"/>
      <p:bldP spid="61" grpId="0"/>
      <p:bldP spid="62" grpId="0"/>
      <p:bldP spid="63" grpId="0"/>
      <p:bldP spid="64" grpId="0"/>
      <p:bldP spid="65" grpId="0"/>
      <p:bldP spid="67" grpId="0" animBg="1"/>
      <p:bldP spid="75" grpId="0" animBg="1"/>
      <p:bldP spid="78" grpId="0" animBg="1"/>
      <p:bldP spid="78"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Extra Cool Stuff</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2230194" y="802299"/>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0</m:t>
                                </m:r>
                              </m:e>
                            </m:mr>
                            <m:mr>
                              <m:e>
                                <m:r>
                                  <a:rPr lang="en-GB" b="0" i="1" smtClean="0">
                                    <a:latin typeface="Cambria Math" panose="02040503050406030204" pitchFamily="18" charset="0"/>
                                  </a:rPr>
                                  <m:t>0</m:t>
                                </m:r>
                              </m:e>
                            </m:mr>
                          </m:m>
                        </m:e>
                      </m:d>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2230194" y="802299"/>
                <a:ext cx="504056" cy="554254"/>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848065" y="132122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1</m:t>
                                </m:r>
                              </m:e>
                            </m:mr>
                            <m:mr>
                              <m:e>
                                <m:r>
                                  <a:rPr lang="en-GB" b="0" i="1" smtClean="0">
                                    <a:latin typeface="Cambria Math" panose="02040503050406030204" pitchFamily="18" charset="0"/>
                                  </a:rPr>
                                  <m:t>0</m:t>
                                </m:r>
                              </m:e>
                            </m:mr>
                          </m:m>
                        </m:e>
                      </m:d>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848065" y="1321226"/>
                <a:ext cx="504056" cy="554254"/>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576827" y="1338890"/>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1</m:t>
                                </m:r>
                              </m:e>
                            </m:mr>
                            <m:mr>
                              <m:e>
                                <m:r>
                                  <a:rPr lang="en-GB" b="0" i="1" smtClean="0">
                                    <a:latin typeface="Cambria Math" panose="02040503050406030204" pitchFamily="18" charset="0"/>
                                  </a:rPr>
                                  <m:t>1</m:t>
                                </m:r>
                              </m:e>
                            </m:mr>
                          </m:m>
                        </m:e>
                      </m:d>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2576827" y="1338890"/>
                <a:ext cx="504056" cy="554254"/>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1417022" y="1949008"/>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0</m:t>
                                </m:r>
                              </m:e>
                            </m:mr>
                          </m:m>
                        </m:e>
                      </m:d>
                    </m:oMath>
                  </m:oMathPara>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1417022" y="1949008"/>
                <a:ext cx="504056" cy="554254"/>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11096" y="1961031"/>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1</m:t>
                                </m:r>
                              </m:e>
                            </m:mr>
                          </m:m>
                        </m:e>
                      </m:d>
                    </m:oMath>
                  </m:oMathPara>
                </a14:m>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2211096" y="1961031"/>
                <a:ext cx="504056" cy="554254"/>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005170" y="1961031"/>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2</m:t>
                                </m:r>
                              </m:e>
                            </m:mr>
                            <m:mr>
                              <m:e>
                                <m:r>
                                  <a:rPr lang="en-GB" b="0" i="1" smtClean="0">
                                    <a:latin typeface="Cambria Math" panose="02040503050406030204" pitchFamily="18" charset="0"/>
                                  </a:rPr>
                                  <m:t>2</m:t>
                                </m:r>
                              </m:e>
                            </m:mr>
                          </m:m>
                        </m:e>
                      </m:d>
                    </m:oMath>
                  </m:oMathPara>
                </a14:m>
                <a:endParaRPr lang="en-GB" dirty="0"/>
              </a:p>
            </p:txBody>
          </p:sp>
        </mc:Choice>
        <mc:Fallback xmlns="">
          <p:sp>
            <p:nvSpPr>
              <p:cNvPr id="10" name="TextBox 9"/>
              <p:cNvSpPr txBox="1">
                <a:spLocks noRot="1" noChangeAspect="1" noMove="1" noResize="1" noEditPoints="1" noAdjustHandles="1" noChangeArrowheads="1" noChangeShapeType="1" noTextEdit="1"/>
              </p:cNvSpPr>
              <p:nvPr/>
            </p:nvSpPr>
            <p:spPr>
              <a:xfrm>
                <a:off x="3005170" y="1961031"/>
                <a:ext cx="504056" cy="554254"/>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983363" y="252149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0</m:t>
                                </m:r>
                              </m:e>
                            </m:mr>
                          </m:m>
                        </m:e>
                      </m:d>
                    </m:oMath>
                  </m:oMathPara>
                </a14:m>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983363" y="2521496"/>
                <a:ext cx="504056" cy="554254"/>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788144" y="2530527"/>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1</m:t>
                                </m:r>
                              </m:e>
                            </m:mr>
                          </m:m>
                        </m:e>
                      </m:d>
                    </m:oMath>
                  </m:oMathPara>
                </a14:m>
                <a:endParaRPr lang="en-GB" dirty="0"/>
              </a:p>
            </p:txBody>
          </p:sp>
        </mc:Choice>
        <mc:Fallback xmlns="">
          <p:sp>
            <p:nvSpPr>
              <p:cNvPr id="12" name="TextBox 11"/>
              <p:cNvSpPr txBox="1">
                <a:spLocks noRot="1" noChangeAspect="1" noMove="1" noResize="1" noEditPoints="1" noAdjustHandles="1" noChangeArrowheads="1" noChangeShapeType="1" noTextEdit="1"/>
              </p:cNvSpPr>
              <p:nvPr/>
            </p:nvSpPr>
            <p:spPr>
              <a:xfrm>
                <a:off x="1788144" y="2530527"/>
                <a:ext cx="504056" cy="554254"/>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2605453" y="2539869"/>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2</m:t>
                                </m:r>
                              </m:e>
                            </m:mr>
                          </m:m>
                        </m:e>
                      </m:d>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2605453" y="2539869"/>
                <a:ext cx="504056" cy="554254"/>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94107" y="2515285"/>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3</m:t>
                                </m:r>
                              </m:e>
                            </m:mr>
                          </m:m>
                        </m:e>
                      </m:d>
                    </m:oMath>
                  </m:oMathPara>
                </a14:m>
                <a:endParaRPr lang="en-GB" dirty="0"/>
              </a:p>
            </p:txBody>
          </p:sp>
        </mc:Choice>
        <mc:Fallback xmlns="">
          <p:sp>
            <p:nvSpPr>
              <p:cNvPr id="14" name="TextBox 13"/>
              <p:cNvSpPr txBox="1">
                <a:spLocks noRot="1" noChangeAspect="1" noMove="1" noResize="1" noEditPoints="1" noAdjustHandles="1" noChangeArrowheads="1" noChangeShapeType="1" noTextEdit="1"/>
              </p:cNvSpPr>
              <p:nvPr/>
            </p:nvSpPr>
            <p:spPr>
              <a:xfrm>
                <a:off x="3394107" y="2515285"/>
                <a:ext cx="504056" cy="554254"/>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1399456" y="307971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1</m:t>
                                </m:r>
                              </m:e>
                            </m:mr>
                          </m:m>
                        </m:e>
                      </m:d>
                    </m:oMath>
                  </m:oMathPara>
                </a14:m>
                <a:endParaRPr lang="en-GB" dirty="0"/>
              </a:p>
            </p:txBody>
          </p:sp>
        </mc:Choice>
        <mc:Fallback xmlns="">
          <p:sp>
            <p:nvSpPr>
              <p:cNvPr id="15" name="TextBox 14"/>
              <p:cNvSpPr txBox="1">
                <a:spLocks noRot="1" noChangeAspect="1" noMove="1" noResize="1" noEditPoints="1" noAdjustHandles="1" noChangeArrowheads="1" noChangeShapeType="1" noTextEdit="1"/>
              </p:cNvSpPr>
              <p:nvPr/>
            </p:nvSpPr>
            <p:spPr>
              <a:xfrm>
                <a:off x="1399456" y="3079716"/>
                <a:ext cx="504056" cy="554254"/>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208032" y="3084781"/>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2</m:t>
                                </m:r>
                              </m:e>
                            </m:mr>
                          </m:m>
                        </m:e>
                      </m:d>
                    </m:oMath>
                  </m:oMathPara>
                </a14:m>
                <a:endParaRPr lang="en-GB" dirty="0"/>
              </a:p>
            </p:txBody>
          </p:sp>
        </mc:Choice>
        <mc:Fallback xmlns="">
          <p:sp>
            <p:nvSpPr>
              <p:cNvPr id="16" name="TextBox 15"/>
              <p:cNvSpPr txBox="1">
                <a:spLocks noRot="1" noChangeAspect="1" noMove="1" noResize="1" noEditPoints="1" noAdjustHandles="1" noChangeArrowheads="1" noChangeShapeType="1" noTextEdit="1"/>
              </p:cNvSpPr>
              <p:nvPr/>
            </p:nvSpPr>
            <p:spPr>
              <a:xfrm>
                <a:off x="2208032" y="3084781"/>
                <a:ext cx="504056" cy="554254"/>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3036411" y="3061343"/>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3</m:t>
                                </m:r>
                              </m:e>
                            </m:mr>
                          </m:m>
                        </m:e>
                      </m:d>
                    </m:oMath>
                  </m:oMathPara>
                </a14:m>
                <a:endParaRPr lang="en-GB" dirty="0"/>
              </a:p>
            </p:txBody>
          </p:sp>
        </mc:Choice>
        <mc:Fallback xmlns="">
          <p:sp>
            <p:nvSpPr>
              <p:cNvPr id="17" name="TextBox 16"/>
              <p:cNvSpPr txBox="1">
                <a:spLocks noRot="1" noChangeAspect="1" noMove="1" noResize="1" noEditPoints="1" noAdjustHandles="1" noChangeArrowheads="1" noChangeShapeType="1" noTextEdit="1"/>
              </p:cNvSpPr>
              <p:nvPr/>
            </p:nvSpPr>
            <p:spPr>
              <a:xfrm>
                <a:off x="3036411" y="3061343"/>
                <a:ext cx="504056" cy="55425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783044" y="3070868"/>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4</m:t>
                                </m:r>
                              </m:e>
                            </m:mr>
                          </m:m>
                        </m:e>
                      </m:d>
                    </m:oMath>
                  </m:oMathPara>
                </a14:m>
                <a:endParaRPr lang="en-GB" dirty="0"/>
              </a:p>
            </p:txBody>
          </p:sp>
        </mc:Choice>
        <mc:Fallback xmlns="">
          <p:sp>
            <p:nvSpPr>
              <p:cNvPr id="18" name="TextBox 17"/>
              <p:cNvSpPr txBox="1">
                <a:spLocks noRot="1" noChangeAspect="1" noMove="1" noResize="1" noEditPoints="1" noAdjustHandles="1" noChangeArrowheads="1" noChangeShapeType="1" noTextEdit="1"/>
              </p:cNvSpPr>
              <p:nvPr/>
            </p:nvSpPr>
            <p:spPr>
              <a:xfrm>
                <a:off x="3783044" y="3070868"/>
                <a:ext cx="504056" cy="554254"/>
              </a:xfrm>
              <a:prstGeom prst="rect">
                <a:avLst/>
              </a:prstGeom>
              <a:blipFill>
                <a:blip r:embed="rId1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549409" y="3079716"/>
                <a:ext cx="504056" cy="5542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0</m:t>
                                </m:r>
                              </m:e>
                            </m:mr>
                          </m:m>
                        </m:e>
                      </m:d>
                    </m:oMath>
                  </m:oMathPara>
                </a14:m>
                <a:endParaRPr lang="en-GB" dirty="0"/>
              </a:p>
            </p:txBody>
          </p:sp>
        </mc:Choice>
        <mc:Fallback xmlns="">
          <p:sp>
            <p:nvSpPr>
              <p:cNvPr id="19" name="TextBox 18"/>
              <p:cNvSpPr txBox="1">
                <a:spLocks noRot="1" noChangeAspect="1" noMove="1" noResize="1" noEditPoints="1" noAdjustHandles="1" noChangeArrowheads="1" noChangeShapeType="1" noTextEdit="1"/>
              </p:cNvSpPr>
              <p:nvPr/>
            </p:nvSpPr>
            <p:spPr>
              <a:xfrm>
                <a:off x="549409" y="3079716"/>
                <a:ext cx="504056" cy="554254"/>
              </a:xfrm>
              <a:prstGeom prst="rect">
                <a:avLst/>
              </a:prstGeom>
              <a:blipFill>
                <a:blip r:embed="rId16"/>
                <a:stretch>
                  <a:fillRect/>
                </a:stretch>
              </a:blipFill>
            </p:spPr>
            <p:txBody>
              <a:bodyPr/>
              <a:lstStyle/>
              <a:p>
                <a:r>
                  <a:rPr lang="en-GB">
                    <a:noFill/>
                  </a:rPr>
                  <a:t> </a:t>
                </a:r>
              </a:p>
            </p:txBody>
          </p:sp>
        </mc:Fallback>
      </mc:AlternateContent>
      <p:sp>
        <p:nvSpPr>
          <p:cNvPr id="20" name="TextBox 19"/>
          <p:cNvSpPr txBox="1"/>
          <p:nvPr/>
        </p:nvSpPr>
        <p:spPr>
          <a:xfrm>
            <a:off x="3140106" y="760564"/>
            <a:ext cx="5787994" cy="369332"/>
          </a:xfrm>
          <a:prstGeom prst="rect">
            <a:avLst/>
          </a:prstGeom>
          <a:noFill/>
        </p:spPr>
        <p:txBody>
          <a:bodyPr wrap="square" rtlCol="0">
            <a:spAutoFit/>
          </a:bodyPr>
          <a:lstStyle/>
          <a:p>
            <a:r>
              <a:rPr lang="en-GB" i="1" dirty="0"/>
              <a:t>(You are not required to know this, but it is helpful for STEP)</a:t>
            </a:r>
          </a:p>
        </p:txBody>
      </p:sp>
      <p:cxnSp>
        <p:nvCxnSpPr>
          <p:cNvPr id="22" name="Straight Arrow Connector 21"/>
          <p:cNvCxnSpPr/>
          <p:nvPr/>
        </p:nvCxnSpPr>
        <p:spPr>
          <a:xfrm>
            <a:off x="2175067" y="2954433"/>
            <a:ext cx="164273" cy="200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flipH="1">
            <a:off x="2560320" y="3017520"/>
            <a:ext cx="129540" cy="1371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4716016" y="1257226"/>
                <a:ext cx="3456384" cy="2676374"/>
              </a:xfrm>
              <a:prstGeom prst="rect">
                <a:avLst/>
              </a:prstGeom>
              <a:noFill/>
            </p:spPr>
            <p:txBody>
              <a:bodyPr wrap="square" rtlCol="0">
                <a:spAutoFit/>
              </a:bodyPr>
              <a:lstStyle/>
              <a:p>
                <a:r>
                  <a:rPr lang="en-GB" dirty="0"/>
                  <a:t>We earlier saw that each entry of Pascal’s Triangle is the sum of the two above it. Thus for example:</a:t>
                </a:r>
              </a:p>
              <a:p>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m>
                            <m:mPr>
                              <m:plcHide m:val="on"/>
                              <m:mcs>
                                <m:mc>
                                  <m:mcPr>
                                    <m:count m:val="1"/>
                                    <m:mcJc m:val="center"/>
                                  </m:mcPr>
                                </m:mc>
                              </m:mcs>
                              <m:ctrlPr>
                                <a:rPr lang="en-GB" b="0" i="1" smtClean="0">
                                  <a:latin typeface="Cambria Math" panose="02040503050406030204" pitchFamily="18" charset="0"/>
                                </a:rPr>
                              </m:ctrlPr>
                            </m:mPr>
                            <m:mr>
                              <m:e>
                                <m:r>
                                  <a:rPr lang="en-GB" b="0" i="1" smtClean="0">
                                    <a:latin typeface="Cambria Math" panose="02040503050406030204" pitchFamily="18" charset="0"/>
                                  </a:rPr>
                                  <m:t>3</m:t>
                                </m:r>
                              </m:e>
                            </m:mr>
                            <m:mr>
                              <m:e>
                                <m:r>
                                  <a:rPr lang="en-GB" b="0" i="1" smtClean="0">
                                    <a:latin typeface="Cambria Math" panose="02040503050406030204" pitchFamily="18" charset="0"/>
                                  </a:rPr>
                                  <m:t>1</m:t>
                                </m:r>
                              </m:e>
                            </m:mr>
                          </m:m>
                        </m:e>
                      </m:d>
                      <m:r>
                        <a:rPr lang="en-GB" b="0" i="1" smtClean="0">
                          <a:latin typeface="Cambria Math" panose="02040503050406030204" pitchFamily="18" charset="0"/>
                        </a:rPr>
                        <m:t>+</m:t>
                      </m:r>
                      <m:d>
                        <m:dPr>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r>
                                  <a:rPr lang="en-GB" i="1">
                                    <a:latin typeface="Cambria Math" panose="02040503050406030204" pitchFamily="18" charset="0"/>
                                  </a:rPr>
                                  <m:t>3</m:t>
                                </m:r>
                              </m:e>
                            </m:mr>
                            <m:mr>
                              <m:e>
                                <m:r>
                                  <a:rPr lang="en-GB" b="0" i="1" smtClean="0">
                                    <a:latin typeface="Cambria Math" panose="02040503050406030204" pitchFamily="18" charset="0"/>
                                  </a:rPr>
                                  <m:t>2</m:t>
                                </m:r>
                              </m:e>
                            </m:mr>
                          </m:m>
                        </m:e>
                      </m:d>
                      <m:r>
                        <a:rPr lang="en-GB" b="0" i="1" smtClean="0">
                          <a:latin typeface="Cambria Math" panose="02040503050406030204" pitchFamily="18" charset="0"/>
                        </a:rPr>
                        <m:t>=</m:t>
                      </m:r>
                      <m:d>
                        <m:dPr>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4</m:t>
                                </m:r>
                              </m:e>
                            </m:mr>
                            <m:mr>
                              <m:e>
                                <m:r>
                                  <a:rPr lang="en-GB" b="0" i="1" smtClean="0">
                                    <a:latin typeface="Cambria Math" panose="02040503050406030204" pitchFamily="18" charset="0"/>
                                  </a:rPr>
                                  <m:t>2</m:t>
                                </m:r>
                              </m:e>
                            </m:mr>
                          </m:m>
                        </m:e>
                      </m:d>
                    </m:oMath>
                  </m:oMathPara>
                </a14:m>
                <a:endParaRPr lang="en-GB" dirty="0"/>
              </a:p>
              <a:p>
                <a:endParaRPr lang="en-GB" dirty="0"/>
              </a:p>
              <a:p>
                <a:r>
                  <a:rPr lang="en-GB" dirty="0"/>
                  <a:t>More generally:</a:t>
                </a:r>
              </a:p>
              <a:p>
                <a:pPr/>
                <a14:m>
                  <m:oMathPara xmlns:m="http://schemas.openxmlformats.org/officeDocument/2006/math">
                    <m:oMathParaPr>
                      <m:jc m:val="centerGroup"/>
                    </m:oMathParaPr>
                    <m:oMath xmlns:m="http://schemas.openxmlformats.org/officeDocument/2006/math">
                      <m:d>
                        <m:dPr>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𝑛</m:t>
                                </m:r>
                                <m:r>
                                  <a:rPr lang="en-GB" b="0" i="1" smtClean="0">
                                    <a:latin typeface="Cambria Math" panose="02040503050406030204" pitchFamily="18" charset="0"/>
                                  </a:rPr>
                                  <m:t>−1</m:t>
                                </m:r>
                              </m:e>
                            </m:mr>
                            <m:mr>
                              <m:e>
                                <m:r>
                                  <a:rPr lang="en-GB" b="0" i="1" smtClean="0">
                                    <a:latin typeface="Cambria Math" panose="02040503050406030204" pitchFamily="18" charset="0"/>
                                  </a:rPr>
                                  <m:t>𝑘</m:t>
                                </m:r>
                                <m:r>
                                  <a:rPr lang="en-GB" b="0" i="1" smtClean="0">
                                    <a:latin typeface="Cambria Math" panose="02040503050406030204" pitchFamily="18" charset="0"/>
                                  </a:rPr>
                                  <m:t>−1</m:t>
                                </m:r>
                              </m:e>
                            </m:mr>
                          </m:m>
                        </m:e>
                      </m:d>
                      <m:r>
                        <a:rPr lang="en-GB" i="1">
                          <a:latin typeface="Cambria Math" panose="02040503050406030204" pitchFamily="18" charset="0"/>
                        </a:rPr>
                        <m:t>+</m:t>
                      </m:r>
                      <m:d>
                        <m:dPr>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𝑛</m:t>
                                </m:r>
                                <m:r>
                                  <a:rPr lang="en-GB" b="0" i="1" smtClean="0">
                                    <a:latin typeface="Cambria Math" panose="02040503050406030204" pitchFamily="18" charset="0"/>
                                  </a:rPr>
                                  <m:t>−1</m:t>
                                </m:r>
                              </m:e>
                            </m:mr>
                            <m:mr>
                              <m:e>
                                <m:r>
                                  <a:rPr lang="en-GB" b="0" i="1" smtClean="0">
                                    <a:latin typeface="Cambria Math" panose="02040503050406030204" pitchFamily="18" charset="0"/>
                                  </a:rPr>
                                  <m:t>𝑘</m:t>
                                </m:r>
                              </m:e>
                            </m:mr>
                          </m:m>
                        </m:e>
                      </m:d>
                      <m:r>
                        <a:rPr lang="en-GB" i="1">
                          <a:latin typeface="Cambria Math" panose="02040503050406030204" pitchFamily="18" charset="0"/>
                        </a:rPr>
                        <m:t>=</m:t>
                      </m:r>
                      <m:d>
                        <m:dPr>
                          <m:ctrlPr>
                            <a:rPr lang="en-GB" i="1">
                              <a:latin typeface="Cambria Math" panose="02040503050406030204" pitchFamily="18" charset="0"/>
                            </a:rPr>
                          </m:ctrlPr>
                        </m:dPr>
                        <m:e>
                          <m:m>
                            <m:mPr>
                              <m:plcHide m:val="on"/>
                              <m:mcs>
                                <m:mc>
                                  <m:mcPr>
                                    <m:count m:val="1"/>
                                    <m:mcJc m:val="center"/>
                                  </m:mcPr>
                                </m:mc>
                              </m:mcs>
                              <m:ctrlPr>
                                <a:rPr lang="en-GB" i="1">
                                  <a:latin typeface="Cambria Math" panose="02040503050406030204" pitchFamily="18" charset="0"/>
                                </a:rPr>
                              </m:ctrlPr>
                            </m:mPr>
                            <m:mr>
                              <m:e>
                                <m:r>
                                  <a:rPr lang="en-GB" b="0" i="1" smtClean="0">
                                    <a:latin typeface="Cambria Math" panose="02040503050406030204" pitchFamily="18" charset="0"/>
                                  </a:rPr>
                                  <m:t>𝑛</m:t>
                                </m:r>
                              </m:e>
                            </m:mr>
                            <m:mr>
                              <m:e>
                                <m:r>
                                  <a:rPr lang="en-GB" b="0" i="1" smtClean="0">
                                    <a:latin typeface="Cambria Math" panose="02040503050406030204" pitchFamily="18" charset="0"/>
                                  </a:rPr>
                                  <m:t>𝑘</m:t>
                                </m:r>
                              </m:e>
                            </m:mr>
                          </m:m>
                        </m:e>
                      </m:d>
                    </m:oMath>
                  </m:oMathPara>
                </a14:m>
                <a:endParaRPr lang="en-GB" dirty="0"/>
              </a:p>
              <a:p>
                <a:r>
                  <a:rPr lang="en-GB" b="1" dirty="0"/>
                  <a:t>This is known as Pascal’s Rule.</a:t>
                </a:r>
              </a:p>
            </p:txBody>
          </p:sp>
        </mc:Choice>
        <mc:Fallback xmlns="">
          <p:sp>
            <p:nvSpPr>
              <p:cNvPr id="28" name="TextBox 27"/>
              <p:cNvSpPr txBox="1">
                <a:spLocks noRot="1" noChangeAspect="1" noMove="1" noResize="1" noEditPoints="1" noAdjustHandles="1" noChangeArrowheads="1" noChangeShapeType="1" noTextEdit="1"/>
              </p:cNvSpPr>
              <p:nvPr/>
            </p:nvSpPr>
            <p:spPr>
              <a:xfrm>
                <a:off x="4716016" y="1257226"/>
                <a:ext cx="3456384" cy="2676374"/>
              </a:xfrm>
              <a:prstGeom prst="rect">
                <a:avLst/>
              </a:prstGeom>
              <a:blipFill>
                <a:blip r:embed="rId17"/>
                <a:stretch>
                  <a:fillRect l="-1587" t="-1139" b="-27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589009" y="3998482"/>
                <a:ext cx="7996191" cy="26788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Informal proof of Pascal’s Rule:</a:t>
                </a:r>
              </a:p>
              <a:p>
                <a:r>
                  <a:rPr lang="en-GB" sz="1600" dirty="0"/>
                  <a:t>Suppose I have </a:t>
                </a:r>
                <a14:m>
                  <m:oMath xmlns:m="http://schemas.openxmlformats.org/officeDocument/2006/math">
                    <m:r>
                      <a:rPr lang="en-GB" sz="1600" b="0" i="1" smtClean="0">
                        <a:latin typeface="Cambria Math" panose="02040503050406030204" pitchFamily="18" charset="0"/>
                      </a:rPr>
                      <m:t>𝑛</m:t>
                    </m:r>
                  </m:oMath>
                </a14:m>
                <a:r>
                  <a:rPr lang="en-GB" sz="1600" dirty="0"/>
                  <a:t> items and I have to choose </a:t>
                </a:r>
                <a14:m>
                  <m:oMath xmlns:m="http://schemas.openxmlformats.org/officeDocument/2006/math">
                    <m:r>
                      <a:rPr lang="en-GB" sz="1600" b="0" i="1" smtClean="0">
                        <a:latin typeface="Cambria Math" panose="02040503050406030204" pitchFamily="18" charset="0"/>
                      </a:rPr>
                      <m:t>𝑘</m:t>
                    </m:r>
                  </m:oMath>
                </a14:m>
                <a:r>
                  <a:rPr lang="en-GB" sz="1600" dirty="0"/>
                  <a:t> of them. Clearly there’s </a:t>
                </a:r>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𝑛</m:t>
                              </m:r>
                            </m:e>
                          </m:mr>
                          <m:mr>
                            <m:e>
                              <m:r>
                                <a:rPr lang="en-GB" sz="1600" i="1">
                                  <a:latin typeface="Cambria Math" panose="02040503050406030204" pitchFamily="18" charset="0"/>
                                </a:rPr>
                                <m:t>𝑘</m:t>
                              </m:r>
                            </m:e>
                          </m:mr>
                        </m:m>
                      </m:e>
                    </m:d>
                  </m:oMath>
                </a14:m>
                <a:r>
                  <a:rPr lang="en-GB" sz="1600" dirty="0"/>
                  <a:t> possible selections. But we could also find the number of selections by considering the first item of the </a:t>
                </a:r>
                <a14:m>
                  <m:oMath xmlns:m="http://schemas.openxmlformats.org/officeDocument/2006/math">
                    <m:r>
                      <a:rPr lang="en-GB" sz="1600" b="0" i="1" smtClean="0">
                        <a:latin typeface="Cambria Math" panose="02040503050406030204" pitchFamily="18" charset="0"/>
                      </a:rPr>
                      <m:t>𝑛</m:t>
                    </m:r>
                  </m:oMath>
                </a14:m>
                <a:r>
                  <a:rPr lang="en-GB" sz="1600" dirty="0"/>
                  <a:t> available:</a:t>
                </a:r>
              </a:p>
              <a:p>
                <a:pPr marL="285750" indent="-285750">
                  <a:buFont typeface="Arial" panose="020B0604020202020204" pitchFamily="34" charset="0"/>
                  <a:buChar char="•"/>
                </a:pPr>
                <a:r>
                  <a:rPr lang="en-GB" sz="1600" dirty="0"/>
                  <a:t>It might be chosen. If so, we have </a:t>
                </a:r>
                <a14:m>
                  <m:oMath xmlns:m="http://schemas.openxmlformats.org/officeDocument/2006/math">
                    <m:r>
                      <a:rPr lang="en-GB" sz="1600" b="0" i="1" smtClean="0">
                        <a:latin typeface="Cambria Math" panose="02040503050406030204" pitchFamily="18" charset="0"/>
                      </a:rPr>
                      <m:t>𝑘</m:t>
                    </m:r>
                    <m:r>
                      <a:rPr lang="en-GB" sz="1600" b="0" i="1" smtClean="0">
                        <a:latin typeface="Cambria Math" panose="02040503050406030204" pitchFamily="18" charset="0"/>
                      </a:rPr>
                      <m:t>−1</m:t>
                    </m:r>
                  </m:oMath>
                </a14:m>
                <a:r>
                  <a:rPr lang="en-GB" sz="1600" dirty="0"/>
                  <a:t> items left to choose from amongst the </a:t>
                </a:r>
                <a14:m>
                  <m:oMath xmlns:m="http://schemas.openxmlformats.org/officeDocument/2006/math">
                    <m:r>
                      <a:rPr lang="en-GB" sz="1600" b="0" i="1" smtClean="0">
                        <a:latin typeface="Cambria Math" panose="02040503050406030204" pitchFamily="18" charset="0"/>
                      </a:rPr>
                      <m:t>𝑛</m:t>
                    </m:r>
                    <m:r>
                      <a:rPr lang="en-GB" sz="1600" b="0" i="1" smtClean="0">
                        <a:latin typeface="Cambria Math" panose="02040503050406030204" pitchFamily="18" charset="0"/>
                      </a:rPr>
                      <m:t>−1</m:t>
                    </m:r>
                  </m:oMath>
                </a14:m>
                <a:r>
                  <a:rPr lang="en-GB" sz="1600" dirty="0"/>
                  <a:t> remaining. That’s </a:t>
                </a:r>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𝑛</m:t>
                              </m:r>
                              <m:r>
                                <a:rPr lang="en-GB" sz="1600" i="1">
                                  <a:latin typeface="Cambria Math" panose="02040503050406030204" pitchFamily="18" charset="0"/>
                                </a:rPr>
                                <m:t>−1</m:t>
                              </m:r>
                            </m:e>
                          </m:mr>
                          <m:mr>
                            <m:e>
                              <m:r>
                                <a:rPr lang="en-GB" sz="1600" i="1">
                                  <a:latin typeface="Cambria Math" panose="02040503050406030204" pitchFamily="18" charset="0"/>
                                </a:rPr>
                                <m:t>𝑘</m:t>
                              </m:r>
                              <m:r>
                                <a:rPr lang="en-GB" sz="1600" i="1">
                                  <a:latin typeface="Cambria Math" panose="02040503050406030204" pitchFamily="18" charset="0"/>
                                </a:rPr>
                                <m:t>−1</m:t>
                              </m:r>
                            </m:e>
                          </m:mr>
                        </m:m>
                      </m:e>
                    </m:d>
                  </m:oMath>
                </a14:m>
                <a:r>
                  <a:rPr lang="en-GB" sz="1600" dirty="0"/>
                  <a:t> possible selections.</a:t>
                </a:r>
              </a:p>
              <a:p>
                <a:pPr marL="285750" indent="-285750">
                  <a:buFont typeface="Arial" panose="020B0604020202020204" pitchFamily="34" charset="0"/>
                  <a:buChar char="•"/>
                </a:pPr>
                <a:r>
                  <a:rPr lang="en-GB" sz="1600" dirty="0"/>
                  <a:t>Otherwise it is not chosen. We still have </a:t>
                </a:r>
                <a14:m>
                  <m:oMath xmlns:m="http://schemas.openxmlformats.org/officeDocument/2006/math">
                    <m:r>
                      <a:rPr lang="en-GB" sz="1600" b="0" i="1" smtClean="0">
                        <a:latin typeface="Cambria Math" panose="02040503050406030204" pitchFamily="18" charset="0"/>
                      </a:rPr>
                      <m:t>𝑘</m:t>
                    </m:r>
                  </m:oMath>
                </a14:m>
                <a:r>
                  <a:rPr lang="en-GB" sz="1600" dirty="0"/>
                  <a:t> items to choose, from amongst the remaining </a:t>
                </a:r>
                <a14:m>
                  <m:oMath xmlns:m="http://schemas.openxmlformats.org/officeDocument/2006/math">
                    <m:r>
                      <a:rPr lang="en-GB" sz="1600" b="0" i="1" smtClean="0">
                        <a:latin typeface="Cambria Math" panose="02040503050406030204" pitchFamily="18" charset="0"/>
                      </a:rPr>
                      <m:t>𝑛</m:t>
                    </m:r>
                    <m:r>
                      <a:rPr lang="en-GB" sz="1600" b="0" i="1" smtClean="0">
                        <a:latin typeface="Cambria Math" panose="02040503050406030204" pitchFamily="18" charset="0"/>
                      </a:rPr>
                      <m:t>−1</m:t>
                    </m:r>
                  </m:oMath>
                </a14:m>
                <a:r>
                  <a:rPr lang="en-GB" sz="1600" dirty="0"/>
                  <a:t> items. That’s </a:t>
                </a:r>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𝑛</m:t>
                              </m:r>
                              <m:r>
                                <a:rPr lang="en-GB" sz="1600" i="1">
                                  <a:latin typeface="Cambria Math" panose="02040503050406030204" pitchFamily="18" charset="0"/>
                                </a:rPr>
                                <m:t>−1</m:t>
                              </m:r>
                            </m:e>
                          </m:mr>
                          <m:mr>
                            <m:e>
                              <m:r>
                                <a:rPr lang="en-GB" sz="1600" i="1">
                                  <a:latin typeface="Cambria Math" panose="02040503050406030204" pitchFamily="18" charset="0"/>
                                </a:rPr>
                                <m:t>𝑘</m:t>
                              </m:r>
                            </m:e>
                          </m:mr>
                        </m:m>
                      </m:e>
                    </m:d>
                  </m:oMath>
                </a14:m>
                <a:r>
                  <a:rPr lang="en-GB" sz="1600" dirty="0"/>
                  <a:t> possible selections.</a:t>
                </a:r>
              </a:p>
              <a:p>
                <a:r>
                  <a:rPr lang="en-GB" sz="1600" dirty="0"/>
                  <a:t>Thus in total there are </a:t>
                </a:r>
                <a14:m>
                  <m:oMath xmlns:m="http://schemas.openxmlformats.org/officeDocument/2006/math">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𝑛</m:t>
                              </m:r>
                              <m:r>
                                <a:rPr lang="en-GB" sz="1600" i="1">
                                  <a:latin typeface="Cambria Math" panose="02040503050406030204" pitchFamily="18" charset="0"/>
                                </a:rPr>
                                <m:t>−1</m:t>
                              </m:r>
                            </m:e>
                          </m:mr>
                          <m:mr>
                            <m:e>
                              <m:r>
                                <a:rPr lang="en-GB" sz="1600" i="1">
                                  <a:latin typeface="Cambria Math" panose="02040503050406030204" pitchFamily="18" charset="0"/>
                                </a:rPr>
                                <m:t>𝑘</m:t>
                              </m:r>
                              <m:r>
                                <a:rPr lang="en-GB" sz="1600" i="1">
                                  <a:latin typeface="Cambria Math" panose="02040503050406030204" pitchFamily="18" charset="0"/>
                                </a:rPr>
                                <m:t>−1</m:t>
                              </m:r>
                            </m:e>
                          </m:mr>
                        </m:m>
                      </m:e>
                    </m:d>
                    <m:r>
                      <a:rPr lang="en-GB" sz="1600" i="1">
                        <a:latin typeface="Cambria Math" panose="02040503050406030204" pitchFamily="18" charset="0"/>
                      </a:rPr>
                      <m:t>+</m:t>
                    </m:r>
                    <m:d>
                      <m:dPr>
                        <m:ctrlPr>
                          <a:rPr lang="en-GB" sz="1600" i="1">
                            <a:latin typeface="Cambria Math" panose="02040503050406030204" pitchFamily="18" charset="0"/>
                          </a:rPr>
                        </m:ctrlPr>
                      </m:dPr>
                      <m:e>
                        <m:m>
                          <m:mPr>
                            <m:plcHide m:val="on"/>
                            <m:mcs>
                              <m:mc>
                                <m:mcPr>
                                  <m:count m:val="1"/>
                                  <m:mcJc m:val="center"/>
                                </m:mcPr>
                              </m:mc>
                            </m:mcs>
                            <m:ctrlPr>
                              <a:rPr lang="en-GB" sz="1600" i="1">
                                <a:latin typeface="Cambria Math" panose="02040503050406030204" pitchFamily="18" charset="0"/>
                              </a:rPr>
                            </m:ctrlPr>
                          </m:mPr>
                          <m:mr>
                            <m:e>
                              <m:r>
                                <a:rPr lang="en-GB" sz="1600" i="1">
                                  <a:latin typeface="Cambria Math" panose="02040503050406030204" pitchFamily="18" charset="0"/>
                                </a:rPr>
                                <m:t>𝑛</m:t>
                              </m:r>
                              <m:r>
                                <a:rPr lang="en-GB" sz="1600" i="1">
                                  <a:latin typeface="Cambria Math" panose="02040503050406030204" pitchFamily="18" charset="0"/>
                                </a:rPr>
                                <m:t>−1</m:t>
                              </m:r>
                            </m:e>
                          </m:mr>
                          <m:mr>
                            <m:e>
                              <m:r>
                                <a:rPr lang="en-GB" sz="1600" i="1">
                                  <a:latin typeface="Cambria Math" panose="02040503050406030204" pitchFamily="18" charset="0"/>
                                </a:rPr>
                                <m:t>𝑘</m:t>
                              </m:r>
                            </m:e>
                          </m:mr>
                        </m:m>
                      </m:e>
                    </m:d>
                  </m:oMath>
                </a14:m>
                <a:r>
                  <a:rPr lang="en-GB" sz="1600" dirty="0"/>
                  <a:t> possible selections.</a:t>
                </a:r>
              </a:p>
            </p:txBody>
          </p:sp>
        </mc:Choice>
        <mc:Fallback xmlns="">
          <p:sp>
            <p:nvSpPr>
              <p:cNvPr id="29" name="TextBox 28"/>
              <p:cNvSpPr txBox="1">
                <a:spLocks noRot="1" noChangeAspect="1" noMove="1" noResize="1" noEditPoints="1" noAdjustHandles="1" noChangeArrowheads="1" noChangeShapeType="1" noTextEdit="1"/>
              </p:cNvSpPr>
              <p:nvPr/>
            </p:nvSpPr>
            <p:spPr>
              <a:xfrm>
                <a:off x="589009" y="3998482"/>
                <a:ext cx="7996191" cy="2678810"/>
              </a:xfrm>
              <a:prstGeom prst="rect">
                <a:avLst/>
              </a:prstGeom>
              <a:blipFill>
                <a:blip r:embed="rId18"/>
                <a:stretch>
                  <a:fillRect l="-304" t="-226" r="-456"/>
                </a:stretch>
              </a:blipFill>
            </p:spPr>
            <p:txBody>
              <a:bodyPr/>
              <a:lstStyle/>
              <a:p>
                <a:r>
                  <a:rPr lang="en-GB">
                    <a:noFill/>
                  </a:rPr>
                  <a:t> </a:t>
                </a:r>
              </a:p>
            </p:txBody>
          </p:sp>
        </mc:Fallback>
      </mc:AlternateContent>
    </p:spTree>
    <p:extLst>
      <p:ext uri="{BB962C8B-B14F-4D97-AF65-F5344CB8AC3E}">
        <p14:creationId xmlns:p14="http://schemas.microsoft.com/office/powerpoint/2010/main" val="24678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8.2</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 62</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5658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2" name="Picture 11">
            <a:extLst>
              <a:ext uri="{FF2B5EF4-FFF2-40B4-BE49-F238E27FC236}">
                <a16:creationId xmlns:a16="http://schemas.microsoft.com/office/drawing/2014/main" id="{484D2636-119A-E153-C358-AE7116364FA3}"/>
              </a:ext>
            </a:extLst>
          </p:cNvPr>
          <p:cNvPicPr>
            <a:picLocks noChangeAspect="1"/>
          </p:cNvPicPr>
          <p:nvPr/>
        </p:nvPicPr>
        <p:blipFill>
          <a:blip r:embed="rId2"/>
          <a:stretch>
            <a:fillRect/>
          </a:stretch>
        </p:blipFill>
        <p:spPr>
          <a:xfrm>
            <a:off x="875728" y="692696"/>
            <a:ext cx="7391400" cy="5915025"/>
          </a:xfrm>
          <a:prstGeom prst="rect">
            <a:avLst/>
          </a:prstGeom>
        </p:spPr>
      </p:pic>
    </p:spTree>
    <p:extLst>
      <p:ext uri="{BB962C8B-B14F-4D97-AF65-F5344CB8AC3E}">
        <p14:creationId xmlns:p14="http://schemas.microsoft.com/office/powerpoint/2010/main" val="3896053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0FF53-D376-6E8C-D0FD-1D517FE5997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BC62057-5111-B8A6-4E80-4193E055911B}"/>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B0E89DB0-01D1-BE2B-F9D3-8CB397834D7E}"/>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713F8B5A-9D24-B9B4-CD6B-9A26C85DC691}"/>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930AD583-9B93-F770-9F7E-4031FD1FDC44}"/>
              </a:ext>
            </a:extLst>
          </p:cNvPr>
          <p:cNvPicPr>
            <a:picLocks noChangeAspect="1"/>
          </p:cNvPicPr>
          <p:nvPr/>
        </p:nvPicPr>
        <p:blipFill>
          <a:blip r:embed="rId2"/>
          <a:stretch>
            <a:fillRect/>
          </a:stretch>
        </p:blipFill>
        <p:spPr>
          <a:xfrm>
            <a:off x="770953" y="692696"/>
            <a:ext cx="7600950" cy="5314950"/>
          </a:xfrm>
          <a:prstGeom prst="rect">
            <a:avLst/>
          </a:prstGeom>
        </p:spPr>
      </p:pic>
    </p:spTree>
    <p:extLst>
      <p:ext uri="{BB962C8B-B14F-4D97-AF65-F5344CB8AC3E}">
        <p14:creationId xmlns:p14="http://schemas.microsoft.com/office/powerpoint/2010/main" val="3826585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2AF528D6-7194-00B7-9EA1-C79C965776F6}"/>
              </a:ext>
            </a:extLst>
          </p:cNvPr>
          <p:cNvPicPr>
            <a:picLocks noChangeAspect="1"/>
          </p:cNvPicPr>
          <p:nvPr/>
        </p:nvPicPr>
        <p:blipFill>
          <a:blip r:embed="rId2"/>
          <a:stretch>
            <a:fillRect/>
          </a:stretch>
        </p:blipFill>
        <p:spPr>
          <a:xfrm>
            <a:off x="0" y="1124744"/>
            <a:ext cx="9144000" cy="4412140"/>
          </a:xfrm>
          <a:prstGeom prst="rect">
            <a:avLst/>
          </a:prstGeom>
        </p:spPr>
      </p:pic>
    </p:spTree>
    <p:extLst>
      <p:ext uri="{BB962C8B-B14F-4D97-AF65-F5344CB8AC3E}">
        <p14:creationId xmlns:p14="http://schemas.microsoft.com/office/powerpoint/2010/main" val="3458699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A8F9F0BF-CA8C-4D24-90A1-67BA839288EB}">
  <ds:schemaRefs>
    <ds:schemaRef ds:uri="http://schemas.microsoft.com/sharepoint/v3/contenttype/forms"/>
  </ds:schemaRefs>
</ds:datastoreItem>
</file>

<file path=customXml/itemProps2.xml><?xml version="1.0" encoding="utf-8"?>
<ds:datastoreItem xmlns:ds="http://schemas.openxmlformats.org/officeDocument/2006/customXml" ds:itemID="{C9CFC61B-804A-451F-96CB-09693B408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78994C-A71F-42AC-8C1A-2D47B8B074D2}">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61754</TotalTime>
  <Words>921</Words>
  <Application>Microsoft Office PowerPoint</Application>
  <PresentationFormat>On-screen Show (4:3)</PresentationFormat>
  <Paragraphs>129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Cambria Math</vt:lpstr>
      <vt:lpstr>Wingdings</vt:lpstr>
      <vt:lpstr>Office Theme</vt:lpstr>
      <vt:lpstr>P1 Chapter 8: Binomial Expansion  Factorial Notation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1284</cp:revision>
  <dcterms:created xsi:type="dcterms:W3CDTF">2013-02-28T07:36:55Z</dcterms:created>
  <dcterms:modified xsi:type="dcterms:W3CDTF">2025-06-19T13:00:49Z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