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481" r:id="rId5"/>
    <p:sldId id="560" r:id="rId6"/>
    <p:sldId id="561" r:id="rId7"/>
    <p:sldId id="562" r:id="rId8"/>
    <p:sldId id="563" r:id="rId9"/>
    <p:sldId id="564" r:id="rId10"/>
    <p:sldId id="565" r:id="rId11"/>
    <p:sldId id="566" r:id="rId12"/>
    <p:sldId id="567" r:id="rId13"/>
    <p:sldId id="568" r:id="rId14"/>
    <p:sldId id="585" r:id="rId15"/>
    <p:sldId id="533" r:id="rId16"/>
    <p:sldId id="700" r:id="rId17"/>
    <p:sldId id="53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59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A234637E-9265-4334-9BDD-F06D684681D1}"/>
    <pc:docChg chg="modSld">
      <pc:chgData name="Dieter Beaven" userId="9bbdb69f-69d0-4759-aa9b-5c090a2da237" providerId="ADAL" clId="{A234637E-9265-4334-9BDD-F06D684681D1}" dt="2024-10-01T15:29:31.794" v="7" actId="20577"/>
      <pc:docMkLst>
        <pc:docMk/>
      </pc:docMkLst>
      <pc:sldChg chg="modSp mod">
        <pc:chgData name="Dieter Beaven" userId="9bbdb69f-69d0-4759-aa9b-5c090a2da237" providerId="ADAL" clId="{A234637E-9265-4334-9BDD-F06D684681D1}" dt="2024-10-01T15:29:31.794" v="7" actId="20577"/>
        <pc:sldMkLst>
          <pc:docMk/>
          <pc:sldMk cId="2611997763" sldId="565"/>
        </pc:sldMkLst>
        <pc:spChg chg="mod">
          <ac:chgData name="Dieter Beaven" userId="9bbdb69f-69d0-4759-aa9b-5c090a2da237" providerId="ADAL" clId="{A234637E-9265-4334-9BDD-F06D684681D1}" dt="2024-10-01T15:29:27.842" v="3" actId="20577"/>
          <ac:spMkLst>
            <pc:docMk/>
            <pc:sldMk cId="2611997763" sldId="565"/>
            <ac:spMk id="5" creationId="{00000000-0000-0000-0000-000000000000}"/>
          </ac:spMkLst>
        </pc:spChg>
        <pc:spChg chg="mod">
          <ac:chgData name="Dieter Beaven" userId="9bbdb69f-69d0-4759-aa9b-5c090a2da237" providerId="ADAL" clId="{A234637E-9265-4334-9BDD-F06D684681D1}" dt="2024-10-01T15:29:31.794" v="7" actId="20577"/>
          <ac:spMkLst>
            <pc:docMk/>
            <pc:sldMk cId="2611997763" sldId="565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01/10/2024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8B649-8F2A-4EEB-AFF1-64749DA986A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376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8B649-8F2A-4EEB-AFF1-64749DA986A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4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01/10/2024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01/10/2024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01/10/2024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380.png"/><Relationship Id="rId4" Type="http://schemas.openxmlformats.org/officeDocument/2006/relationships/image" Target="../media/image9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1.png"/><Relationship Id="rId7" Type="http://schemas.openxmlformats.org/officeDocument/2006/relationships/image" Target="../media/image102.png"/><Relationship Id="rId2" Type="http://schemas.openxmlformats.org/officeDocument/2006/relationships/image" Target="../media/image9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0.png"/><Relationship Id="rId4" Type="http://schemas.openxmlformats.org/officeDocument/2006/relationships/image" Target="../media/image99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4.png"/><Relationship Id="rId4" Type="http://schemas.openxmlformats.org/officeDocument/2006/relationships/image" Target="../media/image4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0.png"/><Relationship Id="rId2" Type="http://schemas.openxmlformats.org/officeDocument/2006/relationships/image" Target="../media/image10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92896"/>
            <a:ext cx="7772400" cy="224718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Stats1 Chapter 2: </a:t>
            </a:r>
            <a:r>
              <a:rPr lang="en-GB" dirty="0">
                <a:solidFill>
                  <a:schemeClr val="accent5"/>
                </a:solidFill>
              </a:rPr>
              <a:t>Measures of Data</a:t>
            </a:r>
            <a:br>
              <a:rPr lang="en-GB" dirty="0"/>
            </a:br>
            <a:br>
              <a:rPr lang="en-GB" dirty="0"/>
            </a:br>
            <a:r>
              <a:rPr lang="en-GB" dirty="0"/>
              <a:t>Variance and Standard Deviation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Most common exam errors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7544" y="908720"/>
                <a:ext cx="7776864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GB" sz="2800" dirty="0"/>
                  <a:t>Thinking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/>
                  <a:t> means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𝑓𝑥</m:t>
                            </m:r>
                          </m:e>
                        </m:d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/>
                  <a:t>. It means the sum of each value squared!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GB" sz="2800" dirty="0"/>
                  <a:t>When asked to calculate the mean followed by standard deviation, using a rounded version of the mean in calculating the standard deviation, and hence introducing rounding errors.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GB" sz="2800" dirty="0"/>
                  <a:t>Forgetting to square root the variance to get the standard deviation.</a:t>
                </a:r>
              </a:p>
              <a:p>
                <a:endParaRPr lang="en-GB" sz="2800" dirty="0"/>
              </a:p>
              <a:p>
                <a:r>
                  <a:rPr lang="en-GB" sz="2800" b="1" u="sng" dirty="0"/>
                  <a:t>ALL these mistakes can be easily spotted</a:t>
                </a:r>
                <a:r>
                  <a:rPr lang="en-GB" sz="2800" dirty="0"/>
                  <a:t> if you check your value against “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” in STATS mode.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08720"/>
                <a:ext cx="7776864" cy="4832092"/>
              </a:xfrm>
              <a:prstGeom prst="rect">
                <a:avLst/>
              </a:prstGeom>
              <a:blipFill rotWithShape="0">
                <a:blip r:embed="rId2"/>
                <a:stretch>
                  <a:fillRect l="-1647" t="-1135" r="-2039" b="-26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79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2.4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90872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Statistics &amp; Mechanics Year 1/AS</a:t>
            </a:r>
          </a:p>
          <a:p>
            <a:r>
              <a:rPr lang="en-GB" sz="2400" dirty="0"/>
              <a:t>Pages 12-13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98884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8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E5D7E45-03BD-6FB9-3ADB-DC84A63D8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03" y="698326"/>
            <a:ext cx="657225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37D6D80-DA6F-4FD0-814E-5BC862A65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28" y="638175"/>
            <a:ext cx="67818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CEB4833-90C2-47D2-B9B6-F7FA50A7F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28" y="980728"/>
            <a:ext cx="53340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163328" y="4254104"/>
            <a:ext cx="39826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539552" y="1600679"/>
            <a:ext cx="0" cy="265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8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What is variance?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44792" y="4069438"/>
                <a:ext cx="288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𝐼𝑄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792" y="4069438"/>
                <a:ext cx="28860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4255" r="-53191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-373189" y="1212268"/>
                <a:ext cx="23529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𝐹𝑟𝑒𝑞𝑢𝑒𝑛𝑐𝑦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3189" y="1212268"/>
                <a:ext cx="235290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5840" y="4266804"/>
                <a:ext cx="4149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90     100     110     120    130     140   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40" y="4266804"/>
                <a:ext cx="41494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4616426" y="4254104"/>
            <a:ext cx="41044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932040" y="1600679"/>
            <a:ext cx="0" cy="265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660840" y="4069438"/>
                <a:ext cx="288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𝐼𝑄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840" y="4069438"/>
                <a:ext cx="28860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255" r="-53191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63328" y="764704"/>
            <a:ext cx="318453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Distribution of IQs in L6Ms4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88024" y="753553"/>
            <a:ext cx="318453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Distribution of IQs in L6Ms5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5140" y="4996284"/>
            <a:ext cx="3974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are the distribution of IQs in two classes of the same size. What’s the same, and what’s different?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983789" y="1212268"/>
                <a:ext cx="23529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𝐹𝑟𝑒𝑞𝑢𝑒𝑛𝑐𝑦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789" y="1212268"/>
                <a:ext cx="235290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932040" y="4278090"/>
                <a:ext cx="4149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90     100     110     120    130     140   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278090"/>
                <a:ext cx="41494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979712" y="1651000"/>
            <a:ext cx="650871" cy="26031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1328841" y="3573015"/>
            <a:ext cx="650871" cy="6810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677970" y="3933056"/>
            <a:ext cx="650871" cy="321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283911" y="3920356"/>
            <a:ext cx="650871" cy="3337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/>
        </p:nvSpPr>
        <p:spPr>
          <a:xfrm>
            <a:off x="2634419" y="3573015"/>
            <a:ext cx="647036" cy="6810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6369854" y="2780928"/>
            <a:ext cx="650871" cy="1473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5718983" y="3068961"/>
            <a:ext cx="650871" cy="1185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5068112" y="3527676"/>
            <a:ext cx="650871" cy="72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7674053" y="3573015"/>
            <a:ext cx="650871" cy="68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7024561" y="3068961"/>
            <a:ext cx="647036" cy="1185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95924" y="4983584"/>
            <a:ext cx="4584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The (estimated) mean IQ is the same for the two classes, as is the (estimated) range, but the overall spread of values is greater for the second class.</a:t>
            </a:r>
          </a:p>
          <a:p>
            <a:r>
              <a:rPr lang="en-GB" sz="1600" b="1" dirty="0"/>
              <a:t>The interquartile range would convey this, but do we have a method of measuring spread that takes into account all the values?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87897" y="4905762"/>
            <a:ext cx="4461547" cy="16474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0207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Variance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764704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Variance is a measure of spread that takes all values into account.</a:t>
            </a:r>
          </a:p>
          <a:p>
            <a:r>
              <a:rPr lang="en-GB" sz="2000" dirty="0"/>
              <a:t>Variance, by definition, is the </a:t>
            </a:r>
            <a:r>
              <a:rPr lang="en-GB" sz="2000" b="1" dirty="0"/>
              <a:t>average squared distance from the mean</a:t>
            </a:r>
            <a:r>
              <a:rPr lang="en-GB" sz="2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07904" y="2276872"/>
                <a:ext cx="21602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/>
                        </a:rPr>
                        <m:t>𝑥</m:t>
                      </m:r>
                      <m:r>
                        <a:rPr lang="en-GB" sz="32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276872"/>
                <a:ext cx="2160240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76159" y="2184538"/>
                <a:ext cx="208823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400" b="0" i="0" smtClean="0">
                                  <a:latin typeface="Cambria Math"/>
                                </a:rPr>
                                <m:t>        </m:t>
                              </m:r>
                            </m:e>
                          </m:d>
                        </m:e>
                        <m:sup>
                          <m:r>
                            <a:rPr lang="en-GB" sz="4400" b="0" i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159" y="2184538"/>
                <a:ext cx="2088232" cy="7694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55690" y="2890952"/>
                <a:ext cx="7206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690" y="2890952"/>
                <a:ext cx="720652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3851920" y="2890952"/>
            <a:ext cx="1584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39333" y="2598564"/>
                <a:ext cx="10801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333" y="2598564"/>
                <a:ext cx="1080120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691680" y="3861048"/>
            <a:ext cx="295232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Distance from mean…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35796" y="4437112"/>
            <a:ext cx="410445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Squared distance from mean…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91880" y="2213843"/>
                <a:ext cx="86381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4400" b="0" i="0" smtClean="0">
                          <a:latin typeface="Cambria Math"/>
                        </a:rPr>
                        <m:t>Σ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2213843"/>
                <a:ext cx="863810" cy="76944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635896" y="5085184"/>
            <a:ext cx="410445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Average squared distance from mean…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25722" y="1839673"/>
                <a:ext cx="1983698" cy="13849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Notation: </a:t>
                </a:r>
                <a:r>
                  <a:rPr lang="en-GB" sz="1400" dirty="0"/>
                  <a:t>While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sz="1400" dirty="0"/>
                  <a:t> is ‘uppercase sigma’ and means ‘sum of’,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1400" dirty="0"/>
                  <a:t> is ‘lowercase sigma’ (we’ll see why we have the squared in a sec)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722" y="1839673"/>
                <a:ext cx="1983698" cy="1384995"/>
              </a:xfrm>
              <a:prstGeom prst="rect">
                <a:avLst/>
              </a:prstGeom>
              <a:blipFill>
                <a:blip r:embed="rId7"/>
                <a:stretch>
                  <a:fillRect l="-303" b="-25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71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3" grpId="0" animBg="1"/>
      <p:bldP spid="14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Simpler formula for variance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49741" y="2001043"/>
            <a:ext cx="8029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“The mean of the squares minus the square of the mean (‘</a:t>
            </a:r>
            <a:r>
              <a:rPr lang="en-GB" sz="2400" b="1" dirty="0" err="1"/>
              <a:t>msmsm</a:t>
            </a:r>
            <a:r>
              <a:rPr lang="en-GB" sz="2400" b="1" dirty="0"/>
              <a:t>’)”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9023" y="1424979"/>
            <a:ext cx="20490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4539" y="2668912"/>
                <a:ext cx="5976664" cy="1121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/>
                            </a:rPr>
                            <m:t>𝜎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/>
                            </a:rPr>
                            <m:t>Σ</m:t>
                          </m:r>
                          <m:sSup>
                            <m:sSup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3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32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GB" sz="32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GB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39" y="2668912"/>
                <a:ext cx="5976664" cy="11219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056053" y="2656327"/>
            <a:ext cx="763492" cy="11009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00686" y="2645922"/>
            <a:ext cx="1080120" cy="11009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9023" y="4010195"/>
            <a:ext cx="276579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02613" y="4631974"/>
                <a:ext cx="5976664" cy="639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/>
                        </a:rPr>
                        <m:t>𝜎</m:t>
                      </m:r>
                      <m:r>
                        <a:rPr lang="en-GB" sz="32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3200" b="0" i="1" smtClean="0">
                              <a:latin typeface="Cambria Math"/>
                            </a:rPr>
                            <m:t>𝑉𝑎𝑟𝑖𝑎𝑛𝑐𝑒</m:t>
                          </m:r>
                        </m:e>
                      </m:ra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613" y="4631974"/>
                <a:ext cx="5976664" cy="63966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33815" y="6224162"/>
            <a:ext cx="880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standard deviation </a:t>
            </a:r>
            <a:r>
              <a:rPr lang="en-GB" b="1" dirty="0"/>
              <a:t>can ‘roughly’ be thought of as the </a:t>
            </a:r>
            <a:r>
              <a:rPr lang="en-GB" b="1" u="sng" dirty="0"/>
              <a:t>average distance from the mean</a:t>
            </a:r>
            <a:r>
              <a:rPr lang="en-GB" b="1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117" y="647746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But in practice you will never use this form, and it’s possible to simplify the formula to the following*: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12727" y="2511335"/>
                <a:ext cx="2852060" cy="324678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* Proof: (certainly not in syllabus!)</a:t>
                </a:r>
                <a:br>
                  <a:rPr lang="en-GB" sz="1200" dirty="0"/>
                </a:br>
                <a:r>
                  <a:rPr lang="en-GB" sz="1200" dirty="0"/>
                  <a:t>Note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sz="1200" dirty="0"/>
                  <a:t> is constant for a fixed variable, and that in general,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2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𝑘𝑓</m:t>
                    </m:r>
                    <m:d>
                      <m:d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GB" sz="12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1200" dirty="0"/>
                  <a:t> for a constant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200" dirty="0"/>
                  <a:t>, i.e. we can factor out constants out of a summation.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1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GB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120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1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1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1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1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̅"/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GB" sz="12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1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120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sz="1200" i="1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GB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1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1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727" y="2511335"/>
                <a:ext cx="2852060" cy="32467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6299880" y="2786743"/>
            <a:ext cx="2674760" cy="29512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8671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Examples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067944" y="1700808"/>
            <a:ext cx="4730468" cy="52322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2cm	3cm	3cm	5cm	7cm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90049" y="3035756"/>
                <a:ext cx="49685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Variance </a:t>
                </a:r>
                <a:endParaRPr lang="en-GB" sz="2800" b="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/>
                      </a:rPr>
                      <m:t>            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800" b="0" i="1" smtClean="0">
                        <a:latin typeface="Cambria Math"/>
                      </a:rPr>
                      <m:t>=19.2−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en-GB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GB" sz="2800" b="0" i="1" smtClean="0">
                        <a:latin typeface="Cambria Math"/>
                      </a:rPr>
                      <m:t>=3.2</m:t>
                    </m:r>
                  </m:oMath>
                </a14:m>
                <a:r>
                  <a:rPr lang="en-GB" sz="2800" dirty="0"/>
                  <a:t>cm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49" y="3035756"/>
                <a:ext cx="4968552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2454" t="-6369" r="-613" b="-17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90049" y="4019207"/>
                <a:ext cx="4968552" cy="994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Standard Deviation</a:t>
                </a:r>
              </a:p>
              <a:p>
                <a:r>
                  <a:rPr lang="en-GB" sz="2800" dirty="0"/>
                  <a:t>	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GB" sz="28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2800" b="0" i="1" smtClean="0">
                            <a:latin typeface="Cambria Math"/>
                          </a:rPr>
                          <m:t>3.2</m:t>
                        </m:r>
                      </m:e>
                    </m:rad>
                    <m:r>
                      <a:rPr lang="en-GB" sz="2800" b="0" i="1" smtClean="0">
                        <a:latin typeface="Cambria Math"/>
                      </a:rPr>
                      <m:t>=1.79</m:t>
                    </m:r>
                  </m:oMath>
                </a14:m>
                <a:r>
                  <a:rPr lang="en-GB" sz="2800" dirty="0"/>
                  <a:t>cm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49" y="4019207"/>
                <a:ext cx="4968552" cy="994631"/>
              </a:xfrm>
              <a:prstGeom prst="rect">
                <a:avLst/>
              </a:prstGeom>
              <a:blipFill rotWithShape="0">
                <a:blip r:embed="rId3"/>
                <a:stretch>
                  <a:fillRect l="-2454" t="-5521" b="-171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774553" y="3428605"/>
            <a:ext cx="3046396" cy="5504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96181" y="4472762"/>
            <a:ext cx="3046396" cy="5504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723973" y="876445"/>
            <a:ext cx="0" cy="5040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9618" y="1700808"/>
            <a:ext cx="2664296" cy="52322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3,   11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531" y="2919671"/>
                <a:ext cx="3572540" cy="2297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Variance </a:t>
                </a:r>
                <a:endParaRPr lang="en-GB" sz="2800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      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=65−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n-GB" sz="2800" dirty="0"/>
              </a:p>
              <a:p>
                <a:endParaRPr lang="en-GB" sz="2800" dirty="0"/>
              </a:p>
              <a:p>
                <a:r>
                  <a:rPr lang="en-GB" sz="2800" dirty="0"/>
                  <a:t>Standard Deviation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</m:ra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" y="2919671"/>
                <a:ext cx="3572540" cy="2297488"/>
              </a:xfrm>
              <a:prstGeom prst="rect">
                <a:avLst/>
              </a:prstGeom>
              <a:blipFill>
                <a:blip r:embed="rId4"/>
                <a:stretch>
                  <a:fillRect l="-3584" t="-2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49340" y="5268933"/>
            <a:ext cx="32666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So note that that in the case of two items, the standard deviation </a:t>
            </a:r>
            <a:r>
              <a:rPr lang="en-GB" sz="1600" b="1" u="sng" dirty="0"/>
              <a:t>is</a:t>
            </a:r>
            <a:r>
              <a:rPr lang="en-GB" sz="1600" dirty="0"/>
              <a:t> indeed the average distance of the values from the mean.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78159" y="3357353"/>
            <a:ext cx="2094381" cy="5554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20510" y="4671543"/>
            <a:ext cx="1672713" cy="4799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772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9" grpId="0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Practice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51520" y="76674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Find the variance and standard deviation of the following sets of data.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3568" y="1412776"/>
                <a:ext cx="6840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/>
                        </a:rPr>
                        <m:t>2       4        6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412776"/>
                <a:ext cx="6840760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81572" y="2332922"/>
                <a:ext cx="2254324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Variance =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2.67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572" y="2332922"/>
                <a:ext cx="2254324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753" t="-7595" b="-265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95688" y="2332921"/>
                <a:ext cx="3960440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Standard Deviation =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1.63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688" y="2332921"/>
                <a:ext cx="39604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141" t="-7595" b="-265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3568" y="3516967"/>
                <a:ext cx="6840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/>
                        </a:rPr>
                        <m:t>1    2    3    4    5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516967"/>
                <a:ext cx="6840760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81572" y="4437113"/>
                <a:ext cx="2254324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Variance =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2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572" y="4437113"/>
                <a:ext cx="2254324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3753" t="-7500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95688" y="4437112"/>
                <a:ext cx="3960440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Standard Deviation =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/>
                      </a:rPr>
                      <m:t>1.41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688" y="4437112"/>
                <a:ext cx="3960440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2141" t="-7500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801256" y="2288517"/>
            <a:ext cx="834639" cy="4982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76256" y="2288516"/>
            <a:ext cx="1229651" cy="5504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76255" y="4392707"/>
            <a:ext cx="1440161" cy="5504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71800" y="4437113"/>
            <a:ext cx="864096" cy="5504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515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Extending to frequency/grouped frequency tables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33482" y="1057766"/>
            <a:ext cx="8585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We can just mull over our mnemonic again: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006" y="1531362"/>
            <a:ext cx="8169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Variance: “The mean of the squares minus the square of the mean (‘</a:t>
            </a:r>
            <a:r>
              <a:rPr lang="en-GB" sz="2400" b="1" dirty="0" err="1"/>
              <a:t>msmsm</a:t>
            </a:r>
            <a:r>
              <a:rPr lang="en-GB" sz="2400" b="1" dirty="0"/>
              <a:t>’)”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87624" y="3212976"/>
                <a:ext cx="5976664" cy="1166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/>
                        </a:rPr>
                        <m:t>𝑉𝑎𝑟𝑖𝑎𝑛𝑐𝑒</m:t>
                      </m:r>
                      <m:r>
                        <a:rPr lang="en-GB" sz="3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/>
                            </a:rPr>
                            <m:t>Σ</m:t>
                          </m:r>
                          <m:r>
                            <a:rPr lang="en-GB" sz="3200" b="0" i="1" smtClean="0">
                              <a:latin typeface="Cambria Math"/>
                            </a:rPr>
                            <m:t>𝑓</m:t>
                          </m:r>
                          <m:sSup>
                            <m:sSup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3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/>
                            </a:rPr>
                            <m:t>Σ</m:t>
                          </m:r>
                          <m:r>
                            <a:rPr lang="en-GB" sz="3200" b="0" i="1" smtClean="0">
                              <a:latin typeface="Cambria Math"/>
                            </a:rPr>
                            <m:t>𝑓</m:t>
                          </m:r>
                        </m:den>
                      </m:f>
                      <m:r>
                        <a:rPr lang="en-GB" sz="32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GB" sz="32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212976"/>
                <a:ext cx="5976664" cy="11667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329262" y="3179904"/>
            <a:ext cx="980712" cy="11961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28190" y="3184744"/>
            <a:ext cx="1368152" cy="11961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5542" y="5165814"/>
            <a:ext cx="72008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Tip: </a:t>
            </a:r>
            <a:r>
              <a:rPr lang="en-GB" dirty="0"/>
              <a:t>It’s better to try and memorise the mnemonic than the formula itself – you’ll understand what’s going on better.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5542" y="6005756"/>
            <a:ext cx="72008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Exam Note: </a:t>
            </a:r>
            <a:r>
              <a:rPr lang="en-GB" dirty="0"/>
              <a:t>In an exam, you will pretty much certainly be asked to find the standard deviation for grouped data, and not listed data.</a:t>
            </a:r>
          </a:p>
        </p:txBody>
      </p:sp>
    </p:spTree>
    <p:extLst>
      <p:ext uri="{BB962C8B-B14F-4D97-AF65-F5344CB8AC3E}">
        <p14:creationId xmlns:p14="http://schemas.microsoft.com/office/powerpoint/2010/main" val="261199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Example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02" y="1206044"/>
            <a:ext cx="6967425" cy="21509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467544" y="836712"/>
            <a:ext cx="180020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May 2013 Q4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64241" y="5058060"/>
                <a:ext cx="6120680" cy="1441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𝟒𝟖𝟑𝟕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𝟐𝟎𝟎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𝟏𝟖𝟕𝟓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𝟏𝟑𝟒𝟐𝟖𝟏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𝟐𝟓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𝟐𝟎𝟎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𝟏𝟖𝟕𝟓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𝟖𝟔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𝟑𝟕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𝟖𝟔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𝟑𝟕</m:t>
                          </m:r>
                        </m:e>
                      </m:ra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𝟐𝟗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41" y="5058060"/>
                <a:ext cx="6120680" cy="14419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6741" y="3595882"/>
                <a:ext cx="7706659" cy="12003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We can use our STATS mode to work out the various summations needed (and “1-Variable </a:t>
                </a:r>
                <a:r>
                  <a:rPr lang="en-GB" dirty="0" err="1"/>
                  <a:t>Calc</a:t>
                </a:r>
                <a:r>
                  <a:rPr lang="en-GB" dirty="0"/>
                  <a:t>” will contain this amongst its list). Just input the table as normal.</a:t>
                </a:r>
              </a:p>
              <a:p>
                <a:r>
                  <a:rPr lang="en-GB" dirty="0"/>
                  <a:t>Note that, as per the discussion before,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on a calculator actually gives you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because it’s </a:t>
                </a:r>
                <a:r>
                  <a:rPr lang="en-GB" b="1" dirty="0"/>
                  <a:t>already taking the frequencies into account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41" y="3595882"/>
                <a:ext cx="7706659" cy="1200329"/>
              </a:xfrm>
              <a:prstGeom prst="rect">
                <a:avLst/>
              </a:prstGeom>
              <a:blipFill>
                <a:blip r:embed="rId4"/>
                <a:stretch>
                  <a:fillRect l="-473" t="-1990" r="-394" b="-5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258030" y="5051433"/>
            <a:ext cx="3852484" cy="58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11760" y="5638170"/>
            <a:ext cx="3852484" cy="5304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58030" y="6193194"/>
            <a:ext cx="3852484" cy="5304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681721" y="5629402"/>
                <a:ext cx="243960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You ABSOLUTELY must check this with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you can get on the calculator directly.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1721" y="5629402"/>
                <a:ext cx="2439607" cy="1200329"/>
              </a:xfrm>
              <a:prstGeom prst="rect">
                <a:avLst/>
              </a:prstGeom>
              <a:blipFill rotWithShape="0">
                <a:blip r:embed="rId5"/>
                <a:stretch>
                  <a:fillRect l="-2000" t="-2538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>
            <a:off x="6284686" y="6229567"/>
            <a:ext cx="397035" cy="84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61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87" y="1136702"/>
            <a:ext cx="7344816" cy="39030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07887" y="735676"/>
            <a:ext cx="201622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May 2013 (R) Q3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22" y="5229200"/>
            <a:ext cx="8201589" cy="14401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95287" y="5196576"/>
            <a:ext cx="7812024" cy="14727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8955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354A8004-AFC1-47C1-BDAF-05F0EAC1B5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443949-A070-4B02-B688-682970F2A3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D9F73C-A9EF-4398-84FF-736A67D92F44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19547</TotalTime>
  <Words>807</Words>
  <Application>Microsoft Office PowerPoint</Application>
  <PresentationFormat>On-screen Show (4:3)</PresentationFormat>
  <Paragraphs>102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Wingdings</vt:lpstr>
      <vt:lpstr>Office Theme</vt:lpstr>
      <vt:lpstr>Stats1 Chapter 2: Measures of Data  Variance and Standard Deviation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750</cp:revision>
  <dcterms:created xsi:type="dcterms:W3CDTF">2013-02-28T07:36:55Z</dcterms:created>
  <dcterms:modified xsi:type="dcterms:W3CDTF">2024-10-01T15:29:36Z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