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547" r:id="rId5"/>
    <p:sldId id="679" r:id="rId6"/>
    <p:sldId id="680" r:id="rId7"/>
    <p:sldId id="681" r:id="rId8"/>
    <p:sldId id="549" r:id="rId9"/>
    <p:sldId id="678" r:id="rId10"/>
    <p:sldId id="543" r:id="rId11"/>
    <p:sldId id="54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E660B6C7-BFA5-4865-B8BE-A9753879AC3B}"/>
    <pc:docChg chg="modSld">
      <pc:chgData name="Dieter Beaven" userId="9bbdb69f-69d0-4759-aa9b-5c090a2da237" providerId="ADAL" clId="{E660B6C7-BFA5-4865-B8BE-A9753879AC3B}" dt="2025-04-25T15:27:54.574" v="3" actId="20577"/>
      <pc:docMkLst>
        <pc:docMk/>
      </pc:docMkLst>
      <pc:sldChg chg="modSp mod">
        <pc:chgData name="Dieter Beaven" userId="9bbdb69f-69d0-4759-aa9b-5c090a2da237" providerId="ADAL" clId="{E660B6C7-BFA5-4865-B8BE-A9753879AC3B}" dt="2025-04-25T15:27:48.231" v="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E660B6C7-BFA5-4865-B8BE-A9753879AC3B}" dt="2025-04-25T15:27:48.231" v="0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E660B6C7-BFA5-4865-B8BE-A9753879AC3B}" dt="2025-04-25T15:27:54.574" v="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E660B6C7-BFA5-4865-B8BE-A9753879AC3B}" dt="2025-04-25T15:27:54.574" v="3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E660B6C7-BFA5-4865-B8BE-A9753879AC3B}" dt="2025-04-25T15:27:52.215" v="2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EA79DA2B-6BE1-4CBC-807B-166AE45BCDD2}"/>
    <pc:docChg chg="addSld delSld modSld">
      <pc:chgData name="Dieter Beaven" userId="9bbdb69f-69d0-4759-aa9b-5c090a2da237" providerId="ADAL" clId="{EA79DA2B-6BE1-4CBC-807B-166AE45BCDD2}" dt="2025-05-13T13:32:43.847" v="35"/>
      <pc:docMkLst>
        <pc:docMk/>
      </pc:docMkLst>
      <pc:sldChg chg="modSp mod">
        <pc:chgData name="Dieter Beaven" userId="9bbdb69f-69d0-4759-aa9b-5c090a2da237" providerId="ADAL" clId="{EA79DA2B-6BE1-4CBC-807B-166AE45BCDD2}" dt="2025-05-13T13:29:28.280" v="2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EA79DA2B-6BE1-4CBC-807B-166AE45BCDD2}" dt="2025-05-13T13:29:28.280" v="26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addSp modSp mod modAnim">
        <pc:chgData name="Dieter Beaven" userId="9bbdb69f-69d0-4759-aa9b-5c090a2da237" providerId="ADAL" clId="{EA79DA2B-6BE1-4CBC-807B-166AE45BCDD2}" dt="2025-05-13T13:30:05.522" v="33" actId="1036"/>
        <pc:sldMkLst>
          <pc:docMk/>
          <pc:sldMk cId="3055658135" sldId="549"/>
        </pc:sldMkLst>
        <pc:spChg chg="mod">
          <ac:chgData name="Dieter Beaven" userId="9bbdb69f-69d0-4759-aa9b-5c090a2da237" providerId="ADAL" clId="{EA79DA2B-6BE1-4CBC-807B-166AE45BCDD2}" dt="2025-05-13T13:29:33.841" v="28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EA79DA2B-6BE1-4CBC-807B-166AE45BCDD2}" dt="2025-05-13T13:29:37.372" v="30" actId="20577"/>
          <ac:spMkLst>
            <pc:docMk/>
            <pc:sldMk cId="3055658135" sldId="549"/>
            <ac:spMk id="5" creationId="{00000000-0000-0000-0000-000000000000}"/>
          </ac:spMkLst>
        </pc:spChg>
        <pc:spChg chg="add mod">
          <ac:chgData name="Dieter Beaven" userId="9bbdb69f-69d0-4759-aa9b-5c090a2da237" providerId="ADAL" clId="{EA79DA2B-6BE1-4CBC-807B-166AE45BCDD2}" dt="2025-05-13T13:30:05.522" v="33" actId="1036"/>
          <ac:spMkLst>
            <pc:docMk/>
            <pc:sldMk cId="3055658135" sldId="549"/>
            <ac:spMk id="7" creationId="{F8FB1156-1953-16AE-F770-C56411809710}"/>
          </ac:spMkLst>
        </pc:spChg>
        <pc:spChg chg="add mod">
          <ac:chgData name="Dieter Beaven" userId="9bbdb69f-69d0-4759-aa9b-5c090a2da237" providerId="ADAL" clId="{EA79DA2B-6BE1-4CBC-807B-166AE45BCDD2}" dt="2025-05-13T13:30:05.522" v="33" actId="1036"/>
          <ac:spMkLst>
            <pc:docMk/>
            <pc:sldMk cId="3055658135" sldId="549"/>
            <ac:spMk id="8" creationId="{86216D0D-1D41-5F80-8A39-054A6C4B67B0}"/>
          </ac:spMkLst>
        </pc:spChg>
        <pc:spChg chg="add mod">
          <ac:chgData name="Dieter Beaven" userId="9bbdb69f-69d0-4759-aa9b-5c090a2da237" providerId="ADAL" clId="{EA79DA2B-6BE1-4CBC-807B-166AE45BCDD2}" dt="2025-05-13T13:30:05.522" v="33" actId="1036"/>
          <ac:spMkLst>
            <pc:docMk/>
            <pc:sldMk cId="3055658135" sldId="549"/>
            <ac:spMk id="9" creationId="{D6EBC516-2E03-8C31-5B7C-6BEFC5BD9DBA}"/>
          </ac:spMkLst>
        </pc:spChg>
        <pc:spChg chg="add mod">
          <ac:chgData name="Dieter Beaven" userId="9bbdb69f-69d0-4759-aa9b-5c090a2da237" providerId="ADAL" clId="{EA79DA2B-6BE1-4CBC-807B-166AE45BCDD2}" dt="2025-05-13T13:30:05.522" v="33" actId="1036"/>
          <ac:spMkLst>
            <pc:docMk/>
            <pc:sldMk cId="3055658135" sldId="549"/>
            <ac:spMk id="10" creationId="{6FC54928-A299-0DF0-FA4A-D04CA9B4657D}"/>
          </ac:spMkLst>
        </pc:spChg>
        <pc:spChg chg="add mod">
          <ac:chgData name="Dieter Beaven" userId="9bbdb69f-69d0-4759-aa9b-5c090a2da237" providerId="ADAL" clId="{EA79DA2B-6BE1-4CBC-807B-166AE45BCDD2}" dt="2025-05-13T13:30:05.522" v="33" actId="1036"/>
          <ac:spMkLst>
            <pc:docMk/>
            <pc:sldMk cId="3055658135" sldId="549"/>
            <ac:spMk id="11" creationId="{AA6D722C-15CD-B644-A3A1-16FB5A96FE96}"/>
          </ac:spMkLst>
        </pc:spChg>
        <pc:spChg chg="add mod">
          <ac:chgData name="Dieter Beaven" userId="9bbdb69f-69d0-4759-aa9b-5c090a2da237" providerId="ADAL" clId="{EA79DA2B-6BE1-4CBC-807B-166AE45BCDD2}" dt="2025-05-13T13:30:05.522" v="33" actId="1036"/>
          <ac:spMkLst>
            <pc:docMk/>
            <pc:sldMk cId="3055658135" sldId="549"/>
            <ac:spMk id="12" creationId="{4E67BA76-8257-643C-80DB-FEF635113C98}"/>
          </ac:spMkLst>
        </pc:spChg>
        <pc:spChg chg="add mod">
          <ac:chgData name="Dieter Beaven" userId="9bbdb69f-69d0-4759-aa9b-5c090a2da237" providerId="ADAL" clId="{EA79DA2B-6BE1-4CBC-807B-166AE45BCDD2}" dt="2025-05-13T13:30:05.522" v="33" actId="1036"/>
          <ac:spMkLst>
            <pc:docMk/>
            <pc:sldMk cId="3055658135" sldId="549"/>
            <ac:spMk id="14" creationId="{C11CC949-6698-FF4F-D546-EEE418619F0D}"/>
          </ac:spMkLst>
        </pc:spChg>
        <pc:picChg chg="add mod">
          <ac:chgData name="Dieter Beaven" userId="9bbdb69f-69d0-4759-aa9b-5c090a2da237" providerId="ADAL" clId="{EA79DA2B-6BE1-4CBC-807B-166AE45BCDD2}" dt="2025-05-13T13:30:05.522" v="33" actId="1036"/>
          <ac:picMkLst>
            <pc:docMk/>
            <pc:sldMk cId="3055658135" sldId="549"/>
            <ac:picMk id="13" creationId="{1D1133E5-EA50-8AF4-01DB-F89972DB73DA}"/>
          </ac:picMkLst>
        </pc:picChg>
      </pc:sldChg>
      <pc:sldChg chg="add">
        <pc:chgData name="Dieter Beaven" userId="9bbdb69f-69d0-4759-aa9b-5c090a2da237" providerId="ADAL" clId="{EA79DA2B-6BE1-4CBC-807B-166AE45BCDD2}" dt="2025-05-13T13:32:43.847" v="35"/>
        <pc:sldMkLst>
          <pc:docMk/>
          <pc:sldMk cId="3851207642" sldId="678"/>
        </pc:sldMkLst>
      </pc:sldChg>
      <pc:sldChg chg="add">
        <pc:chgData name="Dieter Beaven" userId="9bbdb69f-69d0-4759-aa9b-5c090a2da237" providerId="ADAL" clId="{EA79DA2B-6BE1-4CBC-807B-166AE45BCDD2}" dt="2025-05-13T13:29:51.949" v="31"/>
        <pc:sldMkLst>
          <pc:docMk/>
          <pc:sldMk cId="2025939823" sldId="679"/>
        </pc:sldMkLst>
      </pc:sldChg>
      <pc:sldChg chg="add">
        <pc:chgData name="Dieter Beaven" userId="9bbdb69f-69d0-4759-aa9b-5c090a2da237" providerId="ADAL" clId="{EA79DA2B-6BE1-4CBC-807B-166AE45BCDD2}" dt="2025-05-13T13:29:51.949" v="31"/>
        <pc:sldMkLst>
          <pc:docMk/>
          <pc:sldMk cId="3199462539" sldId="680"/>
        </pc:sldMkLst>
      </pc:sldChg>
      <pc:sldChg chg="add">
        <pc:chgData name="Dieter Beaven" userId="9bbdb69f-69d0-4759-aa9b-5c090a2da237" providerId="ADAL" clId="{EA79DA2B-6BE1-4CBC-807B-166AE45BCDD2}" dt="2025-05-13T13:29:51.949" v="31"/>
        <pc:sldMkLst>
          <pc:docMk/>
          <pc:sldMk cId="1220814639" sldId="681"/>
        </pc:sldMkLst>
      </pc:sldChg>
      <pc:sldChg chg="add del">
        <pc:chgData name="Dieter Beaven" userId="9bbdb69f-69d0-4759-aa9b-5c090a2da237" providerId="ADAL" clId="{EA79DA2B-6BE1-4CBC-807B-166AE45BCDD2}" dt="2025-05-13T13:30:09.772" v="34" actId="47"/>
        <pc:sldMkLst>
          <pc:docMk/>
          <pc:sldMk cId="3101840265" sldId="682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445FCB-0D8E-43EF-8EC4-4FEA0B38C423}"/>
    <pc:docChg chg="modSld">
      <pc:chgData name="Dieter Beaven" userId="9bbdb69f-69d0-4759-aa9b-5c090a2da237" providerId="ADAL" clId="{5B445FCB-0D8E-43EF-8EC4-4FEA0B38C423}" dt="2025-04-29T12:06:17.051" v="23" actId="20577"/>
      <pc:docMkLst>
        <pc:docMk/>
      </pc:docMkLst>
      <pc:sldChg chg="modSp mod">
        <pc:chgData name="Dieter Beaven" userId="9bbdb69f-69d0-4759-aa9b-5c090a2da237" providerId="ADAL" clId="{5B445FCB-0D8E-43EF-8EC4-4FEA0B38C423}" dt="2025-04-29T12:05:58.100" v="2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B445FCB-0D8E-43EF-8EC4-4FEA0B38C423}" dt="2025-04-29T12:05:58.100" v="2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5B445FCB-0D8E-43EF-8EC4-4FEA0B38C423}" dt="2025-04-29T12:06:17.051" v="2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5B445FCB-0D8E-43EF-8EC4-4FEA0B38C423}" dt="2025-04-29T12:06:17.051" v="23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051D5C7B-7BD8-4BBF-8F73-E44649634C87}"/>
    <pc:docChg chg="delSld modSld">
      <pc:chgData name="Dieter Beaven" userId="9bbdb69f-69d0-4759-aa9b-5c090a2da237" providerId="ADAL" clId="{051D5C7B-7BD8-4BBF-8F73-E44649634C87}" dt="2025-06-20T14:48:27.418" v="9" actId="47"/>
      <pc:docMkLst>
        <pc:docMk/>
      </pc:docMkLst>
      <pc:sldChg chg="addSp modSp mod">
        <pc:chgData name="Dieter Beaven" userId="9bbdb69f-69d0-4759-aa9b-5c090a2da237" providerId="ADAL" clId="{051D5C7B-7BD8-4BBF-8F73-E44649634C87}" dt="2025-06-18T15:24:51.365" v="4" actId="1036"/>
        <pc:sldMkLst>
          <pc:docMk/>
          <pc:sldMk cId="3896053727" sldId="543"/>
        </pc:sldMkLst>
        <pc:picChg chg="add mod">
          <ac:chgData name="Dieter Beaven" userId="9bbdb69f-69d0-4759-aa9b-5c090a2da237" providerId="ADAL" clId="{051D5C7B-7BD8-4BBF-8F73-E44649634C87}" dt="2025-06-18T15:24:51.365" v="4" actId="1036"/>
          <ac:picMkLst>
            <pc:docMk/>
            <pc:sldMk cId="3896053727" sldId="543"/>
            <ac:picMk id="6" creationId="{B86CD028-DD7B-7D85-B635-B7E081B62E2E}"/>
          </ac:picMkLst>
        </pc:picChg>
      </pc:sldChg>
      <pc:sldChg chg="addSp modSp mod">
        <pc:chgData name="Dieter Beaven" userId="9bbdb69f-69d0-4759-aa9b-5c090a2da237" providerId="ADAL" clId="{051D5C7B-7BD8-4BBF-8F73-E44649634C87}" dt="2025-06-20T14:48:26.325" v="8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051D5C7B-7BD8-4BBF-8F73-E44649634C87}" dt="2025-06-20T14:48:26.325" v="8" actId="1076"/>
          <ac:picMkLst>
            <pc:docMk/>
            <pc:sldMk cId="3458699803" sldId="545"/>
            <ac:picMk id="6" creationId="{AC7BDF66-AD7A-BCAD-0919-9131CF8CA502}"/>
          </ac:picMkLst>
        </pc:picChg>
      </pc:sldChg>
      <pc:sldChg chg="del">
        <pc:chgData name="Dieter Beaven" userId="9bbdb69f-69d0-4759-aa9b-5c090a2da237" providerId="ADAL" clId="{051D5C7B-7BD8-4BBF-8F73-E44649634C87}" dt="2025-06-18T15:24:55.662" v="5" actId="47"/>
        <pc:sldMkLst>
          <pc:docMk/>
          <pc:sldMk cId="4091202299" sldId="550"/>
        </pc:sldMkLst>
      </pc:sldChg>
      <pc:sldChg chg="del">
        <pc:chgData name="Dieter Beaven" userId="9bbdb69f-69d0-4759-aa9b-5c090a2da237" providerId="ADAL" clId="{051D5C7B-7BD8-4BBF-8F73-E44649634C87}" dt="2025-06-18T15:24:56.255" v="6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051D5C7B-7BD8-4BBF-8F73-E44649634C87}" dt="2025-06-20T14:48:27.418" v="9" actId="47"/>
        <pc:sldMkLst>
          <pc:docMk/>
          <pc:sldMk cId="2531956736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3" Type="http://schemas.openxmlformats.org/officeDocument/2006/relationships/image" Target="../media/image198.png"/><Relationship Id="rId7" Type="http://schemas.openxmlformats.org/officeDocument/2006/relationships/image" Target="../media/image202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18.png"/><Relationship Id="rId18" Type="http://schemas.openxmlformats.org/officeDocument/2006/relationships/image" Target="../media/image22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12" Type="http://schemas.openxmlformats.org/officeDocument/2006/relationships/image" Target="../media/image217.png"/><Relationship Id="rId17" Type="http://schemas.openxmlformats.org/officeDocument/2006/relationships/image" Target="../media/image222.png"/><Relationship Id="rId2" Type="http://schemas.openxmlformats.org/officeDocument/2006/relationships/image" Target="../media/image207.png"/><Relationship Id="rId16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11" Type="http://schemas.openxmlformats.org/officeDocument/2006/relationships/image" Target="../media/image216.png"/><Relationship Id="rId5" Type="http://schemas.openxmlformats.org/officeDocument/2006/relationships/image" Target="../media/image210.png"/><Relationship Id="rId15" Type="http://schemas.openxmlformats.org/officeDocument/2006/relationships/image" Target="../media/image220.png"/><Relationship Id="rId10" Type="http://schemas.openxmlformats.org/officeDocument/2006/relationships/image" Target="../media/image215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Relationship Id="rId14" Type="http://schemas.openxmlformats.org/officeDocument/2006/relationships/image" Target="../media/image2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14: </a:t>
            </a:r>
            <a:r>
              <a:rPr lang="en-GB" dirty="0">
                <a:solidFill>
                  <a:schemeClr val="accent5"/>
                </a:solidFill>
              </a:rPr>
              <a:t>Logarithms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Logarithm Equations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Solving equations with exponential terms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8800" y="922493"/>
                <a:ext cx="2450108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922493"/>
                <a:ext cx="2450108" cy="400110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76" y="1556792"/>
                <a:ext cx="4680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to each side of the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=2.727 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4680520" cy="646331"/>
              </a:xfrm>
              <a:prstGeom prst="rect">
                <a:avLst/>
              </a:prstGeom>
              <a:blipFill>
                <a:blip r:embed="rId3"/>
                <a:stretch>
                  <a:fillRect l="-1172" t="-4717" b="-75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8484" y="3022104"/>
                <a:ext cx="2450108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=61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84" y="3022104"/>
                <a:ext cx="2450108" cy="400110"/>
              </a:xfrm>
              <a:prstGeom prst="rect">
                <a:avLst/>
              </a:prstGeom>
              <a:blipFill>
                <a:blip r:embed="rId4"/>
                <a:stretch>
                  <a:fillRect b="-674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6376" y="3731368"/>
                <a:ext cx="4680520" cy="117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 to each side of the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=0.889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76" y="3731368"/>
                <a:ext cx="4680520" cy="1170513"/>
              </a:xfrm>
              <a:prstGeom prst="rect">
                <a:avLst/>
              </a:prstGeom>
              <a:blipFill>
                <a:blip r:embed="rId5"/>
                <a:stretch>
                  <a:fillRect l="-1042" t="-2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487020" y="1628800"/>
            <a:ext cx="288032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This is often said “Taking logs of both sides…”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4965700" y="1803400"/>
            <a:ext cx="521320" cy="148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58800" y="1308518"/>
            <a:ext cx="7808540" cy="14044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8484" y="3422214"/>
            <a:ext cx="7808540" cy="16704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2593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Solving equations with exponential terms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8500" y="935193"/>
                <a:ext cx="2450108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935193"/>
                <a:ext cx="2450108" cy="400110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9400" y="1518692"/>
                <a:ext cx="8698036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Why can we not apply quite the same strategy here?</a:t>
                </a:r>
              </a:p>
              <a:p>
                <a:r>
                  <a:rPr lang="en-GB" b="1" dirty="0"/>
                  <a:t>Because the exponential terms don’t have the same base, so we can’t apply the same log.</a:t>
                </a:r>
                <a:br>
                  <a:rPr lang="en-GB" b="1" dirty="0"/>
                </a:br>
                <a:endParaRPr lang="en-GB" sz="1000" b="1" dirty="0"/>
              </a:p>
              <a:p>
                <a:r>
                  <a:rPr lang="en-GB" dirty="0"/>
                  <a:t>We ‘take logs of’/apply log to both sides, but </a:t>
                </a:r>
                <a:r>
                  <a:rPr lang="en-GB" b="1" dirty="0"/>
                  <a:t>we need not specify a base</a:t>
                </a:r>
                <a:r>
                  <a:rPr lang="en-GB" dirty="0"/>
                  <a:t>.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GB" dirty="0"/>
                  <a:t> on its own may either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 (as per your calculator)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dirty="0"/>
                  <a:t> (in academic circles, as well as on sites like </a:t>
                </a:r>
                <a:r>
                  <a:rPr lang="en-GB" dirty="0" err="1"/>
                  <a:t>WolframAlpha</a:t>
                </a:r>
                <a:r>
                  <a:rPr lang="en-GB" dirty="0"/>
                  <a:t>), but the point is, </a:t>
                </a:r>
                <a:r>
                  <a:rPr lang="en-GB" b="1" dirty="0"/>
                  <a:t>the base does not matter, provided that the base is consistent on both sides</a:t>
                </a:r>
                <a:r>
                  <a:rPr lang="en-GB" dirty="0"/>
                  <a:t>.</a:t>
                </a:r>
              </a:p>
              <a:p>
                <a:endParaRPr lang="en-GB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518692"/>
                <a:ext cx="8698036" cy="2215991"/>
              </a:xfrm>
              <a:prstGeom prst="rect">
                <a:avLst/>
              </a:prstGeom>
              <a:blipFill>
                <a:blip r:embed="rId3"/>
                <a:stretch>
                  <a:fillRect l="-631" t="-1374" r="-10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8476" y="3814564"/>
                <a:ext cx="2808312" cy="232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=1.7095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76" y="3814564"/>
                <a:ext cx="2808312" cy="2328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788024" y="3734683"/>
            <a:ext cx="3960440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Logs in general are great for solving equations when the variable is in the power, because laws of logs allow us to move the power down.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987800" y="4104015"/>
            <a:ext cx="800224" cy="9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82108" y="4669691"/>
                <a:ext cx="3960440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This then becomes a GCSE-style ‘changing the subject’ type question. Just isolate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on one side and factorise out.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108" y="4669691"/>
                <a:ext cx="3960440" cy="738664"/>
              </a:xfrm>
              <a:prstGeom prst="rect">
                <a:avLst/>
              </a:prstGeom>
              <a:blipFill>
                <a:blip r:embed="rId5"/>
                <a:stretch>
                  <a:fillRect l="-153" b="-6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 flipV="1">
            <a:off x="4000500" y="4597400"/>
            <a:ext cx="787524" cy="43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7500" y="1880018"/>
            <a:ext cx="8699500" cy="1498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06292" y="5659316"/>
            <a:ext cx="4191608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It doesn’t matter what base you use to get the final answer as a decimal, provided that it’s consistent. You may as well use the calculator’s ‘log’ (no base) key.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543300" y="5537200"/>
            <a:ext cx="904106" cy="55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7500" y="3502998"/>
            <a:ext cx="8699500" cy="3166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Solution</a:t>
            </a:r>
          </a:p>
        </p:txBody>
      </p:sp>
    </p:spTree>
    <p:extLst>
      <p:ext uri="{BB962C8B-B14F-4D97-AF65-F5344CB8AC3E}">
        <p14:creationId xmlns:p14="http://schemas.microsoft.com/office/powerpoint/2010/main" val="31994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8500" y="935193"/>
                <a:ext cx="3454400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sz="2400" dirty="0"/>
                  <a:t>, giving your answer to 3dp.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935193"/>
                <a:ext cx="3454400" cy="830997"/>
              </a:xfrm>
              <a:prstGeom prst="rect">
                <a:avLst/>
              </a:prstGeom>
              <a:blipFill>
                <a:blip r:embed="rId2"/>
                <a:stretch>
                  <a:fillRect b="-559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03316" y="938269"/>
                <a:ext cx="3888432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sz="2400" dirty="0"/>
                  <a:t>, giving your answer in exact form.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316" y="938269"/>
                <a:ext cx="3888432" cy="830997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0352" y="2119908"/>
                <a:ext cx="3168352" cy="89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=1.232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52" y="2119908"/>
                <a:ext cx="3168352" cy="893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09976" y="2052464"/>
                <a:ext cx="4051424" cy="290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which could be simplified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76" y="2052464"/>
                <a:ext cx="4051424" cy="2903487"/>
              </a:xfrm>
              <a:prstGeom prst="rect">
                <a:avLst/>
              </a:prstGeom>
              <a:blipFill>
                <a:blip r:embed="rId5"/>
                <a:stretch>
                  <a:fillRect l="-1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98500" y="1775220"/>
            <a:ext cx="3454400" cy="30939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69184" y="1732777"/>
            <a:ext cx="3922564" cy="31363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3260" y="5010647"/>
                <a:ext cx="7822592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/>
                  <a:t>, giving your answer to 3dp.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0" y="5010647"/>
                <a:ext cx="7822592" cy="461665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3260" y="5589240"/>
                <a:ext cx="35096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func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0" y="5589240"/>
                <a:ext cx="3509640" cy="1200329"/>
              </a:xfrm>
              <a:prstGeom prst="rect">
                <a:avLst/>
              </a:prstGeom>
              <a:blipFill>
                <a:blip r:embed="rId7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56212" y="5615908"/>
                <a:ext cx="3509640" cy="943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=8.638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212" y="5615908"/>
                <a:ext cx="3509640" cy="943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4047790" y="5877272"/>
            <a:ext cx="90842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43260" y="5472312"/>
            <a:ext cx="7822592" cy="12885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0224" y="943893"/>
            <a:ext cx="266824" cy="333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17740" y="956468"/>
            <a:ext cx="266824" cy="333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676" y="5010647"/>
            <a:ext cx="266824" cy="3335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081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14.6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118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FB1156-1953-16AE-F770-C56411809710}"/>
              </a:ext>
            </a:extLst>
          </p:cNvPr>
          <p:cNvSpPr txBox="1"/>
          <p:nvPr/>
        </p:nvSpPr>
        <p:spPr>
          <a:xfrm>
            <a:off x="450652" y="1949071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216D0D-1D41-5F80-8A39-054A6C4B67B0}"/>
                  </a:ext>
                </a:extLst>
              </p:cNvPr>
              <p:cNvSpPr txBox="1"/>
              <p:nvPr/>
            </p:nvSpPr>
            <p:spPr>
              <a:xfrm>
                <a:off x="438076" y="2355967"/>
                <a:ext cx="4019624" cy="3925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[MAT 2011 1H] How many </a:t>
                </a:r>
                <a:r>
                  <a:rPr lang="en-GB" sz="1600" i="1" dirty="0"/>
                  <a:t>positive</a:t>
                </a:r>
                <a:r>
                  <a:rPr lang="en-GB" sz="1600" dirty="0"/>
                  <a:t> values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which satisfy the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func>
                            <m:func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func>
                            <m:func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b>
                          </m:sSub>
                        </m:fName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0.25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sup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unc>
                            <m:func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func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This has 2 positive solutions.</a:t>
                </a:r>
              </a:p>
              <a:p>
                <a:endParaRPr lang="en-GB" sz="1400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216D0D-1D41-5F80-8A39-054A6C4B6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76" y="2355967"/>
                <a:ext cx="4019624" cy="3925562"/>
              </a:xfrm>
              <a:prstGeom prst="rect">
                <a:avLst/>
              </a:prstGeom>
              <a:blipFill>
                <a:blip r:embed="rId2"/>
                <a:stretch>
                  <a:fillRect l="-910" t="-4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6EBC516-2E03-8C31-5B7C-6BEFC5BD9DBA}"/>
              </a:ext>
            </a:extLst>
          </p:cNvPr>
          <p:cNvSpPr/>
          <p:nvPr/>
        </p:nvSpPr>
        <p:spPr>
          <a:xfrm>
            <a:off x="170121" y="2441027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54928-A299-0DF0-FA4A-D04CA9B4657D}"/>
              </a:ext>
            </a:extLst>
          </p:cNvPr>
          <p:cNvSpPr/>
          <p:nvPr/>
        </p:nvSpPr>
        <p:spPr>
          <a:xfrm>
            <a:off x="4539938" y="1999823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6D722C-15CD-B644-A3A1-16FB5A96FE96}"/>
                  </a:ext>
                </a:extLst>
              </p:cNvPr>
              <p:cNvSpPr txBox="1"/>
              <p:nvPr/>
            </p:nvSpPr>
            <p:spPr>
              <a:xfrm>
                <a:off x="4791458" y="1949071"/>
                <a:ext cx="4029014" cy="329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[MAT 2013 1J] For a real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we denote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the largest integer less than or equal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 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be a natural number. The integral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equals:</a:t>
                </a:r>
              </a:p>
              <a:p>
                <a:pPr marL="342900" indent="-342900">
                  <a:buAutoNum type="alphaUcParenBoth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endParaRPr lang="en-GB" b="0" dirty="0"/>
              </a:p>
              <a:p>
                <a:pPr marL="342900" indent="-342900">
                  <a:buAutoNum type="alphaUcParenBoth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pPr marL="342900" indent="-342900">
                  <a:buAutoNum type="alphaUcParenBoth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  <a:p>
                <a:pPr marL="342900" indent="-342900">
                  <a:buAutoNum type="alphaUcParenBoth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6D722C-15CD-B644-A3A1-16FB5A96F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458" y="1949071"/>
                <a:ext cx="4029014" cy="3292504"/>
              </a:xfrm>
              <a:prstGeom prst="rect">
                <a:avLst/>
              </a:prstGeom>
              <a:blipFill>
                <a:blip r:embed="rId3"/>
                <a:stretch>
                  <a:fillRect l="-1210" t="-1111"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E67BA76-8257-643C-80DB-FEF635113C98}"/>
              </a:ext>
            </a:extLst>
          </p:cNvPr>
          <p:cNvSpPr txBox="1"/>
          <p:nvPr/>
        </p:nvSpPr>
        <p:spPr>
          <a:xfrm>
            <a:off x="5053717" y="5534312"/>
            <a:ext cx="2129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(Warning: This one really is </a:t>
            </a:r>
            <a:r>
              <a:rPr lang="en-GB" sz="1400" b="1" u="sng" dirty="0"/>
              <a:t>very</a:t>
            </a:r>
            <a:r>
              <a:rPr lang="en-GB" sz="1400" b="1" dirty="0"/>
              <a:t> challenging, even for MAT)</a:t>
            </a:r>
          </a:p>
        </p:txBody>
      </p:sp>
      <p:pic>
        <p:nvPicPr>
          <p:cNvPr id="13" name="Picture 4" descr="Image result for challenge accepted">
            <a:extLst>
              <a:ext uri="{FF2B5EF4-FFF2-40B4-BE49-F238E27FC236}">
                <a16:creationId xmlns:a16="http://schemas.microsoft.com/office/drawing/2014/main" id="{1D1133E5-EA50-8AF4-01DB-F89972DB7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640" y="5306144"/>
            <a:ext cx="1075184" cy="107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11CC949-6698-FF4F-D546-EEE418619F0D}"/>
              </a:ext>
            </a:extLst>
          </p:cNvPr>
          <p:cNvSpPr/>
          <p:nvPr/>
        </p:nvSpPr>
        <p:spPr>
          <a:xfrm>
            <a:off x="506257" y="3318971"/>
            <a:ext cx="3933395" cy="25023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Solution to Extension Question 2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836712"/>
                <a:ext cx="3281835" cy="2937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[MAT 2013 1J] For a real number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we denote by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600" dirty="0"/>
                  <a:t> the largest integer less than or equal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. Let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 be a natural number. The integral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equals:</a:t>
                </a:r>
              </a:p>
              <a:p>
                <a:pPr marL="342900" indent="-342900">
                  <a:buAutoNum type="alphaUcParenBoth"/>
                </a:pPr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endParaRPr lang="en-GB" sz="1600" b="0" dirty="0"/>
              </a:p>
              <a:p>
                <a:pPr marL="342900" indent="-342900">
                  <a:buAutoNum type="alphaUcParenBoth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endParaRPr lang="en-GB" sz="1600" dirty="0"/>
              </a:p>
              <a:p>
                <a:pPr marL="342900" indent="-342900">
                  <a:buAutoNum type="alphaUcParenBoth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 marL="342900" indent="-342900">
                  <a:buAutoNum type="alphaUcParenBoth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3281835" cy="2937151"/>
              </a:xfrm>
              <a:prstGeom prst="rect">
                <a:avLst/>
              </a:prstGeom>
              <a:blipFill>
                <a:blip r:embed="rId2"/>
                <a:stretch>
                  <a:fillRect l="-928" t="-622" b="-1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4489450" y="952500"/>
            <a:ext cx="3282" cy="270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492732" y="3655657"/>
            <a:ext cx="3247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44659" y="347974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9" y="3479743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51308" y="59878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08" y="598786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/>
          <p:cNvSpPr/>
          <p:nvPr/>
        </p:nvSpPr>
        <p:spPr>
          <a:xfrm>
            <a:off x="4497571" y="925033"/>
            <a:ext cx="2711303" cy="2222204"/>
          </a:xfrm>
          <a:custGeom>
            <a:avLst/>
            <a:gdLst>
              <a:gd name="connsiteX0" fmla="*/ 0 w 2934586"/>
              <a:gd name="connsiteY0" fmla="*/ 2009553 h 2009553"/>
              <a:gd name="connsiteX1" fmla="*/ 2934586 w 2934586"/>
              <a:gd name="connsiteY1" fmla="*/ 0 h 2009553"/>
              <a:gd name="connsiteX0" fmla="*/ 0 w 2934586"/>
              <a:gd name="connsiteY0" fmla="*/ 2009553 h 2009553"/>
              <a:gd name="connsiteX1" fmla="*/ 2934586 w 2934586"/>
              <a:gd name="connsiteY1" fmla="*/ 0 h 2009553"/>
              <a:gd name="connsiteX0" fmla="*/ 0 w 2934586"/>
              <a:gd name="connsiteY0" fmla="*/ 2009553 h 2009553"/>
              <a:gd name="connsiteX1" fmla="*/ 2934586 w 2934586"/>
              <a:gd name="connsiteY1" fmla="*/ 0 h 2009553"/>
              <a:gd name="connsiteX0" fmla="*/ 0 w 2711303"/>
              <a:gd name="connsiteY0" fmla="*/ 2222204 h 2222204"/>
              <a:gd name="connsiteX1" fmla="*/ 2711303 w 2711303"/>
              <a:gd name="connsiteY1" fmla="*/ 0 h 222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11303" h="2222204">
                <a:moveTo>
                  <a:pt x="0" y="2222204"/>
                </a:moveTo>
                <a:cubicBezTo>
                  <a:pt x="2105246" y="1265274"/>
                  <a:pt x="2137145" y="850604"/>
                  <a:pt x="2711303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99960" y="797442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60" y="797442"/>
                <a:ext cx="1512168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34321" y="2963437"/>
                <a:ext cx="461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21" y="2963437"/>
                <a:ext cx="4613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34321" y="2686005"/>
                <a:ext cx="461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21" y="2686005"/>
                <a:ext cx="4613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34321" y="2400688"/>
                <a:ext cx="461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21" y="2400688"/>
                <a:ext cx="4613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34321" y="2098253"/>
                <a:ext cx="461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21" y="2098253"/>
                <a:ext cx="4613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34321" y="1811891"/>
                <a:ext cx="461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21" y="1811891"/>
                <a:ext cx="46136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02709" y="1050501"/>
                <a:ext cx="461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709" y="1050501"/>
                <a:ext cx="46136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44910" y="3621812"/>
                <a:ext cx="4613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910" y="3621812"/>
                <a:ext cx="461364" cy="307777"/>
              </a:xfrm>
              <a:prstGeom prst="rect">
                <a:avLst/>
              </a:prstGeom>
              <a:blipFill>
                <a:blip r:embed="rId12"/>
                <a:stretch>
                  <a:fillRect r="-28947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4490910" y="2875433"/>
            <a:ext cx="571628" cy="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90910" y="2600421"/>
            <a:ext cx="1057403" cy="1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87560" y="2290345"/>
            <a:ext cx="1546528" cy="14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87560" y="2004731"/>
            <a:ext cx="1918003" cy="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053013" y="2881314"/>
            <a:ext cx="4762" cy="78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543551" y="2628900"/>
            <a:ext cx="4762" cy="1022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049927" y="2314575"/>
            <a:ext cx="7973" cy="1327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407150" y="2017712"/>
            <a:ext cx="15914" cy="162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024030" y="1219200"/>
            <a:ext cx="16850" cy="2461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503420" y="1188720"/>
            <a:ext cx="253746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708992" y="3747600"/>
                <a:ext cx="617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992" y="3747600"/>
                <a:ext cx="617387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49124" y="3618219"/>
                <a:ext cx="617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24" y="3618219"/>
                <a:ext cx="617387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725394" y="3768080"/>
                <a:ext cx="617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394" y="3768080"/>
                <a:ext cx="617387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100200" y="3614191"/>
                <a:ext cx="617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200" y="3614191"/>
                <a:ext cx="617387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682946" y="3618108"/>
                <a:ext cx="617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46" y="3618108"/>
                <a:ext cx="617387" cy="307777"/>
              </a:xfrm>
              <a:prstGeom prst="rect">
                <a:avLst/>
              </a:prstGeom>
              <a:blipFill>
                <a:blip r:embed="rId17"/>
                <a:stretch>
                  <a:fillRect r="-5882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4494085" y="3148103"/>
            <a:ext cx="566865" cy="14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054600" y="2876550"/>
            <a:ext cx="0" cy="2730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5054601" y="2876551"/>
            <a:ext cx="501649" cy="126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549901" y="2605322"/>
            <a:ext cx="0" cy="2730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5549900" y="2616201"/>
            <a:ext cx="501650" cy="126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045200" y="2292350"/>
            <a:ext cx="1" cy="336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45200" y="2298700"/>
            <a:ext cx="3746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6416040" y="2019300"/>
            <a:ext cx="7620" cy="2667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7040880" y="1203486"/>
            <a:ext cx="7620" cy="2667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880860" y="1455420"/>
            <a:ext cx="175260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888480" y="1463040"/>
            <a:ext cx="0" cy="121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6416041" y="2011680"/>
            <a:ext cx="137159" cy="76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29443" y="4153104"/>
                <a:ext cx="8759097" cy="2333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This biggest challenge is sketching the graph! Because of the rounding down, the graph jumps up 1 at a time, giving a bunch of rectangles. We can use logs to find the corresponding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400" b="1" dirty="0"/>
                  <a:t> values at which these jumps occur, which progressively become closer and closer together. The last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400" b="1" dirty="0"/>
                  <a:t> value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GB" sz="1400" b="1" dirty="0"/>
                  <a:t>, thus the last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400" b="1" dirty="0"/>
                  <a:t> value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func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1400" b="1" dirty="0"/>
                  <a:t>.</a:t>
                </a:r>
              </a:p>
              <a:p>
                <a:endParaRPr lang="en-GB" sz="1400" b="1" dirty="0"/>
              </a:p>
              <a:p>
                <a:r>
                  <a:rPr lang="en-GB" sz="1400" b="1" dirty="0"/>
                  <a:t>The area, using the rectangles, is thus: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func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fun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−…−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fun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func>
                        <m:funcPr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=−(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×…×</m:t>
                              </m:r>
                              <m:d>
                                <m:d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d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1400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GB" sz="1400" b="1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GB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GB" sz="14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43" y="4153104"/>
                <a:ext cx="8759097" cy="2333203"/>
              </a:xfrm>
              <a:prstGeom prst="rect">
                <a:avLst/>
              </a:prstGeom>
              <a:blipFill>
                <a:blip r:embed="rId18"/>
                <a:stretch>
                  <a:fillRect l="-209" t="-261" r="-6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20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86CD028-DD7B-7D85-B635-B7E081B6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819869"/>
            <a:ext cx="73247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C7BDF66-AD7A-BCAD-0919-9131CF8CA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40386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61752</TotalTime>
  <Words>836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P1 Chapter 14: Logarithms  Logarithm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2025-06-20T14:48:31Z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