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47" r:id="rId2"/>
    <p:sldId id="528" r:id="rId3"/>
    <p:sldId id="529" r:id="rId4"/>
    <p:sldId id="530" r:id="rId5"/>
    <p:sldId id="531" r:id="rId6"/>
    <p:sldId id="532" r:id="rId7"/>
    <p:sldId id="548" r:id="rId8"/>
    <p:sldId id="549" r:id="rId9"/>
    <p:sldId id="55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4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2.png"/><Relationship Id="rId4" Type="http://schemas.openxmlformats.org/officeDocument/2006/relationships/image" Target="../media/image58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M1 Chapter 9: </a:t>
            </a:r>
            <a:r>
              <a:rPr lang="en-GB" dirty="0">
                <a:solidFill>
                  <a:schemeClr val="accent5"/>
                </a:solidFill>
              </a:rPr>
              <a:t>Constant Acceleration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Three Derived Formulae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83C3D9C-599E-434C-AAA0-A0FBAA2ED51A}"/>
              </a:ext>
            </a:extLst>
          </p:cNvPr>
          <p:cNvSpPr/>
          <p:nvPr/>
        </p:nvSpPr>
        <p:spPr>
          <a:xfrm>
            <a:off x="0" y="1556792"/>
            <a:ext cx="9143999" cy="530120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415F6E-747E-40A5-8479-A2B3BE2BB5F1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D1FB2847-6C9B-4D12-9BAB-44D35FA51A83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“</a:t>
              </a:r>
              <a:r>
                <a:rPr lang="en-GB" sz="3200" dirty="0" err="1">
                  <a:latin typeface="+mj-lt"/>
                </a:rPr>
                <a:t>suvat</a:t>
              </a:r>
              <a:r>
                <a:rPr lang="en-GB" sz="3200" dirty="0">
                  <a:latin typeface="+mj-lt"/>
                </a:rPr>
                <a:t>” equations (Part 2)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9BDD72D-DA27-469F-91EB-430E4F30F6FC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3D7313-CAB2-4653-9599-3B0AD4CABCFD}"/>
                  </a:ext>
                </a:extLst>
              </p:cNvPr>
              <p:cNvSpPr txBox="1"/>
              <p:nvPr/>
            </p:nvSpPr>
            <p:spPr>
              <a:xfrm>
                <a:off x="323528" y="908720"/>
                <a:ext cx="7992888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other “</a:t>
                </a:r>
                <a:r>
                  <a:rPr lang="en-GB" dirty="0" err="1"/>
                  <a:t>suvat</a:t>
                </a:r>
                <a:r>
                  <a:rPr lang="en-GB" dirty="0"/>
                  <a:t>” equations can be derived 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3D7313-CAB2-4653-9599-3B0AD4CAB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8720"/>
                <a:ext cx="7992888" cy="506870"/>
              </a:xfrm>
              <a:prstGeom prst="rect">
                <a:avLst/>
              </a:prstGeom>
              <a:blipFill>
                <a:blip r:embed="rId2"/>
                <a:stretch>
                  <a:fillRect l="-610" b="-60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8B7B9F-1C94-49B9-9E11-A5A03C1D9133}"/>
                  </a:ext>
                </a:extLst>
              </p:cNvPr>
              <p:cNvSpPr txBox="1"/>
              <p:nvPr/>
            </p:nvSpPr>
            <p:spPr>
              <a:xfrm>
                <a:off x="467544" y="1844824"/>
                <a:ext cx="2664296" cy="1630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Eliminating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8B7B9F-1C94-49B9-9E11-A5A03C1D9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44824"/>
                <a:ext cx="2664296" cy="1630190"/>
              </a:xfrm>
              <a:prstGeom prst="rect">
                <a:avLst/>
              </a:prstGeom>
              <a:blipFill>
                <a:blip r:embed="rId3"/>
                <a:stretch>
                  <a:fillRect l="-2059" t="-22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98763-ADE8-4CFC-BE3E-AB1C4CE2B464}"/>
                  </a:ext>
                </a:extLst>
              </p:cNvPr>
              <p:cNvSpPr txBox="1"/>
              <p:nvPr/>
            </p:nvSpPr>
            <p:spPr>
              <a:xfrm>
                <a:off x="469086" y="3719582"/>
                <a:ext cx="2664296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98763-ADE8-4CFC-BE3E-AB1C4CE2B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86" y="3719582"/>
                <a:ext cx="2664296" cy="369332"/>
              </a:xfrm>
              <a:prstGeom prst="rect">
                <a:avLst/>
              </a:prstGeom>
              <a:blipFill>
                <a:blip r:embed="rId4"/>
                <a:stretch>
                  <a:fillRect l="-1587" t="-6154" b="-18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E28AC-9608-44DD-A03B-069696DB6FBE}"/>
                  </a:ext>
                </a:extLst>
              </p:cNvPr>
              <p:cNvSpPr txBox="1"/>
              <p:nvPr/>
            </p:nvSpPr>
            <p:spPr>
              <a:xfrm>
                <a:off x="4067944" y="1844824"/>
                <a:ext cx="2664296" cy="150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Eliminating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E28AC-9608-44DD-A03B-069696DB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844824"/>
                <a:ext cx="2664296" cy="1500732"/>
              </a:xfrm>
              <a:prstGeom prst="rect">
                <a:avLst/>
              </a:prstGeom>
              <a:blipFill>
                <a:blip r:embed="rId5"/>
                <a:stretch>
                  <a:fillRect l="-1831" t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89A606-1D45-45A8-8070-EAF0392CEEAD}"/>
                  </a:ext>
                </a:extLst>
              </p:cNvPr>
              <p:cNvSpPr txBox="1"/>
              <p:nvPr/>
            </p:nvSpPr>
            <p:spPr>
              <a:xfrm>
                <a:off x="4319972" y="3719582"/>
                <a:ext cx="2664296" cy="48494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89A606-1D45-45A8-8070-EAF0392CE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72" y="3719582"/>
                <a:ext cx="2664296" cy="484941"/>
              </a:xfrm>
              <a:prstGeom prst="rect">
                <a:avLst/>
              </a:prstGeom>
              <a:blipFill>
                <a:blip r:embed="rId6"/>
                <a:stretch>
                  <a:fillRect l="-1587"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780DAA-458F-4AE6-A847-54415A525A9F}"/>
                  </a:ext>
                </a:extLst>
              </p:cNvPr>
              <p:cNvSpPr txBox="1"/>
              <p:nvPr/>
            </p:nvSpPr>
            <p:spPr>
              <a:xfrm>
                <a:off x="467544" y="4360139"/>
                <a:ext cx="2664296" cy="1777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Eliminating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𝑎𝑡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780DAA-458F-4AE6-A847-54415A525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360139"/>
                <a:ext cx="2664296" cy="1777731"/>
              </a:xfrm>
              <a:prstGeom prst="rect">
                <a:avLst/>
              </a:prstGeom>
              <a:blipFill>
                <a:blip r:embed="rId7"/>
                <a:stretch>
                  <a:fillRect l="-2059" t="-17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C0FD7A-A314-4D5C-9EE8-02D0227CA4AB}"/>
                  </a:ext>
                </a:extLst>
              </p:cNvPr>
              <p:cNvSpPr txBox="1"/>
              <p:nvPr/>
            </p:nvSpPr>
            <p:spPr>
              <a:xfrm>
                <a:off x="467544" y="6237312"/>
                <a:ext cx="2664296" cy="48346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C0FD7A-A314-4D5C-9EE8-02D0227CA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6237312"/>
                <a:ext cx="2664296" cy="483466"/>
              </a:xfrm>
              <a:prstGeom prst="rect">
                <a:avLst/>
              </a:prstGeom>
              <a:blipFill>
                <a:blip r:embed="rId8"/>
                <a:stretch>
                  <a:fillRect l="-1587" b="-48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810BFF-6269-4B63-9D50-467F6B5EA57E}"/>
                  </a:ext>
                </a:extLst>
              </p:cNvPr>
              <p:cNvSpPr txBox="1"/>
              <p:nvPr/>
            </p:nvSpPr>
            <p:spPr>
              <a:xfrm>
                <a:off x="4138999" y="5619397"/>
                <a:ext cx="33123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Note</a:t>
                </a:r>
                <a:r>
                  <a:rPr lang="en-GB" sz="1400" dirty="0"/>
                  <a:t>: Exam questions that use this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𝑠𝑢𝑣𝑎𝑡</m:t>
                    </m:r>
                  </m:oMath>
                </a14:m>
                <a:r>
                  <a:rPr lang="en-GB" sz="1400" dirty="0"/>
                  <a:t> formula are rare.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810BFF-6269-4B63-9D50-467F6B5EA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999" y="5619397"/>
                <a:ext cx="3312368" cy="523220"/>
              </a:xfrm>
              <a:prstGeom prst="rect">
                <a:avLst/>
              </a:prstGeom>
              <a:blipFill>
                <a:blip r:embed="rId9"/>
                <a:stretch>
                  <a:fillRect l="-552"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17244E-BA7D-46A8-948E-C1DC5AB6A305}"/>
              </a:ext>
            </a:extLst>
          </p:cNvPr>
          <p:cNvCxnSpPr>
            <a:stCxn id="12" idx="1"/>
          </p:cNvCxnSpPr>
          <p:nvPr/>
        </p:nvCxnSpPr>
        <p:spPr>
          <a:xfrm flipH="1">
            <a:off x="3615070" y="5881007"/>
            <a:ext cx="523929" cy="37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B9BF3C8-AF01-44A4-AE1A-33999667F0FE}"/>
              </a:ext>
            </a:extLst>
          </p:cNvPr>
          <p:cNvSpPr/>
          <p:nvPr/>
        </p:nvSpPr>
        <p:spPr>
          <a:xfrm>
            <a:off x="404873" y="2182876"/>
            <a:ext cx="3087007" cy="1906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1A8C0F-4423-4164-B9B8-74DBA7718C40}"/>
              </a:ext>
            </a:extLst>
          </p:cNvPr>
          <p:cNvSpPr/>
          <p:nvPr/>
        </p:nvSpPr>
        <p:spPr>
          <a:xfrm>
            <a:off x="4138999" y="2195425"/>
            <a:ext cx="3087007" cy="2009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04EA1-8A82-4695-A819-DF0178328CD6}"/>
              </a:ext>
            </a:extLst>
          </p:cNvPr>
          <p:cNvSpPr/>
          <p:nvPr/>
        </p:nvSpPr>
        <p:spPr>
          <a:xfrm>
            <a:off x="467544" y="4711680"/>
            <a:ext cx="2988037" cy="2009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EC4EBE-1DAE-4A6A-88B2-1922D6A1B358}"/>
                  </a:ext>
                </a:extLst>
              </p:cNvPr>
              <p:cNvSpPr txBox="1"/>
              <p:nvPr/>
            </p:nvSpPr>
            <p:spPr>
              <a:xfrm>
                <a:off x="4659041" y="4608103"/>
                <a:ext cx="38257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Note</a:t>
                </a:r>
                <a:r>
                  <a:rPr lang="en-GB" sz="1400" dirty="0"/>
                  <a:t>: Because this is quadratic in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, we typically end up with two different possible times.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EC4EBE-1DAE-4A6A-88B2-1922D6A1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41" y="4608103"/>
                <a:ext cx="3825740" cy="523220"/>
              </a:xfrm>
              <a:prstGeom prst="rect">
                <a:avLst/>
              </a:prstGeom>
              <a:blipFill>
                <a:blip r:embed="rId10"/>
                <a:stretch>
                  <a:fillRect l="-478"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539D8E-F075-4EEB-8EB0-89BFA1F601BC}"/>
              </a:ext>
            </a:extLst>
          </p:cNvPr>
          <p:cNvCxnSpPr>
            <a:cxnSpLocks/>
          </p:cNvCxnSpPr>
          <p:nvPr/>
        </p:nvCxnSpPr>
        <p:spPr>
          <a:xfrm flipH="1" flipV="1">
            <a:off x="5709684" y="4359349"/>
            <a:ext cx="246529" cy="22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3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  <p:bldP spid="17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009EEC-E1F1-4A7A-A85A-3563D94862CF}"/>
                  </a:ext>
                </a:extLst>
              </p:cNvPr>
              <p:cNvSpPr txBox="1"/>
              <p:nvPr/>
            </p:nvSpPr>
            <p:spPr>
              <a:xfrm>
                <a:off x="6660232" y="844924"/>
                <a:ext cx="2092548" cy="184313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endParaRPr lang="en-GB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𝑢𝑡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009EEC-E1F1-4A7A-A85A-3563D9486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844924"/>
                <a:ext cx="2092548" cy="1843133"/>
              </a:xfrm>
              <a:prstGeom prst="rect">
                <a:avLst/>
              </a:prstGeom>
              <a:blipFill>
                <a:blip r:embed="rId2"/>
                <a:stretch>
                  <a:fillRect l="-1441" t="-3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EBF3253-794C-475C-B2D0-291C8B9FE64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F0C2BEC3-AEF8-4FC1-B7A7-EE17935A4E39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Examples</a:t>
              </a:r>
              <a:endParaRPr lang="en-GB" sz="32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69C25CA-065C-421C-8D92-CE7E218D0FE0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D52209-23F2-4417-81BC-D3DDB83D7705}"/>
                  </a:ext>
                </a:extLst>
              </p:cNvPr>
              <p:cNvSpPr txBox="1"/>
              <p:nvPr/>
            </p:nvSpPr>
            <p:spPr>
              <a:xfrm>
                <a:off x="302262" y="844924"/>
                <a:ext cx="5925921" cy="11087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A particle is moving along a straight line from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 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 with constant acceleration 5 ms</a:t>
                </a:r>
                <a:r>
                  <a:rPr lang="en-GB" sz="1600" baseline="30000" dirty="0"/>
                  <a:t>-2</a:t>
                </a:r>
                <a:r>
                  <a:rPr lang="en-GB" sz="1600" dirty="0"/>
                  <a:t>. The velocity of the particle is 3 ms</a:t>
                </a:r>
                <a:r>
                  <a:rPr lang="en-GB" sz="1600" baseline="30000" dirty="0"/>
                  <a:t>-1</a:t>
                </a:r>
                <a:r>
                  <a:rPr lang="en-GB" sz="1600" dirty="0"/>
                  <a:t> in the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GB" sz="1600" dirty="0"/>
                  <a:t>. The velocity of the particle 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 is 18 ms</a:t>
                </a:r>
                <a:r>
                  <a:rPr lang="en-GB" sz="1600" baseline="30000" dirty="0"/>
                  <a:t>-1</a:t>
                </a:r>
                <a:r>
                  <a:rPr lang="en-GB" sz="1600" dirty="0"/>
                  <a:t> in the same direction. Find the distance from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 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D52209-23F2-4417-81BC-D3DDB83D7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2" y="844924"/>
                <a:ext cx="5925921" cy="1108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1728E0-2B2F-4267-ADE6-78D64179E0FB}"/>
                  </a:ext>
                </a:extLst>
              </p:cNvPr>
              <p:cNvSpPr txBox="1"/>
              <p:nvPr/>
            </p:nvSpPr>
            <p:spPr>
              <a:xfrm>
                <a:off x="743991" y="2074853"/>
                <a:ext cx="482453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=?,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=18,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GB" sz="16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+2×5×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=31.5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1728E0-2B2F-4267-ADE6-78D64179E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91" y="2074853"/>
                <a:ext cx="4824536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EDFC67-AFF7-4141-8971-1A98A98DF9C3}"/>
                  </a:ext>
                </a:extLst>
              </p:cNvPr>
              <p:cNvSpPr txBox="1"/>
              <p:nvPr/>
            </p:nvSpPr>
            <p:spPr>
              <a:xfrm>
                <a:off x="302261" y="3691640"/>
                <a:ext cx="6934035" cy="132343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A particle is moving in a straight horizontal line with constant deceleration 4 ms</a:t>
                </a:r>
                <a:r>
                  <a:rPr lang="en-GB" sz="1600" baseline="30000" dirty="0"/>
                  <a:t>-2</a:t>
                </a:r>
                <a:r>
                  <a:rPr lang="en-GB" sz="1600" dirty="0"/>
                  <a:t>. At time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600" dirty="0"/>
                  <a:t> the particle passes through a point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 with speed 13 ms</a:t>
                </a:r>
                <a:r>
                  <a:rPr lang="en-GB" sz="1600" baseline="30000" dirty="0"/>
                  <a:t>-1</a:t>
                </a:r>
                <a:r>
                  <a:rPr lang="en-GB" sz="1600" dirty="0"/>
                  <a:t> travelling towards a point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, where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𝑂𝐴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GB" sz="1600" dirty="0"/>
                  <a:t> m. Find:</a:t>
                </a:r>
              </a:p>
              <a:p>
                <a:pPr marL="342900" indent="-342900">
                  <a:buAutoNum type="alphaLcParenBoth"/>
                </a:pPr>
                <a:r>
                  <a:rPr lang="en-GB" sz="1600" dirty="0"/>
                  <a:t>the times when the particle passes through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GB" sz="1600" b="0" dirty="0"/>
              </a:p>
              <a:p>
                <a:pPr marL="342900" indent="-342900">
                  <a:buAutoNum type="alphaLcParenBoth"/>
                </a:pPr>
                <a:r>
                  <a:rPr lang="en-GB" sz="1600" dirty="0"/>
                  <a:t>the value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/>
                  <a:t> when the particle returns 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EDFC67-AFF7-4141-8971-1A98A98DF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1" y="3691640"/>
                <a:ext cx="6934035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133F9F-ABE1-427B-8FE1-E5226438A419}"/>
                  </a:ext>
                </a:extLst>
              </p:cNvPr>
              <p:cNvSpPr txBox="1"/>
              <p:nvPr/>
            </p:nvSpPr>
            <p:spPr>
              <a:xfrm>
                <a:off x="860948" y="5121407"/>
                <a:ext cx="2222569" cy="1687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=20,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=13,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=−4,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=? </m:t>
                      </m:r>
                    </m:oMath>
                  </m:oMathPara>
                </a14:m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20=13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×4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−13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+20=0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133F9F-ABE1-427B-8FE1-E5226438A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48" y="5121407"/>
                <a:ext cx="2222569" cy="16871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D55A5-73DC-464D-A9D4-46B06B601920}"/>
                  </a:ext>
                </a:extLst>
              </p:cNvPr>
              <p:cNvSpPr txBox="1"/>
              <p:nvPr/>
            </p:nvSpPr>
            <p:spPr>
              <a:xfrm>
                <a:off x="3766933" y="5101496"/>
                <a:ext cx="2222569" cy="1522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=13,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=−4,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0=13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   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13−2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  <a:p>
                <a:r>
                  <a:rPr lang="en-GB" sz="1200" dirty="0"/>
                  <a:t>Particle returns after 6.5 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D55A5-73DC-464D-A9D4-46B06B601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933" y="5101496"/>
                <a:ext cx="2222569" cy="1522340"/>
              </a:xfrm>
              <a:prstGeom prst="rect">
                <a:avLst/>
              </a:prstGeom>
              <a:blipFill>
                <a:blip r:embed="rId7"/>
                <a:stretch>
                  <a:fillRect l="-274" b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91B60-8BC7-4D27-9872-9D49055B4941}"/>
                  </a:ext>
                </a:extLst>
              </p:cNvPr>
              <p:cNvSpPr txBox="1"/>
              <p:nvPr/>
            </p:nvSpPr>
            <p:spPr>
              <a:xfrm>
                <a:off x="6302611" y="5682513"/>
                <a:ext cx="2304257" cy="461665"/>
              </a:xfrm>
              <a:prstGeom prst="rect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200" dirty="0"/>
                  <a:t> solution is expected because the particle started at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2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91B60-8BC7-4D27-9872-9D49055B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11" y="5682513"/>
                <a:ext cx="23042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7AC6A4-1D42-49D0-9C5F-2D9B56898878}"/>
              </a:ext>
            </a:extLst>
          </p:cNvPr>
          <p:cNvCxnSpPr>
            <a:stCxn id="11" idx="1"/>
          </p:cNvCxnSpPr>
          <p:nvPr/>
        </p:nvCxnSpPr>
        <p:spPr>
          <a:xfrm flipH="1">
            <a:off x="5364088" y="5913346"/>
            <a:ext cx="938523" cy="25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9083E81-73E3-4021-A03C-D72645E57792}"/>
              </a:ext>
            </a:extLst>
          </p:cNvPr>
          <p:cNvSpPr/>
          <p:nvPr/>
        </p:nvSpPr>
        <p:spPr>
          <a:xfrm>
            <a:off x="502301" y="5138727"/>
            <a:ext cx="288032" cy="249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385B2E-2C38-4351-A820-D1D58E381030}"/>
              </a:ext>
            </a:extLst>
          </p:cNvPr>
          <p:cNvSpPr/>
          <p:nvPr/>
        </p:nvSpPr>
        <p:spPr>
          <a:xfrm>
            <a:off x="3310398" y="5121407"/>
            <a:ext cx="288032" cy="249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2E79EC-751D-46A9-8674-9EC3304F02F2}"/>
              </a:ext>
            </a:extLst>
          </p:cNvPr>
          <p:cNvSpPr/>
          <p:nvPr/>
        </p:nvSpPr>
        <p:spPr>
          <a:xfrm>
            <a:off x="790333" y="5136243"/>
            <a:ext cx="2295767" cy="16328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C267DE-9AB4-45B8-9171-F7B5FED53001}"/>
              </a:ext>
            </a:extLst>
          </p:cNvPr>
          <p:cNvSpPr/>
          <p:nvPr/>
        </p:nvSpPr>
        <p:spPr>
          <a:xfrm>
            <a:off x="3598431" y="5121407"/>
            <a:ext cx="2197706" cy="16328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524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940A99-CEDE-42A1-837F-E4729C3A6627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35F528A2-80ED-4B48-831D-706A8301EBF0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3D64EE1-56C2-4F7C-B625-BFE13990736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05D48BE-1B77-49F4-BBFC-02077928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34036"/>
            <a:ext cx="6977030" cy="22162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B5B0D-A95D-4A9E-8413-0C2AF170D416}"/>
              </a:ext>
            </a:extLst>
          </p:cNvPr>
          <p:cNvSpPr txBox="1"/>
          <p:nvPr/>
        </p:nvSpPr>
        <p:spPr>
          <a:xfrm>
            <a:off x="395536" y="764704"/>
            <a:ext cx="273630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M1 May 2013 Q4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B22993-C7E0-4514-AFC2-04D37264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512" y="3443287"/>
            <a:ext cx="3457575" cy="33242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8E0230-D356-4072-B101-D4B803B43FD4}"/>
              </a:ext>
            </a:extLst>
          </p:cNvPr>
          <p:cNvSpPr/>
          <p:nvPr/>
        </p:nvSpPr>
        <p:spPr>
          <a:xfrm>
            <a:off x="3000133" y="3523343"/>
            <a:ext cx="3172067" cy="5914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A54200-52DF-4B34-9E8C-C4A918D9C0AD}"/>
              </a:ext>
            </a:extLst>
          </p:cNvPr>
          <p:cNvSpPr/>
          <p:nvPr/>
        </p:nvSpPr>
        <p:spPr>
          <a:xfrm>
            <a:off x="3000133" y="4114800"/>
            <a:ext cx="3172067" cy="2654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318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9.4 The second two formulae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1</a:t>
            </a:r>
          </a:p>
          <a:p>
            <a:r>
              <a:rPr lang="en-GB" sz="2400" dirty="0"/>
              <a:t>Pages 62-63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08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1E73027-9E42-470D-82BE-91DFA72A4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03" y="692696"/>
            <a:ext cx="71056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42C53B7-ECE4-AA42-40A8-4256EC500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721196"/>
            <a:ext cx="73914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9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B2B52D7-560B-B9CD-6995-F0BB9C7F2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83" y="692696"/>
            <a:ext cx="6614690" cy="614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0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6AEC0C1-2B75-AF1E-1A36-7807FE095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962025"/>
            <a:ext cx="48387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21637</TotalTime>
  <Words>473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Wingdings</vt:lpstr>
      <vt:lpstr>Office Theme</vt:lpstr>
      <vt:lpstr>M1 Chapter 9: Constant Acceleration  Three Derived Formulae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799</cp:revision>
  <dcterms:created xsi:type="dcterms:W3CDTF">2013-02-28T07:36:55Z</dcterms:created>
  <dcterms:modified xsi:type="dcterms:W3CDTF">2024-06-12T16:59:41Z</dcterms:modified>
</cp:coreProperties>
</file>