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547" r:id="rId5"/>
    <p:sldId id="666" r:id="rId6"/>
    <p:sldId id="667" r:id="rId7"/>
    <p:sldId id="685" r:id="rId8"/>
    <p:sldId id="669" r:id="rId9"/>
    <p:sldId id="684" r:id="rId10"/>
    <p:sldId id="549" r:id="rId11"/>
    <p:sldId id="543" r:id="rId12"/>
    <p:sldId id="550" r:id="rId13"/>
    <p:sldId id="54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74FEB-EFE5-4C92-AC74-4B2D363A309A}" v="5" dt="2025-07-02T14:30:46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0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E660B6C7-BFA5-4865-B8BE-A9753879AC3B}"/>
    <pc:docChg chg="modSld">
      <pc:chgData name="Dieter Beaven" userId="9bbdb69f-69d0-4759-aa9b-5c090a2da237" providerId="ADAL" clId="{E660B6C7-BFA5-4865-B8BE-A9753879AC3B}" dt="2025-04-25T15:27:54.574" v="3" actId="20577"/>
      <pc:docMkLst>
        <pc:docMk/>
      </pc:docMkLst>
      <pc:sldChg chg="modSp mod">
        <pc:chgData name="Dieter Beaven" userId="9bbdb69f-69d0-4759-aa9b-5c090a2da237" providerId="ADAL" clId="{E660B6C7-BFA5-4865-B8BE-A9753879AC3B}" dt="2025-04-25T15:27:48.231" v="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660B6C7-BFA5-4865-B8BE-A9753879AC3B}" dt="2025-04-25T15:27:48.231" v="0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E660B6C7-BFA5-4865-B8BE-A9753879AC3B}" dt="2025-04-25T15:27:54.574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E660B6C7-BFA5-4865-B8BE-A9753879AC3B}" dt="2025-04-25T15:27:54.574" v="3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E660B6C7-BFA5-4865-B8BE-A9753879AC3B}" dt="2025-04-25T15:27:52.215" v="2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445FCB-0D8E-43EF-8EC4-4FEA0B38C423}"/>
    <pc:docChg chg="modSld">
      <pc:chgData name="Dieter Beaven" userId="9bbdb69f-69d0-4759-aa9b-5c090a2da237" providerId="ADAL" clId="{5B445FCB-0D8E-43EF-8EC4-4FEA0B38C423}" dt="2025-04-29T12:06:17.051" v="23" actId="20577"/>
      <pc:docMkLst>
        <pc:docMk/>
      </pc:docMkLst>
      <pc:sldChg chg="modSp mod">
        <pc:chgData name="Dieter Beaven" userId="9bbdb69f-69d0-4759-aa9b-5c090a2da237" providerId="ADAL" clId="{5B445FCB-0D8E-43EF-8EC4-4FEA0B38C423}" dt="2025-04-29T12:05:58.100" v="2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B445FCB-0D8E-43EF-8EC4-4FEA0B38C423}" dt="2025-04-29T12:05:58.100" v="2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5B445FCB-0D8E-43EF-8EC4-4FEA0B38C423}" dt="2025-04-29T12:06:17.051" v="2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5B445FCB-0D8E-43EF-8EC4-4FEA0B38C423}" dt="2025-04-29T12:06:17.051" v="23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8B674FEB-EFE5-4C92-AC74-4B2D363A309A}"/>
    <pc:docChg chg="undo custSel addSld delSld modSld">
      <pc:chgData name="Dieter Beaven" userId="9bbdb69f-69d0-4759-aa9b-5c090a2da237" providerId="ADAL" clId="{8B674FEB-EFE5-4C92-AC74-4B2D363A309A}" dt="2025-07-02T14:30:48.013" v="61" actId="47"/>
      <pc:docMkLst>
        <pc:docMk/>
      </pc:docMkLst>
      <pc:sldChg chg="addSp delSp modSp mod">
        <pc:chgData name="Dieter Beaven" userId="9bbdb69f-69d0-4759-aa9b-5c090a2da237" providerId="ADAL" clId="{8B674FEB-EFE5-4C92-AC74-4B2D363A309A}" dt="2025-06-18T15:20:24.134" v="6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8B674FEB-EFE5-4C92-AC74-4B2D363A309A}" dt="2025-06-18T15:20:24.134" v="6" actId="1076"/>
          <ac:picMkLst>
            <pc:docMk/>
            <pc:sldMk cId="3896053727" sldId="543"/>
            <ac:picMk id="8" creationId="{3996CABC-0CCE-4DA7-4D41-EC559F28F8B5}"/>
          </ac:picMkLst>
        </pc:picChg>
      </pc:sldChg>
      <pc:sldChg chg="addSp modSp mod">
        <pc:chgData name="Dieter Beaven" userId="9bbdb69f-69d0-4759-aa9b-5c090a2da237" providerId="ADAL" clId="{8B674FEB-EFE5-4C92-AC74-4B2D363A309A}" dt="2025-06-20T14:46:56.400" v="17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8B674FEB-EFE5-4C92-AC74-4B2D363A309A}" dt="2025-06-20T14:46:56.400" v="17" actId="1076"/>
          <ac:picMkLst>
            <pc:docMk/>
            <pc:sldMk cId="3458699803" sldId="545"/>
            <ac:picMk id="6" creationId="{78EFDA14-EC2C-2651-4782-C25610DD0FE6}"/>
          </ac:picMkLst>
        </pc:picChg>
      </pc:sldChg>
      <pc:sldChg chg="addSp modSp mod">
        <pc:chgData name="Dieter Beaven" userId="9bbdb69f-69d0-4759-aa9b-5c090a2da237" providerId="ADAL" clId="{8B674FEB-EFE5-4C92-AC74-4B2D363A309A}" dt="2025-06-18T15:20:37.418" v="14" actId="1038"/>
        <pc:sldMkLst>
          <pc:docMk/>
          <pc:sldMk cId="4091202299" sldId="550"/>
        </pc:sldMkLst>
        <pc:picChg chg="add mod">
          <ac:chgData name="Dieter Beaven" userId="9bbdb69f-69d0-4759-aa9b-5c090a2da237" providerId="ADAL" clId="{8B674FEB-EFE5-4C92-AC74-4B2D363A309A}" dt="2025-06-18T15:20:37.418" v="14" actId="1038"/>
          <ac:picMkLst>
            <pc:docMk/>
            <pc:sldMk cId="4091202299" sldId="550"/>
            <ac:picMk id="6" creationId="{F7DCEBFE-3CA3-0AAD-B247-25C9D1214AE1}"/>
          </ac:picMkLst>
        </pc:picChg>
      </pc:sldChg>
      <pc:sldChg chg="del">
        <pc:chgData name="Dieter Beaven" userId="9bbdb69f-69d0-4759-aa9b-5c090a2da237" providerId="ADAL" clId="{8B674FEB-EFE5-4C92-AC74-4B2D363A309A}" dt="2025-06-18T15:20:41.137" v="15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8B674FEB-EFE5-4C92-AC74-4B2D363A309A}" dt="2025-06-20T14:46:57.604" v="18" actId="47"/>
        <pc:sldMkLst>
          <pc:docMk/>
          <pc:sldMk cId="2531956736" sldId="552"/>
        </pc:sldMkLst>
      </pc:sldChg>
      <pc:sldChg chg="del">
        <pc:chgData name="Dieter Beaven" userId="9bbdb69f-69d0-4759-aa9b-5c090a2da237" providerId="ADAL" clId="{8B674FEB-EFE5-4C92-AC74-4B2D363A309A}" dt="2025-07-02T14:30:48.013" v="61" actId="47"/>
        <pc:sldMkLst>
          <pc:docMk/>
          <pc:sldMk cId="2598906406" sldId="668"/>
        </pc:sldMkLst>
      </pc:sldChg>
      <pc:sldChg chg="add del">
        <pc:chgData name="Dieter Beaven" userId="9bbdb69f-69d0-4759-aa9b-5c090a2da237" providerId="ADAL" clId="{8B674FEB-EFE5-4C92-AC74-4B2D363A309A}" dt="2025-07-02T14:29:32.124" v="20"/>
        <pc:sldMkLst>
          <pc:docMk/>
          <pc:sldMk cId="734169360" sldId="685"/>
        </pc:sldMkLst>
      </pc:sldChg>
      <pc:sldChg chg="addSp delSp modSp add mod delAnim modAnim">
        <pc:chgData name="Dieter Beaven" userId="9bbdb69f-69d0-4759-aa9b-5c090a2da237" providerId="ADAL" clId="{8B674FEB-EFE5-4C92-AC74-4B2D363A309A}" dt="2025-07-02T14:30:46.013" v="60"/>
        <pc:sldMkLst>
          <pc:docMk/>
          <pc:sldMk cId="2404766598" sldId="685"/>
        </pc:sldMkLst>
        <pc:spChg chg="add del mod">
          <ac:chgData name="Dieter Beaven" userId="9bbdb69f-69d0-4759-aa9b-5c090a2da237" providerId="ADAL" clId="{8B674FEB-EFE5-4C92-AC74-4B2D363A309A}" dt="2025-07-02T14:30:41.584" v="59" actId="478"/>
          <ac:spMkLst>
            <pc:docMk/>
            <pc:sldMk cId="2404766598" sldId="685"/>
            <ac:spMk id="16" creationId="{FF4336A4-C33D-D299-0AC1-92427444380B}"/>
          </ac:spMkLst>
        </pc:spChg>
        <pc:spChg chg="add mod">
          <ac:chgData name="Dieter Beaven" userId="9bbdb69f-69d0-4759-aa9b-5c090a2da237" providerId="ADAL" clId="{8B674FEB-EFE5-4C92-AC74-4B2D363A309A}" dt="2025-07-02T14:30:46.013" v="60"/>
          <ac:spMkLst>
            <pc:docMk/>
            <pc:sldMk cId="2404766598" sldId="685"/>
            <ac:spMk id="17" creationId="{F428FBE4-DE1B-C4CC-37C6-F0DAFCE3A1BA}"/>
          </ac:spMkLst>
        </pc:spChg>
        <pc:spChg chg="mod">
          <ac:chgData name="Dieter Beaven" userId="9bbdb69f-69d0-4759-aa9b-5c090a2da237" providerId="ADAL" clId="{8B674FEB-EFE5-4C92-AC74-4B2D363A309A}" dt="2025-07-02T14:30:30.220" v="56" actId="14100"/>
          <ac:spMkLst>
            <pc:docMk/>
            <pc:sldMk cId="2404766598" sldId="685"/>
            <ac:spMk id="27" creationId="{0D65CAAF-3B80-FAE9-29B6-F56D77B192E1}"/>
          </ac:spMkLst>
        </pc:spChg>
        <pc:spChg chg="del">
          <ac:chgData name="Dieter Beaven" userId="9bbdb69f-69d0-4759-aa9b-5c090a2da237" providerId="ADAL" clId="{8B674FEB-EFE5-4C92-AC74-4B2D363A309A}" dt="2025-07-02T14:29:38.570" v="22" actId="478"/>
          <ac:spMkLst>
            <pc:docMk/>
            <pc:sldMk cId="2404766598" sldId="685"/>
            <ac:spMk id="32" creationId="{73B2A8FE-E145-1304-128B-791BD5585391}"/>
          </ac:spMkLst>
        </pc:spChg>
        <pc:spChg chg="mod">
          <ac:chgData name="Dieter Beaven" userId="9bbdb69f-69d0-4759-aa9b-5c090a2da237" providerId="ADAL" clId="{8B674FEB-EFE5-4C92-AC74-4B2D363A309A}" dt="2025-07-02T14:30:13.475" v="47" actId="14100"/>
          <ac:spMkLst>
            <pc:docMk/>
            <pc:sldMk cId="2404766598" sldId="685"/>
            <ac:spMk id="34" creationId="{1C1629E6-E39F-8E71-84DF-C89FCF48B058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31047C76-6E18-4446-99F0-43CC0312D7D7}"/>
    <pc:docChg chg="custSel addSld delSld modSld">
      <pc:chgData name="Dieter Beaven" userId="9bbdb69f-69d0-4759-aa9b-5c090a2da237" providerId="ADAL" clId="{31047C76-6E18-4446-99F0-43CC0312D7D7}" dt="2025-05-13T13:27:11.256" v="31"/>
      <pc:docMkLst>
        <pc:docMk/>
      </pc:docMkLst>
      <pc:sldChg chg="modSp mod">
        <pc:chgData name="Dieter Beaven" userId="9bbdb69f-69d0-4759-aa9b-5c090a2da237" providerId="ADAL" clId="{31047C76-6E18-4446-99F0-43CC0312D7D7}" dt="2025-05-13T13:22:44.819" v="1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1047C76-6E18-4446-99F0-43CC0312D7D7}" dt="2025-05-13T13:22:44.819" v="1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addSp delSp modSp mod modAnim">
        <pc:chgData name="Dieter Beaven" userId="9bbdb69f-69d0-4759-aa9b-5c090a2da237" providerId="ADAL" clId="{31047C76-6E18-4446-99F0-43CC0312D7D7}" dt="2025-05-13T13:25:24.756" v="30" actId="1036"/>
        <pc:sldMkLst>
          <pc:docMk/>
          <pc:sldMk cId="3055658135" sldId="549"/>
        </pc:sldMkLst>
        <pc:spChg chg="mod">
          <ac:chgData name="Dieter Beaven" userId="9bbdb69f-69d0-4759-aa9b-5c090a2da237" providerId="ADAL" clId="{31047C76-6E18-4446-99F0-43CC0312D7D7}" dt="2025-05-13T13:25:08.499" v="24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31047C76-6E18-4446-99F0-43CC0312D7D7}" dt="2025-05-13T13:25:24.756" v="30" actId="1036"/>
          <ac:spMkLst>
            <pc:docMk/>
            <pc:sldMk cId="3055658135" sldId="549"/>
            <ac:spMk id="5" creationId="{00000000-0000-0000-0000-000000000000}"/>
          </ac:spMkLst>
        </pc:spChg>
        <pc:spChg chg="add mod">
          <ac:chgData name="Dieter Beaven" userId="9bbdb69f-69d0-4759-aa9b-5c090a2da237" providerId="ADAL" clId="{31047C76-6E18-4446-99F0-43CC0312D7D7}" dt="2025-05-13T13:23:27.638" v="16"/>
          <ac:spMkLst>
            <pc:docMk/>
            <pc:sldMk cId="3055658135" sldId="549"/>
            <ac:spMk id="7" creationId="{96C7A2BA-1F83-AAE1-F779-15315DC0AABF}"/>
          </ac:spMkLst>
        </pc:spChg>
        <pc:spChg chg="add mod">
          <ac:chgData name="Dieter Beaven" userId="9bbdb69f-69d0-4759-aa9b-5c090a2da237" providerId="ADAL" clId="{31047C76-6E18-4446-99F0-43CC0312D7D7}" dt="2025-05-13T13:23:27.638" v="16"/>
          <ac:spMkLst>
            <pc:docMk/>
            <pc:sldMk cId="3055658135" sldId="549"/>
            <ac:spMk id="8" creationId="{CA6924D9-DB84-F31B-C98D-F86FEA25EDEC}"/>
          </ac:spMkLst>
        </pc:spChg>
        <pc:spChg chg="add mod">
          <ac:chgData name="Dieter Beaven" userId="9bbdb69f-69d0-4759-aa9b-5c090a2da237" providerId="ADAL" clId="{31047C76-6E18-4446-99F0-43CC0312D7D7}" dt="2025-05-13T13:23:27.638" v="16"/>
          <ac:spMkLst>
            <pc:docMk/>
            <pc:sldMk cId="3055658135" sldId="549"/>
            <ac:spMk id="9" creationId="{1C594AEF-98F4-54CC-6E0F-D787E25EF20B}"/>
          </ac:spMkLst>
        </pc:spChg>
        <pc:spChg chg="add mod">
          <ac:chgData name="Dieter Beaven" userId="9bbdb69f-69d0-4759-aa9b-5c090a2da237" providerId="ADAL" clId="{31047C76-6E18-4446-99F0-43CC0312D7D7}" dt="2025-05-13T13:23:27.638" v="16"/>
          <ac:spMkLst>
            <pc:docMk/>
            <pc:sldMk cId="3055658135" sldId="549"/>
            <ac:spMk id="10" creationId="{F8CE8855-5402-EF60-7683-FC75EECAFA47}"/>
          </ac:spMkLst>
        </pc:spChg>
        <pc:spChg chg="add mod">
          <ac:chgData name="Dieter Beaven" userId="9bbdb69f-69d0-4759-aa9b-5c090a2da237" providerId="ADAL" clId="{31047C76-6E18-4446-99F0-43CC0312D7D7}" dt="2025-05-13T13:23:53.106" v="19" actId="1076"/>
          <ac:spMkLst>
            <pc:docMk/>
            <pc:sldMk cId="3055658135" sldId="549"/>
            <ac:spMk id="11" creationId="{88EC6519-FE78-226E-34DF-E65B7D08BF64}"/>
          </ac:spMkLst>
        </pc:spChg>
        <pc:spChg chg="add mod">
          <ac:chgData name="Dieter Beaven" userId="9bbdb69f-69d0-4759-aa9b-5c090a2da237" providerId="ADAL" clId="{31047C76-6E18-4446-99F0-43CC0312D7D7}" dt="2025-05-13T13:23:27.638" v="16"/>
          <ac:spMkLst>
            <pc:docMk/>
            <pc:sldMk cId="3055658135" sldId="549"/>
            <ac:spMk id="13" creationId="{AE9BF8A4-9621-0F08-91D9-F742C6CC9EF9}"/>
          </ac:spMkLst>
        </pc:spChg>
        <pc:spChg chg="add mod">
          <ac:chgData name="Dieter Beaven" userId="9bbdb69f-69d0-4759-aa9b-5c090a2da237" providerId="ADAL" clId="{31047C76-6E18-4446-99F0-43CC0312D7D7}" dt="2025-05-13T13:23:27.638" v="16"/>
          <ac:spMkLst>
            <pc:docMk/>
            <pc:sldMk cId="3055658135" sldId="549"/>
            <ac:spMk id="14" creationId="{E02B525B-EB94-5E0B-F20F-2FD9DC81C25B}"/>
          </ac:spMkLst>
        </pc:spChg>
        <pc:spChg chg="add mod">
          <ac:chgData name="Dieter Beaven" userId="9bbdb69f-69d0-4759-aa9b-5c090a2da237" providerId="ADAL" clId="{31047C76-6E18-4446-99F0-43CC0312D7D7}" dt="2025-05-13T13:23:27.638" v="16"/>
          <ac:spMkLst>
            <pc:docMk/>
            <pc:sldMk cId="3055658135" sldId="549"/>
            <ac:spMk id="15" creationId="{D27E6459-9A0E-FD11-29CB-19C84E225A86}"/>
          </ac:spMkLst>
        </pc:spChg>
        <pc:cxnChg chg="mod">
          <ac:chgData name="Dieter Beaven" userId="9bbdb69f-69d0-4759-aa9b-5c090a2da237" providerId="ADAL" clId="{31047C76-6E18-4446-99F0-43CC0312D7D7}" dt="2025-05-13T13:25:17.296" v="27" actId="1035"/>
          <ac:cxnSpMkLst>
            <pc:docMk/>
            <pc:sldMk cId="3055658135" sldId="549"/>
            <ac:cxnSpMk id="6" creationId="{00000000-0000-0000-0000-000000000000}"/>
          </ac:cxnSpMkLst>
        </pc:cxnChg>
      </pc:sldChg>
      <pc:sldChg chg="add">
        <pc:chgData name="Dieter Beaven" userId="9bbdb69f-69d0-4759-aa9b-5c090a2da237" providerId="ADAL" clId="{31047C76-6E18-4446-99F0-43CC0312D7D7}" dt="2025-05-13T13:23:07.851" v="14"/>
        <pc:sldMkLst>
          <pc:docMk/>
          <pc:sldMk cId="418489606" sldId="666"/>
        </pc:sldMkLst>
      </pc:sldChg>
      <pc:sldChg chg="add">
        <pc:chgData name="Dieter Beaven" userId="9bbdb69f-69d0-4759-aa9b-5c090a2da237" providerId="ADAL" clId="{31047C76-6E18-4446-99F0-43CC0312D7D7}" dt="2025-05-13T13:23:07.851" v="14"/>
        <pc:sldMkLst>
          <pc:docMk/>
          <pc:sldMk cId="279076146" sldId="667"/>
        </pc:sldMkLst>
      </pc:sldChg>
      <pc:sldChg chg="add">
        <pc:chgData name="Dieter Beaven" userId="9bbdb69f-69d0-4759-aa9b-5c090a2da237" providerId="ADAL" clId="{31047C76-6E18-4446-99F0-43CC0312D7D7}" dt="2025-05-13T13:23:07.851" v="14"/>
        <pc:sldMkLst>
          <pc:docMk/>
          <pc:sldMk cId="2598906406" sldId="668"/>
        </pc:sldMkLst>
      </pc:sldChg>
      <pc:sldChg chg="add">
        <pc:chgData name="Dieter Beaven" userId="9bbdb69f-69d0-4759-aa9b-5c090a2da237" providerId="ADAL" clId="{31047C76-6E18-4446-99F0-43CC0312D7D7}" dt="2025-05-13T13:23:07.851" v="14"/>
        <pc:sldMkLst>
          <pc:docMk/>
          <pc:sldMk cId="3076689574" sldId="669"/>
        </pc:sldMkLst>
      </pc:sldChg>
      <pc:sldChg chg="delSp add del mod">
        <pc:chgData name="Dieter Beaven" userId="9bbdb69f-69d0-4759-aa9b-5c090a2da237" providerId="ADAL" clId="{31047C76-6E18-4446-99F0-43CC0312D7D7}" dt="2025-05-13T13:25:03.281" v="22" actId="47"/>
        <pc:sldMkLst>
          <pc:docMk/>
          <pc:sldMk cId="4119076023" sldId="671"/>
        </pc:sldMkLst>
      </pc:sldChg>
      <pc:sldChg chg="add">
        <pc:chgData name="Dieter Beaven" userId="9bbdb69f-69d0-4759-aa9b-5c090a2da237" providerId="ADAL" clId="{31047C76-6E18-4446-99F0-43CC0312D7D7}" dt="2025-05-13T13:27:11.256" v="31"/>
        <pc:sldMkLst>
          <pc:docMk/>
          <pc:sldMk cId="4051761758" sldId="684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Get</a:t>
            </a:r>
            <a:r>
              <a:rPr lang="en-GB" baseline="0" dirty="0"/>
              <a:t> students to sketch axes and tables in their books.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4E427-E3BD-40A8-8ACE-F54AF5B80FB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47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18" Type="http://schemas.openxmlformats.org/officeDocument/2006/relationships/image" Target="../media/image13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0" Type="http://schemas.openxmlformats.org/officeDocument/2006/relationships/image" Target="../media/image147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6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14: </a:t>
            </a:r>
            <a:r>
              <a:rPr lang="en-GB" dirty="0">
                <a:solidFill>
                  <a:schemeClr val="accent5"/>
                </a:solidFill>
              </a:rPr>
              <a:t>Logarithms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Logarithms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EFDA14-EC2C-2651-4782-C25610DD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2" y="1052736"/>
            <a:ext cx="41910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Logarithms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13284" y="1946548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69468" y="2018556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68" y="2018556"/>
                <a:ext cx="1440160" cy="576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33764" y="2018556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÷3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64" y="2018556"/>
                <a:ext cx="1440160" cy="5760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38020" y="1946548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1721396" y="230658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3809628" y="230658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6473924" y="230658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45668" y="14932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Function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5772" y="14424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Inverse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3284" y="2810644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369468" y="2882652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68" y="2882652"/>
                <a:ext cx="1440160" cy="576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033764" y="2882652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64" y="2882652"/>
                <a:ext cx="1440160" cy="576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338020" y="2810644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1721396" y="31706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  <a:endCxn id="16" idx="1"/>
          </p:cNvCxnSpPr>
          <p:nvPr/>
        </p:nvCxnSpPr>
        <p:spPr>
          <a:xfrm>
            <a:off x="3809628" y="317068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</p:cNvCxnSpPr>
          <p:nvPr/>
        </p:nvCxnSpPr>
        <p:spPr>
          <a:xfrm>
            <a:off x="6473924" y="317068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13284" y="3746748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369468" y="3818756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68" y="3818756"/>
                <a:ext cx="1440160" cy="5760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033764" y="3818756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64" y="3818756"/>
                <a:ext cx="1440160" cy="576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338020" y="3746748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p:cxnSp>
        <p:nvCxnSpPr>
          <p:cNvPr id="25" name="Straight Arrow Connector 24"/>
          <p:cNvCxnSpPr>
            <a:endCxn id="22" idx="1"/>
          </p:cNvCxnSpPr>
          <p:nvPr/>
        </p:nvCxnSpPr>
        <p:spPr>
          <a:xfrm>
            <a:off x="1721396" y="4106788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3" idx="1"/>
          </p:cNvCxnSpPr>
          <p:nvPr/>
        </p:nvCxnSpPr>
        <p:spPr>
          <a:xfrm>
            <a:off x="3809628" y="410678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</p:cNvCxnSpPr>
          <p:nvPr/>
        </p:nvCxnSpPr>
        <p:spPr>
          <a:xfrm>
            <a:off x="6473924" y="4106788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3284" y="4610844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369468" y="4682852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68" y="4682852"/>
                <a:ext cx="1440160" cy="5760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033764" y="4682852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g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64" y="4682852"/>
                <a:ext cx="1440160" cy="5760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338020" y="4610844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p:cxnSp>
        <p:nvCxnSpPr>
          <p:cNvPr id="32" name="Straight Arrow Connector 31"/>
          <p:cNvCxnSpPr>
            <a:endCxn id="29" idx="1"/>
          </p:cNvCxnSpPr>
          <p:nvPr/>
        </p:nvCxnSpPr>
        <p:spPr>
          <a:xfrm>
            <a:off x="1721396" y="49708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30" idx="1"/>
          </p:cNvCxnSpPr>
          <p:nvPr/>
        </p:nvCxnSpPr>
        <p:spPr>
          <a:xfrm>
            <a:off x="3809628" y="4970884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</p:cNvCxnSpPr>
          <p:nvPr/>
        </p:nvCxnSpPr>
        <p:spPr>
          <a:xfrm>
            <a:off x="6473924" y="497088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169668" y="1802532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69668" y="266662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7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97660" y="3530724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81636" y="446682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1024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3284" y="5402932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2369468" y="5474940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3200" baseline="300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68" y="5474940"/>
                <a:ext cx="1440160" cy="5760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033764" y="5474940"/>
                <a:ext cx="1440160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64" y="5474940"/>
                <a:ext cx="1440160" cy="5760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/>
          <p:cNvSpPr txBox="1"/>
          <p:nvPr/>
        </p:nvSpPr>
        <p:spPr>
          <a:xfrm>
            <a:off x="7338020" y="5402932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/>
              <a:t>4</a:t>
            </a:r>
          </a:p>
        </p:txBody>
      </p:sp>
      <p:cxnSp>
        <p:nvCxnSpPr>
          <p:cNvPr id="43" name="Straight Arrow Connector 42"/>
          <p:cNvCxnSpPr>
            <a:endCxn id="40" idx="1"/>
          </p:cNvCxnSpPr>
          <p:nvPr/>
        </p:nvCxnSpPr>
        <p:spPr>
          <a:xfrm>
            <a:off x="1721396" y="57629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3"/>
            <a:endCxn id="41" idx="1"/>
          </p:cNvCxnSpPr>
          <p:nvPr/>
        </p:nvCxnSpPr>
        <p:spPr>
          <a:xfrm>
            <a:off x="3809628" y="5762972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3"/>
          </p:cNvCxnSpPr>
          <p:nvPr/>
        </p:nvCxnSpPr>
        <p:spPr>
          <a:xfrm>
            <a:off x="6473924" y="576297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97660" y="5258916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81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041552" y="2025020"/>
            <a:ext cx="14401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041552" y="2889116"/>
            <a:ext cx="14401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41552" y="3825220"/>
            <a:ext cx="14401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041552" y="4689316"/>
            <a:ext cx="14401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041552" y="5481404"/>
            <a:ext cx="144016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6244" y="747812"/>
            <a:ext cx="8587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know the inverse of many mathematical operations; we can undo an addition by 2 for example by subtracting 2. But is there an inverse function for an exponential function?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873796" y="6134273"/>
            <a:ext cx="520566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Such functions are known as </a:t>
            </a:r>
            <a:r>
              <a:rPr lang="en-GB" b="1" dirty="0"/>
              <a:t>logarithms</a:t>
            </a:r>
            <a:r>
              <a:rPr lang="en-GB" dirty="0"/>
              <a:t>, and exist in order to provide an inverse to exponential functions.</a:t>
            </a:r>
          </a:p>
        </p:txBody>
      </p:sp>
    </p:spTree>
    <p:extLst>
      <p:ext uri="{BB962C8B-B14F-4D97-AF65-F5344CB8AC3E}">
        <p14:creationId xmlns:p14="http://schemas.microsoft.com/office/powerpoint/2010/main" val="41848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Interchanging between exponential and log form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47008" y="1981076"/>
                <a:ext cx="2448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008" y="1981076"/>
                <a:ext cx="2448272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26000" y="1955676"/>
                <a:ext cx="2448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0" y="1955676"/>
                <a:ext cx="244827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5520" y="883320"/>
                <a:ext cx="7685980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Wingdings" panose="05000000000000000000" pitchFamily="2" charset="2"/>
                  </a:rPr>
                  <a:t>!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GB" sz="2400" dirty="0"/>
                  <a:t> (“said log base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”) is equivalent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.</a:t>
                </a:r>
                <a:br>
                  <a:rPr lang="en-GB" sz="2400" dirty="0"/>
                </a:br>
                <a:r>
                  <a:rPr lang="en-GB" sz="2400" dirty="0"/>
                  <a:t>      The log function outputs the </a:t>
                </a:r>
                <a:r>
                  <a:rPr lang="en-GB" sz="2400" b="1" dirty="0"/>
                  <a:t>missing power</a:t>
                </a:r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0" y="883320"/>
                <a:ext cx="7685980" cy="830997"/>
              </a:xfrm>
              <a:prstGeom prst="rect">
                <a:avLst/>
              </a:prstGeom>
              <a:blipFill>
                <a:blip r:embed="rId4"/>
                <a:stretch>
                  <a:fillRect l="-1107" t="-5000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Left-Right 14"/>
          <p:cNvSpPr/>
          <p:nvPr/>
        </p:nvSpPr>
        <p:spPr>
          <a:xfrm>
            <a:off x="3831780" y="2099320"/>
            <a:ext cx="828548" cy="413787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1238119" y="2677099"/>
            <a:ext cx="655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Here are two methods of interchanging between these forms.</a:t>
            </a:r>
          </a:p>
          <a:p>
            <a:pPr algn="ctr"/>
            <a:r>
              <a:rPr lang="en-GB" dirty="0"/>
              <a:t>Pick your favourite!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3513832"/>
            <a:ext cx="3202384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/>
              <a:t>Method 1</a:t>
            </a:r>
            <a:r>
              <a:rPr lang="en-GB" dirty="0"/>
              <a:t>: ‘Missing Power’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5986" y="3987155"/>
                <a:ext cx="350971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600" dirty="0"/>
                  <a:t>Note first the base of the log must match the base of the exponential.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func>
                  </m:oMath>
                </a14:m>
                <a:r>
                  <a:rPr lang="en-GB" sz="1600" dirty="0"/>
                  <a:t> for example asks the question “2 to </a:t>
                </a:r>
                <a:r>
                  <a:rPr lang="en-GB" sz="1600" b="1" dirty="0"/>
                  <a:t>what power </a:t>
                </a:r>
                <a:r>
                  <a:rPr lang="en-GB" sz="1600" dirty="0"/>
                  <a:t>gives 8?”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86" y="3987155"/>
                <a:ext cx="3509714" cy="1077218"/>
              </a:xfrm>
              <a:prstGeom prst="rect">
                <a:avLst/>
              </a:prstGeom>
              <a:blipFill>
                <a:blip r:embed="rId5"/>
                <a:stretch>
                  <a:fillRect l="-696" t="-1695" r="-1565" b="-6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579678" y="5827162"/>
            <a:ext cx="1691680" cy="64633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Click to start </a:t>
            </a:r>
            <a:r>
              <a:rPr lang="en-GB" dirty="0" err="1"/>
              <a:t>Fro-manimation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5375" y="5853598"/>
                <a:ext cx="7107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75" y="5853598"/>
                <a:ext cx="71070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54477" y="5875020"/>
                <a:ext cx="7836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77" y="5875020"/>
                <a:ext cx="78360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59101" y="6111274"/>
                <a:ext cx="5065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01" y="6111274"/>
                <a:ext cx="50656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1905963" y="5807090"/>
            <a:ext cx="542199" cy="349187"/>
            <a:chOff x="6175526" y="5728158"/>
            <a:chExt cx="542199" cy="349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175526" y="5738791"/>
                  <a:ext cx="4126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526" y="5738791"/>
                  <a:ext cx="412698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305027" y="5728158"/>
                  <a:ext cx="4126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GB" sz="16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5027" y="5728158"/>
                  <a:ext cx="412698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645978" y="5870858"/>
                <a:ext cx="7424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78" y="5870858"/>
                <a:ext cx="74242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192859" y="5118323"/>
            <a:ext cx="183412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We can imagine inserting the output of the log just after the base. Click the button!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938079" y="5301208"/>
            <a:ext cx="25478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89311" y="3396874"/>
            <a:ext cx="3141494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b="1" dirty="0"/>
              <a:t>Method 2</a:t>
            </a:r>
            <a:r>
              <a:rPr lang="en-GB" dirty="0"/>
              <a:t>: Do same operation to each side of equation.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27571" y="4112342"/>
            <a:ext cx="40293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Since KS3 you’re used to the idea of doing the same thing to each side of the equation that ‘undoes’ whatever you want to get rid of.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504689" y="4877921"/>
                <a:ext cx="23223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+2=11</m:t>
                      </m:r>
                    </m:oMath>
                  </m:oMathPara>
                </a14:m>
                <a:endParaRPr lang="en-GB" sz="1600" b="0" dirty="0"/>
              </a:p>
              <a:p>
                <a:endParaRPr lang="en-GB" sz="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9" y="4877921"/>
                <a:ext cx="2322302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906150" y="5122288"/>
                <a:ext cx="5760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150" y="5122288"/>
                <a:ext cx="57606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049750" y="5084051"/>
                <a:ext cx="5760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750" y="5084051"/>
                <a:ext cx="576064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868045" y="5548366"/>
                <a:ext cx="40293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“log base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” undoes “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to the power of” and vice versa, as they are inverse functions.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45" y="5548366"/>
                <a:ext cx="4029351" cy="523220"/>
              </a:xfrm>
              <a:prstGeom prst="rect">
                <a:avLst/>
              </a:prstGeom>
              <a:blipFill>
                <a:blip r:embed="rId15"/>
                <a:stretch>
                  <a:fillRect l="-454" t="-2326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745331" y="6049952"/>
                <a:ext cx="17379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1600" b="0" dirty="0"/>
              </a:p>
              <a:p>
                <a:endParaRPr lang="en-GB" sz="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    8=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331" y="6049952"/>
                <a:ext cx="1737933" cy="67710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733362" y="6237400"/>
                <a:ext cx="5760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box>
                                <m:boxPr>
                                  <m:ctrlP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  <m:t>□</m:t>
                                  </m:r>
                                </m:e>
                              </m:box>
                            </m:sup>
                          </m:sSup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362" y="6237400"/>
                <a:ext cx="576064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016070" y="6207479"/>
                <a:ext cx="5760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box>
                                <m:boxPr>
                                  <m:ctrlP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r>
                                    <a:rPr lang="en-GB" sz="1100" b="0" i="1" smtClean="0">
                                      <a:latin typeface="Cambria Math" panose="02040503050406030204" pitchFamily="18" charset="0"/>
                                    </a:rPr>
                                    <m:t>□</m:t>
                                  </m:r>
                                </m:e>
                              </m:box>
                            </m:sup>
                          </m:sSup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070" y="6207479"/>
                <a:ext cx="576064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40"/>
          <p:cNvSpPr/>
          <p:nvPr/>
        </p:nvSpPr>
        <p:spPr>
          <a:xfrm rot="5400000">
            <a:off x="6804367" y="5132730"/>
            <a:ext cx="69979" cy="1992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Right 41"/>
          <p:cNvSpPr/>
          <p:nvPr/>
        </p:nvSpPr>
        <p:spPr>
          <a:xfrm rot="5400000">
            <a:off x="6752608" y="6309450"/>
            <a:ext cx="69979" cy="19921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069 L -0.03142 -0.04328 L -0.08351 -0.03912 L -0.09687 0.03125 " pathEditMode="relative" rAng="0" ptsTypes="AAAA">
                                      <p:cBhvr>
                                        <p:cTn id="7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4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250"/>
                            </p:stCondLst>
                            <p:childTnLst>
                              <p:par>
                                <p:cTn id="7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21" grpId="0" animBg="1"/>
      <p:bldP spid="22" grpId="0"/>
      <p:bldP spid="22" grpId="1"/>
      <p:bldP spid="23" grpId="0"/>
      <p:bldP spid="24" grpId="0"/>
      <p:bldP spid="28" grpId="0"/>
      <p:bldP spid="28" grpId="1"/>
      <p:bldP spid="29" grpId="0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BA601-E6EC-8936-CC8D-A17D92FA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980B1B-97F0-D74C-60D2-9F4BFA9BADE5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3579DDDA-82A1-E3A4-0E8D-4F224AB202C3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7A20023-4909-9FE6-625A-2CBC90D994EE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29D1C1-9496-B1E6-A6B1-6ED4FC7D9105}"/>
                  </a:ext>
                </a:extLst>
              </p:cNvPr>
              <p:cNvSpPr txBox="1"/>
              <p:nvPr/>
            </p:nvSpPr>
            <p:spPr>
              <a:xfrm>
                <a:off x="394410" y="733985"/>
                <a:ext cx="3074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10" y="733985"/>
                <a:ext cx="307450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EBF31AB-4CDD-AFA6-D5FB-2F2B2DB97791}"/>
              </a:ext>
            </a:extLst>
          </p:cNvPr>
          <p:cNvSpPr txBox="1"/>
          <p:nvPr/>
        </p:nvSpPr>
        <p:spPr>
          <a:xfrm>
            <a:off x="3633643" y="719469"/>
            <a:ext cx="1431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Think: “5 to the power of what gives you 25?”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C08BE4-EB5A-B660-EC3F-72616BEE1C62}"/>
                  </a:ext>
                </a:extLst>
              </p:cNvPr>
              <p:cNvSpPr txBox="1"/>
              <p:nvPr/>
            </p:nvSpPr>
            <p:spPr>
              <a:xfrm>
                <a:off x="394409" y="1598408"/>
                <a:ext cx="3074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81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9" y="1598408"/>
                <a:ext cx="30745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BD30F5-3097-08B8-4C78-7F2FF14EB8AF}"/>
                  </a:ext>
                </a:extLst>
              </p:cNvPr>
              <p:cNvSpPr txBox="1"/>
              <p:nvPr/>
            </p:nvSpPr>
            <p:spPr>
              <a:xfrm>
                <a:off x="234751" y="3754604"/>
                <a:ext cx="3074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1" y="3754604"/>
                <a:ext cx="307450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0B9D52-93AA-1FE0-04ED-FC84523B389E}"/>
                  </a:ext>
                </a:extLst>
              </p:cNvPr>
              <p:cNvSpPr txBox="1"/>
              <p:nvPr/>
            </p:nvSpPr>
            <p:spPr>
              <a:xfrm>
                <a:off x="394409" y="2393477"/>
                <a:ext cx="3074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09" y="2393477"/>
                <a:ext cx="3074505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DCE81D-6883-D81D-EE78-AFEE15E7769B}"/>
                  </a:ext>
                </a:extLst>
              </p:cNvPr>
              <p:cNvSpPr txBox="1"/>
              <p:nvPr/>
            </p:nvSpPr>
            <p:spPr>
              <a:xfrm>
                <a:off x="236013" y="4419045"/>
                <a:ext cx="30745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13" y="4419045"/>
                <a:ext cx="307450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E9D3D8-D716-4834-FCB4-703934D98329}"/>
                  </a:ext>
                </a:extLst>
              </p:cNvPr>
              <p:cNvSpPr txBox="1"/>
              <p:nvPr/>
            </p:nvSpPr>
            <p:spPr>
              <a:xfrm>
                <a:off x="657626" y="5155948"/>
                <a:ext cx="3074505" cy="1337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26" y="5155948"/>
                <a:ext cx="3074505" cy="13371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D8B3FC8-FACD-7895-6B6C-E8CED510921D}"/>
                  </a:ext>
                </a:extLst>
              </p:cNvPr>
              <p:cNvSpPr txBox="1"/>
              <p:nvPr/>
            </p:nvSpPr>
            <p:spPr>
              <a:xfrm>
                <a:off x="5021507" y="556307"/>
                <a:ext cx="3556437" cy="1337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507" y="556307"/>
                <a:ext cx="3556437" cy="13371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04C05C-9727-1B3C-FC90-8CF76D2C50F4}"/>
                  </a:ext>
                </a:extLst>
              </p:cNvPr>
              <p:cNvSpPr txBox="1"/>
              <p:nvPr/>
            </p:nvSpPr>
            <p:spPr>
              <a:xfrm>
                <a:off x="4977829" y="1866823"/>
                <a:ext cx="3745258" cy="1337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829" y="1866823"/>
                <a:ext cx="3745258" cy="13371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ABBDC0C-AB76-4876-6528-A135CE68B107}"/>
                  </a:ext>
                </a:extLst>
              </p:cNvPr>
              <p:cNvSpPr txBox="1"/>
              <p:nvPr/>
            </p:nvSpPr>
            <p:spPr>
              <a:xfrm>
                <a:off x="4934286" y="4136203"/>
                <a:ext cx="28853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286" y="4136203"/>
                <a:ext cx="288531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E72DB0-5474-F666-5090-804BB94C6817}"/>
                  </a:ext>
                </a:extLst>
              </p:cNvPr>
              <p:cNvSpPr txBox="1"/>
              <p:nvPr/>
            </p:nvSpPr>
            <p:spPr>
              <a:xfrm>
                <a:off x="511783" y="3112667"/>
                <a:ext cx="34506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83" y="3112667"/>
                <a:ext cx="3450617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EB07BC-DBFA-E338-E614-00C828091CA2}"/>
              </a:ext>
            </a:extLst>
          </p:cNvPr>
          <p:cNvCxnSpPr/>
          <p:nvPr/>
        </p:nvCxnSpPr>
        <p:spPr>
          <a:xfrm flipH="1">
            <a:off x="3323773" y="957943"/>
            <a:ext cx="333827" cy="101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FE816C-3889-AF99-C078-BBD2A7AEC86F}"/>
                  </a:ext>
                </a:extLst>
              </p:cNvPr>
              <p:cNvSpPr txBox="1"/>
              <p:nvPr/>
            </p:nvSpPr>
            <p:spPr>
              <a:xfrm>
                <a:off x="4832822" y="3264425"/>
                <a:ext cx="37452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sz="3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822" y="3264425"/>
                <a:ext cx="374525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C9B83E-6B41-7A23-A44C-710A8B8A9356}"/>
                  </a:ext>
                </a:extLst>
              </p:cNvPr>
              <p:cNvSpPr txBox="1"/>
              <p:nvPr/>
            </p:nvSpPr>
            <p:spPr>
              <a:xfrm>
                <a:off x="3091544" y="3857127"/>
                <a:ext cx="155133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for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544" y="3857127"/>
                <a:ext cx="1551338" cy="646331"/>
              </a:xfrm>
              <a:prstGeom prst="rect">
                <a:avLst/>
              </a:prstGeom>
              <a:blipFill>
                <a:blip r:embed="rId13"/>
                <a:stretch>
                  <a:fillRect l="-2317" t="-4545" b="-1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43EABB10-AEE3-AFC0-E87F-DD0B6F650AF2}"/>
              </a:ext>
            </a:extLst>
          </p:cNvPr>
          <p:cNvSpPr/>
          <p:nvPr/>
        </p:nvSpPr>
        <p:spPr>
          <a:xfrm>
            <a:off x="2704752" y="646162"/>
            <a:ext cx="575477" cy="8923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C3368C-ECD1-ED89-F426-F607FDD14694}"/>
              </a:ext>
            </a:extLst>
          </p:cNvPr>
          <p:cNvSpPr/>
          <p:nvPr/>
        </p:nvSpPr>
        <p:spPr>
          <a:xfrm>
            <a:off x="2733779" y="1548993"/>
            <a:ext cx="589992" cy="773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E78C96-0270-4188-C310-2D9E1C30B4B4}"/>
              </a:ext>
            </a:extLst>
          </p:cNvPr>
          <p:cNvSpPr/>
          <p:nvPr/>
        </p:nvSpPr>
        <p:spPr>
          <a:xfrm>
            <a:off x="2733778" y="2334658"/>
            <a:ext cx="633535" cy="684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F923F3-18E2-77D0-0E34-FF6C46FB248F}"/>
              </a:ext>
            </a:extLst>
          </p:cNvPr>
          <p:cNvSpPr/>
          <p:nvPr/>
        </p:nvSpPr>
        <p:spPr>
          <a:xfrm>
            <a:off x="3328865" y="3018279"/>
            <a:ext cx="633535" cy="684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D3B54C-D947-3DF3-D77F-626E83040244}"/>
              </a:ext>
            </a:extLst>
          </p:cNvPr>
          <p:cNvSpPr/>
          <p:nvPr/>
        </p:nvSpPr>
        <p:spPr>
          <a:xfrm>
            <a:off x="2387984" y="3749287"/>
            <a:ext cx="633535" cy="684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65CAAF-3B80-FAE9-29B6-F56D77B192E1}"/>
              </a:ext>
            </a:extLst>
          </p:cNvPr>
          <p:cNvSpPr/>
          <p:nvPr/>
        </p:nvSpPr>
        <p:spPr>
          <a:xfrm>
            <a:off x="2396255" y="4431127"/>
            <a:ext cx="632520" cy="684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E4FC6C-4658-71CF-20AC-5C5DD03EA72A}"/>
              </a:ext>
            </a:extLst>
          </p:cNvPr>
          <p:cNvSpPr/>
          <p:nvPr/>
        </p:nvSpPr>
        <p:spPr>
          <a:xfrm>
            <a:off x="3028775" y="5333479"/>
            <a:ext cx="744939" cy="8205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159468-A518-2036-A678-884042879FFE}"/>
              </a:ext>
            </a:extLst>
          </p:cNvPr>
          <p:cNvSpPr/>
          <p:nvPr/>
        </p:nvSpPr>
        <p:spPr>
          <a:xfrm>
            <a:off x="7790577" y="761409"/>
            <a:ext cx="744939" cy="8205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9F3A3C-8E36-1BD7-58AE-E4B0BC8CC006}"/>
              </a:ext>
            </a:extLst>
          </p:cNvPr>
          <p:cNvSpPr/>
          <p:nvPr/>
        </p:nvSpPr>
        <p:spPr>
          <a:xfrm>
            <a:off x="7790577" y="1989445"/>
            <a:ext cx="744939" cy="8205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9EB310-4AB1-8947-7B83-E20D25C8E253}"/>
              </a:ext>
            </a:extLst>
          </p:cNvPr>
          <p:cNvSpPr/>
          <p:nvPr/>
        </p:nvSpPr>
        <p:spPr>
          <a:xfrm>
            <a:off x="7628746" y="3078531"/>
            <a:ext cx="744939" cy="8205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DA22B1C-37F9-7C67-0762-9941BB196D3F}"/>
                  </a:ext>
                </a:extLst>
              </p:cNvPr>
              <p:cNvSpPr txBox="1"/>
              <p:nvPr/>
            </p:nvSpPr>
            <p:spPr>
              <a:xfrm>
                <a:off x="4005808" y="4952607"/>
                <a:ext cx="5006420" cy="19052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500" dirty="0"/>
                  <a:t>While a log can output a negative number, we </a:t>
                </a:r>
                <a:r>
                  <a:rPr lang="en-GB" sz="1500" b="1" dirty="0"/>
                  <a:t>can’t log negative numbers</a:t>
                </a:r>
                <a:r>
                  <a:rPr lang="en-GB" sz="1500" dirty="0"/>
                  <a:t>. </a:t>
                </a:r>
              </a:p>
              <a:p>
                <a:endParaRPr lang="en-GB" sz="700" dirty="0"/>
              </a:p>
              <a:p>
                <a:r>
                  <a:rPr lang="en-GB" sz="1400" b="1" dirty="0"/>
                  <a:t>Strictly Just For Your Interest</a:t>
                </a:r>
                <a:r>
                  <a:rPr lang="en-GB" sz="1400" dirty="0"/>
                  <a:t>: However, if we were to expand the range (i.e. output) of the log function to allow </a:t>
                </a:r>
                <a:r>
                  <a:rPr lang="en-GB" sz="1400" i="1" dirty="0"/>
                  <a:t>complex numbers </a:t>
                </a:r>
                <a:r>
                  <a:rPr lang="en-GB" sz="1400" dirty="0"/>
                  <a:t>(known as the ‘</a:t>
                </a:r>
                <a:r>
                  <a:rPr lang="en-GB" sz="1400" i="1" dirty="0"/>
                  <a:t>complex logarithm</a:t>
                </a:r>
                <a:r>
                  <a:rPr lang="en-GB" sz="1400" dirty="0"/>
                  <a:t>’), then we in fact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</m:fun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func>
                          <m:func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GB" sz="1400" dirty="0"/>
                  <a:t>. It’s probably better if you purge these last few sentences from your memory and move along…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808" y="4952607"/>
                <a:ext cx="5006420" cy="1905265"/>
              </a:xfrm>
              <a:prstGeom prst="rect">
                <a:avLst/>
              </a:prstGeom>
              <a:blipFill>
                <a:blip r:embed="rId14"/>
                <a:stretch>
                  <a:fillRect l="-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C1629E6-E39F-8E71-84DF-C89FCF48B058}"/>
              </a:ext>
            </a:extLst>
          </p:cNvPr>
          <p:cNvSpPr txBox="1"/>
          <p:nvPr/>
        </p:nvSpPr>
        <p:spPr>
          <a:xfrm>
            <a:off x="7596336" y="4056181"/>
            <a:ext cx="1224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 real answer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18DCAF8-3CAE-D53C-18EA-1CDA41ED72EE}"/>
              </a:ext>
            </a:extLst>
          </p:cNvPr>
          <p:cNvCxnSpPr/>
          <p:nvPr/>
        </p:nvCxnSpPr>
        <p:spPr>
          <a:xfrm>
            <a:off x="3962400" y="5517232"/>
            <a:ext cx="50498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428FBE4-DE1B-C4CC-37C6-F0DAFCE3A1BA}"/>
              </a:ext>
            </a:extLst>
          </p:cNvPr>
          <p:cNvSpPr/>
          <p:nvPr/>
        </p:nvSpPr>
        <p:spPr>
          <a:xfrm>
            <a:off x="7594520" y="4011335"/>
            <a:ext cx="1172109" cy="8944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?!!??</a:t>
            </a:r>
          </a:p>
        </p:txBody>
      </p:sp>
    </p:spTree>
    <p:extLst>
      <p:ext uri="{BB962C8B-B14F-4D97-AF65-F5344CB8AC3E}">
        <p14:creationId xmlns:p14="http://schemas.microsoft.com/office/powerpoint/2010/main" val="240476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With Your Calculator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10050" y="820507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There are three buttons on your calculator for computing logs: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14760" y="1961501"/>
                <a:ext cx="1440160" cy="7920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□</m:t>
                              </m:r>
                            </m:sub>
                          </m:sSub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□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60" y="1961501"/>
                <a:ext cx="1440160" cy="792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11016" y="1874416"/>
                <a:ext cx="43924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𝟕𝟕𝟏𝟐𝟒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𝟕𝟒𝟖𝟎𝟕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016" y="1874416"/>
                <a:ext cx="4392488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6578" y="3428230"/>
                <a:ext cx="1440160" cy="7920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78" y="3428230"/>
                <a:ext cx="1440160" cy="792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33644" y="3295240"/>
                <a:ext cx="439248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𝟑𝟎𝟐𝟓𝟖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644" y="3295240"/>
                <a:ext cx="4392488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l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045203" y="3162693"/>
            <a:ext cx="6096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751914" y="1689213"/>
            <a:ext cx="2302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couldn’t think of a word that rhymed with ‘ln’ so I recorded it for you.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857460" y="2615610"/>
            <a:ext cx="56707" cy="22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012160" y="3964428"/>
                <a:ext cx="2902396" cy="175432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lang="en-GB" dirty="0"/>
                  <a:t> is the “</a:t>
                </a:r>
                <a:r>
                  <a:rPr lang="en-GB" b="1" dirty="0"/>
                  <a:t>natural log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dirty="0"/>
                  <a:t>”, meaning “log to the base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”, i.e. it the inverse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We will use it more extensively later this chapter.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64428"/>
                <a:ext cx="2902396" cy="17543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 flipV="1">
            <a:off x="5118100" y="4178300"/>
            <a:ext cx="643936" cy="38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55752" y="1828800"/>
            <a:ext cx="2045048" cy="484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68104" y="2310066"/>
            <a:ext cx="2045048" cy="484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01694" y="3303107"/>
            <a:ext cx="2045048" cy="484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55715" y="3760277"/>
            <a:ext cx="743285" cy="484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6700" y="5667062"/>
                <a:ext cx="4584700" cy="109562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Just like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GB" sz="1600" dirty="0"/>
                  <a:t> symbol without a number is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□</m:t>
                        </m:r>
                      </m:e>
                    </m:rad>
                  </m:oMath>
                </a14:m>
                <a:r>
                  <a:rPr lang="en-GB" sz="1600" dirty="0"/>
                  <a:t> by default,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GB" sz="1600" dirty="0"/>
                  <a:t> without a base is </a:t>
                </a:r>
                <a:r>
                  <a:rPr lang="en-GB" sz="1600" b="1" dirty="0"/>
                  <a:t>base 10 </a:t>
                </a:r>
                <a:r>
                  <a:rPr lang="en-GB" sz="1600" dirty="0"/>
                  <a:t>by default when used on your calculator (although confusingly “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GB" sz="1600" dirty="0"/>
                  <a:t>” can mean “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𝑙𝑛</m:t>
                    </m:r>
                  </m:oMath>
                </a14:m>
                <a:r>
                  <a:rPr lang="en-GB" sz="1600" dirty="0"/>
                  <a:t>” in mathematical papers)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5667062"/>
                <a:ext cx="4584700" cy="10956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18884" y="4597071"/>
                <a:ext cx="1440160" cy="7920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84" y="4597071"/>
                <a:ext cx="1440160" cy="7920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 flipV="1">
            <a:off x="2362200" y="5410200"/>
            <a:ext cx="261324" cy="23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52496" y="4630568"/>
                <a:ext cx="3030704" cy="52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br>
                  <a:rPr lang="en-GB" sz="2800" b="1" i="1" dirty="0">
                    <a:latin typeface="Cambria Math" panose="02040503050406030204" pitchFamily="18" charset="0"/>
                  </a:rPr>
                </a:br>
                <a:endParaRPr lang="en-GB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96" y="4630568"/>
                <a:ext cx="3030704" cy="5232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433035" y="4632106"/>
            <a:ext cx="743285" cy="4844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Oval 29"/>
              <p:cNvSpPr/>
              <p:nvPr/>
            </p:nvSpPr>
            <p:spPr>
              <a:xfrm>
                <a:off x="7839739" y="2868278"/>
                <a:ext cx="1129456" cy="538688"/>
              </a:xfrm>
              <a:prstGeom prst="wedgeEllipseCallout">
                <a:avLst>
                  <a:gd name="adj1" fmla="val -59430"/>
                  <a:gd name="adj2" fmla="val 546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ln</m:t>
                    </m:r>
                  </m:oMath>
                </a14:m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0" name="Speech Bubble: 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739" y="2868278"/>
                <a:ext cx="1129456" cy="538688"/>
              </a:xfrm>
              <a:prstGeom prst="wedgeEllipseCallout">
                <a:avLst>
                  <a:gd name="adj1" fmla="val -59430"/>
                  <a:gd name="adj2" fmla="val 54605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68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/>
          <p:nvPr/>
        </p:nvGrpSpPr>
        <p:grpSpPr>
          <a:xfrm>
            <a:off x="0" y="0"/>
            <a:ext cx="9156700" cy="6907803"/>
            <a:chOff x="0" y="0"/>
            <a:chExt cx="9156700" cy="6907803"/>
          </a:xfrm>
        </p:grpSpPr>
        <p:grpSp>
          <p:nvGrpSpPr>
            <p:cNvPr id="3" name="Group 25"/>
            <p:cNvGrpSpPr/>
            <p:nvPr/>
          </p:nvGrpSpPr>
          <p:grpSpPr>
            <a:xfrm>
              <a:off x="395536" y="0"/>
              <a:ext cx="8640960" cy="6858000"/>
              <a:chOff x="395536" y="0"/>
              <a:chExt cx="8640960" cy="68580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39553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82758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25963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69168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12372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55577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98782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41987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85192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28396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71601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14806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58011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01216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44420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87625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308304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740352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8172400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8604448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9036496" y="0"/>
                <a:ext cx="0" cy="6858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/>
            <p:cNvCxnSpPr/>
            <p:nvPr/>
          </p:nvCxnSpPr>
          <p:spPr>
            <a:xfrm rot="5400000">
              <a:off x="4572000" y="-438336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572000" y="-3951312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72000" y="-3519264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572000" y="-3087216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4572000" y="-2655168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572000" y="-222312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4572000" y="-1791072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4572000" y="-1359024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4572000" y="-926976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4572000" y="-494928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572000" y="-6288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572000" y="369168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4572000" y="801216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4572000" y="1233264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4572000" y="1665312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4572000" y="2097360"/>
              <a:ext cx="0" cy="91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123728" y="0"/>
              <a:ext cx="0" cy="6858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12700" y="4514531"/>
              <a:ext cx="91440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7546" y="4488778"/>
              <a:ext cx="9057086" cy="369332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GB" dirty="0"/>
                <a:t> -2              -1                              1               2              3              4               5              6              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604201" y="13608"/>
              <a:ext cx="504056" cy="6894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8</a:t>
              </a:r>
            </a:p>
            <a:p>
              <a:endParaRPr lang="en-GB" dirty="0"/>
            </a:p>
            <a:p>
              <a:endParaRPr lang="en-GB" dirty="0"/>
            </a:p>
            <a:p>
              <a:pPr algn="r"/>
              <a:r>
                <a:rPr lang="en-GB" dirty="0"/>
                <a:t>4</a:t>
              </a:r>
            </a:p>
            <a:p>
              <a:pPr algn="r"/>
              <a:endParaRPr lang="en-GB" sz="2400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3</a:t>
              </a:r>
            </a:p>
            <a:p>
              <a:pPr algn="r"/>
              <a:endParaRPr lang="en-GB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2</a:t>
              </a:r>
            </a:p>
            <a:p>
              <a:pPr algn="r"/>
              <a:endParaRPr lang="en-GB" dirty="0"/>
            </a:p>
            <a:p>
              <a:pPr algn="r"/>
              <a:endParaRPr lang="en-GB" sz="2200" dirty="0"/>
            </a:p>
            <a:p>
              <a:pPr algn="r"/>
              <a:r>
                <a:rPr lang="en-GB" dirty="0"/>
                <a:t>1</a:t>
              </a:r>
            </a:p>
            <a:p>
              <a:pPr algn="r"/>
              <a:endParaRPr lang="en-GB" sz="2800" dirty="0"/>
            </a:p>
            <a:p>
              <a:pPr algn="r"/>
              <a:endParaRPr lang="en-GB" sz="1100" dirty="0"/>
            </a:p>
            <a:p>
              <a:pPr algn="r"/>
              <a:r>
                <a:rPr lang="en-GB" dirty="0"/>
                <a:t> </a:t>
              </a:r>
            </a:p>
            <a:p>
              <a:pPr algn="r"/>
              <a:endParaRPr lang="en-GB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-1</a:t>
              </a:r>
            </a:p>
            <a:p>
              <a:pPr algn="r"/>
              <a:endParaRPr lang="en-GB" sz="2400" dirty="0"/>
            </a:p>
            <a:p>
              <a:pPr algn="r"/>
              <a:endParaRPr lang="en-GB" dirty="0"/>
            </a:p>
            <a:p>
              <a:pPr algn="r"/>
              <a:r>
                <a:rPr lang="en-GB" dirty="0"/>
                <a:t>-2</a:t>
              </a:r>
            </a:p>
            <a:p>
              <a:endParaRPr lang="en-GB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Table 47"/>
              <p:cNvGraphicFramePr>
                <a:graphicFrameLocks noGrp="1"/>
              </p:cNvGraphicFramePr>
              <p:nvPr/>
            </p:nvGraphicFramePr>
            <p:xfrm>
              <a:off x="88900" y="129332"/>
              <a:ext cx="3942668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973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74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335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Table 4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5055517"/>
                  </p:ext>
                </p:extLst>
              </p:nvPr>
            </p:nvGraphicFramePr>
            <p:xfrm>
              <a:off x="88900" y="129332"/>
              <a:ext cx="3942668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973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74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6149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9335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8197" r="-39618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800" dirty="0"/>
                            <a:t>0.25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" t="-108197" r="-39618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3" name="Rectangle 52"/>
          <p:cNvSpPr/>
          <p:nvPr/>
        </p:nvSpPr>
        <p:spPr>
          <a:xfrm>
            <a:off x="894862" y="509702"/>
            <a:ext cx="625593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6" name="Oval 55"/>
          <p:cNvSpPr/>
          <p:nvPr/>
        </p:nvSpPr>
        <p:spPr>
          <a:xfrm>
            <a:off x="2266858" y="6131281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/>
          <p:cNvSpPr/>
          <p:nvPr/>
        </p:nvSpPr>
        <p:spPr>
          <a:xfrm>
            <a:off x="1507038" y="509702"/>
            <a:ext cx="544681" cy="360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0" name="Oval 59"/>
          <p:cNvSpPr/>
          <p:nvPr/>
        </p:nvSpPr>
        <p:spPr>
          <a:xfrm>
            <a:off x="2471068" y="5304941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/>
          <p:cNvSpPr/>
          <p:nvPr/>
        </p:nvSpPr>
        <p:spPr>
          <a:xfrm>
            <a:off x="2059204" y="509704"/>
            <a:ext cx="458416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2" name="Oval 61"/>
          <p:cNvSpPr/>
          <p:nvPr/>
        </p:nvSpPr>
        <p:spPr>
          <a:xfrm>
            <a:off x="2896618" y="4416875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/>
          <p:cNvSpPr/>
          <p:nvPr/>
        </p:nvSpPr>
        <p:spPr>
          <a:xfrm>
            <a:off x="2517619" y="509703"/>
            <a:ext cx="46272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4" name="Oval 63"/>
          <p:cNvSpPr/>
          <p:nvPr/>
        </p:nvSpPr>
        <p:spPr>
          <a:xfrm>
            <a:off x="3756579" y="3553027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/>
          <p:cNvSpPr/>
          <p:nvPr/>
        </p:nvSpPr>
        <p:spPr>
          <a:xfrm>
            <a:off x="2980338" y="509703"/>
            <a:ext cx="464611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6" name="Oval 65"/>
          <p:cNvSpPr/>
          <p:nvPr/>
        </p:nvSpPr>
        <p:spPr>
          <a:xfrm>
            <a:off x="5497766" y="2691247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8947033" y="1842369"/>
            <a:ext cx="175293" cy="1750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652120" y="0"/>
                <a:ext cx="3312368" cy="7694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4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0"/>
                <a:ext cx="3312368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/>
          <p:cNvSpPr/>
          <p:nvPr/>
        </p:nvSpPr>
        <p:spPr>
          <a:xfrm>
            <a:off x="3444950" y="509703"/>
            <a:ext cx="548462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Freeform: Shape 27"/>
          <p:cNvSpPr/>
          <p:nvPr/>
        </p:nvSpPr>
        <p:spPr>
          <a:xfrm>
            <a:off x="2249714" y="1901371"/>
            <a:ext cx="6807200" cy="4963886"/>
          </a:xfrm>
          <a:custGeom>
            <a:avLst/>
            <a:gdLst>
              <a:gd name="connsiteX0" fmla="*/ 0 w 6807200"/>
              <a:gd name="connsiteY0" fmla="*/ 4963886 h 4963886"/>
              <a:gd name="connsiteX1" fmla="*/ 101600 w 6807200"/>
              <a:gd name="connsiteY1" fmla="*/ 4339772 h 4963886"/>
              <a:gd name="connsiteX2" fmla="*/ 319315 w 6807200"/>
              <a:gd name="connsiteY2" fmla="*/ 3483429 h 4963886"/>
              <a:gd name="connsiteX3" fmla="*/ 740229 w 6807200"/>
              <a:gd name="connsiteY3" fmla="*/ 2612572 h 4963886"/>
              <a:gd name="connsiteX4" fmla="*/ 1582057 w 6807200"/>
              <a:gd name="connsiteY4" fmla="*/ 1741715 h 4963886"/>
              <a:gd name="connsiteX5" fmla="*/ 3338286 w 6807200"/>
              <a:gd name="connsiteY5" fmla="*/ 870858 h 4963886"/>
              <a:gd name="connsiteX6" fmla="*/ 6807200 w 6807200"/>
              <a:gd name="connsiteY6" fmla="*/ 0 h 49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07200" h="4963886">
                <a:moveTo>
                  <a:pt x="0" y="4963886"/>
                </a:moveTo>
                <a:cubicBezTo>
                  <a:pt x="24190" y="4775200"/>
                  <a:pt x="48381" y="4586515"/>
                  <a:pt x="101600" y="4339772"/>
                </a:cubicBezTo>
                <a:cubicBezTo>
                  <a:pt x="154819" y="4093029"/>
                  <a:pt x="212877" y="3771296"/>
                  <a:pt x="319315" y="3483429"/>
                </a:cubicBezTo>
                <a:cubicBezTo>
                  <a:pt x="425753" y="3195562"/>
                  <a:pt x="529772" y="2902858"/>
                  <a:pt x="740229" y="2612572"/>
                </a:cubicBezTo>
                <a:cubicBezTo>
                  <a:pt x="950686" y="2322286"/>
                  <a:pt x="1149048" y="2032001"/>
                  <a:pt x="1582057" y="1741715"/>
                </a:cubicBezTo>
                <a:cubicBezTo>
                  <a:pt x="2015066" y="1451429"/>
                  <a:pt x="2467429" y="1161144"/>
                  <a:pt x="3338286" y="870858"/>
                </a:cubicBezTo>
                <a:cubicBezTo>
                  <a:pt x="4209143" y="580572"/>
                  <a:pt x="5508171" y="290286"/>
                  <a:pt x="68072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8" name="Group 57"/>
          <p:cNvGrpSpPr/>
          <p:nvPr/>
        </p:nvGrpSpPr>
        <p:grpSpPr>
          <a:xfrm>
            <a:off x="1085850" y="1517154"/>
            <a:ext cx="3503611" cy="1111746"/>
            <a:chOff x="1085850" y="1517154"/>
            <a:chExt cx="3503611" cy="1111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338636" y="1517154"/>
                  <a:ext cx="2250825" cy="64633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The log graph isn’t defined for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≤0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636" y="1517154"/>
                  <a:ext cx="2250825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877" t="-3636" b="-118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29" idx="1"/>
            </p:cNvCxnSpPr>
            <p:nvPr/>
          </p:nvCxnSpPr>
          <p:spPr>
            <a:xfrm flipH="1">
              <a:off x="1085850" y="1840320"/>
              <a:ext cx="1252786" cy="78858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409372" y="5304239"/>
            <a:ext cx="3854225" cy="1314275"/>
            <a:chOff x="735236" y="1517154"/>
            <a:chExt cx="3854225" cy="1314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2338636" y="1517154"/>
                  <a:ext cx="2250825" cy="646331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We have a vertical asymptote </a:t>
                  </a:r>
                  <a14:m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636" y="1517154"/>
                  <a:ext cx="2250825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1609" t="-2727" b="-118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/>
            <p:cNvCxnSpPr>
              <a:stCxn id="72" idx="1"/>
            </p:cNvCxnSpPr>
            <p:nvPr/>
          </p:nvCxnSpPr>
          <p:spPr>
            <a:xfrm flipH="1">
              <a:off x="735236" y="1840320"/>
              <a:ext cx="1603400" cy="99110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3222171" y="3484919"/>
            <a:ext cx="2786743" cy="869367"/>
            <a:chOff x="721118" y="1517154"/>
            <a:chExt cx="2786743" cy="869367"/>
          </a:xfrm>
        </p:grpSpPr>
        <p:sp>
          <p:nvSpPr>
            <p:cNvPr id="75" name="TextBox 74"/>
            <p:cNvSpPr txBox="1"/>
            <p:nvPr/>
          </p:nvSpPr>
          <p:spPr>
            <a:xfrm>
              <a:off x="2338636" y="1517154"/>
              <a:ext cx="1169225" cy="3693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Root is 1.</a:t>
              </a:r>
            </a:p>
          </p:txBody>
        </p:sp>
        <p:cxnSp>
          <p:nvCxnSpPr>
            <p:cNvPr id="76" name="Straight Arrow Connector 75"/>
            <p:cNvCxnSpPr>
              <a:stCxn id="75" idx="1"/>
            </p:cNvCxnSpPr>
            <p:nvPr/>
          </p:nvCxnSpPr>
          <p:spPr>
            <a:xfrm flipH="1">
              <a:off x="721118" y="1701820"/>
              <a:ext cx="1617518" cy="68470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6502400" y="2336800"/>
            <a:ext cx="2365828" cy="1780408"/>
            <a:chOff x="1457916" y="937075"/>
            <a:chExt cx="2365828" cy="1780408"/>
          </a:xfrm>
        </p:grpSpPr>
        <p:sp>
          <p:nvSpPr>
            <p:cNvPr id="80" name="TextBox 79"/>
            <p:cNvSpPr txBox="1"/>
            <p:nvPr/>
          </p:nvSpPr>
          <p:spPr>
            <a:xfrm>
              <a:off x="1457916" y="1517154"/>
              <a:ext cx="2365828" cy="12003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The gradient gradually decreases but remains positive (log is an “increasing function”)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2691630" y="937075"/>
              <a:ext cx="232229" cy="58057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176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70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653787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116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556792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C7A2BA-1F83-AAE1-F779-15315DC0AABF}"/>
                  </a:ext>
                </a:extLst>
              </p:cNvPr>
              <p:cNvSpPr/>
              <p:nvPr/>
            </p:nvSpPr>
            <p:spPr>
              <a:xfrm>
                <a:off x="629303" y="1870684"/>
                <a:ext cx="3993791" cy="5212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[MAT 2015 1J] Which is the largest of the following numbers?</a:t>
                </a:r>
              </a:p>
              <a:p>
                <a:r>
                  <a:rPr lang="en-GB" sz="1600" dirty="0"/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rad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600" dirty="0"/>
                  <a:t>     B)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600" dirty="0"/>
                  <a:t>    C)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10!</m:t>
                            </m:r>
                          </m:e>
                        </m:rad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6!</m:t>
                            </m:r>
                          </m:e>
                        </m:d>
                      </m:den>
                    </m:f>
                  </m:oMath>
                </a14:m>
                <a:endParaRPr lang="en-GB" sz="1600" dirty="0"/>
              </a:p>
              <a:p>
                <a:r>
                  <a:rPr lang="en-GB" sz="1600" dirty="0"/>
                  <a:t>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85</m:t>
                            </m:r>
                          </m:e>
                        </m:func>
                      </m:den>
                    </m:f>
                  </m:oMath>
                </a14:m>
                <a:r>
                  <a:rPr lang="en-GB" sz="1600" dirty="0"/>
                  <a:t>    E)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b="1" dirty="0"/>
                  <a:t>(Official solution) Squaring all answers results in 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GB" sz="1600" b="1" dirty="0"/>
                  <a:t> which is larger than 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GB" sz="1600" b="1" dirty="0"/>
                  <a:t>. After squaring (C) it simplifies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1600" b="1" dirty="0"/>
                  <a:t> which further simplifies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GB" sz="1600" b="1" dirty="0"/>
                  <a:t> which is smaller than (A).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𝟑𝟎</m:t>
                        </m:r>
                      </m:e>
                    </m:func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fName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𝟖𝟓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GB" sz="1600" b="1" dirty="0"/>
                  <a:t>, hence (D) is smaller than (A) after squaring. Comparing (A) with (E) after squaring results in a comparison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ad>
                          <m:radPr>
                            <m:degHide m:val="on"/>
                            <m:ctrlP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rad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GB" sz="1600" b="1" dirty="0"/>
                  <a:t>. As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ra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GB" sz="1600" b="1" dirty="0"/>
                  <a:t>, (E) squared must be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𝟏𝟑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GB" sz="1600" b="1" dirty="0"/>
                  <a:t> and hence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GB" sz="1600" b="1" dirty="0"/>
                  <a:t>. The answer is (A).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C7A2BA-1F83-AAE1-F779-15315DC0A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03" y="1870684"/>
                <a:ext cx="3993791" cy="5212068"/>
              </a:xfrm>
              <a:prstGeom prst="rect">
                <a:avLst/>
              </a:prstGeom>
              <a:blipFill>
                <a:blip r:embed="rId2"/>
                <a:stretch>
                  <a:fillRect l="-763" t="-351" r="-6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A6924D9-DB84-F31B-C98D-F86FEA25EDEC}"/>
              </a:ext>
            </a:extLst>
          </p:cNvPr>
          <p:cNvSpPr txBox="1"/>
          <p:nvPr/>
        </p:nvSpPr>
        <p:spPr>
          <a:xfrm>
            <a:off x="316096" y="1970806"/>
            <a:ext cx="30709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94AEF-98F4-54CC-6E0F-D787E25EF20B}"/>
              </a:ext>
            </a:extLst>
          </p:cNvPr>
          <p:cNvSpPr txBox="1"/>
          <p:nvPr/>
        </p:nvSpPr>
        <p:spPr>
          <a:xfrm>
            <a:off x="649250" y="155892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E8855-5402-EF60-7683-FC75EECAFA47}"/>
              </a:ext>
            </a:extLst>
          </p:cNvPr>
          <p:cNvSpPr/>
          <p:nvPr/>
        </p:nvSpPr>
        <p:spPr>
          <a:xfrm>
            <a:off x="638672" y="3372690"/>
            <a:ext cx="3933328" cy="3459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C6519-FE78-226E-34DF-E65B7D08BF64}"/>
              </a:ext>
            </a:extLst>
          </p:cNvPr>
          <p:cNvSpPr txBox="1"/>
          <p:nvPr/>
        </p:nvSpPr>
        <p:spPr>
          <a:xfrm>
            <a:off x="2843808" y="2848728"/>
            <a:ext cx="1656184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Non-calculator!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9BF8A4-9621-0F08-91D9-F742C6CC9EF9}"/>
                  </a:ext>
                </a:extLst>
              </p:cNvPr>
              <p:cNvSpPr/>
              <p:nvPr/>
            </p:nvSpPr>
            <p:spPr>
              <a:xfrm>
                <a:off x="4910136" y="1604139"/>
                <a:ext cx="4119563" cy="5285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600" i="1" dirty="0"/>
                  <a:t>[MAT 2013 1F] </a:t>
                </a:r>
                <a:r>
                  <a:rPr lang="en-GB" sz="1600" dirty="0"/>
                  <a:t>Three </a:t>
                </a:r>
                <a:r>
                  <a:rPr lang="en-GB" sz="1600" i="1" dirty="0"/>
                  <a:t>positive</a:t>
                </a:r>
                <a:r>
                  <a:rPr lang="en-GB" sz="1600" dirty="0"/>
                  <a:t> numbers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dirty="0"/>
                  <a:t> satisfy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6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func>
                      <m:r>
                        <a:rPr lang="en-GB" sz="1600" i="1"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e>
                      </m:func>
                      <m:r>
                        <a:rPr lang="en-GB" sz="16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This information:</a:t>
                </a:r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specifies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uniquely;</a:t>
                </a:r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is satisfied by two values of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;</a:t>
                </a:r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is satisfied by infinitely many values of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;</a:t>
                </a:r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is contradictory</a:t>
                </a:r>
              </a:p>
              <a:p>
                <a:pPr marL="342900" indent="-342900">
                  <a:buAutoNum type="alphaUcParenR"/>
                </a:pPr>
                <a:endParaRPr lang="en-GB" sz="1600" dirty="0"/>
              </a:p>
              <a:p>
                <a:r>
                  <a:rPr lang="en-GB" sz="1600" b="1" dirty="0"/>
                  <a:t>If we take exponents of the three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Hence eliminating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600" b="1" dirty="0"/>
                  <a:t>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 ⇒  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We are only interested in positive solutions to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1600" b="1" dirty="0"/>
                  <a:t>.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GB" sz="1600" b="1" dirty="0"/>
                  <a:t> is negative for </a:t>
                </a:r>
                <a:br>
                  <a:rPr lang="en-GB" sz="1600" b="1" dirty="0"/>
                </a:b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600" b="1" dirty="0"/>
                  <a:t> and then both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GB" sz="1600" b="1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600" b="1" dirty="0"/>
                  <a:t> are positive and increasing for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600" b="1" dirty="0"/>
                  <a:t>. So there is only one positive solution to the equation (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sz="1600" b="1" dirty="0"/>
                  <a:t>, so that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GB" sz="1600" b="1" dirty="0"/>
                  <a:t>). Answer is (a).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E9BF8A4-9621-0F08-91D9-F742C6CC9E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136" y="1604139"/>
                <a:ext cx="4119563" cy="5285293"/>
              </a:xfrm>
              <a:prstGeom prst="rect">
                <a:avLst/>
              </a:prstGeom>
              <a:blipFill>
                <a:blip r:embed="rId3"/>
                <a:stretch>
                  <a:fillRect l="-740" t="-346" r="-148" b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02B525B-EB94-5E0B-F20F-2FD9DC81C25B}"/>
              </a:ext>
            </a:extLst>
          </p:cNvPr>
          <p:cNvSpPr txBox="1"/>
          <p:nvPr/>
        </p:nvSpPr>
        <p:spPr>
          <a:xfrm>
            <a:off x="4555877" y="1686018"/>
            <a:ext cx="30709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7E6459-9A0E-FD11-29CB-19C84E225A86}"/>
              </a:ext>
            </a:extLst>
          </p:cNvPr>
          <p:cNvSpPr/>
          <p:nvPr/>
        </p:nvSpPr>
        <p:spPr>
          <a:xfrm>
            <a:off x="4899274" y="4260271"/>
            <a:ext cx="4035600" cy="2560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996CABC-0CCE-4DA7-4D41-EC559F28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40" y="1019175"/>
            <a:ext cx="70389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7DCEBFE-3CA3-0AAD-B247-25C9D1214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8" y="1204714"/>
            <a:ext cx="73152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61754</TotalTime>
  <Words>1031</Words>
  <Application>Microsoft Office PowerPoint</Application>
  <PresentationFormat>On-screen Show (4:3)</PresentationFormat>
  <Paragraphs>195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P1 Chapter 14: Logarithms  Logarithms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2025-07-02T14:30:51Z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