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481" r:id="rId5"/>
    <p:sldId id="666" r:id="rId6"/>
    <p:sldId id="667" r:id="rId7"/>
    <p:sldId id="671" r:id="rId8"/>
    <p:sldId id="668" r:id="rId9"/>
    <p:sldId id="669" r:id="rId10"/>
    <p:sldId id="670" r:id="rId11"/>
    <p:sldId id="533" r:id="rId12"/>
    <p:sldId id="700" r:id="rId13"/>
    <p:sldId id="532"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90" autoAdjust="0"/>
    <p:restoredTop sz="88534" autoAdjust="0"/>
  </p:normalViewPr>
  <p:slideViewPr>
    <p:cSldViewPr>
      <p:cViewPr varScale="1">
        <p:scale>
          <a:sx n="114" d="100"/>
          <a:sy n="114" d="100"/>
        </p:scale>
        <p:origin x="1620" y="12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05/06/2024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05/06/2024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05/06/2024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1.jpeg"/><Relationship Id="rId5" Type="http://schemas.openxmlformats.org/officeDocument/2006/relationships/image" Target="../media/image54.png"/><Relationship Id="rId4" Type="http://schemas.openxmlformats.org/officeDocument/2006/relationships/image" Target="../media/image520.png"/></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00.png"/><Relationship Id="rId1" Type="http://schemas.openxmlformats.org/officeDocument/2006/relationships/slideLayout" Target="../slideLayouts/slideLayout7.xml"/><Relationship Id="rId4" Type="http://schemas.openxmlformats.org/officeDocument/2006/relationships/image" Target="../media/image570.png"/></Relationships>
</file>

<file path=ppt/slides/_rels/slide6.xml.rels><?xml version="1.0" encoding="UTF-8" standalone="yes"?>
<Relationships xmlns="http://schemas.openxmlformats.org/package/2006/relationships"><Relationship Id="rId3" Type="http://schemas.openxmlformats.org/officeDocument/2006/relationships/image" Target="../media/image59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2306684"/>
          </a:xfrm>
        </p:spPr>
        <p:txBody>
          <a:bodyPr>
            <a:normAutofit/>
          </a:bodyPr>
          <a:lstStyle/>
          <a:p>
            <a:r>
              <a:rPr lang="en-GB" b="1" dirty="0">
                <a:solidFill>
                  <a:srgbClr val="92D050"/>
                </a:solidFill>
              </a:rPr>
              <a:t>S1 Chapter 6: </a:t>
            </a:r>
            <a:r>
              <a:rPr lang="en-GB" dirty="0">
                <a:solidFill>
                  <a:schemeClr val="accent5"/>
                </a:solidFill>
              </a:rPr>
              <a:t>Statistical Distributions</a:t>
            </a:r>
            <a:br>
              <a:rPr lang="en-GB" dirty="0"/>
            </a:br>
            <a:br>
              <a:rPr lang="en-GB" dirty="0"/>
            </a:br>
            <a:r>
              <a:rPr lang="en-GB" dirty="0"/>
              <a:t>Cumulative Probability</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01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a:t>
              </a:r>
              <a:r>
                <a:rPr lang="en-GB" sz="3200" dirty="0">
                  <a:latin typeface="+mj-lt"/>
                </a:rPr>
                <a:t> 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8C0CECFE-67B7-DD56-8EC3-D6F1E89E4C72}"/>
              </a:ext>
            </a:extLst>
          </p:cNvPr>
          <p:cNvPicPr>
            <a:picLocks noChangeAspect="1"/>
          </p:cNvPicPr>
          <p:nvPr/>
        </p:nvPicPr>
        <p:blipFill>
          <a:blip r:embed="rId2"/>
          <a:stretch>
            <a:fillRect/>
          </a:stretch>
        </p:blipFill>
        <p:spPr>
          <a:xfrm>
            <a:off x="1753816" y="1317800"/>
            <a:ext cx="5636368" cy="4222400"/>
          </a:xfrm>
          <a:prstGeom prst="rect">
            <a:avLst/>
          </a:prstGeom>
        </p:spPr>
      </p:pic>
    </p:spTree>
    <p:extLst>
      <p:ext uri="{BB962C8B-B14F-4D97-AF65-F5344CB8AC3E}">
        <p14:creationId xmlns:p14="http://schemas.microsoft.com/office/powerpoint/2010/main" val="464788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Cumulative Probabilities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323528" y="836712"/>
                <a:ext cx="7992888" cy="1200329"/>
              </a:xfrm>
              <a:prstGeom prst="rect">
                <a:avLst/>
              </a:prstGeom>
              <a:noFill/>
            </p:spPr>
            <p:txBody>
              <a:bodyPr wrap="square" rtlCol="0">
                <a:spAutoFit/>
              </a:bodyPr>
              <a:lstStyle/>
              <a:p>
                <a:r>
                  <a:rPr lang="en-GB" dirty="0"/>
                  <a:t>Often we wish to find the probability of a range of values.</a:t>
                </a:r>
              </a:p>
              <a:p>
                <a:r>
                  <a:rPr lang="en-GB" dirty="0"/>
                  <a:t>For a Binomial distribution, this was relatively easy if the range was narrow, e.g.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≤1</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=0</m:t>
                        </m:r>
                      </m:e>
                    </m:d>
                    <m:r>
                      <a:rPr lang="en-GB" b="0" i="1" smtClean="0">
                        <a:latin typeface="Cambria Math" panose="02040503050406030204" pitchFamily="18" charset="0"/>
                      </a:rPr>
                      <m:t>+</m:t>
                    </m:r>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𝑋</m:t>
                    </m:r>
                    <m:r>
                      <a:rPr lang="en-GB" b="0" i="1" smtClean="0">
                        <a:latin typeface="Cambria Math" panose="02040503050406030204" pitchFamily="18" charset="0"/>
                      </a:rPr>
                      <m:t>=1)</m:t>
                    </m:r>
                  </m:oMath>
                </a14:m>
                <a:r>
                  <a:rPr lang="en-GB" dirty="0"/>
                  <a:t>, but would be much more computationally expensive if we wanted say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≤6</m:t>
                        </m:r>
                      </m:e>
                    </m:d>
                  </m:oMath>
                </a14:m>
                <a:r>
                  <a:rPr lang="en-GB"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323528" y="836712"/>
                <a:ext cx="7992888" cy="1200329"/>
              </a:xfrm>
              <a:prstGeom prst="rect">
                <a:avLst/>
              </a:prstGeom>
              <a:blipFill>
                <a:blip r:embed="rId2"/>
                <a:stretch>
                  <a:fillRect l="-610" t="-2538"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54473" y="3789040"/>
                <a:ext cx="4000914" cy="2062103"/>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600" b="1" dirty="0"/>
                  <a:t>Press Menu then ‘Distributions’.</a:t>
                </a:r>
              </a:p>
              <a:p>
                <a:r>
                  <a:rPr lang="en-GB" sz="1600" dirty="0"/>
                  <a:t>Choose “Binomial CD” (the C stands for ‘Cumulative’).</a:t>
                </a:r>
              </a:p>
              <a:p>
                <a:r>
                  <a:rPr lang="en-GB" sz="1600" dirty="0"/>
                  <a:t>Choose ‘Variable’.</a:t>
                </a:r>
              </a:p>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=6</m:t>
                      </m:r>
                    </m:oMath>
                    <m:oMath xmlns:m="http://schemas.openxmlformats.org/officeDocument/2006/math">
                      <m:r>
                        <a:rPr lang="en-GB" sz="1600" b="0" i="1" smtClean="0">
                          <a:latin typeface="Cambria Math" panose="02040503050406030204" pitchFamily="18" charset="0"/>
                        </a:rPr>
                        <m:t>𝑁</m:t>
                      </m:r>
                      <m:r>
                        <a:rPr lang="en-GB" sz="1600" b="0" i="1" smtClean="0">
                          <a:latin typeface="Cambria Math" panose="02040503050406030204" pitchFamily="18" charset="0"/>
                        </a:rPr>
                        <m:t>=10</m:t>
                      </m:r>
                    </m:oMath>
                    <m:oMath xmlns:m="http://schemas.openxmlformats.org/officeDocument/2006/math">
                      <m:r>
                        <a:rPr lang="en-GB" sz="1600" b="0" i="1" smtClean="0">
                          <a:latin typeface="Cambria Math" panose="02040503050406030204" pitchFamily="18" charset="0"/>
                        </a:rPr>
                        <m:t>𝑝</m:t>
                      </m:r>
                      <m:r>
                        <a:rPr lang="en-GB" sz="1600" b="0" i="1" smtClean="0">
                          <a:latin typeface="Cambria Math" panose="02040503050406030204" pitchFamily="18" charset="0"/>
                        </a:rPr>
                        <m:t>=0.3</m:t>
                      </m:r>
                    </m:oMath>
                  </m:oMathPara>
                </a14:m>
                <a:endParaRPr lang="en-GB" sz="1600" dirty="0"/>
              </a:p>
              <a:p>
                <a:r>
                  <a:rPr lang="en-GB" sz="1600" dirty="0"/>
                  <a:t>Pressing = gives the desired value.</a:t>
                </a:r>
              </a:p>
            </p:txBody>
          </p:sp>
        </mc:Choice>
        <mc:Fallback xmlns="">
          <p:sp>
            <p:nvSpPr>
              <p:cNvPr id="6" name="TextBox 5"/>
              <p:cNvSpPr txBox="1">
                <a:spLocks noRot="1" noChangeAspect="1" noMove="1" noResize="1" noEditPoints="1" noAdjustHandles="1" noChangeArrowheads="1" noChangeShapeType="1" noTextEdit="1"/>
              </p:cNvSpPr>
              <p:nvPr/>
            </p:nvSpPr>
            <p:spPr>
              <a:xfrm>
                <a:off x="354473" y="3789040"/>
                <a:ext cx="4000914" cy="2062103"/>
              </a:xfrm>
              <a:prstGeom prst="rect">
                <a:avLst/>
              </a:prstGeom>
              <a:blipFill>
                <a:blip r:embed="rId3"/>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7" name="TextBox 6"/>
          <p:cNvSpPr txBox="1"/>
          <p:nvPr/>
        </p:nvSpPr>
        <p:spPr>
          <a:xfrm>
            <a:off x="354473" y="3429000"/>
            <a:ext cx="400091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GB" dirty="0"/>
              <a:t>How to calculate on your </a:t>
            </a:r>
            <a:r>
              <a:rPr lang="en-GB" dirty="0" err="1"/>
              <a:t>ClassWiz</a:t>
            </a:r>
            <a:r>
              <a:rPr lang="en-GB" dirty="0"/>
              <a:t>:</a:t>
            </a:r>
          </a:p>
        </p:txBody>
      </p:sp>
      <mc:AlternateContent xmlns:mc="http://schemas.openxmlformats.org/markup-compatibility/2006" xmlns:a14="http://schemas.microsoft.com/office/drawing/2010/main">
        <mc:Choice Requires="a14">
          <p:sp>
            <p:nvSpPr>
              <p:cNvPr id="8" name="TextBox 7"/>
              <p:cNvSpPr txBox="1"/>
              <p:nvPr/>
            </p:nvSpPr>
            <p:spPr>
              <a:xfrm>
                <a:off x="2123728" y="2651430"/>
                <a:ext cx="5184576" cy="523220"/>
              </a:xfrm>
              <a:prstGeom prst="rect">
                <a:avLst/>
              </a:prstGeom>
              <a:noFill/>
            </p:spPr>
            <p:txBody>
              <a:bodyPr wrap="square" rtlCol="0">
                <a:spAutoFit/>
              </a:bodyPr>
              <a:lstStyle/>
              <a:p>
                <a:r>
                  <a:rPr lang="en-GB" sz="2800" dirty="0"/>
                  <a:t>If </a:t>
                </a:r>
                <a14:m>
                  <m:oMath xmlns:m="http://schemas.openxmlformats.org/officeDocument/2006/math">
                    <m:r>
                      <a:rPr lang="en-GB" sz="2800" b="0" i="1" smtClean="0">
                        <a:latin typeface="Cambria Math" panose="02040503050406030204" pitchFamily="18" charset="0"/>
                      </a:rPr>
                      <m:t>𝑋</m:t>
                    </m:r>
                    <m:r>
                      <a:rPr lang="en-GB" sz="2800" b="0" i="1" smtClean="0">
                        <a:latin typeface="Cambria Math" panose="02040503050406030204" pitchFamily="18" charset="0"/>
                      </a:rPr>
                      <m:t>~</m:t>
                    </m:r>
                    <m:r>
                      <a:rPr lang="en-GB" sz="2800" b="0" i="1" smtClean="0">
                        <a:latin typeface="Cambria Math" panose="02040503050406030204" pitchFamily="18" charset="0"/>
                      </a:rPr>
                      <m:t>𝐵</m:t>
                    </m:r>
                    <m:r>
                      <a:rPr lang="en-GB" sz="2800" b="0" i="1" smtClean="0">
                        <a:latin typeface="Cambria Math" panose="02040503050406030204" pitchFamily="18" charset="0"/>
                      </a:rPr>
                      <m:t>(10,0.3)</m:t>
                    </m:r>
                  </m:oMath>
                </a14:m>
                <a:r>
                  <a:rPr lang="en-GB" sz="2800" dirty="0"/>
                  <a:t>, find </a:t>
                </a:r>
                <a14:m>
                  <m:oMath xmlns:m="http://schemas.openxmlformats.org/officeDocument/2006/math">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𝑋</m:t>
                        </m:r>
                        <m:r>
                          <a:rPr lang="en-GB" sz="2800" b="0" i="1" smtClean="0">
                            <a:latin typeface="Cambria Math" panose="02040503050406030204" pitchFamily="18" charset="0"/>
                          </a:rPr>
                          <m:t>≤6</m:t>
                        </m:r>
                      </m:e>
                    </m:d>
                  </m:oMath>
                </a14:m>
                <a:r>
                  <a:rPr lang="en-GB" dirty="0"/>
                  <a:t>.</a:t>
                </a:r>
              </a:p>
            </p:txBody>
          </p:sp>
        </mc:Choice>
        <mc:Fallback xmlns="">
          <p:sp>
            <p:nvSpPr>
              <p:cNvPr id="8" name="TextBox 7"/>
              <p:cNvSpPr txBox="1">
                <a:spLocks noRot="1" noChangeAspect="1" noMove="1" noResize="1" noEditPoints="1" noAdjustHandles="1" noChangeArrowheads="1" noChangeShapeType="1" noTextEdit="1"/>
              </p:cNvSpPr>
              <p:nvPr/>
            </p:nvSpPr>
            <p:spPr>
              <a:xfrm>
                <a:off x="2123728" y="2651430"/>
                <a:ext cx="5184576" cy="523220"/>
              </a:xfrm>
              <a:prstGeom prst="rect">
                <a:avLst/>
              </a:prstGeom>
              <a:blipFill>
                <a:blip r:embed="rId4"/>
                <a:stretch>
                  <a:fillRect l="-2350" t="-11628" b="-32558"/>
                </a:stretch>
              </a:blipFill>
            </p:spPr>
            <p:txBody>
              <a:bodyPr/>
              <a:lstStyle/>
              <a:p>
                <a:r>
                  <a:rPr lang="en-GB">
                    <a:noFill/>
                  </a:rPr>
                  <a:t> </a:t>
                </a:r>
              </a:p>
            </p:txBody>
          </p:sp>
        </mc:Fallback>
      </mc:AlternateContent>
      <p:sp>
        <p:nvSpPr>
          <p:cNvPr id="9" name="TextBox 8"/>
          <p:cNvSpPr txBox="1"/>
          <p:nvPr/>
        </p:nvSpPr>
        <p:spPr>
          <a:xfrm>
            <a:off x="4571891" y="3419707"/>
            <a:ext cx="4000914"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GB" dirty="0"/>
              <a:t>Using tables (e.g. Page 204 of textbook)</a:t>
            </a:r>
          </a:p>
        </p:txBody>
      </p:sp>
      <mc:AlternateContent xmlns:mc="http://schemas.openxmlformats.org/markup-compatibility/2006" xmlns:a14="http://schemas.microsoft.com/office/drawing/2010/main">
        <mc:Choice Requires="a14">
          <p:sp>
            <p:nvSpPr>
              <p:cNvPr id="10" name="TextBox 9"/>
              <p:cNvSpPr txBox="1"/>
              <p:nvPr/>
            </p:nvSpPr>
            <p:spPr>
              <a:xfrm>
                <a:off x="4571891" y="3789039"/>
                <a:ext cx="4000914" cy="83099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600" dirty="0"/>
                  <a:t>Look up </a:t>
                </a:r>
                <a14:m>
                  <m:oMath xmlns:m="http://schemas.openxmlformats.org/officeDocument/2006/math">
                    <m:r>
                      <a:rPr lang="en-GB" sz="1600" b="0" i="1" smtClean="0">
                        <a:latin typeface="Cambria Math" panose="02040503050406030204" pitchFamily="18" charset="0"/>
                      </a:rPr>
                      <m:t>𝑛</m:t>
                    </m:r>
                    <m:r>
                      <a:rPr lang="en-GB" sz="1600" b="0" i="1" smtClean="0">
                        <a:latin typeface="Cambria Math" panose="02040503050406030204" pitchFamily="18" charset="0"/>
                      </a:rPr>
                      <m:t>=10</m:t>
                    </m:r>
                  </m:oMath>
                </a14:m>
                <a:r>
                  <a:rPr lang="en-GB" sz="1600" dirty="0"/>
                  <a:t> and the column </a:t>
                </a:r>
                <a14:m>
                  <m:oMath xmlns:m="http://schemas.openxmlformats.org/officeDocument/2006/math">
                    <m:r>
                      <a:rPr lang="en-GB" sz="1600" b="0" i="1" smtClean="0">
                        <a:latin typeface="Cambria Math" panose="02040503050406030204" pitchFamily="18" charset="0"/>
                      </a:rPr>
                      <m:t>𝑝</m:t>
                    </m:r>
                    <m:r>
                      <a:rPr lang="en-GB" sz="1600" b="0" i="1" smtClean="0">
                        <a:latin typeface="Cambria Math" panose="02040503050406030204" pitchFamily="18" charset="0"/>
                      </a:rPr>
                      <m:t>=0.3</m:t>
                    </m:r>
                  </m:oMath>
                </a14:m>
                <a:r>
                  <a:rPr lang="en-GB" sz="1600" dirty="0"/>
                  <a:t>.</a:t>
                </a:r>
              </a:p>
              <a:p>
                <a:r>
                  <a:rPr lang="en-GB" sz="1600" dirty="0"/>
                  <a:t>Then look up the row </a:t>
                </a:r>
                <a14:m>
                  <m:oMath xmlns:m="http://schemas.openxmlformats.org/officeDocument/2006/math">
                    <m:r>
                      <a:rPr lang="en-GB" sz="1600" b="0" i="1" smtClean="0">
                        <a:latin typeface="Cambria Math" panose="02040503050406030204" pitchFamily="18" charset="0"/>
                      </a:rPr>
                      <m:t>𝑥</m:t>
                    </m:r>
                    <m:r>
                      <a:rPr lang="en-GB" sz="1600" b="0" i="1" smtClean="0">
                        <a:latin typeface="Cambria Math" panose="02040503050406030204" pitchFamily="18" charset="0"/>
                      </a:rPr>
                      <m:t>=6</m:t>
                    </m:r>
                  </m:oMath>
                </a14:m>
                <a:r>
                  <a:rPr lang="en-GB" sz="1600" dirty="0"/>
                  <a:t>.</a:t>
                </a:r>
              </a:p>
              <a:p>
                <a:r>
                  <a:rPr lang="en-GB" sz="1600" dirty="0"/>
                  <a:t>The value should be 0.9894.</a:t>
                </a:r>
              </a:p>
            </p:txBody>
          </p:sp>
        </mc:Choice>
        <mc:Fallback xmlns="">
          <p:sp>
            <p:nvSpPr>
              <p:cNvPr id="10" name="TextBox 9"/>
              <p:cNvSpPr txBox="1">
                <a:spLocks noRot="1" noChangeAspect="1" noMove="1" noResize="1" noEditPoints="1" noAdjustHandles="1" noChangeArrowheads="1" noChangeShapeType="1" noTextEdit="1"/>
              </p:cNvSpPr>
              <p:nvPr/>
            </p:nvSpPr>
            <p:spPr>
              <a:xfrm>
                <a:off x="4571891" y="3789039"/>
                <a:ext cx="4000914" cy="830997"/>
              </a:xfrm>
              <a:prstGeom prst="rect">
                <a:avLst/>
              </a:prstGeom>
              <a:blipFill>
                <a:blip r:embed="rId5"/>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024121" y="5038440"/>
                <a:ext cx="3096453" cy="132343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a:t>Important Note</a:t>
                </a:r>
                <a:r>
                  <a:rPr lang="en-GB" sz="1600" dirty="0"/>
                  <a:t>: The tables only have limited values of </a:t>
                </a:r>
                <a14:m>
                  <m:oMath xmlns:m="http://schemas.openxmlformats.org/officeDocument/2006/math">
                    <m:r>
                      <a:rPr lang="en-GB" sz="1600" b="0" i="1" smtClean="0">
                        <a:latin typeface="Cambria Math" panose="02040503050406030204" pitchFamily="18" charset="0"/>
                      </a:rPr>
                      <m:t>𝑝</m:t>
                    </m:r>
                  </m:oMath>
                </a14:m>
                <a:r>
                  <a:rPr lang="en-GB" sz="1600" dirty="0"/>
                  <a:t>. You may have to use your calculator.</a:t>
                </a:r>
              </a:p>
              <a:p>
                <a:r>
                  <a:rPr lang="en-GB" sz="1600" dirty="0"/>
                  <a:t>You will need to use your calculator in the exam anyway.</a:t>
                </a:r>
              </a:p>
            </p:txBody>
          </p:sp>
        </mc:Choice>
        <mc:Fallback xmlns="">
          <p:sp>
            <p:nvSpPr>
              <p:cNvPr id="11" name="TextBox 10"/>
              <p:cNvSpPr txBox="1">
                <a:spLocks noRot="1" noChangeAspect="1" noMove="1" noResize="1" noEditPoints="1" noAdjustHandles="1" noChangeArrowheads="1" noChangeShapeType="1" noTextEdit="1"/>
              </p:cNvSpPr>
              <p:nvPr/>
            </p:nvSpPr>
            <p:spPr>
              <a:xfrm>
                <a:off x="5024121" y="5038440"/>
                <a:ext cx="3096453" cy="1323439"/>
              </a:xfrm>
              <a:prstGeom prst="rect">
                <a:avLst/>
              </a:prstGeom>
              <a:blipFill>
                <a:blip r:embed="rId6"/>
                <a:stretch>
                  <a:fillRect l="-586" t="-452" b="-4072"/>
                </a:stretch>
              </a:blipFill>
            </p:spPr>
            <p:txBody>
              <a:bodyPr/>
              <a:lstStyle/>
              <a:p>
                <a:r>
                  <a:rPr lang="en-GB">
                    <a:noFill/>
                  </a:rPr>
                  <a:t> </a:t>
                </a:r>
              </a:p>
            </p:txBody>
          </p:sp>
        </mc:Fallback>
      </mc:AlternateContent>
    </p:spTree>
    <p:extLst>
      <p:ext uri="{BB962C8B-B14F-4D97-AF65-F5344CB8AC3E}">
        <p14:creationId xmlns:p14="http://schemas.microsoft.com/office/powerpoint/2010/main" val="231278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539552" y="836712"/>
                <a:ext cx="7632848" cy="1477328"/>
              </a:xfrm>
              <a:prstGeom prst="rect">
                <a:avLst/>
              </a:prstGeom>
              <a:solidFill>
                <a:schemeClr val="bg1"/>
              </a:solidFill>
              <a:ln>
                <a:noFill/>
              </a:ln>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The random variable </a:t>
                </a:r>
                <a14:m>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(20,0.4)</m:t>
                    </m:r>
                  </m:oMath>
                </a14:m>
                <a:r>
                  <a:rPr lang="en-GB" dirty="0"/>
                  <a:t>. Find:</a:t>
                </a:r>
              </a:p>
              <a:p>
                <a:endParaRPr lang="en-GB"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≤7</m:t>
                          </m:r>
                        </m:e>
                      </m:d>
                      <m:r>
                        <a:rPr lang="en-GB" b="0" i="1" smtClean="0">
                          <a:latin typeface="Cambria Math" panose="02040503050406030204" pitchFamily="18" charset="0"/>
                        </a:rPr>
                        <m:t>=0.4159</m:t>
                      </m:r>
                    </m:oMath>
                  </m:oMathPara>
                </a14:m>
                <a:endParaRPr lang="en-GB"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&lt;6</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≤5</m:t>
                          </m:r>
                        </m:e>
                      </m:d>
                      <m:r>
                        <a:rPr lang="en-GB" b="0" i="1" smtClean="0">
                          <a:latin typeface="Cambria Math" panose="02040503050406030204" pitchFamily="18" charset="0"/>
                        </a:rPr>
                        <m:t>=0.1256</m:t>
                      </m:r>
                    </m:oMath>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≥15</m:t>
                          </m:r>
                        </m:e>
                      </m:d>
                      <m:r>
                        <a:rPr lang="en-GB" b="0" i="1" smtClean="0">
                          <a:latin typeface="Cambria Math" panose="02040503050406030204" pitchFamily="18" charset="0"/>
                        </a:rPr>
                        <m:t>=1−</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≤14</m:t>
                          </m:r>
                        </m:e>
                      </m:d>
                      <m:r>
                        <a:rPr lang="en-GB" b="0" i="1" smtClean="0">
                          <a:latin typeface="Cambria Math" panose="02040503050406030204" pitchFamily="18" charset="0"/>
                        </a:rPr>
                        <m:t>=0.0016</m:t>
                      </m:r>
                    </m:oMath>
                  </m:oMathPara>
                </a14:m>
                <a:endParaRPr lang="en-GB" dirty="0"/>
              </a:p>
            </p:txBody>
          </p:sp>
        </mc:Choice>
        <mc:Fallback xmlns="">
          <p:sp>
            <p:nvSpPr>
              <p:cNvPr id="2" name="TextBox 1"/>
              <p:cNvSpPr txBox="1">
                <a:spLocks noRot="1" noChangeAspect="1" noMove="1" noResize="1" noEditPoints="1" noAdjustHandles="1" noChangeArrowheads="1" noChangeShapeType="1" noTextEdit="1"/>
              </p:cNvSpPr>
              <p:nvPr/>
            </p:nvSpPr>
            <p:spPr>
              <a:xfrm>
                <a:off x="539552" y="836712"/>
                <a:ext cx="7632848" cy="1477328"/>
              </a:xfrm>
              <a:prstGeom prst="rect">
                <a:avLst/>
              </a:prstGeom>
              <a:blipFill>
                <a:blip r:embed="rId2"/>
                <a:stretch>
                  <a:fillRect/>
                </a:stretch>
              </a:blipFill>
              <a:ln>
                <a:noFill/>
              </a:ln>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5463377" y="980728"/>
                <a:ext cx="3240361"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Look up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=20, </m:t>
                    </m:r>
                    <m:r>
                      <a:rPr lang="en-GB" b="0" i="1" smtClean="0">
                        <a:latin typeface="Cambria Math" panose="02040503050406030204" pitchFamily="18" charset="0"/>
                      </a:rPr>
                      <m:t>𝑝</m:t>
                    </m:r>
                    <m:r>
                      <a:rPr lang="en-GB" b="0" i="1" smtClean="0">
                        <a:latin typeface="Cambria Math" panose="02040503050406030204" pitchFamily="18" charset="0"/>
                      </a:rPr>
                      <m:t>=0.4, </m:t>
                    </m:r>
                    <m:r>
                      <a:rPr lang="en-GB" b="0" i="1" smtClean="0">
                        <a:latin typeface="Cambria Math" panose="02040503050406030204" pitchFamily="18" charset="0"/>
                      </a:rPr>
                      <m:t>𝑥</m:t>
                    </m:r>
                    <m:r>
                      <a:rPr lang="en-GB" b="0" i="1" smtClean="0">
                        <a:latin typeface="Cambria Math" panose="02040503050406030204" pitchFamily="18" charset="0"/>
                      </a:rPr>
                      <m:t>=7</m:t>
                    </m:r>
                  </m:oMath>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5463377" y="980728"/>
                <a:ext cx="3240361" cy="369332"/>
              </a:xfrm>
              <a:prstGeom prst="rect">
                <a:avLst/>
              </a:prstGeom>
              <a:blipFill>
                <a:blip r:embed="rId3"/>
                <a:stretch>
                  <a:fillRect l="-1119" t="-6250" b="-21875"/>
                </a:stretch>
              </a:blipFill>
            </p:spPr>
            <p:txBody>
              <a:bodyPr/>
              <a:lstStyle/>
              <a:p>
                <a:r>
                  <a:rPr lang="en-GB">
                    <a:noFill/>
                  </a:rPr>
                  <a:t> </a:t>
                </a:r>
              </a:p>
            </p:txBody>
          </p:sp>
        </mc:Fallback>
      </mc:AlternateContent>
      <p:cxnSp>
        <p:nvCxnSpPr>
          <p:cNvPr id="4" name="Straight Arrow Connector 3"/>
          <p:cNvCxnSpPr>
            <a:stCxn id="3" idx="1"/>
          </p:cNvCxnSpPr>
          <p:nvPr/>
        </p:nvCxnSpPr>
        <p:spPr>
          <a:xfrm flipH="1">
            <a:off x="3015106" y="1165394"/>
            <a:ext cx="2448271" cy="391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Rectangle 4"/>
          <p:cNvSpPr/>
          <p:nvPr/>
        </p:nvSpPr>
        <p:spPr>
          <a:xfrm>
            <a:off x="1863637" y="1416866"/>
            <a:ext cx="1107401" cy="2578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6" name="Rectangle 5"/>
          <p:cNvSpPr/>
          <p:nvPr/>
        </p:nvSpPr>
        <p:spPr>
          <a:xfrm>
            <a:off x="1841603" y="1675883"/>
            <a:ext cx="1953448" cy="2917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7" name="Rectangle 6"/>
          <p:cNvSpPr/>
          <p:nvPr/>
        </p:nvSpPr>
        <p:spPr>
          <a:xfrm>
            <a:off x="1994314" y="1967647"/>
            <a:ext cx="2460952" cy="2917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8" name="Group 7"/>
          <p:cNvGrpSpPr/>
          <p:nvPr/>
        </p:nvGrpSpPr>
        <p:grpSpPr>
          <a:xfrm>
            <a:off x="0" y="0"/>
            <a:ext cx="9144000" cy="599127"/>
            <a:chOff x="0" y="13335"/>
            <a:chExt cx="9144218" cy="599127"/>
          </a:xfrm>
        </p:grpSpPr>
        <p:sp>
          <p:nvSpPr>
            <p:cNvPr id="9"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Cumulative Probabilities</a:t>
              </a:r>
            </a:p>
          </p:txBody>
        </p:sp>
        <p:cxnSp>
          <p:nvCxnSpPr>
            <p:cNvPr id="10" name="Straight Connector 9"/>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11" name="TextBox 10"/>
              <p:cNvSpPr txBox="1"/>
              <p:nvPr/>
            </p:nvSpPr>
            <p:spPr>
              <a:xfrm>
                <a:off x="5676029" y="1565503"/>
                <a:ext cx="3092748"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Note that the table requires </a:t>
                </a:r>
                <a14:m>
                  <m:oMath xmlns:m="http://schemas.openxmlformats.org/officeDocument/2006/math">
                    <m:r>
                      <a:rPr lang="en-GB" sz="1400" b="0" i="1" smtClean="0">
                        <a:latin typeface="Cambria Math" panose="02040503050406030204" pitchFamily="18" charset="0"/>
                      </a:rPr>
                      <m:t>≤</m:t>
                    </m:r>
                  </m:oMath>
                </a14:m>
                <a:endParaRPr lang="en-GB" sz="1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5676029" y="1565503"/>
                <a:ext cx="3092748" cy="307777"/>
              </a:xfrm>
              <a:prstGeom prst="rect">
                <a:avLst/>
              </a:prstGeom>
              <a:blipFill>
                <a:blip r:embed="rId4"/>
                <a:stretch>
                  <a:fillRect l="-196" b="-14815"/>
                </a:stretch>
              </a:blipFill>
            </p:spPr>
            <p:txBody>
              <a:bodyPr/>
              <a:lstStyle/>
              <a:p>
                <a:r>
                  <a:rPr lang="en-GB">
                    <a:noFill/>
                  </a:rPr>
                  <a:t> </a:t>
                </a:r>
              </a:p>
            </p:txBody>
          </p:sp>
        </mc:Fallback>
      </mc:AlternateContent>
      <p:sp>
        <p:nvSpPr>
          <p:cNvPr id="12" name="TextBox 11"/>
          <p:cNvSpPr txBox="1"/>
          <p:nvPr/>
        </p:nvSpPr>
        <p:spPr>
          <a:xfrm>
            <a:off x="5676029" y="2088724"/>
            <a:ext cx="3092748"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To get this right, just say in your head “</a:t>
            </a:r>
            <a:r>
              <a:rPr lang="en-GB" sz="1400" i="1" dirty="0"/>
              <a:t>What’s the opposite of ‘at least 15</a:t>
            </a:r>
            <a:r>
              <a:rPr lang="en-GB" sz="1400" dirty="0"/>
              <a:t>’?”. Hopefully you can see it’s ‘</a:t>
            </a:r>
            <a:r>
              <a:rPr lang="en-GB" sz="1400" i="1" dirty="0"/>
              <a:t>at most 14</a:t>
            </a:r>
            <a:r>
              <a:rPr lang="en-GB" sz="1400" dirty="0"/>
              <a:t>’.</a:t>
            </a:r>
          </a:p>
        </p:txBody>
      </p:sp>
      <p:cxnSp>
        <p:nvCxnSpPr>
          <p:cNvPr id="14" name="Straight Arrow Connector 13"/>
          <p:cNvCxnSpPr>
            <a:stCxn id="11" idx="1"/>
          </p:cNvCxnSpPr>
          <p:nvPr/>
        </p:nvCxnSpPr>
        <p:spPr>
          <a:xfrm flipH="1">
            <a:off x="4716016" y="1719392"/>
            <a:ext cx="960013" cy="102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4774019" y="2137144"/>
            <a:ext cx="1046027" cy="341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94059" y="4310988"/>
            <a:ext cx="4032448"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err="1"/>
              <a:t>Quickfire</a:t>
            </a:r>
            <a:r>
              <a:rPr lang="en-GB" dirty="0"/>
              <a:t> Questions</a:t>
            </a:r>
          </a:p>
        </p:txBody>
      </p:sp>
      <mc:AlternateContent xmlns:mc="http://schemas.openxmlformats.org/markup-compatibility/2006" xmlns:a14="http://schemas.microsoft.com/office/drawing/2010/main">
        <mc:Choice Requires="a14">
          <p:sp>
            <p:nvSpPr>
              <p:cNvPr id="18" name="TextBox 17"/>
              <p:cNvSpPr txBox="1"/>
              <p:nvPr/>
            </p:nvSpPr>
            <p:spPr>
              <a:xfrm>
                <a:off x="594059" y="4815044"/>
                <a:ext cx="8496944" cy="369332"/>
              </a:xfrm>
              <a:prstGeom prst="rect">
                <a:avLst/>
              </a:prstGeom>
              <a:noFill/>
            </p:spPr>
            <p:txBody>
              <a:bodyPr wrap="square" rtlCol="0">
                <a:spAutoFit/>
              </a:bodyPr>
              <a:lstStyle/>
              <a:p>
                <a:r>
                  <a:rPr lang="en-GB" dirty="0"/>
                  <a:t>Write the following in terms of cumulative probabilities, e.g.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&lt;7</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≤6</m:t>
                        </m:r>
                      </m:e>
                    </m:d>
                  </m:oMath>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594059" y="4815044"/>
                <a:ext cx="8496944" cy="369332"/>
              </a:xfrm>
              <a:prstGeom prst="rect">
                <a:avLst/>
              </a:prstGeom>
              <a:blipFill>
                <a:blip r:embed="rId5"/>
                <a:stretch>
                  <a:fillRect l="-574"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190749" y="5281302"/>
                <a:ext cx="4464496" cy="12003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&lt;5</m:t>
                          </m:r>
                        </m:e>
                      </m:d>
                      <m:r>
                        <a:rPr lang="en-GB" b="0" i="1" smtClean="0">
                          <a:latin typeface="Cambria Math" panose="02040503050406030204" pitchFamily="18" charset="0"/>
                        </a:rPr>
                        <m:t>=</m:t>
                      </m:r>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𝟒</m:t>
                          </m:r>
                        </m:e>
                      </m:d>
                    </m:oMath>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≥7</m:t>
                          </m:r>
                        </m:e>
                      </m:d>
                      <m:r>
                        <a:rPr lang="en-GB" b="0" i="1" smtClean="0">
                          <a:latin typeface="Cambria Math" panose="02040503050406030204" pitchFamily="18" charset="0"/>
                        </a:rPr>
                        <m:t>=</m:t>
                      </m:r>
                      <m:r>
                        <a:rPr lang="en-GB" b="1" i="1" smtClean="0">
                          <a:latin typeface="Cambria Math"/>
                        </a:rPr>
                        <m:t>𝟏</m:t>
                      </m:r>
                      <m:r>
                        <a:rPr lang="en-GB" b="1" i="1" smtClean="0">
                          <a:latin typeface="Cambria Math"/>
                        </a:rPr>
                        <m:t>−</m:t>
                      </m:r>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𝟔</m:t>
                          </m:r>
                        </m:e>
                      </m:d>
                    </m:oMath>
                  </m:oMathPara>
                </a14:m>
                <a:endParaRPr lang="en-GB" b="1"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&gt;7</m:t>
                          </m:r>
                        </m:e>
                      </m:d>
                      <m:r>
                        <a:rPr lang="en-GB" b="0" i="1" smtClean="0">
                          <a:latin typeface="Cambria Math" panose="02040503050406030204" pitchFamily="18" charset="0"/>
                        </a:rPr>
                        <m:t>=</m:t>
                      </m:r>
                      <m:r>
                        <a:rPr lang="en-GB" b="1" i="1" smtClean="0">
                          <a:latin typeface="Cambria Math"/>
                        </a:rPr>
                        <m:t>𝟏</m:t>
                      </m:r>
                      <m:r>
                        <a:rPr lang="en-GB" b="1" i="1" smtClean="0">
                          <a:latin typeface="Cambria Math"/>
                        </a:rPr>
                        <m:t>−</m:t>
                      </m:r>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𝟕</m:t>
                          </m:r>
                        </m:e>
                      </m:d>
                    </m:oMath>
                  </m:oMathPara>
                </a14:m>
                <a:endParaRPr lang="en-GB" b="1"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10≤</m:t>
                          </m:r>
                          <m:r>
                            <a:rPr lang="en-GB" b="0" i="1" smtClean="0">
                              <a:latin typeface="Cambria Math" panose="02040503050406030204" pitchFamily="18" charset="0"/>
                            </a:rPr>
                            <m:t>𝑋</m:t>
                          </m:r>
                          <m:r>
                            <a:rPr lang="en-GB" b="0" i="1" smtClean="0">
                              <a:latin typeface="Cambria Math" panose="02040503050406030204" pitchFamily="18" charset="0"/>
                            </a:rPr>
                            <m:t>&lt;20</m:t>
                          </m:r>
                        </m:e>
                      </m:d>
                      <m:r>
                        <a:rPr lang="en-GB" b="0" i="1" smtClean="0">
                          <a:latin typeface="Cambria Math" panose="02040503050406030204" pitchFamily="18" charset="0"/>
                        </a:rPr>
                        <m:t>=</m:t>
                      </m:r>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𝟏𝟗</m:t>
                          </m:r>
                        </m:e>
                      </m:d>
                      <m:r>
                        <a:rPr lang="en-GB" b="1" i="1" smtClean="0">
                          <a:latin typeface="Cambria Math" panose="02040503050406030204" pitchFamily="18" charset="0"/>
                        </a:rPr>
                        <m:t>−</m:t>
                      </m:r>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𝟗</m:t>
                          </m:r>
                        </m:e>
                      </m:d>
                    </m:oMath>
                  </m:oMathPara>
                </a14:m>
                <a:endParaRPr lang="en-GB" b="1" dirty="0"/>
              </a:p>
            </p:txBody>
          </p:sp>
        </mc:Choice>
        <mc:Fallback xmlns="">
          <p:sp>
            <p:nvSpPr>
              <p:cNvPr id="19" name="TextBox 18"/>
              <p:cNvSpPr txBox="1">
                <a:spLocks noRot="1" noChangeAspect="1" noMove="1" noResize="1" noEditPoints="1" noAdjustHandles="1" noChangeArrowheads="1" noChangeShapeType="1" noTextEdit="1"/>
              </p:cNvSpPr>
              <p:nvPr/>
            </p:nvSpPr>
            <p:spPr>
              <a:xfrm>
                <a:off x="190749" y="5281302"/>
                <a:ext cx="4464496" cy="120032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4649337" y="5281302"/>
                <a:ext cx="4692968" cy="135421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10≤</m:t>
                          </m:r>
                          <m:r>
                            <a:rPr lang="en-GB" sz="1600" b="0" i="1" smtClean="0">
                              <a:latin typeface="Cambria Math" panose="02040503050406030204" pitchFamily="18" charset="0"/>
                            </a:rPr>
                            <m:t>𝑋</m:t>
                          </m:r>
                          <m:r>
                            <a:rPr lang="en-GB" sz="1600" b="0" i="1" smtClean="0">
                              <a:latin typeface="Cambria Math" panose="02040503050406030204" pitchFamily="18" charset="0"/>
                            </a:rPr>
                            <m:t>≤20</m:t>
                          </m:r>
                        </m:e>
                      </m:d>
                      <m:r>
                        <a:rPr lang="en-GB" sz="1600" b="0" i="1" smtClean="0">
                          <a:latin typeface="Cambria Math" panose="02040503050406030204" pitchFamily="18" charset="0"/>
                        </a:rPr>
                        <m:t>=</m:t>
                      </m:r>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𝑿</m:t>
                          </m:r>
                          <m:r>
                            <a:rPr lang="en-GB" sz="1600" b="1" i="1" smtClean="0">
                              <a:latin typeface="Cambria Math" panose="02040503050406030204" pitchFamily="18" charset="0"/>
                            </a:rPr>
                            <m:t>≤</m:t>
                          </m:r>
                          <m:r>
                            <a:rPr lang="en-GB" sz="1600" b="1" i="1" smtClean="0">
                              <a:latin typeface="Cambria Math" panose="02040503050406030204" pitchFamily="18" charset="0"/>
                            </a:rPr>
                            <m:t>𝟐𝟎</m:t>
                          </m:r>
                        </m:e>
                      </m:d>
                      <m:r>
                        <a:rPr lang="en-GB" sz="1600" b="1" i="1" smtClean="0">
                          <a:latin typeface="Cambria Math" panose="02040503050406030204" pitchFamily="18" charset="0"/>
                        </a:rPr>
                        <m:t>−</m:t>
                      </m:r>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𝑿</m:t>
                          </m:r>
                          <m:r>
                            <a:rPr lang="en-GB" sz="1600" b="1" i="1" smtClean="0">
                              <a:latin typeface="Cambria Math" panose="02040503050406030204" pitchFamily="18" charset="0"/>
                            </a:rPr>
                            <m:t>≤</m:t>
                          </m:r>
                          <m:r>
                            <a:rPr lang="en-GB" sz="1600" b="1" i="1" smtClean="0">
                              <a:latin typeface="Cambria Math" panose="02040503050406030204" pitchFamily="18" charset="0"/>
                            </a:rPr>
                            <m:t>𝟗</m:t>
                          </m:r>
                        </m:e>
                      </m:d>
                    </m:oMath>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𝑋</m:t>
                          </m:r>
                          <m:r>
                            <a:rPr lang="en-GB" sz="1600" b="0" i="1" smtClean="0">
                              <a:latin typeface="Cambria Math" panose="02040503050406030204" pitchFamily="18" charset="0"/>
                            </a:rPr>
                            <m:t>=100</m:t>
                          </m:r>
                        </m:e>
                      </m:d>
                      <m:r>
                        <a:rPr lang="en-GB" sz="1600" b="0" i="1" smtClean="0">
                          <a:latin typeface="Cambria Math" panose="02040503050406030204" pitchFamily="18" charset="0"/>
                        </a:rPr>
                        <m:t>=</m:t>
                      </m:r>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𝑿</m:t>
                          </m:r>
                          <m:r>
                            <a:rPr lang="en-GB" sz="1600" b="1" i="1" smtClean="0">
                              <a:latin typeface="Cambria Math" panose="02040503050406030204" pitchFamily="18" charset="0"/>
                            </a:rPr>
                            <m:t>≤</m:t>
                          </m:r>
                          <m:r>
                            <a:rPr lang="en-GB" sz="1600" b="1" i="1" smtClean="0">
                              <a:latin typeface="Cambria Math" panose="02040503050406030204" pitchFamily="18" charset="0"/>
                            </a:rPr>
                            <m:t>𝟏𝟎𝟎</m:t>
                          </m:r>
                        </m:e>
                      </m:d>
                      <m:r>
                        <a:rPr lang="en-GB" sz="1600" b="1" i="1" smtClean="0">
                          <a:latin typeface="Cambria Math" panose="02040503050406030204" pitchFamily="18" charset="0"/>
                        </a:rPr>
                        <m:t>−</m:t>
                      </m:r>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𝑿</m:t>
                          </m:r>
                          <m:r>
                            <a:rPr lang="en-GB" sz="1600" b="1" i="1" smtClean="0">
                              <a:latin typeface="Cambria Math" panose="02040503050406030204" pitchFamily="18" charset="0"/>
                            </a:rPr>
                            <m:t>≤</m:t>
                          </m:r>
                          <m:r>
                            <a:rPr lang="en-GB" sz="1600" b="1" i="1" smtClean="0">
                              <a:latin typeface="Cambria Math" panose="02040503050406030204" pitchFamily="18" charset="0"/>
                            </a:rPr>
                            <m:t>𝟗𝟗</m:t>
                          </m:r>
                        </m:e>
                      </m:d>
                    </m:oMath>
                  </m:oMathPara>
                </a14:m>
                <a:endParaRPr lang="en-GB" sz="1600" b="1" dirty="0"/>
              </a:p>
              <a:p>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20&lt;</m:t>
                          </m:r>
                          <m:r>
                            <a:rPr lang="en-GB" sz="1600" b="0" i="1" smtClean="0">
                              <a:latin typeface="Cambria Math" panose="02040503050406030204" pitchFamily="18" charset="0"/>
                            </a:rPr>
                            <m:t>𝑋</m:t>
                          </m:r>
                          <m:r>
                            <a:rPr lang="en-GB" sz="1600" b="0" i="1" smtClean="0">
                              <a:latin typeface="Cambria Math" panose="02040503050406030204" pitchFamily="18" charset="0"/>
                            </a:rPr>
                            <m:t>&lt;30</m:t>
                          </m:r>
                        </m:e>
                      </m:d>
                      <m:r>
                        <a:rPr lang="en-GB" sz="1600" b="0" i="1" smtClean="0">
                          <a:latin typeface="Cambria Math" panose="02040503050406030204" pitchFamily="18" charset="0"/>
                        </a:rPr>
                        <m:t>=</m:t>
                      </m:r>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𝑿</m:t>
                          </m:r>
                          <m:r>
                            <a:rPr lang="en-GB" sz="1600" b="1" i="1" smtClean="0">
                              <a:latin typeface="Cambria Math" panose="02040503050406030204" pitchFamily="18" charset="0"/>
                            </a:rPr>
                            <m:t>≤</m:t>
                          </m:r>
                          <m:r>
                            <a:rPr lang="en-GB" sz="1600" b="1" i="1" smtClean="0">
                              <a:latin typeface="Cambria Math" panose="02040503050406030204" pitchFamily="18" charset="0"/>
                            </a:rPr>
                            <m:t>𝟐𝟗</m:t>
                          </m:r>
                        </m:e>
                      </m:d>
                      <m:r>
                        <a:rPr lang="en-GB" sz="1600" b="1" i="1" smtClean="0">
                          <a:latin typeface="Cambria Math" panose="02040503050406030204" pitchFamily="18" charset="0"/>
                        </a:rPr>
                        <m:t>−</m:t>
                      </m:r>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𝑿</m:t>
                          </m:r>
                          <m:r>
                            <a:rPr lang="en-GB" sz="1600" b="1" i="1" smtClean="0">
                              <a:latin typeface="Cambria Math" panose="02040503050406030204" pitchFamily="18" charset="0"/>
                            </a:rPr>
                            <m:t>≤</m:t>
                          </m:r>
                          <m:r>
                            <a:rPr lang="en-GB" sz="1600" b="1" i="1" smtClean="0">
                              <a:latin typeface="Cambria Math" panose="02040503050406030204" pitchFamily="18" charset="0"/>
                            </a:rPr>
                            <m:t>𝟐𝟎</m:t>
                          </m:r>
                        </m:e>
                      </m:d>
                    </m:oMath>
                  </m:oMathPara>
                </a14:m>
                <a:endParaRPr lang="en-GB" sz="1600" b="1" dirty="0"/>
              </a:p>
              <a:p>
                <a:r>
                  <a:rPr lang="en-GB" sz="1600" dirty="0"/>
                  <a:t>“at least 30” </a:t>
                </a:r>
                <a14:m>
                  <m:oMath xmlns:m="http://schemas.openxmlformats.org/officeDocument/2006/math">
                    <m:r>
                      <a:rPr lang="en-GB" sz="1600" b="0" i="1" smtClean="0">
                        <a:latin typeface="Cambria Math" panose="02040503050406030204" pitchFamily="18" charset="0"/>
                      </a:rPr>
                      <m:t>=</m:t>
                    </m:r>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𝑿</m:t>
                        </m:r>
                        <m:r>
                          <a:rPr lang="en-GB" sz="1600" b="1" i="1" smtClean="0">
                            <a:latin typeface="Cambria Math" panose="02040503050406030204" pitchFamily="18" charset="0"/>
                          </a:rPr>
                          <m:t>≥</m:t>
                        </m:r>
                        <m:r>
                          <a:rPr lang="en-GB" sz="1600" b="1" i="1" smtClean="0">
                            <a:latin typeface="Cambria Math" panose="02040503050406030204" pitchFamily="18" charset="0"/>
                          </a:rPr>
                          <m:t>𝟑𝟎</m:t>
                        </m:r>
                      </m:e>
                    </m:d>
                    <m:r>
                      <a:rPr lang="en-GB" sz="1600" b="1" i="1" smtClean="0">
                        <a:latin typeface="Cambria Math" panose="02040503050406030204" pitchFamily="18" charset="0"/>
                      </a:rPr>
                      <m:t>=</m:t>
                    </m:r>
                    <m:r>
                      <a:rPr lang="en-GB" sz="1600" b="1" i="1" smtClean="0">
                        <a:latin typeface="Cambria Math" panose="02040503050406030204" pitchFamily="18" charset="0"/>
                      </a:rPr>
                      <m:t>𝟏</m:t>
                    </m:r>
                    <m:r>
                      <a:rPr lang="en-GB" sz="1600" b="1" i="1" smtClean="0">
                        <a:latin typeface="Cambria Math" panose="02040503050406030204" pitchFamily="18" charset="0"/>
                      </a:rPr>
                      <m:t>−</m:t>
                    </m:r>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𝑿</m:t>
                        </m:r>
                        <m:r>
                          <a:rPr lang="en-GB" sz="1600" b="1" i="1" smtClean="0">
                            <a:latin typeface="Cambria Math" panose="02040503050406030204" pitchFamily="18" charset="0"/>
                          </a:rPr>
                          <m:t>≤</m:t>
                        </m:r>
                        <m:r>
                          <a:rPr lang="en-GB" sz="1600" b="1" i="1" smtClean="0">
                            <a:latin typeface="Cambria Math" panose="02040503050406030204" pitchFamily="18" charset="0"/>
                          </a:rPr>
                          <m:t>𝟐𝟗</m:t>
                        </m:r>
                      </m:e>
                    </m:d>
                  </m:oMath>
                </a14:m>
                <a:endParaRPr lang="en-GB" sz="1600" b="1" dirty="0"/>
              </a:p>
              <a:p>
                <a:r>
                  <a:rPr lang="en-GB" sz="1600" dirty="0"/>
                  <a:t>“greater than 30” </a:t>
                </a:r>
                <a14:m>
                  <m:oMath xmlns:m="http://schemas.openxmlformats.org/officeDocument/2006/math">
                    <m:r>
                      <a:rPr lang="en-GB" sz="1600" b="1" i="1" smtClean="0">
                        <a:latin typeface="Cambria Math" panose="02040503050406030204" pitchFamily="18" charset="0"/>
                      </a:rPr>
                      <m:t>=</m:t>
                    </m:r>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𝑿</m:t>
                        </m:r>
                        <m:r>
                          <a:rPr lang="en-GB" sz="1600" b="1" i="1" smtClean="0">
                            <a:latin typeface="Cambria Math" panose="02040503050406030204" pitchFamily="18" charset="0"/>
                          </a:rPr>
                          <m:t>&gt;</m:t>
                        </m:r>
                        <m:r>
                          <a:rPr lang="en-GB" sz="1600" b="1" i="1" smtClean="0">
                            <a:latin typeface="Cambria Math" panose="02040503050406030204" pitchFamily="18" charset="0"/>
                          </a:rPr>
                          <m:t>𝟑𝟎</m:t>
                        </m:r>
                      </m:e>
                    </m:d>
                    <m:r>
                      <a:rPr lang="en-GB" sz="1600" b="1" i="1" smtClean="0">
                        <a:latin typeface="Cambria Math" panose="02040503050406030204" pitchFamily="18" charset="0"/>
                      </a:rPr>
                      <m:t>=</m:t>
                    </m:r>
                    <m:r>
                      <a:rPr lang="en-GB" sz="1600" b="1" i="1" smtClean="0">
                        <a:latin typeface="Cambria Math" panose="02040503050406030204" pitchFamily="18" charset="0"/>
                      </a:rPr>
                      <m:t>𝟏</m:t>
                    </m:r>
                    <m:r>
                      <a:rPr lang="en-GB" sz="1600" b="1" i="1" smtClean="0">
                        <a:latin typeface="Cambria Math" panose="02040503050406030204" pitchFamily="18" charset="0"/>
                      </a:rPr>
                      <m:t>−</m:t>
                    </m:r>
                    <m:r>
                      <a:rPr lang="en-GB" sz="1600" b="1" i="1" smtClean="0">
                        <a:latin typeface="Cambria Math" panose="02040503050406030204" pitchFamily="18" charset="0"/>
                      </a:rPr>
                      <m:t>𝑷</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𝑿</m:t>
                        </m:r>
                        <m:r>
                          <a:rPr lang="en-GB" sz="1600" b="1" i="1" smtClean="0">
                            <a:latin typeface="Cambria Math" panose="02040503050406030204" pitchFamily="18" charset="0"/>
                          </a:rPr>
                          <m:t>≤</m:t>
                        </m:r>
                        <m:r>
                          <a:rPr lang="en-GB" sz="1600" b="1" i="1" smtClean="0">
                            <a:latin typeface="Cambria Math" panose="02040503050406030204" pitchFamily="18" charset="0"/>
                          </a:rPr>
                          <m:t>𝟑𝟎</m:t>
                        </m:r>
                      </m:e>
                    </m:d>
                  </m:oMath>
                </a14:m>
                <a:endParaRPr lang="en-GB" sz="16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4649337" y="5281302"/>
                <a:ext cx="4692968" cy="1354217"/>
              </a:xfrm>
              <a:prstGeom prst="rect">
                <a:avLst/>
              </a:prstGeom>
              <a:blipFill>
                <a:blip r:embed="rId7"/>
                <a:stretch>
                  <a:fillRect l="-779" b="-2242"/>
                </a:stretch>
              </a:blipFill>
            </p:spPr>
            <p:txBody>
              <a:bodyPr/>
              <a:lstStyle/>
              <a:p>
                <a:r>
                  <a:rPr lang="en-GB">
                    <a:noFill/>
                  </a:rPr>
                  <a:t> </a:t>
                </a:r>
              </a:p>
            </p:txBody>
          </p:sp>
        </mc:Fallback>
      </mc:AlternateContent>
      <p:sp>
        <p:nvSpPr>
          <p:cNvPr id="21" name="Rectangle 20"/>
          <p:cNvSpPr/>
          <p:nvPr/>
        </p:nvSpPr>
        <p:spPr>
          <a:xfrm>
            <a:off x="1486784" y="5281302"/>
            <a:ext cx="1080229" cy="31656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1486784" y="5588775"/>
            <a:ext cx="1385280" cy="31656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Rectangle 22"/>
          <p:cNvSpPr/>
          <p:nvPr/>
        </p:nvSpPr>
        <p:spPr>
          <a:xfrm>
            <a:off x="1480409" y="5850271"/>
            <a:ext cx="1391655" cy="31656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p:cNvSpPr/>
          <p:nvPr/>
        </p:nvSpPr>
        <p:spPr>
          <a:xfrm>
            <a:off x="2144663" y="6170484"/>
            <a:ext cx="2294558" cy="31656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6438604" y="5268125"/>
            <a:ext cx="2294558" cy="31656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6048481" y="5542267"/>
            <a:ext cx="2738639" cy="2895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6444209" y="5831802"/>
            <a:ext cx="2512726" cy="2497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5994400" y="6062203"/>
            <a:ext cx="2566807" cy="2569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6444208" y="6309320"/>
            <a:ext cx="2556791" cy="2325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30" name="TextBox 29"/>
              <p:cNvSpPr txBox="1"/>
              <p:nvPr/>
            </p:nvSpPr>
            <p:spPr>
              <a:xfrm>
                <a:off x="692432" y="2827804"/>
                <a:ext cx="6192688" cy="12003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=6</m:t>
                          </m:r>
                        </m:e>
                      </m:d>
                      <m:r>
                        <a:rPr lang="en-GB" b="0" i="1" smtClean="0">
                          <a:latin typeface="Cambria Math" panose="02040503050406030204" pitchFamily="18" charset="0"/>
                        </a:rPr>
                        <m:t>=</m:t>
                      </m:r>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𝟔</m:t>
                          </m:r>
                        </m:e>
                      </m:d>
                      <m:r>
                        <a:rPr lang="en-GB" b="1" i="1" smtClean="0">
                          <a:latin typeface="Cambria Math" panose="02040503050406030204" pitchFamily="18" charset="0"/>
                        </a:rPr>
                        <m:t>−</m:t>
                      </m:r>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𝟓</m:t>
                          </m:r>
                        </m:e>
                      </m:d>
                    </m:oMath>
                    <m:oMath xmlns:m="http://schemas.openxmlformats.org/officeDocument/2006/math">
                      <m:r>
                        <a:rPr lang="en-GB" b="0" i="1" smtClean="0">
                          <a:latin typeface="Cambria Math" panose="02040503050406030204" pitchFamily="18" charset="0"/>
                        </a:rPr>
                        <m:t>                        </m:t>
                      </m:r>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𝟏𝟖𝟐𝟖</m:t>
                      </m:r>
                    </m:oMath>
                  </m:oMathPara>
                </a14:m>
                <a:endParaRPr lang="en-GB" b="1"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&gt;20</m:t>
                          </m:r>
                        </m:e>
                      </m:d>
                      <m:r>
                        <a:rPr lang="en-GB" b="1" i="1" smtClean="0">
                          <a:latin typeface="Cambria Math" panose="02040503050406030204" pitchFamily="18" charset="0"/>
                        </a:rPr>
                        <m:t>=</m:t>
                      </m:r>
                      <m:r>
                        <a:rPr lang="en-GB" b="1" i="1" smtClean="0">
                          <a:latin typeface="Cambria Math"/>
                        </a:rPr>
                        <m:t>𝟏</m:t>
                      </m:r>
                      <m:r>
                        <a:rPr lang="en-GB" b="1" i="1" smtClean="0">
                          <a:latin typeface="Cambria Math"/>
                        </a:rPr>
                        <m:t>−</m:t>
                      </m:r>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𝟐𝟎</m:t>
                          </m:r>
                        </m:e>
                      </m:d>
                    </m:oMath>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6&lt;</m:t>
                          </m:r>
                          <m:r>
                            <a:rPr lang="en-GB" b="0" i="1" smtClean="0">
                              <a:latin typeface="Cambria Math" panose="02040503050406030204" pitchFamily="18" charset="0"/>
                            </a:rPr>
                            <m:t>𝑋</m:t>
                          </m:r>
                          <m:r>
                            <a:rPr lang="en-GB" b="0" i="1" smtClean="0">
                              <a:latin typeface="Cambria Math" panose="02040503050406030204" pitchFamily="18" charset="0"/>
                            </a:rPr>
                            <m:t>≤10</m:t>
                          </m:r>
                        </m:e>
                      </m:d>
                      <m:r>
                        <a:rPr lang="en-GB" b="1" i="1" smtClean="0">
                          <a:latin typeface="Cambria Math" panose="02040503050406030204" pitchFamily="18" charset="0"/>
                        </a:rPr>
                        <m:t>=</m:t>
                      </m:r>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𝟏𝟎</m:t>
                          </m:r>
                        </m:e>
                      </m:d>
                      <m:r>
                        <a:rPr lang="en-GB" b="1" i="1" smtClean="0">
                          <a:latin typeface="Cambria Math" panose="02040503050406030204" pitchFamily="18" charset="0"/>
                        </a:rPr>
                        <m:t>−</m:t>
                      </m:r>
                      <m:r>
                        <a:rPr lang="en-GB" b="1" i="1" smtClean="0">
                          <a:latin typeface="Cambria Math" panose="02040503050406030204" pitchFamily="18" charset="0"/>
                        </a:rPr>
                        <m:t>𝑷</m:t>
                      </m:r>
                      <m:r>
                        <a:rPr lang="en-GB" b="1" i="1" smtClean="0">
                          <a:latin typeface="Cambria Math" panose="02040503050406030204" pitchFamily="18" charset="0"/>
                        </a:rPr>
                        <m:t>(</m:t>
                      </m:r>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𝟔</m:t>
                      </m:r>
                      <m:r>
                        <a:rPr lang="en-GB" b="1" i="1" smtClean="0">
                          <a:latin typeface="Cambria Math" panose="02040503050406030204" pitchFamily="18" charset="0"/>
                        </a:rPr>
                        <m:t>)</m:t>
                      </m:r>
                    </m:oMath>
                  </m:oMathPara>
                </a14:m>
                <a:endParaRPr lang="en-GB" b="1" dirty="0"/>
              </a:p>
            </p:txBody>
          </p:sp>
        </mc:Choice>
        <mc:Fallback xmlns="">
          <p:sp>
            <p:nvSpPr>
              <p:cNvPr id="30" name="TextBox 29"/>
              <p:cNvSpPr txBox="1">
                <a:spLocks noRot="1" noChangeAspect="1" noMove="1" noResize="1" noEditPoints="1" noAdjustHandles="1" noChangeArrowheads="1" noChangeShapeType="1" noTextEdit="1"/>
              </p:cNvSpPr>
              <p:nvPr/>
            </p:nvSpPr>
            <p:spPr>
              <a:xfrm>
                <a:off x="692432" y="2827804"/>
                <a:ext cx="6192688" cy="1200329"/>
              </a:xfrm>
              <a:prstGeom prst="rect">
                <a:avLst/>
              </a:prstGeom>
              <a:blipFill>
                <a:blip r:embed="rId8"/>
                <a:stretch>
                  <a:fillRect b="-30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756228" y="2376772"/>
                <a:ext cx="4104456" cy="400110"/>
              </a:xfrm>
              <a:prstGeom prst="rect">
                <a:avLst/>
              </a:prstGeom>
              <a:noFill/>
            </p:spPr>
            <p:txBody>
              <a:bodyPr wrap="square" rtlCol="0">
                <a:spAutoFit/>
              </a:bodyPr>
              <a:lstStyle/>
              <a:p>
                <a:r>
                  <a:rPr lang="en-GB" sz="2000" dirty="0"/>
                  <a:t>Given that </a:t>
                </a:r>
                <a14:m>
                  <m:oMath xmlns:m="http://schemas.openxmlformats.org/officeDocument/2006/math">
                    <m:r>
                      <a:rPr lang="en-GB" sz="2000" b="0" i="1" smtClean="0">
                        <a:latin typeface="Cambria Math" panose="02040503050406030204" pitchFamily="18" charset="0"/>
                      </a:rPr>
                      <m:t>𝑋</m:t>
                    </m:r>
                    <m:r>
                      <a:rPr lang="en-GB" sz="2000" b="0" i="1" smtClean="0">
                        <a:latin typeface="Cambria Math" panose="02040503050406030204" pitchFamily="18" charset="0"/>
                      </a:rPr>
                      <m:t>~</m:t>
                    </m:r>
                    <m:r>
                      <a:rPr lang="en-GB" sz="2000" b="0" i="1" smtClean="0">
                        <a:latin typeface="Cambria Math" panose="02040503050406030204" pitchFamily="18" charset="0"/>
                      </a:rPr>
                      <m:t>𝐵</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25,0.25</m:t>
                        </m:r>
                      </m:e>
                    </m:d>
                  </m:oMath>
                </a14:m>
                <a:endParaRPr lang="en-GB"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756228" y="2376772"/>
                <a:ext cx="4104456" cy="400110"/>
              </a:xfrm>
              <a:prstGeom prst="rect">
                <a:avLst/>
              </a:prstGeom>
              <a:blipFill>
                <a:blip r:embed="rId9"/>
                <a:stretch>
                  <a:fillRect l="-1486" t="-9091" b="-25758"/>
                </a:stretch>
              </a:blipFill>
            </p:spPr>
            <p:txBody>
              <a:bodyPr/>
              <a:lstStyle/>
              <a:p>
                <a:r>
                  <a:rPr lang="en-GB">
                    <a:noFill/>
                  </a:rPr>
                  <a:t> </a:t>
                </a:r>
              </a:p>
            </p:txBody>
          </p:sp>
        </mc:Fallback>
      </mc:AlternateContent>
      <p:sp>
        <p:nvSpPr>
          <p:cNvPr id="32" name="Rectangle 31"/>
          <p:cNvSpPr/>
          <p:nvPr/>
        </p:nvSpPr>
        <p:spPr>
          <a:xfrm>
            <a:off x="1986666" y="2853762"/>
            <a:ext cx="2223827" cy="52739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3" name="Rectangle 32"/>
          <p:cNvSpPr/>
          <p:nvPr/>
        </p:nvSpPr>
        <p:spPr>
          <a:xfrm>
            <a:off x="2093847" y="3383291"/>
            <a:ext cx="2265502" cy="3062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4" name="Rectangle 33"/>
          <p:cNvSpPr/>
          <p:nvPr/>
        </p:nvSpPr>
        <p:spPr>
          <a:xfrm>
            <a:off x="2520679" y="3690416"/>
            <a:ext cx="2444726" cy="3818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35" name="TextBox 34"/>
              <p:cNvSpPr txBox="1"/>
              <p:nvPr/>
            </p:nvSpPr>
            <p:spPr>
              <a:xfrm>
                <a:off x="5445927" y="3424193"/>
                <a:ext cx="3092748"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14:m>
                  <m:oMath xmlns:m="http://schemas.openxmlformats.org/officeDocument/2006/math">
                    <m:r>
                      <a:rPr lang="en-GB" sz="1400" b="0" i="1" smtClean="0">
                        <a:latin typeface="Cambria Math" panose="02040503050406030204" pitchFamily="18" charset="0"/>
                      </a:rPr>
                      <m:t>𝑋</m:t>
                    </m:r>
                  </m:oMath>
                </a14:m>
                <a:r>
                  <a:rPr lang="en-GB" sz="1400" dirty="0"/>
                  <a:t> can be 7 to 10. So we want up to 10, with everything up to 6 excluded.</a:t>
                </a:r>
              </a:p>
            </p:txBody>
          </p:sp>
        </mc:Choice>
        <mc:Fallback xmlns="">
          <p:sp>
            <p:nvSpPr>
              <p:cNvPr id="35" name="TextBox 34"/>
              <p:cNvSpPr txBox="1">
                <a:spLocks noRot="1" noChangeAspect="1" noMove="1" noResize="1" noEditPoints="1" noAdjustHandles="1" noChangeArrowheads="1" noChangeShapeType="1" noTextEdit="1"/>
              </p:cNvSpPr>
              <p:nvPr/>
            </p:nvSpPr>
            <p:spPr>
              <a:xfrm>
                <a:off x="5445927" y="3424193"/>
                <a:ext cx="3092748" cy="523220"/>
              </a:xfrm>
              <a:prstGeom prst="rect">
                <a:avLst/>
              </a:prstGeom>
              <a:blipFill>
                <a:blip r:embed="rId10"/>
                <a:stretch>
                  <a:fillRect l="-195" b="-7778"/>
                </a:stretch>
              </a:blipFill>
            </p:spPr>
            <p:txBody>
              <a:bodyPr/>
              <a:lstStyle/>
              <a:p>
                <a:r>
                  <a:rPr lang="en-GB">
                    <a:noFill/>
                  </a:rPr>
                  <a:t> </a:t>
                </a:r>
              </a:p>
            </p:txBody>
          </p:sp>
        </mc:Fallback>
      </mc:AlternateContent>
      <p:cxnSp>
        <p:nvCxnSpPr>
          <p:cNvPr id="36" name="Straight Arrow Connector 35"/>
          <p:cNvCxnSpPr>
            <a:stCxn id="35" idx="1"/>
          </p:cNvCxnSpPr>
          <p:nvPr/>
        </p:nvCxnSpPr>
        <p:spPr>
          <a:xfrm flipH="1">
            <a:off x="5124893" y="3685803"/>
            <a:ext cx="321034" cy="99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880385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nextCondLst>
                <p:cond evt="onClick" delay="0">
                  <p:tgtEl>
                    <p:spTgt spid="5"/>
                  </p:tgtEl>
                </p:cond>
              </p:nextCondLst>
            </p:seq>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nextCondLst>
                <p:cond evt="onClick" delay="0">
                  <p:tgtEl>
                    <p:spTgt spid="6"/>
                  </p:tgtEl>
                </p:cond>
              </p:nextCondLst>
            </p:seq>
            <p:seq concurrent="1" nextAc="seek">
              <p:cTn id="21" restart="whenNotActive" fill="hold" evtFilter="cancelBubble" nodeType="interactiveSeq">
                <p:stCondLst>
                  <p:cond evt="onClick" delay="0">
                    <p:tgtEl>
                      <p:spTgt spid="7"/>
                    </p:tgtEl>
                  </p:cond>
                </p:stCondLst>
                <p:endSync evt="end" delay="0">
                  <p:rtn val="all"/>
                </p:endSync>
                <p:childTnLst>
                  <p:par>
                    <p:cTn id="22" fill="hold">
                      <p:stCondLst>
                        <p:cond delay="0"/>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nextCondLst>
                <p:cond evt="onClick" delay="0">
                  <p:tgtEl>
                    <p:spTgt spid="7"/>
                  </p:tgtEl>
                </p:cond>
              </p:nextCondLst>
            </p:seq>
            <p:seq concurrent="1" nextAc="seek">
              <p:cTn id="34" restart="whenNotActive" fill="hold" evtFilter="cancelBubble" nodeType="interactiveSeq">
                <p:stCondLst>
                  <p:cond evt="onClick" delay="0">
                    <p:tgtEl>
                      <p:spTgt spid="21"/>
                    </p:tgtEl>
                  </p:cond>
                </p:stCondLst>
                <p:endSync evt="end" delay="0">
                  <p:rtn val="all"/>
                </p:endSync>
                <p:childTnLst>
                  <p:par>
                    <p:cTn id="35" fill="hold">
                      <p:stCondLst>
                        <p:cond delay="0"/>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21"/>
                                        </p:tgtEl>
                                      </p:cBhvr>
                                    </p:animEffect>
                                    <p:set>
                                      <p:cBhvr>
                                        <p:cTn id="39"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40" restart="whenNotActive" fill="hold" evtFilter="cancelBubble" nodeType="interactiveSeq">
                <p:stCondLst>
                  <p:cond evt="onClick" delay="0">
                    <p:tgtEl>
                      <p:spTgt spid="22"/>
                    </p:tgtEl>
                  </p:cond>
                </p:stCondLst>
                <p:endSync evt="end" delay="0">
                  <p:rtn val="all"/>
                </p:endSync>
                <p:childTnLst>
                  <p:par>
                    <p:cTn id="41" fill="hold">
                      <p:stCondLst>
                        <p:cond delay="0"/>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22"/>
                                        </p:tgtEl>
                                      </p:cBhvr>
                                    </p:animEffect>
                                    <p:set>
                                      <p:cBhvr>
                                        <p:cTn id="45"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46" restart="whenNotActive" fill="hold" evtFilter="cancelBubble" nodeType="interactiveSeq">
                <p:stCondLst>
                  <p:cond evt="onClick" delay="0">
                    <p:tgtEl>
                      <p:spTgt spid="23"/>
                    </p:tgtEl>
                  </p:cond>
                </p:stCondLst>
                <p:endSync evt="end" delay="0">
                  <p:rtn val="all"/>
                </p:endSync>
                <p:childTnLst>
                  <p:par>
                    <p:cTn id="47" fill="hold">
                      <p:stCondLst>
                        <p:cond delay="0"/>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23"/>
                                        </p:tgtEl>
                                      </p:cBhvr>
                                    </p:animEffect>
                                    <p:set>
                                      <p:cBhvr>
                                        <p:cTn id="51"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52" restart="whenNotActive" fill="hold" evtFilter="cancelBubble" nodeType="interactiveSeq">
                <p:stCondLst>
                  <p:cond evt="onClick" delay="0">
                    <p:tgtEl>
                      <p:spTgt spid="24"/>
                    </p:tgtEl>
                  </p:cond>
                </p:stCondLst>
                <p:endSync evt="end" delay="0">
                  <p:rtn val="all"/>
                </p:endSync>
                <p:childTnLst>
                  <p:par>
                    <p:cTn id="53" fill="hold">
                      <p:stCondLst>
                        <p:cond delay="0"/>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24"/>
                                        </p:tgtEl>
                                      </p:cBhvr>
                                    </p:animEffect>
                                    <p:set>
                                      <p:cBhvr>
                                        <p:cTn id="57"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58" restart="whenNotActive" fill="hold" evtFilter="cancelBubble" nodeType="interactiveSeq">
                <p:stCondLst>
                  <p:cond evt="onClick" delay="0">
                    <p:tgtEl>
                      <p:spTgt spid="25"/>
                    </p:tgtEl>
                  </p:cond>
                </p:stCondLst>
                <p:endSync evt="end" delay="0">
                  <p:rtn val="all"/>
                </p:endSync>
                <p:childTnLst>
                  <p:par>
                    <p:cTn id="59" fill="hold">
                      <p:stCondLst>
                        <p:cond delay="0"/>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25"/>
                                        </p:tgtEl>
                                      </p:cBhvr>
                                    </p:animEffect>
                                    <p:set>
                                      <p:cBhvr>
                                        <p:cTn id="63"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64" restart="whenNotActive" fill="hold" evtFilter="cancelBubble" nodeType="interactiveSeq">
                <p:stCondLst>
                  <p:cond evt="onClick" delay="0">
                    <p:tgtEl>
                      <p:spTgt spid="26"/>
                    </p:tgtEl>
                  </p:cond>
                </p:stCondLst>
                <p:endSync evt="end" delay="0">
                  <p:rtn val="all"/>
                </p:endSync>
                <p:childTnLst>
                  <p:par>
                    <p:cTn id="65" fill="hold">
                      <p:stCondLst>
                        <p:cond delay="0"/>
                      </p:stCondLst>
                      <p:childTnLst>
                        <p:par>
                          <p:cTn id="66" fill="hold">
                            <p:stCondLst>
                              <p:cond delay="0"/>
                            </p:stCondLst>
                            <p:childTnLst>
                              <p:par>
                                <p:cTn id="67" presetID="10" presetClass="exit" presetSubtype="0" fill="hold" grpId="0" nodeType="clickEffect">
                                  <p:stCondLst>
                                    <p:cond delay="0"/>
                                  </p:stCondLst>
                                  <p:childTnLst>
                                    <p:animEffect transition="out" filter="fade">
                                      <p:cBhvr>
                                        <p:cTn id="68" dur="500"/>
                                        <p:tgtEl>
                                          <p:spTgt spid="26"/>
                                        </p:tgtEl>
                                      </p:cBhvr>
                                    </p:animEffect>
                                    <p:set>
                                      <p:cBhvr>
                                        <p:cTn id="69"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70" restart="whenNotActive" fill="hold" evtFilter="cancelBubble" nodeType="interactiveSeq">
                <p:stCondLst>
                  <p:cond evt="onClick" delay="0">
                    <p:tgtEl>
                      <p:spTgt spid="27"/>
                    </p:tgtEl>
                  </p:cond>
                </p:stCondLst>
                <p:endSync evt="end" delay="0">
                  <p:rtn val="all"/>
                </p:endSync>
                <p:childTnLst>
                  <p:par>
                    <p:cTn id="71" fill="hold">
                      <p:stCondLst>
                        <p:cond delay="0"/>
                      </p:stCondLst>
                      <p:childTnLst>
                        <p:par>
                          <p:cTn id="72" fill="hold">
                            <p:stCondLst>
                              <p:cond delay="0"/>
                            </p:stCondLst>
                            <p:childTnLst>
                              <p:par>
                                <p:cTn id="73" presetID="10" presetClass="exit" presetSubtype="0" fill="hold" grpId="0" nodeType="clickEffect">
                                  <p:stCondLst>
                                    <p:cond delay="0"/>
                                  </p:stCondLst>
                                  <p:childTnLst>
                                    <p:animEffect transition="out" filter="fade">
                                      <p:cBhvr>
                                        <p:cTn id="74" dur="500"/>
                                        <p:tgtEl>
                                          <p:spTgt spid="27"/>
                                        </p:tgtEl>
                                      </p:cBhvr>
                                    </p:animEffect>
                                    <p:set>
                                      <p:cBhvr>
                                        <p:cTn id="75"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76" restart="whenNotActive" fill="hold" evtFilter="cancelBubble" nodeType="interactiveSeq">
                <p:stCondLst>
                  <p:cond evt="onClick" delay="0">
                    <p:tgtEl>
                      <p:spTgt spid="28"/>
                    </p:tgtEl>
                  </p:cond>
                </p:stCondLst>
                <p:endSync evt="end" delay="0">
                  <p:rtn val="all"/>
                </p:endSync>
                <p:childTnLst>
                  <p:par>
                    <p:cTn id="77" fill="hold">
                      <p:stCondLst>
                        <p:cond delay="0"/>
                      </p:stCondLst>
                      <p:childTnLst>
                        <p:par>
                          <p:cTn id="78" fill="hold">
                            <p:stCondLst>
                              <p:cond delay="0"/>
                            </p:stCondLst>
                            <p:childTnLst>
                              <p:par>
                                <p:cTn id="79" presetID="10" presetClass="exit" presetSubtype="0" fill="hold" grpId="0" nodeType="clickEffect">
                                  <p:stCondLst>
                                    <p:cond delay="0"/>
                                  </p:stCondLst>
                                  <p:childTnLst>
                                    <p:animEffect transition="out" filter="fade">
                                      <p:cBhvr>
                                        <p:cTn id="80" dur="500"/>
                                        <p:tgtEl>
                                          <p:spTgt spid="28"/>
                                        </p:tgtEl>
                                      </p:cBhvr>
                                    </p:animEffect>
                                    <p:set>
                                      <p:cBhvr>
                                        <p:cTn id="81"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82" restart="whenNotActive" fill="hold" evtFilter="cancelBubble" nodeType="interactiveSeq">
                <p:stCondLst>
                  <p:cond evt="onClick" delay="0">
                    <p:tgtEl>
                      <p:spTgt spid="29"/>
                    </p:tgtEl>
                  </p:cond>
                </p:stCondLst>
                <p:endSync evt="end" delay="0">
                  <p:rtn val="all"/>
                </p:endSync>
                <p:childTnLst>
                  <p:par>
                    <p:cTn id="83" fill="hold">
                      <p:stCondLst>
                        <p:cond delay="0"/>
                      </p:stCondLst>
                      <p:childTnLst>
                        <p:par>
                          <p:cTn id="84" fill="hold">
                            <p:stCondLst>
                              <p:cond delay="0"/>
                            </p:stCondLst>
                            <p:childTnLst>
                              <p:par>
                                <p:cTn id="85" presetID="10" presetClass="exit" presetSubtype="0" fill="hold" grpId="0" nodeType="clickEffect">
                                  <p:stCondLst>
                                    <p:cond delay="0"/>
                                  </p:stCondLst>
                                  <p:childTnLst>
                                    <p:animEffect transition="out" filter="fade">
                                      <p:cBhvr>
                                        <p:cTn id="86" dur="500"/>
                                        <p:tgtEl>
                                          <p:spTgt spid="29"/>
                                        </p:tgtEl>
                                      </p:cBhvr>
                                    </p:animEffect>
                                    <p:set>
                                      <p:cBhvr>
                                        <p:cTn id="87"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88" restart="whenNotActive" fill="hold" evtFilter="cancelBubble" nodeType="interactiveSeq">
                <p:stCondLst>
                  <p:cond evt="onClick" delay="0">
                    <p:tgtEl>
                      <p:spTgt spid="32"/>
                    </p:tgtEl>
                  </p:cond>
                </p:stCondLst>
                <p:endSync evt="end" delay="0">
                  <p:rtn val="all"/>
                </p:endSync>
                <p:childTnLst>
                  <p:par>
                    <p:cTn id="89" fill="hold">
                      <p:stCondLst>
                        <p:cond delay="0"/>
                      </p:stCondLst>
                      <p:childTnLst>
                        <p:par>
                          <p:cTn id="90" fill="hold">
                            <p:stCondLst>
                              <p:cond delay="0"/>
                            </p:stCondLst>
                            <p:childTnLst>
                              <p:par>
                                <p:cTn id="91" presetID="10" presetClass="exit" presetSubtype="0" fill="hold" grpId="0" nodeType="clickEffect">
                                  <p:stCondLst>
                                    <p:cond delay="0"/>
                                  </p:stCondLst>
                                  <p:childTnLst>
                                    <p:animEffect transition="out" filter="fade">
                                      <p:cBhvr>
                                        <p:cTn id="92" dur="500"/>
                                        <p:tgtEl>
                                          <p:spTgt spid="32"/>
                                        </p:tgtEl>
                                      </p:cBhvr>
                                    </p:animEffect>
                                    <p:set>
                                      <p:cBhvr>
                                        <p:cTn id="93"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2"/>
                  </p:tgtEl>
                </p:cond>
              </p:nextCondLst>
            </p:seq>
            <p:seq concurrent="1" nextAc="seek">
              <p:cTn id="94" restart="whenNotActive" fill="hold" evtFilter="cancelBubble" nodeType="interactiveSeq">
                <p:stCondLst>
                  <p:cond evt="onClick" delay="0">
                    <p:tgtEl>
                      <p:spTgt spid="33"/>
                    </p:tgtEl>
                  </p:cond>
                </p:stCondLst>
                <p:endSync evt="end" delay="0">
                  <p:rtn val="all"/>
                </p:endSync>
                <p:childTnLst>
                  <p:par>
                    <p:cTn id="95" fill="hold">
                      <p:stCondLst>
                        <p:cond delay="0"/>
                      </p:stCondLst>
                      <p:childTnLst>
                        <p:par>
                          <p:cTn id="96" fill="hold">
                            <p:stCondLst>
                              <p:cond delay="0"/>
                            </p:stCondLst>
                            <p:childTnLst>
                              <p:par>
                                <p:cTn id="97" presetID="10" presetClass="exit" presetSubtype="0" fill="hold" grpId="0" nodeType="clickEffect">
                                  <p:stCondLst>
                                    <p:cond delay="0"/>
                                  </p:stCondLst>
                                  <p:childTnLst>
                                    <p:animEffect transition="out" filter="fade">
                                      <p:cBhvr>
                                        <p:cTn id="98" dur="500"/>
                                        <p:tgtEl>
                                          <p:spTgt spid="33"/>
                                        </p:tgtEl>
                                      </p:cBhvr>
                                    </p:animEffect>
                                    <p:set>
                                      <p:cBhvr>
                                        <p:cTn id="99"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100" restart="whenNotActive" fill="hold" evtFilter="cancelBubble" nodeType="interactiveSeq">
                <p:stCondLst>
                  <p:cond evt="onClick" delay="0">
                    <p:tgtEl>
                      <p:spTgt spid="34"/>
                    </p:tgtEl>
                  </p:cond>
                </p:stCondLst>
                <p:endSync evt="end" delay="0">
                  <p:rtn val="all"/>
                </p:endSync>
                <p:childTnLst>
                  <p:par>
                    <p:cTn id="101" fill="hold">
                      <p:stCondLst>
                        <p:cond delay="0"/>
                      </p:stCondLst>
                      <p:childTnLst>
                        <p:par>
                          <p:cTn id="102" fill="hold">
                            <p:stCondLst>
                              <p:cond delay="0"/>
                            </p:stCondLst>
                            <p:childTnLst>
                              <p:par>
                                <p:cTn id="103" presetID="10" presetClass="exit" presetSubtype="0" fill="hold" grpId="0" nodeType="clickEffect">
                                  <p:stCondLst>
                                    <p:cond delay="0"/>
                                  </p:stCondLst>
                                  <p:childTnLst>
                                    <p:animEffect transition="out" filter="fade">
                                      <p:cBhvr>
                                        <p:cTn id="104" dur="500"/>
                                        <p:tgtEl>
                                          <p:spTgt spid="34"/>
                                        </p:tgtEl>
                                      </p:cBhvr>
                                    </p:animEffect>
                                    <p:set>
                                      <p:cBhvr>
                                        <p:cTn id="105" dur="1" fill="hold">
                                          <p:stCondLst>
                                            <p:cond delay="499"/>
                                          </p:stCondLst>
                                        </p:cTn>
                                        <p:tgtEl>
                                          <p:spTgt spid="34"/>
                                        </p:tgtEl>
                                        <p:attrNameLst>
                                          <p:attrName>style.visibility</p:attrName>
                                        </p:attrNameLst>
                                      </p:cBhvr>
                                      <p:to>
                                        <p:strVal val="hidden"/>
                                      </p:to>
                                    </p:set>
                                  </p:childTnLst>
                                </p:cTn>
                              </p:par>
                            </p:childTnLst>
                          </p:cTn>
                        </p:par>
                        <p:par>
                          <p:cTn id="106" fill="hold">
                            <p:stCondLst>
                              <p:cond delay="500"/>
                            </p:stCondLst>
                            <p:childTnLst>
                              <p:par>
                                <p:cTn id="107" presetID="10" presetClass="entr" presetSubtype="0"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500"/>
                                        <p:tgtEl>
                                          <p:spTgt spid="35"/>
                                        </p:tgtEl>
                                      </p:cBhvr>
                                    </p:animEffect>
                                  </p:childTnLst>
                                </p:cTn>
                              </p:par>
                              <p:par>
                                <p:cTn id="110" presetID="10" presetClass="entr" presetSubtype="0" fill="hold" nodeType="withEffect">
                                  <p:stCondLst>
                                    <p:cond delay="0"/>
                                  </p:stCondLst>
                                  <p:childTnLst>
                                    <p:set>
                                      <p:cBhvr>
                                        <p:cTn id="111" dur="1" fill="hold">
                                          <p:stCondLst>
                                            <p:cond delay="0"/>
                                          </p:stCondLst>
                                        </p:cTn>
                                        <p:tgtEl>
                                          <p:spTgt spid="36"/>
                                        </p:tgtEl>
                                        <p:attrNameLst>
                                          <p:attrName>style.visibility</p:attrName>
                                        </p:attrNameLst>
                                      </p:cBhvr>
                                      <p:to>
                                        <p:strVal val="visible"/>
                                      </p:to>
                                    </p:set>
                                    <p:animEffect transition="in" filter="fade">
                                      <p:cBhvr>
                                        <p:cTn id="112" dur="500"/>
                                        <p:tgtEl>
                                          <p:spTgt spid="36"/>
                                        </p:tgtEl>
                                      </p:cBhvr>
                                    </p:animEffect>
                                  </p:childTnLst>
                                </p:cTn>
                              </p:par>
                            </p:childTnLst>
                          </p:cTn>
                        </p:par>
                      </p:childTnLst>
                    </p:cTn>
                  </p:par>
                </p:childTnLst>
              </p:cTn>
              <p:nextCondLst>
                <p:cond evt="onClick" delay="0">
                  <p:tgtEl>
                    <p:spTgt spid="34"/>
                  </p:tgtEl>
                </p:cond>
              </p:nextCondLst>
            </p:seq>
          </p:childTnLst>
        </p:cTn>
      </p:par>
    </p:tnLst>
    <p:bldLst>
      <p:bldP spid="5" grpId="0" animBg="1"/>
      <p:bldP spid="6" grpId="0" animBg="1"/>
      <p:bldP spid="7" grpId="0" animBg="1"/>
      <p:bldP spid="11" grpId="0" animBg="1"/>
      <p:bldP spid="12" grpId="0" animBg="1"/>
      <p:bldP spid="21" grpId="0" animBg="1"/>
      <p:bldP spid="22" grpId="0" animBg="1"/>
      <p:bldP spid="23" grpId="0" animBg="1"/>
      <p:bldP spid="24" grpId="0" animBg="1"/>
      <p:bldP spid="25" grpId="0" animBg="1"/>
      <p:bldP spid="26" grpId="0" animBg="1"/>
      <p:bldP spid="27" grpId="0" animBg="1"/>
      <p:bldP spid="28" grpId="0" animBg="1"/>
      <p:bldP spid="29" grpId="0" animBg="1"/>
      <p:bldP spid="32" grpId="0" animBg="1"/>
      <p:bldP spid="33"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More Challenging Example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827584" y="836712"/>
                <a:ext cx="8208912" cy="286232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An awkward Tiffin boy ventures into Tiffin Girls. He asks 20 girls out on the date. The probability that each girl says yes is 0.3.</a:t>
                </a:r>
              </a:p>
              <a:p>
                <a:r>
                  <a:rPr lang="en-GB" dirty="0"/>
                  <a:t>Determine the probability that he will end up with:</a:t>
                </a:r>
              </a:p>
              <a:p>
                <a:pPr marL="342900" indent="-342900">
                  <a:buAutoNum type="alphaLcParenR"/>
                </a:pPr>
                <a:r>
                  <a:rPr lang="en-GB" dirty="0"/>
                  <a:t>Less than 6 girls on his next date.</a:t>
                </a:r>
              </a:p>
              <a:p>
                <a:pPr marL="342900" indent="-342900">
                  <a:buAutoNum type="alphaLcParenR"/>
                </a:pPr>
                <a:r>
                  <a:rPr lang="en-GB" dirty="0"/>
                  <a:t>At least 9 girls on his next date.</a:t>
                </a:r>
              </a:p>
              <a:p>
                <a:pPr marL="342900" indent="-342900">
                  <a:buAutoNum type="alphaLcParenR"/>
                </a:pPr>
                <a:endParaRPr lang="en-GB" dirty="0"/>
              </a:p>
              <a:p>
                <a:r>
                  <a:rPr lang="en-GB" dirty="0"/>
                  <a:t>The boy considers the evening a success if he dated at least 9 girls that evening.</a:t>
                </a:r>
              </a:p>
              <a:p>
                <a:r>
                  <a:rPr lang="en-GB" dirty="0"/>
                  <a:t>He repeats this process across 5 evenings.</a:t>
                </a:r>
              </a:p>
              <a:p>
                <a:r>
                  <a:rPr lang="en-GB" dirty="0"/>
                  <a:t>c) Calculate the probability that he had at least 4 successful evenings. </a:t>
                </a:r>
                <a:br>
                  <a:rPr lang="en-GB" dirty="0"/>
                </a:br>
                <a:r>
                  <a:rPr lang="en-GB" sz="1400" dirty="0"/>
                  <a:t>(Note: You won’t be able to use your table for (c) as </a:t>
                </a:r>
                <a14:m>
                  <m:oMath xmlns:m="http://schemas.openxmlformats.org/officeDocument/2006/math">
                    <m:r>
                      <a:rPr lang="en-GB" sz="1400" b="0" i="1" smtClean="0">
                        <a:latin typeface="Cambria Math" panose="02040503050406030204" pitchFamily="18" charset="0"/>
                      </a:rPr>
                      <m:t>𝑝</m:t>
                    </m:r>
                  </m:oMath>
                </a14:m>
                <a:r>
                  <a:rPr lang="en-GB" sz="1400" dirty="0"/>
                  <a:t> is not a nice round number – calculate </a:t>
                </a:r>
                <a:r>
                  <a:rPr lang="en-GB" sz="1400" dirty="0" err="1"/>
                  <a:t>prob</a:t>
                </a:r>
                <a:r>
                  <a:rPr lang="en-GB" sz="1400" dirty="0"/>
                  <a:t> directly)</a:t>
                </a:r>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827584" y="836712"/>
                <a:ext cx="8208912" cy="2862322"/>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6" name="Rectangle 5"/>
          <p:cNvSpPr/>
          <p:nvPr/>
        </p:nvSpPr>
        <p:spPr>
          <a:xfrm>
            <a:off x="323528" y="825330"/>
            <a:ext cx="504056" cy="28737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Q</a:t>
            </a:r>
          </a:p>
        </p:txBody>
      </p:sp>
      <mc:AlternateContent xmlns:mc="http://schemas.openxmlformats.org/markup-compatibility/2006" xmlns:a14="http://schemas.microsoft.com/office/drawing/2010/main">
        <mc:Choice Requires="a14">
          <p:sp>
            <p:nvSpPr>
              <p:cNvPr id="8" name="TextBox 7"/>
              <p:cNvSpPr txBox="1"/>
              <p:nvPr/>
            </p:nvSpPr>
            <p:spPr>
              <a:xfrm>
                <a:off x="994875" y="3780115"/>
                <a:ext cx="7154031" cy="3051028"/>
              </a:xfrm>
              <a:prstGeom prst="rect">
                <a:avLst/>
              </a:prstGeom>
              <a:noFill/>
            </p:spPr>
            <p:txBody>
              <a:bodyPr wrap="square" rtlCol="0">
                <a:spAutoFit/>
              </a:bodyPr>
              <a:lstStyle/>
              <a:p>
                <a:pPr/>
                <a14:m>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𝐵</m:t>
                    </m:r>
                    <m:d>
                      <m:dPr>
                        <m:ctrlPr>
                          <a:rPr lang="en-GB" b="0" i="1" smtClean="0">
                            <a:latin typeface="Cambria Math" panose="02040503050406030204" pitchFamily="18" charset="0"/>
                          </a:rPr>
                        </m:ctrlPr>
                      </m:dPr>
                      <m:e>
                        <m:r>
                          <a:rPr lang="en-GB" b="0" i="1" smtClean="0">
                            <a:latin typeface="Cambria Math" panose="02040503050406030204" pitchFamily="18" charset="0"/>
                          </a:rPr>
                          <m:t>20, 0.3</m:t>
                        </m:r>
                      </m:e>
                    </m:d>
                    <m:r>
                      <a:rPr lang="en-GB" b="0" i="1" smtClean="0">
                        <a:latin typeface="Cambria Math" panose="02040503050406030204" pitchFamily="18" charset="0"/>
                      </a:rPr>
                      <m:t>      </m:t>
                    </m:r>
                    <m:r>
                      <a:rPr lang="en-GB" b="0" i="1" smtClean="0">
                        <a:latin typeface="Cambria Math" panose="02040503050406030204" pitchFamily="18" charset="0"/>
                      </a:rPr>
                      <m:t>𝑋</m:t>
                    </m:r>
                  </m:oMath>
                </a14:m>
                <a:r>
                  <a:rPr lang="en-GB" b="0" dirty="0"/>
                  <a:t> is the number of girls dated in an evening.</a:t>
                </a:r>
                <a:br>
                  <a:rPr lang="en-GB" b="0" dirty="0"/>
                </a:b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&lt;6</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≤5</m:t>
                          </m:r>
                        </m:e>
                      </m:d>
                    </m:oMath>
                  </m:oMathPara>
                </a14:m>
                <a:br>
                  <a:rPr lang="en-GB" b="0" i="1" dirty="0">
                    <a:latin typeface="Cambria Math" panose="02040503050406030204" pitchFamily="18" charset="0"/>
                  </a:rPr>
                </a:br>
                <a:r>
                  <a:rPr lang="en-GB" b="0" i="1" dirty="0">
                    <a:latin typeface="Cambria Math" panose="02040503050406030204" pitchFamily="18" charset="0"/>
                  </a:rPr>
                  <a:t>          </a:t>
                </a:r>
                <a14:m>
                  <m:oMath xmlns:m="http://schemas.openxmlformats.org/officeDocument/2006/math">
                    <m:r>
                      <a:rPr lang="en-GB" b="0"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𝟒𝟏𝟔𝟒</m:t>
                    </m:r>
                  </m:oMath>
                </a14:m>
                <a:endParaRPr lang="en-GB" b="1" dirty="0"/>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≥9</m:t>
                          </m:r>
                        </m:e>
                      </m:d>
                      <m:r>
                        <a:rPr lang="en-GB" b="0" i="1" smtClean="0">
                          <a:latin typeface="Cambria Math" panose="02040503050406030204" pitchFamily="18" charset="0"/>
                        </a:rPr>
                        <m:t>=1−</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≤8</m:t>
                          </m:r>
                        </m:e>
                      </m:d>
                    </m:oMath>
                    <m:oMath xmlns:m="http://schemas.openxmlformats.org/officeDocument/2006/math">
                      <m:r>
                        <a:rPr lang="en-GB" b="0" i="1" smtClean="0">
                          <a:latin typeface="Cambria Math" panose="02040503050406030204" pitchFamily="18" charset="0"/>
                        </a:rPr>
                        <m:t>          </m:t>
                      </m:r>
                      <m:r>
                        <a:rPr lang="en-GB" b="1" i="1" smtClean="0">
                          <a:latin typeface="Cambria Math" panose="02040503050406030204" pitchFamily="18" charset="0"/>
                        </a:rPr>
                        <m:t>=</m:t>
                      </m:r>
                      <m:r>
                        <a:rPr lang="en-GB" b="1" i="1" smtClean="0">
                          <a:latin typeface="Cambria Math" panose="02040503050406030204" pitchFamily="18" charset="0"/>
                        </a:rPr>
                        <m:t>𝟏</m:t>
                      </m:r>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𝟖𝟖𝟔𝟕</m:t>
                      </m:r>
                    </m:oMath>
                    <m:oMath xmlns:m="http://schemas.openxmlformats.org/officeDocument/2006/math">
                      <m:r>
                        <a:rPr lang="en-GB" b="0" i="1" smtClean="0">
                          <a:latin typeface="Cambria Math" panose="02040503050406030204" pitchFamily="18" charset="0"/>
                        </a:rPr>
                        <m:t>          =</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𝟏𝟏𝟑𝟑</m:t>
                      </m:r>
                    </m:oMath>
                  </m:oMathPara>
                </a14:m>
                <a:endParaRPr lang="en-GB" b="1" dirty="0"/>
              </a:p>
              <a:p>
                <a14:m>
                  <m:oMath xmlns:m="http://schemas.openxmlformats.org/officeDocument/2006/math">
                    <m:r>
                      <a:rPr lang="en-GB" b="0" i="1" smtClean="0">
                        <a:latin typeface="Cambria Math" panose="02040503050406030204" pitchFamily="18" charset="0"/>
                      </a:rPr>
                      <m:t>𝑌</m:t>
                    </m:r>
                    <m:r>
                      <a:rPr lang="en-GB" b="0" i="1" smtClean="0">
                        <a:latin typeface="Cambria Math" panose="02040503050406030204" pitchFamily="18" charset="0"/>
                      </a:rPr>
                      <m:t>~</m:t>
                    </m:r>
                    <m:r>
                      <a:rPr lang="en-GB" b="0" i="1" smtClean="0">
                        <a:latin typeface="Cambria Math" panose="02040503050406030204" pitchFamily="18" charset="0"/>
                      </a:rPr>
                      <m:t>𝐵</m:t>
                    </m:r>
                    <m:d>
                      <m:dPr>
                        <m:ctrlPr>
                          <a:rPr lang="en-GB" b="0" i="1" smtClean="0">
                            <a:latin typeface="Cambria Math" panose="02040503050406030204" pitchFamily="18" charset="0"/>
                          </a:rPr>
                        </m:ctrlPr>
                      </m:dPr>
                      <m:e>
                        <m:r>
                          <a:rPr lang="en-GB" b="0" i="1" smtClean="0">
                            <a:latin typeface="Cambria Math" panose="02040503050406030204" pitchFamily="18" charset="0"/>
                          </a:rPr>
                          <m:t>5, 0.1133</m:t>
                        </m:r>
                      </m:e>
                    </m:d>
                    <m:r>
                      <a:rPr lang="en-GB" b="0" i="1" smtClean="0">
                        <a:latin typeface="Cambria Math" panose="02040503050406030204" pitchFamily="18" charset="0"/>
                      </a:rPr>
                      <m:t>    </m:t>
                    </m:r>
                    <m:r>
                      <a:rPr lang="en-GB" b="0" i="1" smtClean="0">
                        <a:latin typeface="Cambria Math" panose="02040503050406030204" pitchFamily="18" charset="0"/>
                      </a:rPr>
                      <m:t>𝑌</m:t>
                    </m:r>
                  </m:oMath>
                </a14:m>
                <a:r>
                  <a:rPr lang="en-GB" dirty="0"/>
                  <a:t> is the number of successful evenings.</a:t>
                </a:r>
              </a:p>
              <a:p>
                <a:pPr/>
                <a14:m>
                  <m:oMathPara xmlns:m="http://schemas.openxmlformats.org/officeDocument/2006/math">
                    <m:oMathParaPr>
                      <m:jc m:val="left"/>
                    </m:oMathParaPr>
                    <m:oMath xmlns:m="http://schemas.openxmlformats.org/officeDocument/2006/math">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𝟒</m:t>
                          </m:r>
                        </m:e>
                      </m:d>
                      <m:r>
                        <a:rPr lang="en-GB" b="1" i="1" smtClean="0">
                          <a:latin typeface="Cambria Math" panose="02040503050406030204" pitchFamily="18" charset="0"/>
                        </a:rPr>
                        <m:t>=</m:t>
                      </m:r>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𝟒</m:t>
                          </m:r>
                        </m:e>
                      </m:d>
                      <m:r>
                        <a:rPr lang="en-GB" b="1" i="1" smtClean="0">
                          <a:latin typeface="Cambria Math" panose="02040503050406030204" pitchFamily="18" charset="0"/>
                        </a:rPr>
                        <m:t>+</m:t>
                      </m:r>
                      <m:r>
                        <a:rPr lang="en-GB" b="1" i="1" smtClean="0">
                          <a:latin typeface="Cambria Math" panose="02040503050406030204" pitchFamily="18" charset="0"/>
                        </a:rPr>
                        <m:t>𝑷</m:t>
                      </m:r>
                      <m:d>
                        <m:dPr>
                          <m:ctrlPr>
                            <a:rPr lang="en-GB" b="1" i="1" smtClean="0">
                              <a:latin typeface="Cambria Math" panose="02040503050406030204" pitchFamily="18" charset="0"/>
                            </a:rPr>
                          </m:ctrlPr>
                        </m:dPr>
                        <m:e>
                          <m:r>
                            <a:rPr lang="en-GB" b="1" i="1" smtClean="0">
                              <a:latin typeface="Cambria Math" panose="02040503050406030204" pitchFamily="18" charset="0"/>
                            </a:rPr>
                            <m:t>𝑿</m:t>
                          </m:r>
                          <m:r>
                            <a:rPr lang="en-GB" b="1" i="1" smtClean="0">
                              <a:latin typeface="Cambria Math" panose="02040503050406030204" pitchFamily="18" charset="0"/>
                            </a:rPr>
                            <m:t>=</m:t>
                          </m:r>
                          <m:r>
                            <a:rPr lang="en-GB" b="1" i="1" smtClean="0">
                              <a:latin typeface="Cambria Math" panose="02040503050406030204" pitchFamily="18" charset="0"/>
                            </a:rPr>
                            <m:t>𝟓</m:t>
                          </m:r>
                        </m:e>
                      </m:d>
                    </m:oMath>
                    <m:oMath xmlns:m="http://schemas.openxmlformats.org/officeDocument/2006/math">
                      <m:r>
                        <a:rPr lang="en-GB" b="1" i="1" smtClean="0">
                          <a:latin typeface="Cambria Math" panose="02040503050406030204" pitchFamily="18" charset="0"/>
                        </a:rPr>
                        <m:t>        =</m:t>
                      </m:r>
                      <m:d>
                        <m:dPr>
                          <m:ctrlPr>
                            <a:rPr lang="en-GB" b="1" i="1" smtClean="0">
                              <a:latin typeface="Cambria Math" panose="02040503050406030204" pitchFamily="18" charset="0"/>
                            </a:rPr>
                          </m:ctrlPr>
                        </m:dPr>
                        <m:e>
                          <m:m>
                            <m:mPr>
                              <m:plcHide m:val="on"/>
                              <m:mcs>
                                <m:mc>
                                  <m:mcPr>
                                    <m:count m:val="1"/>
                                    <m:mcJc m:val="center"/>
                                  </m:mcPr>
                                </m:mc>
                              </m:mcs>
                              <m:ctrlPr>
                                <a:rPr lang="en-GB" b="1" i="1" smtClean="0">
                                  <a:latin typeface="Cambria Math" panose="02040503050406030204" pitchFamily="18" charset="0"/>
                                </a:rPr>
                              </m:ctrlPr>
                            </m:mPr>
                            <m:mr>
                              <m:e>
                                <m:r>
                                  <a:rPr lang="en-GB" b="1" i="1" smtClean="0">
                                    <a:latin typeface="Cambria Math" panose="02040503050406030204" pitchFamily="18" charset="0"/>
                                  </a:rPr>
                                  <m:t>𝟓</m:t>
                                </m:r>
                              </m:e>
                            </m:mr>
                            <m:mr>
                              <m:e>
                                <m:r>
                                  <a:rPr lang="en-GB" b="1" i="1" smtClean="0">
                                    <a:latin typeface="Cambria Math" panose="02040503050406030204" pitchFamily="18" charset="0"/>
                                  </a:rPr>
                                  <m:t>𝟒</m:t>
                                </m:r>
                              </m:e>
                            </m:mr>
                          </m:m>
                        </m:e>
                      </m:d>
                      <m:sSup>
                        <m:sSupPr>
                          <m:ctrlPr>
                            <a:rPr lang="en-GB" b="1" i="1" smtClean="0">
                              <a:latin typeface="Cambria Math" panose="02040503050406030204" pitchFamily="18" charset="0"/>
                            </a:rPr>
                          </m:ctrlPr>
                        </m:sSupPr>
                        <m:e>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𝟏𝟏𝟑𝟑</m:t>
                          </m:r>
                        </m:e>
                        <m:sup>
                          <m:r>
                            <a:rPr lang="en-GB" b="1" i="1" smtClean="0">
                              <a:latin typeface="Cambria Math" panose="02040503050406030204" pitchFamily="18" charset="0"/>
                            </a:rPr>
                            <m:t>𝟒</m:t>
                          </m:r>
                        </m:sup>
                      </m:sSup>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𝟖𝟖𝟔𝟕</m:t>
                      </m:r>
                      <m:r>
                        <a:rPr lang="en-GB" b="1" i="1" smtClean="0">
                          <a:latin typeface="Cambria Math" panose="02040503050406030204" pitchFamily="18" charset="0"/>
                        </a:rPr>
                        <m:t>   +    </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𝟏𝟏𝟑𝟑</m:t>
                          </m:r>
                        </m:e>
                        <m:sup>
                          <m:r>
                            <a:rPr lang="en-GB" b="1" i="1" smtClean="0">
                              <a:latin typeface="Cambria Math" panose="02040503050406030204" pitchFamily="18" charset="0"/>
                            </a:rPr>
                            <m:t>𝟓</m:t>
                          </m:r>
                        </m:sup>
                      </m:sSup>
                    </m:oMath>
                    <m:oMath xmlns:m="http://schemas.openxmlformats.org/officeDocument/2006/math">
                      <m:r>
                        <a:rPr lang="en-GB" b="1" i="1" smtClean="0">
                          <a:latin typeface="Cambria Math" panose="02040503050406030204" pitchFamily="18" charset="0"/>
                        </a:rPr>
                        <m:t>        =</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𝟎𝟎𝟎𝟕𝟒𝟗</m:t>
                      </m:r>
                    </m:oMath>
                  </m:oMathPara>
                </a14:m>
                <a:endParaRPr lang="en-GB" sz="20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994875" y="3780115"/>
                <a:ext cx="7154031" cy="3051028"/>
              </a:xfrm>
              <a:prstGeom prst="rect">
                <a:avLst/>
              </a:prstGeom>
              <a:blipFill rotWithShape="0">
                <a:blip r:embed="rId4"/>
                <a:stretch>
                  <a:fillRect t="-998"/>
                </a:stretch>
              </a:blipFill>
            </p:spPr>
            <p:txBody>
              <a:bodyPr/>
              <a:lstStyle/>
              <a:p>
                <a:r>
                  <a:rPr lang="en-GB">
                    <a:noFill/>
                  </a:rPr>
                  <a:t> </a:t>
                </a:r>
              </a:p>
            </p:txBody>
          </p:sp>
        </mc:Fallback>
      </mc:AlternateContent>
      <p:sp>
        <p:nvSpPr>
          <p:cNvPr id="14" name="Rectangle 13"/>
          <p:cNvSpPr/>
          <p:nvPr/>
        </p:nvSpPr>
        <p:spPr>
          <a:xfrm>
            <a:off x="597421" y="3866953"/>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a</a:t>
            </a:r>
          </a:p>
        </p:txBody>
      </p:sp>
      <p:sp>
        <p:nvSpPr>
          <p:cNvPr id="15" name="Rectangle 14"/>
          <p:cNvSpPr/>
          <p:nvPr/>
        </p:nvSpPr>
        <p:spPr>
          <a:xfrm>
            <a:off x="588077" y="4649573"/>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b</a:t>
            </a:r>
          </a:p>
        </p:txBody>
      </p:sp>
      <p:sp>
        <p:nvSpPr>
          <p:cNvPr id="16" name="Rectangle 15"/>
          <p:cNvSpPr/>
          <p:nvPr/>
        </p:nvSpPr>
        <p:spPr>
          <a:xfrm>
            <a:off x="584937" y="5488914"/>
            <a:ext cx="288032" cy="2880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c</a:t>
            </a:r>
          </a:p>
        </p:txBody>
      </p:sp>
      <p:sp>
        <p:nvSpPr>
          <p:cNvPr id="17" name="Rectangle 16"/>
          <p:cNvSpPr/>
          <p:nvPr/>
        </p:nvSpPr>
        <p:spPr>
          <a:xfrm>
            <a:off x="879248" y="3869683"/>
            <a:ext cx="6933112" cy="7798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879248" y="4643018"/>
            <a:ext cx="6933112" cy="8458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9" name="TextBox 8"/>
              <p:cNvSpPr txBox="1"/>
              <p:nvPr/>
            </p:nvSpPr>
            <p:spPr>
              <a:xfrm>
                <a:off x="6257652" y="5864572"/>
                <a:ext cx="2635349"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This is an interesting problem because the probability from a Binomial distribution is then used as the </a:t>
                </a:r>
                <a14:m>
                  <m:oMath xmlns:m="http://schemas.openxmlformats.org/officeDocument/2006/math">
                    <m:r>
                      <a:rPr lang="en-GB" sz="1200" b="0" i="1" smtClean="0">
                        <a:latin typeface="Cambria Math" panose="02040503050406030204" pitchFamily="18" charset="0"/>
                      </a:rPr>
                      <m:t>𝑝</m:t>
                    </m:r>
                  </m:oMath>
                </a14:m>
                <a:r>
                  <a:rPr lang="en-GB" sz="1200" dirty="0"/>
                  <a:t> of a </a:t>
                </a:r>
                <a:r>
                  <a:rPr lang="en-GB" sz="1200" b="1" dirty="0"/>
                  <a:t>second</a:t>
                </a:r>
                <a:r>
                  <a:rPr lang="en-GB" sz="1200" dirty="0"/>
                  <a:t> separate Binomial distribution.</a:t>
                </a:r>
              </a:p>
            </p:txBody>
          </p:sp>
        </mc:Choice>
        <mc:Fallback xmlns="">
          <p:sp>
            <p:nvSpPr>
              <p:cNvPr id="9" name="TextBox 8"/>
              <p:cNvSpPr txBox="1">
                <a:spLocks noRot="1" noChangeAspect="1" noMove="1" noResize="1" noEditPoints="1" noAdjustHandles="1" noChangeArrowheads="1" noChangeShapeType="1" noTextEdit="1"/>
              </p:cNvSpPr>
              <p:nvPr/>
            </p:nvSpPr>
            <p:spPr>
              <a:xfrm>
                <a:off x="6257652" y="5864572"/>
                <a:ext cx="2635349" cy="830997"/>
              </a:xfrm>
              <a:prstGeom prst="rect">
                <a:avLst/>
              </a:prstGeom>
              <a:blipFill>
                <a:blip r:embed="rId5"/>
                <a:stretch>
                  <a:fillRect b="-3571"/>
                </a:stretch>
              </a:blipFill>
            </p:spPr>
            <p:txBody>
              <a:bodyPr/>
              <a:lstStyle/>
              <a:p>
                <a:r>
                  <a:rPr lang="en-GB">
                    <a:noFill/>
                  </a:rPr>
                  <a:t> </a:t>
                </a:r>
              </a:p>
            </p:txBody>
          </p:sp>
        </mc:Fallback>
      </mc:AlternateContent>
      <p:sp>
        <p:nvSpPr>
          <p:cNvPr id="19" name="Rectangle 18"/>
          <p:cNvSpPr/>
          <p:nvPr/>
        </p:nvSpPr>
        <p:spPr>
          <a:xfrm>
            <a:off x="879247" y="5488915"/>
            <a:ext cx="8013753" cy="12534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pic>
        <p:nvPicPr>
          <p:cNvPr id="1026" name="Picture 2" descr="Image result for tiffin bo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914" y="1320800"/>
            <a:ext cx="600258" cy="1734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3915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Dealing with Probability Ranges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827584" y="836712"/>
                <a:ext cx="8208912" cy="1754326"/>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A spinner is designed so that probability it lands on red is 0.3. Jane has 12 spins. </a:t>
                </a:r>
              </a:p>
              <a:p>
                <a:pPr marL="342900" indent="-342900">
                  <a:buAutoNum type="alphaLcParenR"/>
                </a:pPr>
                <a:r>
                  <a:rPr lang="en-GB" b="1" dirty="0"/>
                  <a:t>Find the probability that Jane obtains at least 5 reds.</a:t>
                </a:r>
              </a:p>
              <a:p>
                <a:r>
                  <a:rPr lang="en-GB" dirty="0"/>
                  <a:t>Jane decides to use this spinner for a class competition. She wants the probability of winning a prize to be </a:t>
                </a:r>
                <a14:m>
                  <m:oMath xmlns:m="http://schemas.openxmlformats.org/officeDocument/2006/math">
                    <m:r>
                      <a:rPr lang="en-GB" b="0" i="1" smtClean="0">
                        <a:latin typeface="Cambria Math" panose="02040503050406030204" pitchFamily="18" charset="0"/>
                      </a:rPr>
                      <m:t>&lt;0.05</m:t>
                    </m:r>
                  </m:oMath>
                </a14:m>
                <a:r>
                  <a:rPr lang="en-GB" dirty="0"/>
                  <a:t>. Each member of the class will have 12 spins and the number of reds will be recorded.</a:t>
                </a:r>
              </a:p>
              <a:p>
                <a:r>
                  <a:rPr lang="en-GB" b="1" dirty="0"/>
                  <a:t>b)   Find how many reds are needed to win the prize.</a:t>
                </a:r>
              </a:p>
            </p:txBody>
          </p:sp>
        </mc:Choice>
        <mc:Fallback xmlns="">
          <p:sp>
            <p:nvSpPr>
              <p:cNvPr id="5" name="TextBox 4"/>
              <p:cNvSpPr txBox="1">
                <a:spLocks noRot="1" noChangeAspect="1" noMove="1" noResize="1" noEditPoints="1" noAdjustHandles="1" noChangeArrowheads="1" noChangeShapeType="1" noTextEdit="1"/>
              </p:cNvSpPr>
              <p:nvPr/>
            </p:nvSpPr>
            <p:spPr>
              <a:xfrm>
                <a:off x="827584" y="836712"/>
                <a:ext cx="8208912" cy="1754326"/>
              </a:xfrm>
              <a:prstGeom prst="rect">
                <a:avLst/>
              </a:prstGeom>
              <a:blipFill rotWithShape="0">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6" name="Rectangle 5"/>
          <p:cNvSpPr/>
          <p:nvPr/>
        </p:nvSpPr>
        <p:spPr>
          <a:xfrm>
            <a:off x="323528" y="825330"/>
            <a:ext cx="504056" cy="17657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Q</a:t>
            </a:r>
          </a:p>
        </p:txBody>
      </p:sp>
      <mc:AlternateContent xmlns:mc="http://schemas.openxmlformats.org/markup-compatibility/2006" xmlns:a14="http://schemas.microsoft.com/office/drawing/2010/main">
        <mc:Choice Requires="a14">
          <p:sp>
            <p:nvSpPr>
              <p:cNvPr id="7" name="TextBox 6"/>
              <p:cNvSpPr txBox="1"/>
              <p:nvPr/>
            </p:nvSpPr>
            <p:spPr>
              <a:xfrm>
                <a:off x="467544" y="2924944"/>
                <a:ext cx="8208912" cy="34163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≥5</m:t>
                          </m:r>
                        </m:e>
                      </m:d>
                      <m:r>
                        <a:rPr lang="en-GB" b="0" i="1" smtClean="0">
                          <a:latin typeface="Cambria Math" panose="02040503050406030204" pitchFamily="18" charset="0"/>
                        </a:rPr>
                        <m:t>=1−</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≤4</m:t>
                          </m:r>
                        </m:e>
                      </m:d>
                      <m:r>
                        <a:rPr lang="en-GB" b="0" i="1" smtClean="0">
                          <a:latin typeface="Cambria Math" panose="02040503050406030204" pitchFamily="18" charset="0"/>
                        </a:rPr>
                        <m:t>=0.2763</m:t>
                      </m:r>
                    </m:oMath>
                  </m:oMathPara>
                </a14:m>
                <a:endParaRPr lang="en-GB" dirty="0"/>
              </a:p>
              <a:p>
                <a:endParaRPr lang="en-GB" dirty="0"/>
              </a:p>
              <a:p>
                <a:pPr algn="just"/>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𝑋</m:t>
                          </m:r>
                          <m:r>
                            <a:rPr lang="en-GB" b="0" i="1" smtClean="0">
                              <a:latin typeface="Cambria Math" panose="02040503050406030204" pitchFamily="18" charset="0"/>
                            </a:rPr>
                            <m:t>≥</m:t>
                          </m:r>
                          <m:r>
                            <a:rPr lang="en-GB" b="0" i="1" smtClean="0">
                              <a:latin typeface="Cambria Math" panose="02040503050406030204" pitchFamily="18" charset="0"/>
                            </a:rPr>
                            <m:t>𝑟</m:t>
                          </m:r>
                        </m:e>
                      </m:d>
                      <m:r>
                        <a:rPr lang="en-GB" b="0" i="1" smtClean="0">
                          <a:latin typeface="Cambria Math" panose="02040503050406030204" pitchFamily="18" charset="0"/>
                        </a:rPr>
                        <m:t>&lt;0.05</m:t>
                      </m:r>
                    </m:oMath>
                    <m:oMath xmlns:m="http://schemas.openxmlformats.org/officeDocument/2006/math">
                      <m:r>
                        <a:rPr lang="en-GB" b="0" i="1" smtClean="0">
                          <a:latin typeface="Cambria Math"/>
                        </a:rPr>
                        <m:t>1−</m:t>
                      </m:r>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𝑋</m:t>
                          </m:r>
                          <m:r>
                            <a:rPr lang="en-GB" b="0" i="1" smtClean="0">
                              <a:latin typeface="Cambria Math"/>
                            </a:rPr>
                            <m:t>≤</m:t>
                          </m:r>
                          <m:r>
                            <a:rPr lang="en-GB" b="0" i="1" smtClean="0">
                              <a:latin typeface="Cambria Math"/>
                            </a:rPr>
                            <m:t>𝑟</m:t>
                          </m:r>
                          <m:r>
                            <a:rPr lang="en-GB" b="0" i="1" smtClean="0">
                              <a:latin typeface="Cambria Math"/>
                            </a:rPr>
                            <m:t>−1</m:t>
                          </m:r>
                        </m:e>
                      </m:d>
                      <m:r>
                        <a:rPr lang="en-GB" b="0" i="1" smtClean="0">
                          <a:latin typeface="Cambria Math"/>
                        </a:rPr>
                        <m:t>&lt;0.05</m:t>
                      </m:r>
                    </m:oMath>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𝑋</m:t>
                          </m:r>
                          <m:r>
                            <a:rPr lang="en-GB" b="0" i="1" smtClean="0">
                              <a:latin typeface="Cambria Math"/>
                            </a:rPr>
                            <m:t>≤</m:t>
                          </m:r>
                          <m:r>
                            <a:rPr lang="en-GB" b="0" i="1" smtClean="0">
                              <a:latin typeface="Cambria Math"/>
                            </a:rPr>
                            <m:t>𝑟</m:t>
                          </m:r>
                          <m:r>
                            <a:rPr lang="en-GB" b="0" i="1" smtClean="0">
                              <a:latin typeface="Cambria Math"/>
                            </a:rPr>
                            <m:t>−1</m:t>
                          </m:r>
                        </m:e>
                      </m:d>
                      <m:r>
                        <a:rPr lang="en-GB" b="0" i="1" smtClean="0">
                          <a:latin typeface="Cambria Math"/>
                        </a:rPr>
                        <m:t>&gt;0.95</m:t>
                      </m:r>
                    </m:oMath>
                  </m:oMathPara>
                </a14:m>
                <a:endParaRPr lang="en-GB" b="0" dirty="0"/>
              </a:p>
              <a:p>
                <a:pPr/>
                <a14:m>
                  <m:oMathPara xmlns:m="http://schemas.openxmlformats.org/officeDocument/2006/math">
                    <m:oMathParaPr>
                      <m:jc m:val="left"/>
                    </m:oMathParaPr>
                    <m:oMath xmlns:m="http://schemas.openxmlformats.org/officeDocument/2006/math">
                      <m:r>
                        <a:rPr lang="en-GB" b="0" i="1" smtClean="0">
                          <a:latin typeface="Cambria Math"/>
                        </a:rPr>
                        <m:t>𝑟</m:t>
                      </m:r>
                      <m:r>
                        <a:rPr lang="en-GB" b="0" i="1" smtClean="0">
                          <a:latin typeface="Cambria Math"/>
                        </a:rPr>
                        <m:t>−1=6</m:t>
                      </m:r>
                    </m:oMath>
                    <m:oMath xmlns:m="http://schemas.openxmlformats.org/officeDocument/2006/math">
                      <m:r>
                        <a:rPr lang="en-GB" b="1" i="1" smtClean="0">
                          <a:latin typeface="Cambria Math"/>
                        </a:rPr>
                        <m:t>𝒓</m:t>
                      </m:r>
                      <m:r>
                        <a:rPr lang="en-GB" b="1" i="1" smtClean="0">
                          <a:latin typeface="Cambria Math"/>
                        </a:rPr>
                        <m:t>=</m:t>
                      </m:r>
                      <m:r>
                        <a:rPr lang="en-GB" b="1" i="1" smtClean="0">
                          <a:latin typeface="Cambria Math"/>
                        </a:rPr>
                        <m:t>𝟕</m:t>
                      </m:r>
                    </m:oMath>
                  </m:oMathPara>
                </a14:m>
                <a:endParaRPr lang="en-GB" b="1" dirty="0"/>
              </a:p>
              <a:p>
                <a:endParaRPr lang="en-GB" dirty="0"/>
              </a:p>
              <a:p>
                <a:endParaRPr lang="en-GB" b="1" dirty="0"/>
              </a:p>
              <a:p>
                <a:endParaRPr lang="en-GB" b="1" dirty="0"/>
              </a:p>
              <a:p>
                <a:r>
                  <a:rPr lang="en-GB" b="1" dirty="0"/>
                  <a:t>Note that the textbook does this in a less methodical way: but the method above is what you would find in S2 exam mark schemes, so ignore at your peril.</a:t>
                </a:r>
              </a:p>
            </p:txBody>
          </p:sp>
        </mc:Choice>
        <mc:Fallback xmlns="">
          <p:sp>
            <p:nvSpPr>
              <p:cNvPr id="7" name="TextBox 6"/>
              <p:cNvSpPr txBox="1">
                <a:spLocks noRot="1" noChangeAspect="1" noMove="1" noResize="1" noEditPoints="1" noAdjustHandles="1" noChangeArrowheads="1" noChangeShapeType="1" noTextEdit="1"/>
              </p:cNvSpPr>
              <p:nvPr/>
            </p:nvSpPr>
            <p:spPr>
              <a:xfrm>
                <a:off x="467544" y="2924944"/>
                <a:ext cx="8208912" cy="3416320"/>
              </a:xfrm>
              <a:prstGeom prst="rect">
                <a:avLst/>
              </a:prstGeom>
              <a:blipFill>
                <a:blip r:embed="rId3"/>
                <a:stretch>
                  <a:fillRect l="-669" b="-1964"/>
                </a:stretch>
              </a:blipFill>
            </p:spPr>
            <p:txBody>
              <a:bodyPr/>
              <a:lstStyle/>
              <a:p>
                <a:r>
                  <a:rPr lang="en-GB">
                    <a:noFill/>
                  </a:rPr>
                  <a:t> </a:t>
                </a:r>
              </a:p>
            </p:txBody>
          </p:sp>
        </mc:Fallback>
      </mc:AlternateContent>
      <p:sp>
        <p:nvSpPr>
          <p:cNvPr id="9" name="TextBox 8"/>
          <p:cNvSpPr txBox="1"/>
          <p:nvPr/>
        </p:nvSpPr>
        <p:spPr>
          <a:xfrm>
            <a:off x="5436096" y="3020363"/>
            <a:ext cx="1872208"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STEP 1</a:t>
            </a:r>
            <a:r>
              <a:rPr lang="en-GB" sz="1400" dirty="0"/>
              <a:t>: Represent the sentence using probability.</a:t>
            </a:r>
          </a:p>
        </p:txBody>
      </p:sp>
      <mc:AlternateContent xmlns:mc="http://schemas.openxmlformats.org/markup-compatibility/2006" xmlns:a14="http://schemas.microsoft.com/office/drawing/2010/main">
        <mc:Choice Requires="a14">
          <p:sp>
            <p:nvSpPr>
              <p:cNvPr id="10" name="TextBox 9"/>
              <p:cNvSpPr txBox="1"/>
              <p:nvPr/>
            </p:nvSpPr>
            <p:spPr>
              <a:xfrm>
                <a:off x="5436096" y="3863363"/>
                <a:ext cx="3456384"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STEP 2</a:t>
                </a:r>
                <a:r>
                  <a:rPr lang="en-GB" sz="1400" dirty="0"/>
                  <a:t>: Ensure LHS involves </a:t>
                </a:r>
                <a14:m>
                  <m:oMath xmlns:m="http://schemas.openxmlformats.org/officeDocument/2006/math">
                    <m:r>
                      <a:rPr lang="en-GB" sz="1400" b="0" i="1" smtClean="0">
                        <a:latin typeface="Cambria Math"/>
                      </a:rPr>
                      <m:t>≤</m:t>
                    </m:r>
                  </m:oMath>
                </a14:m>
                <a:r>
                  <a:rPr lang="en-GB" sz="1400" dirty="0"/>
                  <a:t> inside probability.</a:t>
                </a:r>
              </a:p>
            </p:txBody>
          </p:sp>
        </mc:Choice>
        <mc:Fallback xmlns="">
          <p:sp>
            <p:nvSpPr>
              <p:cNvPr id="10" name="TextBox 9"/>
              <p:cNvSpPr txBox="1">
                <a:spLocks noRot="1" noChangeAspect="1" noMove="1" noResize="1" noEditPoints="1" noAdjustHandles="1" noChangeArrowheads="1" noChangeShapeType="1" noTextEdit="1"/>
              </p:cNvSpPr>
              <p:nvPr/>
            </p:nvSpPr>
            <p:spPr>
              <a:xfrm>
                <a:off x="5436096" y="3863363"/>
                <a:ext cx="3456384" cy="523220"/>
              </a:xfrm>
              <a:prstGeom prst="rect">
                <a:avLst/>
              </a:prstGeom>
              <a:blipFill rotWithShape="1">
                <a:blip r:embed="rId4"/>
                <a:stretch>
                  <a:fillRect l="-175" b="-7778"/>
                </a:stretch>
              </a:blipFill>
            </p:spPr>
            <p:txBody>
              <a:bodyPr/>
              <a:lstStyle/>
              <a:p>
                <a:r>
                  <a:rPr lang="en-GB">
                    <a:noFill/>
                  </a:rPr>
                  <a:t> </a:t>
                </a:r>
              </a:p>
            </p:txBody>
          </p:sp>
        </mc:Fallback>
      </mc:AlternateContent>
      <p:sp>
        <p:nvSpPr>
          <p:cNvPr id="11" name="TextBox 10"/>
          <p:cNvSpPr txBox="1"/>
          <p:nvPr/>
        </p:nvSpPr>
        <p:spPr>
          <a:xfrm>
            <a:off x="5436096" y="4509120"/>
            <a:ext cx="3456384" cy="30777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STEP 3</a:t>
            </a:r>
            <a:r>
              <a:rPr lang="en-GB" sz="1400" dirty="0"/>
              <a:t>: Rearrange.</a:t>
            </a:r>
          </a:p>
        </p:txBody>
      </p:sp>
      <p:sp>
        <p:nvSpPr>
          <p:cNvPr id="12" name="TextBox 11"/>
          <p:cNvSpPr txBox="1"/>
          <p:nvPr/>
        </p:nvSpPr>
        <p:spPr>
          <a:xfrm>
            <a:off x="5436096" y="4941168"/>
            <a:ext cx="3456384"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STEP 4</a:t>
            </a:r>
            <a:r>
              <a:rPr lang="en-GB" sz="1400" dirty="0"/>
              <a:t>: Use table backwards to find value corresponding to closest probability.</a:t>
            </a:r>
          </a:p>
        </p:txBody>
      </p:sp>
      <p:cxnSp>
        <p:nvCxnSpPr>
          <p:cNvPr id="14" name="Straight Arrow Connector 13"/>
          <p:cNvCxnSpPr>
            <a:stCxn id="9" idx="1"/>
          </p:cNvCxnSpPr>
          <p:nvPr/>
        </p:nvCxnSpPr>
        <p:spPr>
          <a:xfrm flipH="1">
            <a:off x="2843808" y="3389695"/>
            <a:ext cx="2592288" cy="25532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flipH="1" flipV="1">
            <a:off x="3131840" y="3933056"/>
            <a:ext cx="2285512" cy="1981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1" idx="1"/>
          </p:cNvCxnSpPr>
          <p:nvPr/>
        </p:nvCxnSpPr>
        <p:spPr>
          <a:xfrm flipH="1" flipV="1">
            <a:off x="3099917" y="4221088"/>
            <a:ext cx="2336179" cy="44192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2" idx="1"/>
          </p:cNvCxnSpPr>
          <p:nvPr/>
        </p:nvCxnSpPr>
        <p:spPr>
          <a:xfrm flipH="1" flipV="1">
            <a:off x="1835696" y="4442048"/>
            <a:ext cx="3600400" cy="7607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Rectangle 7"/>
          <p:cNvSpPr/>
          <p:nvPr/>
        </p:nvSpPr>
        <p:spPr>
          <a:xfrm>
            <a:off x="296267" y="2720816"/>
            <a:ext cx="8596213" cy="37325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5789197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4000"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 Your Understanding</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827584" y="836712"/>
            <a:ext cx="8208912" cy="1477328"/>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At </a:t>
            </a:r>
            <a:r>
              <a:rPr lang="en-GB" dirty="0" err="1"/>
              <a:t>Camford</a:t>
            </a:r>
            <a:r>
              <a:rPr lang="en-GB" dirty="0"/>
              <a:t> University, students have 20 exams at the end of the year. All students pass each individual exam with probability 0.45. Students are only allowed to continue into the next year if they pass some minimum of exams out of the 20.</a:t>
            </a:r>
          </a:p>
          <a:p>
            <a:r>
              <a:rPr lang="en-GB" dirty="0"/>
              <a:t>What do the university administrators set this minimum number such that the probability of continuing to next year is at least 90%?</a:t>
            </a:r>
          </a:p>
        </p:txBody>
      </p:sp>
      <p:sp>
        <p:nvSpPr>
          <p:cNvPr id="6" name="Rectangle 5"/>
          <p:cNvSpPr/>
          <p:nvPr/>
        </p:nvSpPr>
        <p:spPr>
          <a:xfrm>
            <a:off x="323528" y="825330"/>
            <a:ext cx="504056" cy="14887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Q</a:t>
            </a:r>
          </a:p>
        </p:txBody>
      </p:sp>
      <p:pic>
        <p:nvPicPr>
          <p:cNvPr id="1026" name="Picture 2" descr="http://4.bp.blogspot.com/-xSJ5mGCsW-o/UuEB3yar_iI/AAAAAAAAAIs/bJ0jAQRfFWg/s1600/hugh-grant-in-movie-four-weddings-and-a-funera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4958" y="1988840"/>
            <a:ext cx="1037449" cy="154458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p:cNvSpPr txBox="1"/>
              <p:nvPr/>
            </p:nvSpPr>
            <p:spPr>
              <a:xfrm>
                <a:off x="467544" y="2636912"/>
                <a:ext cx="6480720" cy="17543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𝑋</m:t>
                      </m:r>
                      <m:r>
                        <a:rPr lang="en-GB" b="0" i="1" smtClean="0">
                          <a:latin typeface="Cambria Math"/>
                        </a:rPr>
                        <m:t>~</m:t>
                      </m:r>
                      <m:r>
                        <a:rPr lang="en-GB" b="0" i="1" smtClean="0">
                          <a:latin typeface="Cambria Math"/>
                        </a:rPr>
                        <m:t>𝐵</m:t>
                      </m:r>
                      <m:d>
                        <m:dPr>
                          <m:ctrlPr>
                            <a:rPr lang="en-GB" b="0" i="1" smtClean="0">
                              <a:latin typeface="Cambria Math" panose="02040503050406030204" pitchFamily="18" charset="0"/>
                            </a:rPr>
                          </m:ctrlPr>
                        </m:dPr>
                        <m:e>
                          <m:r>
                            <a:rPr lang="en-GB" b="0" i="1" smtClean="0">
                              <a:latin typeface="Cambria Math"/>
                            </a:rPr>
                            <m:t>20, 0.45</m:t>
                          </m:r>
                        </m:e>
                      </m:d>
                    </m:oMath>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𝑋</m:t>
                          </m:r>
                          <m:r>
                            <a:rPr lang="en-GB" b="0" i="1" smtClean="0">
                              <a:latin typeface="Cambria Math"/>
                            </a:rPr>
                            <m:t>≥</m:t>
                          </m:r>
                          <m:r>
                            <a:rPr lang="en-GB" b="0" i="1" smtClean="0">
                              <a:latin typeface="Cambria Math"/>
                            </a:rPr>
                            <m:t>𝑘</m:t>
                          </m:r>
                        </m:e>
                      </m:d>
                      <m:r>
                        <a:rPr lang="en-GB" b="0" i="1" smtClean="0">
                          <a:latin typeface="Cambria Math"/>
                        </a:rPr>
                        <m:t>≥0.9</m:t>
                      </m:r>
                    </m:oMath>
                    <m:oMath xmlns:m="http://schemas.openxmlformats.org/officeDocument/2006/math">
                      <m:r>
                        <a:rPr lang="en-GB" b="0" i="1" smtClean="0">
                          <a:latin typeface="Cambria Math"/>
                        </a:rPr>
                        <m:t>1−</m:t>
                      </m:r>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𝑋</m:t>
                          </m:r>
                          <m:r>
                            <a:rPr lang="en-GB" b="0" i="1" smtClean="0">
                              <a:latin typeface="Cambria Math"/>
                            </a:rPr>
                            <m:t>≤</m:t>
                          </m:r>
                          <m:r>
                            <a:rPr lang="en-GB" b="0" i="1" smtClean="0">
                              <a:latin typeface="Cambria Math"/>
                            </a:rPr>
                            <m:t>𝑘</m:t>
                          </m:r>
                          <m:r>
                            <a:rPr lang="en-GB" b="0" i="1" smtClean="0">
                              <a:latin typeface="Cambria Math"/>
                            </a:rPr>
                            <m:t>−1</m:t>
                          </m:r>
                        </m:e>
                      </m:d>
                      <m:r>
                        <a:rPr lang="en-GB" b="0" i="1" smtClean="0">
                          <a:latin typeface="Cambria Math"/>
                        </a:rPr>
                        <m:t>≥0.9</m:t>
                      </m:r>
                    </m:oMath>
                    <m:oMath xmlns:m="http://schemas.openxmlformats.org/officeDocument/2006/math">
                      <m:r>
                        <a:rPr lang="en-GB" b="0" i="1" smtClean="0">
                          <a:latin typeface="Cambria Math"/>
                        </a:rPr>
                        <m:t>𝑃</m:t>
                      </m:r>
                      <m:d>
                        <m:dPr>
                          <m:ctrlPr>
                            <a:rPr lang="en-GB" b="0" i="1" smtClean="0">
                              <a:latin typeface="Cambria Math" panose="02040503050406030204" pitchFamily="18" charset="0"/>
                            </a:rPr>
                          </m:ctrlPr>
                        </m:dPr>
                        <m:e>
                          <m:r>
                            <a:rPr lang="en-GB" b="0" i="1" smtClean="0">
                              <a:latin typeface="Cambria Math"/>
                            </a:rPr>
                            <m:t>𝑋</m:t>
                          </m:r>
                          <m:r>
                            <a:rPr lang="en-GB" b="0" i="1" smtClean="0">
                              <a:latin typeface="Cambria Math"/>
                            </a:rPr>
                            <m:t>≤</m:t>
                          </m:r>
                          <m:r>
                            <a:rPr lang="en-GB" b="0" i="1" smtClean="0">
                              <a:latin typeface="Cambria Math"/>
                            </a:rPr>
                            <m:t>𝑘</m:t>
                          </m:r>
                          <m:r>
                            <a:rPr lang="en-GB" b="0" i="1" smtClean="0">
                              <a:latin typeface="Cambria Math"/>
                            </a:rPr>
                            <m:t>−1</m:t>
                          </m:r>
                        </m:e>
                      </m:d>
                      <m:r>
                        <a:rPr lang="en-GB" b="0" i="1" smtClean="0">
                          <a:latin typeface="Cambria Math"/>
                        </a:rPr>
                        <m:t>≤0.1</m:t>
                      </m:r>
                    </m:oMath>
                    <m:oMath xmlns:m="http://schemas.openxmlformats.org/officeDocument/2006/math">
                      <m:r>
                        <a:rPr lang="en-GB" b="0" i="1" smtClean="0">
                          <a:latin typeface="Cambria Math"/>
                        </a:rPr>
                        <m:t>𝑘</m:t>
                      </m:r>
                      <m:r>
                        <a:rPr lang="en-GB" b="0" i="1" smtClean="0">
                          <a:latin typeface="Cambria Math"/>
                        </a:rPr>
                        <m:t>−1=5</m:t>
                      </m:r>
                    </m:oMath>
                    <m:oMath xmlns:m="http://schemas.openxmlformats.org/officeDocument/2006/math">
                      <m:r>
                        <a:rPr lang="en-GB" b="1" i="1" smtClean="0">
                          <a:latin typeface="Cambria Math"/>
                        </a:rPr>
                        <m:t>𝒌</m:t>
                      </m:r>
                      <m:r>
                        <a:rPr lang="en-GB" b="1" i="1" smtClean="0">
                          <a:latin typeface="Cambria Math"/>
                        </a:rPr>
                        <m:t>=</m:t>
                      </m:r>
                      <m:r>
                        <a:rPr lang="en-GB" b="1" i="1" smtClean="0">
                          <a:latin typeface="Cambria Math"/>
                        </a:rPr>
                        <m:t>𝟔</m:t>
                      </m:r>
                    </m:oMath>
                  </m:oMathPara>
                </a14:m>
                <a:endParaRPr lang="en-GB" b="1" dirty="0"/>
              </a:p>
            </p:txBody>
          </p:sp>
        </mc:Choice>
        <mc:Fallback xmlns="">
          <p:sp>
            <p:nvSpPr>
              <p:cNvPr id="7" name="TextBox 6"/>
              <p:cNvSpPr txBox="1">
                <a:spLocks noRot="1" noChangeAspect="1" noMove="1" noResize="1" noEditPoints="1" noAdjustHandles="1" noChangeArrowheads="1" noChangeShapeType="1" noTextEdit="1"/>
              </p:cNvSpPr>
              <p:nvPr/>
            </p:nvSpPr>
            <p:spPr>
              <a:xfrm>
                <a:off x="467544" y="2636912"/>
                <a:ext cx="6480720" cy="1754326"/>
              </a:xfrm>
              <a:prstGeom prst="rect">
                <a:avLst/>
              </a:prstGeom>
              <a:blipFill rotWithShape="1">
                <a:blip r:embed="rId3"/>
                <a:stretch>
                  <a:fillRect/>
                </a:stretch>
              </a:blipFill>
            </p:spPr>
            <p:txBody>
              <a:bodyPr/>
              <a:lstStyle/>
              <a:p>
                <a:r>
                  <a:rPr lang="en-GB">
                    <a:noFill/>
                  </a:rPr>
                  <a:t> </a:t>
                </a:r>
              </a:p>
            </p:txBody>
          </p:sp>
        </mc:Fallback>
      </mc:AlternateContent>
      <p:sp>
        <p:nvSpPr>
          <p:cNvPr id="8" name="TextBox 7"/>
          <p:cNvSpPr txBox="1"/>
          <p:nvPr/>
        </p:nvSpPr>
        <p:spPr>
          <a:xfrm>
            <a:off x="4909369" y="4088969"/>
            <a:ext cx="2232248"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This is </a:t>
            </a:r>
            <a:r>
              <a:rPr lang="en-GB" b="1" dirty="0"/>
              <a:t>exactly</a:t>
            </a:r>
            <a:r>
              <a:rPr lang="en-GB" dirty="0"/>
              <a:t> what you should write.</a:t>
            </a:r>
          </a:p>
        </p:txBody>
      </p:sp>
      <p:sp>
        <p:nvSpPr>
          <p:cNvPr id="10" name="Rectangle 9"/>
          <p:cNvSpPr/>
          <p:nvPr/>
        </p:nvSpPr>
        <p:spPr>
          <a:xfrm>
            <a:off x="1475656" y="2551625"/>
            <a:ext cx="6264696" cy="23895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2666198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6.3</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Applied Year 1/AS</a:t>
            </a:r>
          </a:p>
          <a:p>
            <a:r>
              <a:rPr lang="en-GB" sz="2400" dirty="0"/>
              <a:t>Pages 42-43</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1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1AC03D51-0CAB-34AD-9529-752730DF25C7}"/>
              </a:ext>
            </a:extLst>
          </p:cNvPr>
          <p:cNvPicPr>
            <a:picLocks noChangeAspect="1"/>
          </p:cNvPicPr>
          <p:nvPr/>
        </p:nvPicPr>
        <p:blipFill>
          <a:blip r:embed="rId2"/>
          <a:stretch>
            <a:fillRect/>
          </a:stretch>
        </p:blipFill>
        <p:spPr>
          <a:xfrm>
            <a:off x="1371028" y="836712"/>
            <a:ext cx="6400800" cy="5648325"/>
          </a:xfrm>
          <a:prstGeom prst="rect">
            <a:avLst/>
          </a:prstGeom>
        </p:spPr>
      </p:pic>
    </p:spTree>
    <p:extLst>
      <p:ext uri="{BB962C8B-B14F-4D97-AF65-F5344CB8AC3E}">
        <p14:creationId xmlns:p14="http://schemas.microsoft.com/office/powerpoint/2010/main" val="17388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B85DF961-71CA-6459-8A8C-4DF6D6DADE53}"/>
              </a:ext>
            </a:extLst>
          </p:cNvPr>
          <p:cNvPicPr>
            <a:picLocks noChangeAspect="1"/>
          </p:cNvPicPr>
          <p:nvPr/>
        </p:nvPicPr>
        <p:blipFill>
          <a:blip r:embed="rId2"/>
          <a:stretch>
            <a:fillRect/>
          </a:stretch>
        </p:blipFill>
        <p:spPr>
          <a:xfrm>
            <a:off x="1304353" y="848444"/>
            <a:ext cx="6534150" cy="5676900"/>
          </a:xfrm>
          <a:prstGeom prst="rect">
            <a:avLst/>
          </a:prstGeom>
        </p:spPr>
      </p:pic>
    </p:spTree>
    <p:extLst>
      <p:ext uri="{BB962C8B-B14F-4D97-AF65-F5344CB8AC3E}">
        <p14:creationId xmlns:p14="http://schemas.microsoft.com/office/powerpoint/2010/main" val="3629087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Props1.xml><?xml version="1.0" encoding="utf-8"?>
<ds:datastoreItem xmlns:ds="http://schemas.openxmlformats.org/officeDocument/2006/customXml" ds:itemID="{F02D3D9A-9BF6-4308-ACB8-4CBC3FC503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0C9E2AB-5363-4D82-902B-3DDF8350DB10}">
  <ds:schemaRefs>
    <ds:schemaRef ds:uri="http://schemas.microsoft.com/sharepoint/v3/contenttype/forms"/>
  </ds:schemaRefs>
</ds:datastoreItem>
</file>

<file path=customXml/itemProps3.xml><?xml version="1.0" encoding="utf-8"?>
<ds:datastoreItem xmlns:ds="http://schemas.openxmlformats.org/officeDocument/2006/customXml" ds:itemID="{301F10D2-2A09-4D96-BE70-91B76EA56646}">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docProps/app.xml><?xml version="1.0" encoding="utf-8"?>
<Properties xmlns="http://schemas.openxmlformats.org/officeDocument/2006/extended-properties" xmlns:vt="http://schemas.openxmlformats.org/officeDocument/2006/docPropsVTypes">
  <TotalTime>26474</TotalTime>
  <Words>1024</Words>
  <Application>Microsoft Office PowerPoint</Application>
  <PresentationFormat>On-screen Show (4:3)</PresentationFormat>
  <Paragraphs>106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Office Theme</vt:lpstr>
      <vt:lpstr>S1 Chapter 6: Statistical Distributions  Cumulative Probability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865</cp:revision>
  <dcterms:created xsi:type="dcterms:W3CDTF">2013-02-28T07:36:55Z</dcterms:created>
  <dcterms:modified xsi:type="dcterms:W3CDTF">2024-06-05T13:32:58Z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