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81" r:id="rId5"/>
    <p:sldId id="588" r:id="rId6"/>
    <p:sldId id="633" r:id="rId7"/>
    <p:sldId id="655" r:id="rId8"/>
    <p:sldId id="656" r:id="rId9"/>
    <p:sldId id="657" r:id="rId10"/>
    <p:sldId id="658" r:id="rId11"/>
    <p:sldId id="659" r:id="rId12"/>
    <p:sldId id="651" r:id="rId13"/>
    <p:sldId id="533" r:id="rId14"/>
    <p:sldId id="700" r:id="rId15"/>
    <p:sldId id="702" r:id="rId16"/>
    <p:sldId id="703" r:id="rId17"/>
    <p:sldId id="5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30668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S1 Chapter 6: </a:t>
            </a:r>
            <a:r>
              <a:rPr lang="en-GB" dirty="0">
                <a:solidFill>
                  <a:schemeClr val="accent5"/>
                </a:solidFill>
              </a:rPr>
              <a:t>Statistical Distributions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Probability Distributions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628A3E2-0C3F-F14A-DCB5-787C7D51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987896"/>
            <a:ext cx="6591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CC8DCB-7FD5-F72D-0AE1-0229D5EC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65" y="764704"/>
            <a:ext cx="66389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7700FF7-7C2F-D5DC-13C4-A319EBB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071562"/>
            <a:ext cx="6591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B2483F-F394-1C2F-B6E2-87CB66CA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0" y="1052736"/>
            <a:ext cx="681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3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3B6546-B9B0-49A6-93F2-55D81A51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9"/>
            <a:ext cx="8388107" cy="6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This Chapter Overview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1560" y="1940633"/>
                <a:ext cx="3744416" cy="76828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, find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.”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40633"/>
                <a:ext cx="3744416" cy="768287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1577699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 :: </a:t>
            </a:r>
            <a:r>
              <a:rPr lang="en-GB" dirty="0"/>
              <a:t>General Probability Distributions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261265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 :: </a:t>
            </a:r>
            <a:r>
              <a:rPr lang="en-GB" dirty="0"/>
              <a:t>Binomial Distribution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0325" y="2649686"/>
            <a:ext cx="374441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“I toss an unfair coin, with probability heads of 0.6, 10 times. What’s the probability I see 5 heads?”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3648" y="4061465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 :: </a:t>
            </a:r>
            <a:r>
              <a:rPr lang="en-GB" dirty="0"/>
              <a:t>Cumulative</a:t>
            </a:r>
            <a:r>
              <a:rPr lang="en-GB" b="1" dirty="0"/>
              <a:t> </a:t>
            </a:r>
            <a:r>
              <a:rPr lang="en-GB" dirty="0"/>
              <a:t>Binomial Probabilities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5949" y="4449886"/>
            <a:ext cx="374441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“I toss an unfair coin, with probability heads of 0.6, 10 times. What’s the probability I see at most 3 heads?”</a:t>
            </a:r>
          </a:p>
        </p:txBody>
      </p:sp>
    </p:spTree>
    <p:extLst>
      <p:ext uri="{BB962C8B-B14F-4D97-AF65-F5344CB8AC3E}">
        <p14:creationId xmlns:p14="http://schemas.microsoft.com/office/powerpoint/2010/main" val="1272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distributions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08236" y="82832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are already familiar with the concept of </a:t>
            </a:r>
            <a:r>
              <a:rPr lang="en-GB" b="1" dirty="0"/>
              <a:t>variable </a:t>
            </a:r>
            <a:r>
              <a:rPr lang="en-GB" dirty="0"/>
              <a:t>in statistics: a collection of values (e.g. favourite colour of students in the room):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814737"/>
                  </p:ext>
                </p:extLst>
              </p:nvPr>
            </p:nvGraphicFramePr>
            <p:xfrm>
              <a:off x="1271972" y="163755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9097805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02250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8046414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059194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24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00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814737"/>
                  </p:ext>
                </p:extLst>
              </p:nvPr>
            </p:nvGraphicFramePr>
            <p:xfrm>
              <a:off x="1271972" y="163755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9097805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02250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8046414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059194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24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8065" r="-4015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green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002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36749"/>
                  </p:ext>
                </p:extLst>
              </p:nvPr>
            </p:nvGraphicFramePr>
            <p:xfrm>
              <a:off x="1271972" y="200839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9097805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02250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8046414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059194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24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00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36749"/>
                  </p:ext>
                </p:extLst>
              </p:nvPr>
            </p:nvGraphicFramePr>
            <p:xfrm>
              <a:off x="1271972" y="2008396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9097805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402250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8046414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80591946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24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" t="-8065" r="-4015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002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75338" y="4051978"/>
                <a:ext cx="2448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338" y="4051978"/>
                <a:ext cx="24482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27584" y="4869160"/>
            <a:ext cx="229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“The probability that…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17776" y="4834025"/>
                <a:ext cx="2291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…the outcome of the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76" y="4834025"/>
                <a:ext cx="2291770" cy="646331"/>
              </a:xfrm>
              <a:prstGeom prst="rect">
                <a:avLst/>
              </a:prstGeom>
              <a:blipFill>
                <a:blip r:embed="rId5"/>
                <a:stretch>
                  <a:fillRect l="-2394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00528" y="4832933"/>
                <a:ext cx="2291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…was the specific outcome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”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28" y="4832933"/>
                <a:ext cx="2291770" cy="646331"/>
              </a:xfrm>
              <a:prstGeom prst="rect">
                <a:avLst/>
              </a:prstGeom>
              <a:blipFill>
                <a:blip r:embed="rId6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7" idx="0"/>
          </p:cNvCxnSpPr>
          <p:nvPr/>
        </p:nvCxnSpPr>
        <p:spPr>
          <a:xfrm flipV="1">
            <a:off x="1973469" y="4516916"/>
            <a:ext cx="1452777" cy="3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109292" y="4516916"/>
            <a:ext cx="308472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792337" y="4549966"/>
            <a:ext cx="2344431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7553" y="5590736"/>
                <a:ext cx="76694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shorthand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</a:t>
                </a:r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  (note the lowercase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dirty="0"/>
                  <a:t>It’s like saying “the probability that the outcome of my coin throw was heads”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) vs “the probability of heads”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). In the latter the coin throw was implicit, so we can skip the ‘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3" y="5590736"/>
                <a:ext cx="7669424" cy="1200329"/>
              </a:xfrm>
              <a:prstGeom prst="rect">
                <a:avLst/>
              </a:prstGeom>
              <a:blipFill>
                <a:blip r:embed="rId7"/>
                <a:stretch>
                  <a:fillRect l="-715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606960" y="3787289"/>
                <a:ext cx="3336730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i.e.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is a random variable (capital letter), but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is a particular outcome.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60" y="3787289"/>
                <a:ext cx="333673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75217" y="2922319"/>
                <a:ext cx="6114910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A </a:t>
                </a:r>
                <a:r>
                  <a:rPr lang="en-GB" b="1" dirty="0"/>
                  <a:t>random variable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represents a single experiment/trial</a:t>
                </a:r>
                <a:r>
                  <a:rPr lang="en-GB" dirty="0"/>
                  <a:t>. It consists of outcomes with a probability for each.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7" y="2922319"/>
                <a:ext cx="6114910" cy="646331"/>
              </a:xfrm>
              <a:prstGeom prst="rect">
                <a:avLst/>
              </a:prstGeom>
              <a:blipFill>
                <a:blip r:embed="rId9"/>
                <a:stretch>
                  <a:fillRect l="-596" t="-3636" r="-1390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7152" y="24420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each is assigned a probability of occurring, it becomes a </a:t>
            </a:r>
            <a:r>
              <a:rPr lang="en-GB" b="1" dirty="0"/>
              <a:t>random variable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5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3" grpId="0"/>
      <p:bldP spid="34" grpId="0" animBg="1"/>
      <p:bldP spid="3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Distributions vs Probability Functions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two ways to write the mapping from outcomes to probabilities: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682" y="2431863"/>
                <a:ext cx="7754171" cy="9161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2" y="2431863"/>
                <a:ext cx="7754171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7683" y="2062531"/>
            <a:ext cx="23042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As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88" y="1485625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“{“ means we have a ‘piecewise function’. This just simply means we choose the function from a list depending on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21343" y="2348880"/>
                <a:ext cx="1944216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e.g.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, then the probability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0.1×2=0.2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343" y="2348880"/>
                <a:ext cx="194421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431081" y="3362364"/>
            <a:ext cx="1008112" cy="10170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2243768" y="4539572"/>
              <a:ext cx="4655320" cy="741680"/>
            </p:xfrm>
            <a:graphic>
              <a:graphicData uri="http://schemas.openxmlformats.org/drawingml/2006/table">
                <a:tbl>
                  <a:tblPr firstCol="1" bandRow="1">
                    <a:tableStyleId>{93296810-A885-4BE3-A3E7-6D5BEEA58F35}</a:tableStyleId>
                  </a:tblPr>
                  <a:tblGrid>
                    <a:gridCol w="1171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18931"/>
                  </p:ext>
                </p:extLst>
              </p:nvPr>
            </p:nvGraphicFramePr>
            <p:xfrm>
              <a:off x="2243768" y="4539572"/>
              <a:ext cx="4655320" cy="741680"/>
            </p:xfrm>
            <a:graphic>
              <a:graphicData uri="http://schemas.openxmlformats.org/drawingml/2006/table">
                <a:tbl>
                  <a:tblPr firstCol="1" bandRow="1">
                    <a:tableStyleId>{93296810-A885-4BE3-A3E7-6D5BEEA58F35}</a:tableStyleId>
                  </a:tblPr>
                  <a:tblGrid>
                    <a:gridCol w="1171892"/>
                    <a:gridCol w="870857"/>
                    <a:gridCol w="870857"/>
                    <a:gridCol w="870857"/>
                    <a:gridCol w="8708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1" t="-8065" r="-29895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1" t="-109836" r="-2989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0.4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3431081" y="4891489"/>
            <a:ext cx="3465477" cy="389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683" y="4049738"/>
            <a:ext cx="12660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As a table: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1249" y="528822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table form that you know and love.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2564" y="3337486"/>
            <a:ext cx="411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Advantages of functional form: </a:t>
            </a:r>
          </a:p>
          <a:p>
            <a:r>
              <a:rPr lang="en-GB" sz="1400" dirty="0"/>
              <a:t>Can have a rule/expression based on the outcome. Particularly for continuous random variables (in Yr2), it would be impossible to list the probability for every outcome. More compact.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4345" y="5809371"/>
            <a:ext cx="411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Advantages of table form: </a:t>
            </a:r>
          </a:p>
          <a:p>
            <a:r>
              <a:rPr lang="en-GB" sz="1400" dirty="0"/>
              <a:t>Probability for each outcome more explicit.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35862" y="6099569"/>
            <a:ext cx="3538027" cy="567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5860" y="3629617"/>
            <a:ext cx="3910499" cy="822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8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36712"/>
                <a:ext cx="84969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random variable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GB" sz="2400" dirty="0"/>
                  <a:t> represents the </a:t>
                </a:r>
                <a:r>
                  <a:rPr lang="en-GB" sz="2400" b="1" dirty="0"/>
                  <a:t>number of heads when three coins are tossed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496944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076" t="-5839" b="-15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1844824"/>
            <a:ext cx="244827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Underlying Sample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884" y="2852936"/>
            <a:ext cx="237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{ HHH,</a:t>
            </a:r>
          </a:p>
          <a:p>
            <a:r>
              <a:rPr lang="en-GB" sz="2800" dirty="0"/>
              <a:t>   HHT,</a:t>
            </a:r>
          </a:p>
          <a:p>
            <a:r>
              <a:rPr lang="en-GB" sz="2800" dirty="0"/>
              <a:t>   HTT,</a:t>
            </a:r>
          </a:p>
          <a:p>
            <a:r>
              <a:rPr lang="en-GB" sz="2800" dirty="0"/>
              <a:t>   HTH,</a:t>
            </a:r>
          </a:p>
          <a:p>
            <a:r>
              <a:rPr lang="en-GB" sz="2800" dirty="0"/>
              <a:t>   THH,</a:t>
            </a:r>
          </a:p>
          <a:p>
            <a:r>
              <a:rPr lang="en-GB" sz="2800" dirty="0"/>
              <a:t>   THT,</a:t>
            </a:r>
          </a:p>
          <a:p>
            <a:r>
              <a:rPr lang="en-GB" sz="2800" dirty="0"/>
              <a:t>   TTH,</a:t>
            </a:r>
          </a:p>
          <a:p>
            <a:r>
              <a:rPr lang="en-GB" sz="2800" dirty="0"/>
              <a:t>   TTT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1844824"/>
            <a:ext cx="59766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Distribution as 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402656" y="2483604"/>
              <a:ext cx="5002983" cy="977646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5195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Num</a:t>
                          </a:r>
                          <a:r>
                            <a:rPr lang="en-GB" baseline="0" dirty="0"/>
                            <a:t> heads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baseline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952596"/>
                  </p:ext>
                </p:extLst>
              </p:nvPr>
            </p:nvGraphicFramePr>
            <p:xfrm>
              <a:off x="3402656" y="2483604"/>
              <a:ext cx="5002983" cy="977646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519555"/>
                    <a:gridCol w="870857"/>
                    <a:gridCol w="870857"/>
                    <a:gridCol w="870857"/>
                    <a:gridCol w="87085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" t="-8197" r="-230522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" t="-66000" r="-23052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4825" t="-66000" r="-30139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4825" t="-66000" r="-20139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4825" t="-66000" r="-10139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74825" t="-66000" r="-1399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542362"/>
            <a:ext cx="3240360" cy="16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7544" y="2675821"/>
            <a:ext cx="2448272" cy="3993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5813" y="2339104"/>
            <a:ext cx="5976665" cy="1582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14" y="3928916"/>
            <a:ext cx="59766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Distribution as a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15813" y="4371630"/>
            <a:ext cx="5976665" cy="2297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83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 Exam Question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84168" y="836712"/>
                <a:ext cx="266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(Hint: Use your knowledge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Σ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836712"/>
                <a:ext cx="266429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831" t="-4717" r="-343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7" y="1298377"/>
            <a:ext cx="23042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Edexcel</a:t>
            </a:r>
            <a:r>
              <a:rPr lang="en-GB" dirty="0"/>
              <a:t> S1 May 2012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700808"/>
            <a:ext cx="8484221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133" y="4638510"/>
                <a:ext cx="7200800" cy="152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/>
              </a:p>
              <a:p>
                <a:r>
                  <a:rPr lang="en-GB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Σ</m:t>
                    </m:r>
                    <m:r>
                      <a:rPr lang="en-GB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GB" sz="2400" dirty="0"/>
                  <a:t>,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   →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3" y="4638510"/>
                <a:ext cx="7200800" cy="1524841"/>
              </a:xfrm>
              <a:prstGeom prst="rect">
                <a:avLst/>
              </a:prstGeom>
              <a:blipFill>
                <a:blip r:embed="rId4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89193" y="4924400"/>
            <a:ext cx="7443711" cy="1238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73020"/>
                  </p:ext>
                </p:extLst>
              </p:nvPr>
            </p:nvGraphicFramePr>
            <p:xfrm>
              <a:off x="1373133" y="4048642"/>
              <a:ext cx="62758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8818">
                      <a:extLst>
                        <a:ext uri="{9D8B030D-6E8A-4147-A177-3AD203B41FA5}">
                          <a16:colId xmlns:a16="http://schemas.microsoft.com/office/drawing/2014/main" val="2318039639"/>
                        </a:ext>
                      </a:extLst>
                    </a:gridCol>
                    <a:gridCol w="1919414">
                      <a:extLst>
                        <a:ext uri="{9D8B030D-6E8A-4147-A177-3AD203B41FA5}">
                          <a16:colId xmlns:a16="http://schemas.microsoft.com/office/drawing/2014/main" val="41646136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884674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1870883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62277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33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1−−1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386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573020"/>
                  </p:ext>
                </p:extLst>
              </p:nvPr>
            </p:nvGraphicFramePr>
            <p:xfrm>
              <a:off x="1373133" y="4048642"/>
              <a:ext cx="62758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8818">
                      <a:extLst>
                        <a:ext uri="{9D8B030D-6E8A-4147-A177-3AD203B41FA5}">
                          <a16:colId xmlns:a16="http://schemas.microsoft.com/office/drawing/2014/main" val="2318039639"/>
                        </a:ext>
                      </a:extLst>
                    </a:gridCol>
                    <a:gridCol w="1919414">
                      <a:extLst>
                        <a:ext uri="{9D8B030D-6E8A-4147-A177-3AD203B41FA5}">
                          <a16:colId xmlns:a16="http://schemas.microsoft.com/office/drawing/2014/main" val="41646136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2884674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1870883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662277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70" t="-1639" r="-79739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825" t="-1639" r="-19111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5500" t="-1639" r="-201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5500" t="-1639" r="-101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500" t="-1639" r="-100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3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70" t="-101639" r="-79739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825" t="-101639" r="-19111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5500" t="-101639" r="-2010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5500" t="-101639" r="-1010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5500" t="-101639" r="-100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3867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2096391" y="4419483"/>
            <a:ext cx="1872208" cy="370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8599" y="4419483"/>
            <a:ext cx="1269258" cy="370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7857" y="4410615"/>
            <a:ext cx="1179013" cy="370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5989" y="4410615"/>
            <a:ext cx="1222976" cy="370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43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of a Range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832453"/>
                  </p:ext>
                </p:extLst>
              </p:nvPr>
            </p:nvGraphicFramePr>
            <p:xfrm>
              <a:off x="1303738" y="998186"/>
              <a:ext cx="6447281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267">
                      <a:extLst>
                        <a:ext uri="{9D8B030D-6E8A-4147-A177-3AD203B41FA5}">
                          <a16:colId xmlns:a16="http://schemas.microsoft.com/office/drawing/2014/main" val="2318039639"/>
                        </a:ext>
                      </a:extLst>
                    </a:gridCol>
                    <a:gridCol w="1491483">
                      <a:extLst>
                        <a:ext uri="{9D8B030D-6E8A-4147-A177-3AD203B41FA5}">
                          <a16:colId xmlns:a16="http://schemas.microsoft.com/office/drawing/2014/main" val="416461361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2884674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3618708830"/>
                        </a:ext>
                      </a:extLst>
                    </a:gridCol>
                    <a:gridCol w="1421235">
                      <a:extLst>
                        <a:ext uri="{9D8B030D-6E8A-4147-A177-3AD203B41FA5}">
                          <a16:colId xmlns:a16="http://schemas.microsoft.com/office/drawing/2014/main" val="1662277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333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386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832453"/>
                  </p:ext>
                </p:extLst>
              </p:nvPr>
            </p:nvGraphicFramePr>
            <p:xfrm>
              <a:off x="1303738" y="998186"/>
              <a:ext cx="6447281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267">
                      <a:extLst>
                        <a:ext uri="{9D8B030D-6E8A-4147-A177-3AD203B41FA5}">
                          <a16:colId xmlns:a16="http://schemas.microsoft.com/office/drawing/2014/main" val="2318039639"/>
                        </a:ext>
                      </a:extLst>
                    </a:gridCol>
                    <a:gridCol w="1491483">
                      <a:extLst>
                        <a:ext uri="{9D8B030D-6E8A-4147-A177-3AD203B41FA5}">
                          <a16:colId xmlns:a16="http://schemas.microsoft.com/office/drawing/2014/main" val="416461361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2884674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3618708830"/>
                        </a:ext>
                      </a:extLst>
                    </a:gridCol>
                    <a:gridCol w="1421235">
                      <a:extLst>
                        <a:ext uri="{9D8B030D-6E8A-4147-A177-3AD203B41FA5}">
                          <a16:colId xmlns:a16="http://schemas.microsoft.com/office/drawing/2014/main" val="166227736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316" r="-641958" b="-1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776" t="-1316" r="-274694" b="-1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889" t="-1316" r="-199111" b="-1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263" t="-1316" r="-110329" b="-1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4936" t="-1316" r="-858" b="-117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33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" t="-102667" r="-641958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776" t="-102667" r="-274694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889" t="-102667" r="-199111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263" t="-102667" r="-110329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4936" t="-102667" r="-858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386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167" y="2217688"/>
                <a:ext cx="864911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Determine: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&lt;4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+1≥6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≥2.5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7" y="2217688"/>
                <a:ext cx="8649117" cy="2246769"/>
              </a:xfrm>
              <a:prstGeom prst="rect">
                <a:avLst/>
              </a:prstGeom>
              <a:blipFill>
                <a:blip r:embed="rId3"/>
                <a:stretch>
                  <a:fillRect l="-1409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85075" y="3026110"/>
            <a:ext cx="2751381" cy="51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0253" y="3539821"/>
            <a:ext cx="2751381" cy="406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771" y="3947886"/>
            <a:ext cx="5802943" cy="566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05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 few last things… 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755576" y="1628800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5576" y="357301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04794" y="338545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4" y="3385457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8634" y="1227761"/>
                <a:ext cx="797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4" y="1227761"/>
                <a:ext cx="79702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79550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409823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740096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070369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00642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730915" y="2327672"/>
            <a:ext cx="114250" cy="1170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383" y="2030095"/>
                <a:ext cx="50405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3" y="2030095"/>
                <a:ext cx="50405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>
            <a:stCxn id="26" idx="4"/>
          </p:cNvCxnSpPr>
          <p:nvPr/>
        </p:nvCxnSpPr>
        <p:spPr>
          <a:xfrm>
            <a:off x="1136675" y="2444750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66948" y="2419349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97221" y="2419349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23728" y="2419349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57767" y="2419348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88040" y="2419348"/>
            <a:ext cx="0" cy="1150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64504" y="3584741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04" y="3584741"/>
                <a:ext cx="3308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00877" y="3584741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77" y="3584741"/>
                <a:ext cx="330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31773" y="3584741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73" y="3584741"/>
                <a:ext cx="3308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55634" y="3584741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34" y="3584741"/>
                <a:ext cx="330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86530" y="3584741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30" y="3584741"/>
                <a:ext cx="3308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22592" y="3591654"/>
                <a:ext cx="330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92" y="3591654"/>
                <a:ext cx="3308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93800" y="750074"/>
            <a:ext cx="307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also represent a probability distribution graphically: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577" y="4044410"/>
            <a:ext cx="389057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Wingdings" panose="05000000000000000000" pitchFamily="2" charset="2"/>
              </a:rPr>
              <a:t>!</a:t>
            </a:r>
            <a:r>
              <a:rPr lang="en-GB" sz="1600" dirty="0"/>
              <a:t> The throw of a die is an example of a </a:t>
            </a:r>
            <a:r>
              <a:rPr lang="en-GB" sz="1600" b="1" u="sng" dirty="0"/>
              <a:t>discrete uniform distribution</a:t>
            </a:r>
            <a:r>
              <a:rPr lang="en-GB" sz="1600" dirty="0"/>
              <a:t> because the probability of each outcome is the same.</a:t>
            </a:r>
          </a:p>
        </p:txBody>
      </p:sp>
      <p:pic>
        <p:nvPicPr>
          <p:cNvPr id="49" name="Picture 2" descr="board, dice, games, package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44" y="1881178"/>
            <a:ext cx="762825" cy="7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0577" y="5137901"/>
                <a:ext cx="3890577" cy="107721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for discrete random variables is known as a </a:t>
                </a:r>
                <a:r>
                  <a:rPr lang="en-GB" sz="1600" b="1" u="sng" dirty="0"/>
                  <a:t>probability mass function</a:t>
                </a:r>
                <a:r>
                  <a:rPr lang="en-GB" sz="1600" dirty="0"/>
                  <a:t>, because the probability of each outcome represents an actual ‘amount’ (i.e. mass) of probability.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7" y="5137901"/>
                <a:ext cx="3890577" cy="1077218"/>
              </a:xfrm>
              <a:prstGeom prst="rect">
                <a:avLst/>
              </a:prstGeom>
              <a:blipFill>
                <a:blip r:embed="rId12"/>
                <a:stretch>
                  <a:fillRect l="-623" t="-552" b="-4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4988424" y="1110088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8424" y="305430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754601" y="2824215"/>
                <a:ext cx="1074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(cm)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1" y="2824215"/>
                <a:ext cx="1074085" cy="646331"/>
              </a:xfrm>
              <a:prstGeom prst="rect">
                <a:avLst/>
              </a:prstGeom>
              <a:blipFill>
                <a:blip r:embed="rId13"/>
                <a:stretch>
                  <a:fillRect l="-4545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11482" y="709049"/>
                <a:ext cx="797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82" y="709049"/>
                <a:ext cx="79702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2837" y="3051514"/>
                <a:ext cx="254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10     20    30    40    50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37" y="3051514"/>
                <a:ext cx="25418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512860" y="3502256"/>
                <a:ext cx="452363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can also have probability distributions for </a:t>
                </a:r>
                <a:r>
                  <a:rPr lang="en-GB" sz="1400" b="1" dirty="0"/>
                  <a:t>continuous</a:t>
                </a:r>
                <a:r>
                  <a:rPr lang="en-GB" sz="1400" dirty="0"/>
                  <a:t> variables, e.g. height.</a:t>
                </a:r>
              </a:p>
              <a:p>
                <a:r>
                  <a:rPr lang="en-GB" sz="1400" dirty="0"/>
                  <a:t>However, the probability that something has a height of say </a:t>
                </a:r>
                <a:r>
                  <a:rPr lang="en-GB" sz="1400" b="1" dirty="0"/>
                  <a:t>exactly</a:t>
                </a:r>
                <a:r>
                  <a:rPr lang="en-GB" sz="1400" dirty="0"/>
                  <a:t> 30cm, is infinitely small (effectively 0).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(written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) for continuous random variables is known as a </a:t>
                </a:r>
                <a:r>
                  <a:rPr lang="en-GB" sz="1400" b="1" dirty="0"/>
                  <a:t>probability density function</a:t>
                </a:r>
                <a:r>
                  <a:rPr lang="en-GB" sz="1400" dirty="0"/>
                  <a:t>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(30)</m:t>
                    </m:r>
                  </m:oMath>
                </a14:m>
                <a:r>
                  <a:rPr lang="en-GB" sz="1400" dirty="0"/>
                  <a:t> wouldn’t give us the probability of being 30cm tall, but the amount of probability </a:t>
                </a:r>
                <a:r>
                  <a:rPr lang="en-GB" sz="1400" b="1" dirty="0"/>
                  <a:t>per unit height</a:t>
                </a:r>
                <a:r>
                  <a:rPr lang="en-GB" sz="1400" dirty="0"/>
                  <a:t>, i.e. the density. This is similar to histograms where frequency density is the “frequency per unit value”. Just as an area in a histogram would then give a frequency, and area under a probability density graph would give a probability (mass). 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You will encounter the </a:t>
                </a:r>
                <a:r>
                  <a:rPr lang="en-GB" sz="1400" b="1" dirty="0"/>
                  <a:t>Normal Distribution</a:t>
                </a:r>
                <a:r>
                  <a:rPr lang="en-GB" sz="1400" dirty="0"/>
                  <a:t> in Year 2, which is an example of a continuous probability distribution.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60" y="3502256"/>
                <a:ext cx="4523636" cy="3323987"/>
              </a:xfrm>
              <a:prstGeom prst="rect">
                <a:avLst/>
              </a:prstGeom>
              <a:blipFill>
                <a:blip r:embed="rId16"/>
                <a:stretch>
                  <a:fillRect l="-404" t="-367" r="-1213" b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: Shape 75"/>
          <p:cNvSpPr/>
          <p:nvPr/>
        </p:nvSpPr>
        <p:spPr>
          <a:xfrm>
            <a:off x="4971819" y="1797029"/>
            <a:ext cx="2627085" cy="1219241"/>
          </a:xfrm>
          <a:custGeom>
            <a:avLst/>
            <a:gdLst>
              <a:gd name="connsiteX0" fmla="*/ 0 w 2612571"/>
              <a:gd name="connsiteY0" fmla="*/ 1248628 h 1248628"/>
              <a:gd name="connsiteX1" fmla="*/ 464457 w 2612571"/>
              <a:gd name="connsiteY1" fmla="*/ 1001885 h 1248628"/>
              <a:gd name="connsiteX2" fmla="*/ 914400 w 2612571"/>
              <a:gd name="connsiteY2" fmla="*/ 537428 h 1248628"/>
              <a:gd name="connsiteX3" fmla="*/ 1378857 w 2612571"/>
              <a:gd name="connsiteY3" fmla="*/ 399 h 1248628"/>
              <a:gd name="connsiteX4" fmla="*/ 1901371 w 2612571"/>
              <a:gd name="connsiteY4" fmla="*/ 624513 h 1248628"/>
              <a:gd name="connsiteX5" fmla="*/ 2322285 w 2612571"/>
              <a:gd name="connsiteY5" fmla="*/ 1103485 h 1248628"/>
              <a:gd name="connsiteX6" fmla="*/ 2612571 w 2612571"/>
              <a:gd name="connsiteY6" fmla="*/ 1205085 h 1248628"/>
              <a:gd name="connsiteX0" fmla="*/ 0 w 2627085"/>
              <a:gd name="connsiteY0" fmla="*/ 1219599 h 1219599"/>
              <a:gd name="connsiteX1" fmla="*/ 478971 w 2627085"/>
              <a:gd name="connsiteY1" fmla="*/ 1001885 h 1219599"/>
              <a:gd name="connsiteX2" fmla="*/ 928914 w 2627085"/>
              <a:gd name="connsiteY2" fmla="*/ 537428 h 1219599"/>
              <a:gd name="connsiteX3" fmla="*/ 1393371 w 2627085"/>
              <a:gd name="connsiteY3" fmla="*/ 399 h 1219599"/>
              <a:gd name="connsiteX4" fmla="*/ 1915885 w 2627085"/>
              <a:gd name="connsiteY4" fmla="*/ 624513 h 1219599"/>
              <a:gd name="connsiteX5" fmla="*/ 2336799 w 2627085"/>
              <a:gd name="connsiteY5" fmla="*/ 1103485 h 1219599"/>
              <a:gd name="connsiteX6" fmla="*/ 2627085 w 2627085"/>
              <a:gd name="connsiteY6" fmla="*/ 1205085 h 1219599"/>
              <a:gd name="connsiteX0" fmla="*/ 0 w 2627085"/>
              <a:gd name="connsiteY0" fmla="*/ 1219241 h 1219241"/>
              <a:gd name="connsiteX1" fmla="*/ 478971 w 2627085"/>
              <a:gd name="connsiteY1" fmla="*/ 1001527 h 1219241"/>
              <a:gd name="connsiteX2" fmla="*/ 899886 w 2627085"/>
              <a:gd name="connsiteY2" fmla="*/ 595127 h 1219241"/>
              <a:gd name="connsiteX3" fmla="*/ 1393371 w 2627085"/>
              <a:gd name="connsiteY3" fmla="*/ 41 h 1219241"/>
              <a:gd name="connsiteX4" fmla="*/ 1915885 w 2627085"/>
              <a:gd name="connsiteY4" fmla="*/ 624155 h 1219241"/>
              <a:gd name="connsiteX5" fmla="*/ 2336799 w 2627085"/>
              <a:gd name="connsiteY5" fmla="*/ 1103127 h 1219241"/>
              <a:gd name="connsiteX6" fmla="*/ 2627085 w 2627085"/>
              <a:gd name="connsiteY6" fmla="*/ 1204727 h 1219241"/>
              <a:gd name="connsiteX0" fmla="*/ 0 w 2627085"/>
              <a:gd name="connsiteY0" fmla="*/ 1219241 h 1219241"/>
              <a:gd name="connsiteX1" fmla="*/ 478971 w 2627085"/>
              <a:gd name="connsiteY1" fmla="*/ 1001527 h 1219241"/>
              <a:gd name="connsiteX2" fmla="*/ 899886 w 2627085"/>
              <a:gd name="connsiteY2" fmla="*/ 595127 h 1219241"/>
              <a:gd name="connsiteX3" fmla="*/ 1393371 w 2627085"/>
              <a:gd name="connsiteY3" fmla="*/ 41 h 1219241"/>
              <a:gd name="connsiteX4" fmla="*/ 1915885 w 2627085"/>
              <a:gd name="connsiteY4" fmla="*/ 624155 h 1219241"/>
              <a:gd name="connsiteX5" fmla="*/ 2336799 w 2627085"/>
              <a:gd name="connsiteY5" fmla="*/ 1103127 h 1219241"/>
              <a:gd name="connsiteX6" fmla="*/ 2627085 w 2627085"/>
              <a:gd name="connsiteY6" fmla="*/ 1204727 h 12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7085" h="1219241">
                <a:moveTo>
                  <a:pt x="0" y="1219241"/>
                </a:moveTo>
                <a:cubicBezTo>
                  <a:pt x="156028" y="1155136"/>
                  <a:pt x="328990" y="1105546"/>
                  <a:pt x="478971" y="1001527"/>
                </a:cubicBezTo>
                <a:cubicBezTo>
                  <a:pt x="628952" y="897508"/>
                  <a:pt x="747486" y="762041"/>
                  <a:pt x="899886" y="595127"/>
                </a:cubicBezTo>
                <a:cubicBezTo>
                  <a:pt x="1052286" y="428213"/>
                  <a:pt x="1122438" y="-4797"/>
                  <a:pt x="1393371" y="41"/>
                </a:cubicBezTo>
                <a:cubicBezTo>
                  <a:pt x="1664304" y="4879"/>
                  <a:pt x="1758647" y="440307"/>
                  <a:pt x="1915885" y="624155"/>
                </a:cubicBezTo>
                <a:cubicBezTo>
                  <a:pt x="2073123" y="808003"/>
                  <a:pt x="2218266" y="1006365"/>
                  <a:pt x="2336799" y="1103127"/>
                </a:cubicBezTo>
                <a:cubicBezTo>
                  <a:pt x="2455332" y="1199889"/>
                  <a:pt x="2541208" y="1202308"/>
                  <a:pt x="2627085" y="12047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40" grpId="0"/>
      <p:bldP spid="41" grpId="0"/>
      <p:bldP spid="42" grpId="0"/>
      <p:bldP spid="43" grpId="0"/>
      <p:bldP spid="44" grpId="0"/>
      <p:bldP spid="45" grpId="0"/>
      <p:bldP spid="48" grpId="0" animBg="1"/>
      <p:bldP spid="50" grpId="0" animBg="1"/>
      <p:bldP spid="53" grpId="0"/>
      <p:bldP spid="54" grpId="0"/>
      <p:bldP spid="68" grpId="0"/>
      <p:bldP spid="74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39-40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C9E2AB-5363-4D82-902B-3DDF8350DB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1F10D2-2A09-4D96-BE70-91B76EA5664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F02D3D9A-9BF6-4308-ACB8-4CBC3FC50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26485</TotalTime>
  <Words>924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S1 Chapter 6: Statistical Distributions 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865</cp:revision>
  <dcterms:created xsi:type="dcterms:W3CDTF">2013-02-28T07:36:55Z</dcterms:created>
  <dcterms:modified xsi:type="dcterms:W3CDTF">2024-06-05T13:04:10Z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