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81" r:id="rId5"/>
    <p:sldId id="721" r:id="rId6"/>
    <p:sldId id="723" r:id="rId7"/>
    <p:sldId id="722" r:id="rId8"/>
    <p:sldId id="724" r:id="rId9"/>
    <p:sldId id="533" r:id="rId10"/>
    <p:sldId id="700" r:id="rId11"/>
    <p:sldId id="725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</a:t>
            </a:r>
            <a:r>
              <a:rPr lang="en-GB" b="1">
                <a:solidFill>
                  <a:srgbClr val="92D050"/>
                </a:solidFill>
              </a:rPr>
              <a:t>: </a:t>
            </a:r>
            <a:r>
              <a:rPr lang="en-GB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Gaussian Probability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6633C6-5FFE-4E6A-8603-C02A45AA8F80}"/>
              </a:ext>
            </a:extLst>
          </p:cNvPr>
          <p:cNvSpPr/>
          <p:nvPr/>
        </p:nvSpPr>
        <p:spPr>
          <a:xfrm>
            <a:off x="5578475" y="4537908"/>
            <a:ext cx="1771650" cy="1304925"/>
          </a:xfrm>
          <a:custGeom>
            <a:avLst/>
            <a:gdLst>
              <a:gd name="connsiteX0" fmla="*/ 0 w 1771650"/>
              <a:gd name="connsiteY0" fmla="*/ 1304925 h 1304925"/>
              <a:gd name="connsiteX1" fmla="*/ 1771650 w 1771650"/>
              <a:gd name="connsiteY1" fmla="*/ 1304925 h 1304925"/>
              <a:gd name="connsiteX2" fmla="*/ 1771650 w 1771650"/>
              <a:gd name="connsiteY2" fmla="*/ 904875 h 1304925"/>
              <a:gd name="connsiteX3" fmla="*/ 1619250 w 1771650"/>
              <a:gd name="connsiteY3" fmla="*/ 704850 h 1304925"/>
              <a:gd name="connsiteX4" fmla="*/ 1524000 w 1771650"/>
              <a:gd name="connsiteY4" fmla="*/ 504825 h 1304925"/>
              <a:gd name="connsiteX5" fmla="*/ 1419225 w 1771650"/>
              <a:gd name="connsiteY5" fmla="*/ 228600 h 1304925"/>
              <a:gd name="connsiteX6" fmla="*/ 1304925 w 1771650"/>
              <a:gd name="connsiteY6" fmla="*/ 47625 h 1304925"/>
              <a:gd name="connsiteX7" fmla="*/ 1238250 w 1771650"/>
              <a:gd name="connsiteY7" fmla="*/ 0 h 1304925"/>
              <a:gd name="connsiteX8" fmla="*/ 1209675 w 1771650"/>
              <a:gd name="connsiteY8" fmla="*/ 0 h 1304925"/>
              <a:gd name="connsiteX9" fmla="*/ 1104900 w 1771650"/>
              <a:gd name="connsiteY9" fmla="*/ 47625 h 1304925"/>
              <a:gd name="connsiteX10" fmla="*/ 1019175 w 1771650"/>
              <a:gd name="connsiteY10" fmla="*/ 152400 h 1304925"/>
              <a:gd name="connsiteX11" fmla="*/ 942975 w 1771650"/>
              <a:gd name="connsiteY11" fmla="*/ 295275 h 1304925"/>
              <a:gd name="connsiteX12" fmla="*/ 809625 w 1771650"/>
              <a:gd name="connsiteY12" fmla="*/ 523875 h 1304925"/>
              <a:gd name="connsiteX13" fmla="*/ 695325 w 1771650"/>
              <a:gd name="connsiteY13" fmla="*/ 733425 h 1304925"/>
              <a:gd name="connsiteX14" fmla="*/ 514350 w 1771650"/>
              <a:gd name="connsiteY14" fmla="*/ 904875 h 1304925"/>
              <a:gd name="connsiteX15" fmla="*/ 400050 w 1771650"/>
              <a:gd name="connsiteY15" fmla="*/ 1019175 h 1304925"/>
              <a:gd name="connsiteX16" fmla="*/ 228600 w 1771650"/>
              <a:gd name="connsiteY16" fmla="*/ 1152525 h 1304925"/>
              <a:gd name="connsiteX17" fmla="*/ 19050 w 1771650"/>
              <a:gd name="connsiteY17" fmla="*/ 1228725 h 1304925"/>
              <a:gd name="connsiteX18" fmla="*/ 0 w 1771650"/>
              <a:gd name="connsiteY18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71650" h="1304925">
                <a:moveTo>
                  <a:pt x="0" y="1304925"/>
                </a:moveTo>
                <a:lnTo>
                  <a:pt x="1771650" y="1304925"/>
                </a:lnTo>
                <a:lnTo>
                  <a:pt x="1771650" y="904875"/>
                </a:lnTo>
                <a:lnTo>
                  <a:pt x="1619250" y="704850"/>
                </a:lnTo>
                <a:lnTo>
                  <a:pt x="1524000" y="504825"/>
                </a:lnTo>
                <a:lnTo>
                  <a:pt x="1419225" y="228600"/>
                </a:lnTo>
                <a:lnTo>
                  <a:pt x="1304925" y="47625"/>
                </a:lnTo>
                <a:lnTo>
                  <a:pt x="1238250" y="0"/>
                </a:lnTo>
                <a:lnTo>
                  <a:pt x="1209675" y="0"/>
                </a:lnTo>
                <a:lnTo>
                  <a:pt x="1104900" y="47625"/>
                </a:lnTo>
                <a:lnTo>
                  <a:pt x="1019175" y="152400"/>
                </a:lnTo>
                <a:lnTo>
                  <a:pt x="942975" y="295275"/>
                </a:lnTo>
                <a:lnTo>
                  <a:pt x="809625" y="523875"/>
                </a:lnTo>
                <a:lnTo>
                  <a:pt x="695325" y="733425"/>
                </a:lnTo>
                <a:lnTo>
                  <a:pt x="514350" y="904875"/>
                </a:lnTo>
                <a:lnTo>
                  <a:pt x="400050" y="1019175"/>
                </a:lnTo>
                <a:lnTo>
                  <a:pt x="228600" y="1152525"/>
                </a:lnTo>
                <a:lnTo>
                  <a:pt x="19050" y="1228725"/>
                </a:lnTo>
                <a:lnTo>
                  <a:pt x="0" y="13049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917C3-75AF-4900-BF01-949E5D46962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5CE84CE-683F-4EFA-AE95-D0E846EA2D3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Getting normal values from your calculator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47DA3B-C021-446D-B5B0-BC6DA413E24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/>
              <p:nvPr/>
            </p:nvSpPr>
            <p:spPr>
              <a:xfrm>
                <a:off x="745200" y="2748012"/>
                <a:ext cx="5970148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IQ is distributed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Find</a:t>
                </a:r>
              </a:p>
              <a:p>
                <a:pPr marL="342900" indent="-342900">
                  <a:buAutoNum type="alphaL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&lt;109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≥93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110&lt;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&lt;120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&lt;80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&gt;106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0" y="2748012"/>
                <a:ext cx="5970148" cy="147732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3216E6C-FC99-4E59-BD26-1DEE5ED1DF5C}"/>
              </a:ext>
            </a:extLst>
          </p:cNvPr>
          <p:cNvSpPr txBox="1"/>
          <p:nvPr/>
        </p:nvSpPr>
        <p:spPr>
          <a:xfrm>
            <a:off x="338134" y="784660"/>
            <a:ext cx="702736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Note:</a:t>
            </a:r>
          </a:p>
          <a:p>
            <a:r>
              <a:rPr lang="en-GB" sz="1200" dirty="0"/>
              <a:t>If for some reason you haven’t got an fx-CG50, buy one now! </a:t>
            </a:r>
          </a:p>
          <a:p>
            <a:r>
              <a:rPr lang="en-GB" sz="1200" dirty="0"/>
              <a:t>These instructions below assume you have a </a:t>
            </a:r>
            <a:r>
              <a:rPr lang="en-GB" sz="1200" dirty="0" err="1"/>
              <a:t>Classwiz</a:t>
            </a:r>
            <a:r>
              <a:rPr lang="en-GB" sz="1200" dirty="0"/>
              <a:t>.  TODO: check </a:t>
            </a:r>
            <a:r>
              <a:rPr lang="en-GB" sz="1200" dirty="0" err="1"/>
              <a:t>andupdate</a:t>
            </a:r>
            <a:r>
              <a:rPr lang="en-GB" sz="1200" dirty="0"/>
              <a:t> for fx-CG50.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480EE-B984-4614-A6D8-CF3FA8FB4A19}"/>
              </a:ext>
            </a:extLst>
          </p:cNvPr>
          <p:cNvSpPr txBox="1"/>
          <p:nvPr/>
        </p:nvSpPr>
        <p:spPr>
          <a:xfrm>
            <a:off x="702376" y="1598237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like a cumulative frequency graph gives the running total of the frequency up to a given value, a </a:t>
            </a:r>
            <a:r>
              <a:rPr lang="en-GB" b="1" dirty="0"/>
              <a:t>cumulative distribution </a:t>
            </a:r>
            <a:r>
              <a:rPr lang="en-GB" dirty="0"/>
              <a:t>gives the </a:t>
            </a:r>
            <a:r>
              <a:rPr lang="en-GB" b="1" dirty="0"/>
              <a:t>running total of the probability </a:t>
            </a:r>
            <a:r>
              <a:rPr lang="en-GB" dirty="0"/>
              <a:t>up to a given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54EDF4-C7E9-48CD-847E-925FD215446B}"/>
                  </a:ext>
                </a:extLst>
              </p:cNvPr>
              <p:cNvSpPr txBox="1"/>
              <p:nvPr/>
            </p:nvSpPr>
            <p:spPr>
              <a:xfrm>
                <a:off x="683568" y="4451785"/>
                <a:ext cx="43690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GB" sz="1400" dirty="0"/>
                  <a:t>Press MODE.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Choose DISTRIBUTION (option 7)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Choose Normal CD (i.e. “Cumulative Distribution”)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Since the lower value is effectively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GB" sz="1400" dirty="0"/>
                  <a:t>, use any value at least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400" dirty="0"/>
                  <a:t> below the mean (-100000 will do!). Press = after each value.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Put the upper value as 109.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Set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You should obtain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&lt;109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=0.7257 (4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54EDF4-C7E9-48CD-847E-925FD2154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51785"/>
                <a:ext cx="4369048" cy="2031325"/>
              </a:xfrm>
              <a:prstGeom prst="rect">
                <a:avLst/>
              </a:prstGeom>
              <a:blipFill>
                <a:blip r:embed="rId4"/>
                <a:stretch>
                  <a:fillRect l="-418" t="-898" b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FA59395-5495-4E1B-AF15-D16CB5BD74C1}"/>
              </a:ext>
            </a:extLst>
          </p:cNvPr>
          <p:cNvSpPr/>
          <p:nvPr/>
        </p:nvSpPr>
        <p:spPr>
          <a:xfrm>
            <a:off x="290424" y="4479528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4978A6-A529-4C2A-ABF7-692536FAB0E8}"/>
              </a:ext>
            </a:extLst>
          </p:cNvPr>
          <p:cNvCxnSpPr>
            <a:cxnSpLocks/>
          </p:cNvCxnSpPr>
          <p:nvPr/>
        </p:nvCxnSpPr>
        <p:spPr>
          <a:xfrm>
            <a:off x="5582132" y="5836451"/>
            <a:ext cx="259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F9018A-E970-4529-8448-1BA0196D8979}"/>
              </a:ext>
            </a:extLst>
          </p:cNvPr>
          <p:cNvSpPr/>
          <p:nvPr/>
        </p:nvSpPr>
        <p:spPr>
          <a:xfrm>
            <a:off x="5520864" y="4514411"/>
            <a:ext cx="2578100" cy="1270000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29803-D004-4D54-BCCE-391853821E03}"/>
              </a:ext>
            </a:extLst>
          </p:cNvPr>
          <p:cNvCxnSpPr>
            <a:cxnSpLocks/>
          </p:cNvCxnSpPr>
          <p:nvPr/>
        </p:nvCxnSpPr>
        <p:spPr>
          <a:xfrm flipV="1">
            <a:off x="6806268" y="4235011"/>
            <a:ext cx="0" cy="1601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64C967-4A1C-4065-ABCC-E3DEFB3AD0F0}"/>
              </a:ext>
            </a:extLst>
          </p:cNvPr>
          <p:cNvSpPr txBox="1"/>
          <p:nvPr/>
        </p:nvSpPr>
        <p:spPr>
          <a:xfrm>
            <a:off x="6521893" y="5836451"/>
            <a:ext cx="64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6DFE-8E9E-45FA-97E3-D5A44376A233}"/>
              </a:ext>
            </a:extLst>
          </p:cNvPr>
          <p:cNvSpPr txBox="1"/>
          <p:nvPr/>
        </p:nvSpPr>
        <p:spPr>
          <a:xfrm>
            <a:off x="7063358" y="5825069"/>
            <a:ext cx="64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032EE-019C-4B14-B664-786E043A3B60}"/>
              </a:ext>
            </a:extLst>
          </p:cNvPr>
          <p:cNvSpPr txBox="1"/>
          <p:nvPr/>
        </p:nvSpPr>
        <p:spPr>
          <a:xfrm>
            <a:off x="7308304" y="3861048"/>
            <a:ext cx="1559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diagram, while not essential, is useful to get a sense of whether our answer is correct. We know the probability must be above 0.5, so 0.7257 sounds about right.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9AC74D-114E-46ED-BBFF-C7E84E97DB3A}"/>
              </a:ext>
            </a:extLst>
          </p:cNvPr>
          <p:cNvCxnSpPr/>
          <p:nvPr/>
        </p:nvCxnSpPr>
        <p:spPr>
          <a:xfrm flipH="1">
            <a:off x="7020272" y="4293096"/>
            <a:ext cx="286767" cy="26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7BB7B9-EE26-4BB2-A4B9-5A1C9F20A13D}"/>
              </a:ext>
            </a:extLst>
          </p:cNvPr>
          <p:cNvSpPr txBox="1"/>
          <p:nvPr/>
        </p:nvSpPr>
        <p:spPr>
          <a:xfrm>
            <a:off x="5015209" y="5990616"/>
            <a:ext cx="1270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 lower bound, so use -100000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9D4C22-EA87-4861-87D1-7BD6A8ECCBC3}"/>
              </a:ext>
            </a:extLst>
          </p:cNvPr>
          <p:cNvCxnSpPr>
            <a:cxnSpLocks/>
          </p:cNvCxnSpPr>
          <p:nvPr/>
        </p:nvCxnSpPr>
        <p:spPr>
          <a:xfrm flipV="1">
            <a:off x="5520865" y="5858708"/>
            <a:ext cx="41735" cy="2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E5E515-F9A9-49D0-AE96-C0B9CB66C350}"/>
              </a:ext>
            </a:extLst>
          </p:cNvPr>
          <p:cNvSpPr/>
          <p:nvPr/>
        </p:nvSpPr>
        <p:spPr>
          <a:xfrm>
            <a:off x="6359525" y="5273675"/>
            <a:ext cx="438150" cy="304800"/>
          </a:xfrm>
          <a:custGeom>
            <a:avLst/>
            <a:gdLst>
              <a:gd name="connsiteX0" fmla="*/ 0 w 438150"/>
              <a:gd name="connsiteY0" fmla="*/ 304800 h 304800"/>
              <a:gd name="connsiteX1" fmla="*/ 0 w 438150"/>
              <a:gd name="connsiteY1" fmla="*/ 0 h 304800"/>
              <a:gd name="connsiteX2" fmla="*/ 177800 w 438150"/>
              <a:gd name="connsiteY2" fmla="*/ 139700 h 304800"/>
              <a:gd name="connsiteX3" fmla="*/ 320675 w 438150"/>
              <a:gd name="connsiteY3" fmla="*/ 203200 h 304800"/>
              <a:gd name="connsiteX4" fmla="*/ 434975 w 438150"/>
              <a:gd name="connsiteY4" fmla="*/ 238125 h 304800"/>
              <a:gd name="connsiteX5" fmla="*/ 438150 w 438150"/>
              <a:gd name="connsiteY5" fmla="*/ 301625 h 304800"/>
              <a:gd name="connsiteX6" fmla="*/ 0 w 438150"/>
              <a:gd name="connsiteY6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150" h="304800">
                <a:moveTo>
                  <a:pt x="0" y="304800"/>
                </a:moveTo>
                <a:lnTo>
                  <a:pt x="0" y="0"/>
                </a:lnTo>
                <a:lnTo>
                  <a:pt x="177800" y="139700"/>
                </a:lnTo>
                <a:lnTo>
                  <a:pt x="320675" y="203200"/>
                </a:lnTo>
                <a:lnTo>
                  <a:pt x="434975" y="238125"/>
                </a:lnTo>
                <a:lnTo>
                  <a:pt x="438150" y="301625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3D7BB1-053F-42DF-9E23-8419436EC5F3}"/>
              </a:ext>
            </a:extLst>
          </p:cNvPr>
          <p:cNvSpPr/>
          <p:nvPr/>
        </p:nvSpPr>
        <p:spPr>
          <a:xfrm>
            <a:off x="5283200" y="5114925"/>
            <a:ext cx="469900" cy="463550"/>
          </a:xfrm>
          <a:custGeom>
            <a:avLst/>
            <a:gdLst>
              <a:gd name="connsiteX0" fmla="*/ 469900 w 482600"/>
              <a:gd name="connsiteY0" fmla="*/ 469900 h 469900"/>
              <a:gd name="connsiteX1" fmla="*/ 482600 w 482600"/>
              <a:gd name="connsiteY1" fmla="*/ 0 h 469900"/>
              <a:gd name="connsiteX2" fmla="*/ 304800 w 482600"/>
              <a:gd name="connsiteY2" fmla="*/ 209550 h 469900"/>
              <a:gd name="connsiteX3" fmla="*/ 225425 w 482600"/>
              <a:gd name="connsiteY3" fmla="*/ 288925 h 469900"/>
              <a:gd name="connsiteX4" fmla="*/ 101600 w 482600"/>
              <a:gd name="connsiteY4" fmla="*/ 371475 h 469900"/>
              <a:gd name="connsiteX5" fmla="*/ 0 w 482600"/>
              <a:gd name="connsiteY5" fmla="*/ 419100 h 469900"/>
              <a:gd name="connsiteX6" fmla="*/ 6350 w 482600"/>
              <a:gd name="connsiteY6" fmla="*/ 466725 h 469900"/>
              <a:gd name="connsiteX7" fmla="*/ 469900 w 482600"/>
              <a:gd name="connsiteY7" fmla="*/ 469900 h 469900"/>
              <a:gd name="connsiteX0" fmla="*/ 469900 w 469900"/>
              <a:gd name="connsiteY0" fmla="*/ 463550 h 463550"/>
              <a:gd name="connsiteX1" fmla="*/ 469900 w 469900"/>
              <a:gd name="connsiteY1" fmla="*/ 0 h 463550"/>
              <a:gd name="connsiteX2" fmla="*/ 304800 w 469900"/>
              <a:gd name="connsiteY2" fmla="*/ 203200 h 463550"/>
              <a:gd name="connsiteX3" fmla="*/ 225425 w 469900"/>
              <a:gd name="connsiteY3" fmla="*/ 282575 h 463550"/>
              <a:gd name="connsiteX4" fmla="*/ 101600 w 469900"/>
              <a:gd name="connsiteY4" fmla="*/ 365125 h 463550"/>
              <a:gd name="connsiteX5" fmla="*/ 0 w 469900"/>
              <a:gd name="connsiteY5" fmla="*/ 412750 h 463550"/>
              <a:gd name="connsiteX6" fmla="*/ 6350 w 469900"/>
              <a:gd name="connsiteY6" fmla="*/ 460375 h 463550"/>
              <a:gd name="connsiteX7" fmla="*/ 469900 w 469900"/>
              <a:gd name="connsiteY7" fmla="*/ 46355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900" h="463550">
                <a:moveTo>
                  <a:pt x="469900" y="463550"/>
                </a:moveTo>
                <a:lnTo>
                  <a:pt x="469900" y="0"/>
                </a:lnTo>
                <a:lnTo>
                  <a:pt x="304800" y="203200"/>
                </a:lnTo>
                <a:lnTo>
                  <a:pt x="225425" y="282575"/>
                </a:lnTo>
                <a:lnTo>
                  <a:pt x="101600" y="365125"/>
                </a:lnTo>
                <a:lnTo>
                  <a:pt x="0" y="412750"/>
                </a:lnTo>
                <a:lnTo>
                  <a:pt x="6350" y="460375"/>
                </a:lnTo>
                <a:lnTo>
                  <a:pt x="469900" y="4635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917C3-75AF-4900-BF01-949E5D46962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5CE84CE-683F-4EFA-AE95-D0E846EA2D3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Getting normal values from your calculator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47DA3B-C021-446D-B5B0-BC6DA413E24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/>
              <p:nvPr/>
            </p:nvSpPr>
            <p:spPr>
              <a:xfrm>
                <a:off x="447863" y="887912"/>
                <a:ext cx="5970148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IQ is distributed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Find</a:t>
                </a:r>
              </a:p>
              <a:p>
                <a:pPr marL="342900" indent="-342900">
                  <a:buAutoNum type="alphaL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&lt;109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≥93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110&lt;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&lt;120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&lt;80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&gt;106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3" y="887912"/>
                <a:ext cx="5970148" cy="147732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54EDF4-C7E9-48CD-847E-925FD215446B}"/>
                  </a:ext>
                </a:extLst>
              </p:cNvPr>
              <p:cNvSpPr txBox="1"/>
              <p:nvPr/>
            </p:nvSpPr>
            <p:spPr>
              <a:xfrm>
                <a:off x="874068" y="2556310"/>
                <a:ext cx="43690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Use 93 for the lower limit and something arbitrarily high (e.g. 100000) for the upper limit.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≥93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=0.6796 (4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54EDF4-C7E9-48CD-847E-925FD2154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8" y="2556310"/>
                <a:ext cx="4369048" cy="1077218"/>
              </a:xfrm>
              <a:prstGeom prst="rect">
                <a:avLst/>
              </a:prstGeom>
              <a:blipFill>
                <a:blip r:embed="rId3"/>
                <a:stretch>
                  <a:fillRect l="-697" t="-1695" b="-22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FA59395-5495-4E1B-AF15-D16CB5BD74C1}"/>
              </a:ext>
            </a:extLst>
          </p:cNvPr>
          <p:cNvSpPr/>
          <p:nvPr/>
        </p:nvSpPr>
        <p:spPr>
          <a:xfrm>
            <a:off x="480924" y="2495550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158C8C-2A58-4671-BDEE-A71EA9A49070}"/>
              </a:ext>
            </a:extLst>
          </p:cNvPr>
          <p:cNvGrpSpPr/>
          <p:nvPr/>
        </p:nvGrpSpPr>
        <p:grpSpPr>
          <a:xfrm>
            <a:off x="5254164" y="2472053"/>
            <a:ext cx="1699086" cy="1340988"/>
            <a:chOff x="5139864" y="4548503"/>
            <a:chExt cx="2653556" cy="20183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A6695CB-5A68-45B9-B7CF-8E210BA53633}"/>
                </a:ext>
              </a:extLst>
            </p:cNvPr>
            <p:cNvSpPr/>
            <p:nvPr/>
          </p:nvSpPr>
          <p:spPr>
            <a:xfrm>
              <a:off x="5905500" y="4838700"/>
              <a:ext cx="1724025" cy="1323975"/>
            </a:xfrm>
            <a:custGeom>
              <a:avLst/>
              <a:gdLst>
                <a:gd name="connsiteX0" fmla="*/ 0 w 1724025"/>
                <a:gd name="connsiteY0" fmla="*/ 1323975 h 1323975"/>
                <a:gd name="connsiteX1" fmla="*/ 0 w 1724025"/>
                <a:gd name="connsiteY1" fmla="*/ 714375 h 1323975"/>
                <a:gd name="connsiteX2" fmla="*/ 190500 w 1724025"/>
                <a:gd name="connsiteY2" fmla="*/ 361950 h 1323975"/>
                <a:gd name="connsiteX3" fmla="*/ 295275 w 1724025"/>
                <a:gd name="connsiteY3" fmla="*/ 161925 h 1323975"/>
                <a:gd name="connsiteX4" fmla="*/ 390525 w 1724025"/>
                <a:gd name="connsiteY4" fmla="*/ 38100 h 1323975"/>
                <a:gd name="connsiteX5" fmla="*/ 466725 w 1724025"/>
                <a:gd name="connsiteY5" fmla="*/ 0 h 1323975"/>
                <a:gd name="connsiteX6" fmla="*/ 542925 w 1724025"/>
                <a:gd name="connsiteY6" fmla="*/ 0 h 1323975"/>
                <a:gd name="connsiteX7" fmla="*/ 628650 w 1724025"/>
                <a:gd name="connsiteY7" fmla="*/ 38100 h 1323975"/>
                <a:gd name="connsiteX8" fmla="*/ 714375 w 1724025"/>
                <a:gd name="connsiteY8" fmla="*/ 266700 h 1323975"/>
                <a:gd name="connsiteX9" fmla="*/ 819150 w 1724025"/>
                <a:gd name="connsiteY9" fmla="*/ 523875 h 1323975"/>
                <a:gd name="connsiteX10" fmla="*/ 923925 w 1724025"/>
                <a:gd name="connsiteY10" fmla="*/ 752475 h 1323975"/>
                <a:gd name="connsiteX11" fmla="*/ 1057275 w 1724025"/>
                <a:gd name="connsiteY11" fmla="*/ 904875 h 1323975"/>
                <a:gd name="connsiteX12" fmla="*/ 1190625 w 1724025"/>
                <a:gd name="connsiteY12" fmla="*/ 1019175 h 1323975"/>
                <a:gd name="connsiteX13" fmla="*/ 1400175 w 1724025"/>
                <a:gd name="connsiteY13" fmla="*/ 1123950 h 1323975"/>
                <a:gd name="connsiteX14" fmla="*/ 1581150 w 1724025"/>
                <a:gd name="connsiteY14" fmla="*/ 1190625 h 1323975"/>
                <a:gd name="connsiteX15" fmla="*/ 1714500 w 1724025"/>
                <a:gd name="connsiteY15" fmla="*/ 1219200 h 1323975"/>
                <a:gd name="connsiteX16" fmla="*/ 1724025 w 1724025"/>
                <a:gd name="connsiteY16" fmla="*/ 1323975 h 1323975"/>
                <a:gd name="connsiteX17" fmla="*/ 0 w 1724025"/>
                <a:gd name="connsiteY17" fmla="*/ 1323975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025" h="1323975">
                  <a:moveTo>
                    <a:pt x="0" y="1323975"/>
                  </a:moveTo>
                  <a:lnTo>
                    <a:pt x="0" y="714375"/>
                  </a:lnTo>
                  <a:lnTo>
                    <a:pt x="190500" y="361950"/>
                  </a:lnTo>
                  <a:lnTo>
                    <a:pt x="295275" y="161925"/>
                  </a:lnTo>
                  <a:lnTo>
                    <a:pt x="390525" y="38100"/>
                  </a:lnTo>
                  <a:lnTo>
                    <a:pt x="466725" y="0"/>
                  </a:lnTo>
                  <a:lnTo>
                    <a:pt x="542925" y="0"/>
                  </a:lnTo>
                  <a:lnTo>
                    <a:pt x="628650" y="38100"/>
                  </a:lnTo>
                  <a:lnTo>
                    <a:pt x="714375" y="266700"/>
                  </a:lnTo>
                  <a:lnTo>
                    <a:pt x="819150" y="523875"/>
                  </a:lnTo>
                  <a:lnTo>
                    <a:pt x="923925" y="752475"/>
                  </a:lnTo>
                  <a:lnTo>
                    <a:pt x="1057275" y="904875"/>
                  </a:lnTo>
                  <a:lnTo>
                    <a:pt x="1190625" y="1019175"/>
                  </a:lnTo>
                  <a:lnTo>
                    <a:pt x="1400175" y="1123950"/>
                  </a:lnTo>
                  <a:lnTo>
                    <a:pt x="1581150" y="1190625"/>
                  </a:lnTo>
                  <a:lnTo>
                    <a:pt x="1714500" y="1219200"/>
                  </a:lnTo>
                  <a:lnTo>
                    <a:pt x="1724025" y="1323975"/>
                  </a:lnTo>
                  <a:lnTo>
                    <a:pt x="0" y="13239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4978A6-A529-4C2A-ABF7-692536FAB0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F9018A-E970-4529-8448-1BA0196D8979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F529803-D004-4D54-BCCE-391853821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64C967-4A1C-4065-ABCC-E3DEFB3AD0F0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B76DFE-8E9E-45FA-97E3-D5A44376A233}"/>
                </a:ext>
              </a:extLst>
            </p:cNvPr>
            <p:cNvSpPr txBox="1"/>
            <p:nvPr/>
          </p:nvSpPr>
          <p:spPr>
            <a:xfrm>
              <a:off x="5682897" y="6149193"/>
              <a:ext cx="64264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93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57D203-27EB-41A3-8E55-19066B7FE4B3}"/>
                  </a:ext>
                </a:extLst>
              </p:cNvPr>
              <p:cNvSpPr txBox="1"/>
              <p:nvPr/>
            </p:nvSpPr>
            <p:spPr>
              <a:xfrm>
                <a:off x="879808" y="3951332"/>
                <a:ext cx="4369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110&lt;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&lt;120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=0.1613 (4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57D203-27EB-41A3-8E55-19066B7F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08" y="3951332"/>
                <a:ext cx="436904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CCF23-C844-4962-A2C7-9671D521945D}"/>
                  </a:ext>
                </a:extLst>
              </p:cNvPr>
              <p:cNvSpPr txBox="1"/>
              <p:nvPr/>
            </p:nvSpPr>
            <p:spPr>
              <a:xfrm>
                <a:off x="7131504" y="2539836"/>
                <a:ext cx="1800200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Fro Note</a:t>
                </a:r>
                <a:r>
                  <a:rPr lang="en-GB" sz="1200" dirty="0"/>
                  <a:t>: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1200" dirty="0"/>
                  <a:t> vs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/>
                  <a:t> makes no difference as the distribution is continuous.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CCF23-C844-4962-A2C7-9671D521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04" y="2539836"/>
                <a:ext cx="1800200" cy="646331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119B01A-7D8E-4CB2-BF5B-BE5C8C6033C9}"/>
              </a:ext>
            </a:extLst>
          </p:cNvPr>
          <p:cNvSpPr/>
          <p:nvPr/>
        </p:nvSpPr>
        <p:spPr>
          <a:xfrm>
            <a:off x="488217" y="3951332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E2BDDB-FD86-4A91-AE34-76CF240B1280}"/>
              </a:ext>
            </a:extLst>
          </p:cNvPr>
          <p:cNvSpPr/>
          <p:nvPr/>
        </p:nvSpPr>
        <p:spPr>
          <a:xfrm>
            <a:off x="480924" y="4458177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5228233" y="4514799"/>
            <a:ext cx="1699086" cy="1340988"/>
            <a:chOff x="5139864" y="4548503"/>
            <a:chExt cx="2653556" cy="201835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FBA1D8-96BC-40A4-AD55-531801C1F7D3}"/>
                </a:ext>
              </a:extLst>
            </p:cNvPr>
            <p:cNvSpPr txBox="1"/>
            <p:nvPr/>
          </p:nvSpPr>
          <p:spPr>
            <a:xfrm>
              <a:off x="5682897" y="6149193"/>
              <a:ext cx="64264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80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C0C3BD-8C1A-4F50-8129-B7AAE66D0DF2}"/>
                </a:ext>
              </a:extLst>
            </p:cNvPr>
            <p:cNvSpPr txBox="1"/>
            <p:nvPr/>
          </p:nvSpPr>
          <p:spPr>
            <a:xfrm>
              <a:off x="6595972" y="614919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106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FB369E-8557-4844-A679-3BB764912F4A}"/>
                  </a:ext>
                </a:extLst>
              </p:cNvPr>
              <p:cNvSpPr txBox="1"/>
              <p:nvPr/>
            </p:nvSpPr>
            <p:spPr>
              <a:xfrm>
                <a:off x="914588" y="4493938"/>
                <a:ext cx="43690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From the graph, we can see that we can find the probability between 80 and 106, and take away from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&lt;80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&gt;106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80&lt;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&lt;106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=1−0.5642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=0.4358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FB369E-8557-4844-A679-3BB76491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88" y="4493938"/>
                <a:ext cx="4369048" cy="1569660"/>
              </a:xfrm>
              <a:prstGeom prst="rect">
                <a:avLst/>
              </a:prstGeom>
              <a:blipFill>
                <a:blip r:embed="rId6"/>
                <a:stretch>
                  <a:fillRect l="-697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747232" y="2495550"/>
            <a:ext cx="6225068" cy="1209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4D979E-24C5-453A-83A8-41F52373807A}"/>
              </a:ext>
            </a:extLst>
          </p:cNvPr>
          <p:cNvSpPr/>
          <p:nvPr/>
        </p:nvSpPr>
        <p:spPr>
          <a:xfrm>
            <a:off x="739793" y="3944741"/>
            <a:ext cx="4575157" cy="3796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FCCF23-C844-4962-A2C7-9671D521945D}"/>
                  </a:ext>
                </a:extLst>
              </p:cNvPr>
              <p:cNvSpPr txBox="1"/>
              <p:nvPr/>
            </p:nvSpPr>
            <p:spPr>
              <a:xfrm>
                <a:off x="2140391" y="5886780"/>
                <a:ext cx="5253958" cy="4308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Froculator Tip</a:t>
                </a:r>
                <a:r>
                  <a:rPr lang="en-GB" sz="1100" dirty="0"/>
                  <a:t>: You will need to switch back to normal calculation mode to do the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1−…</m:t>
                    </m:r>
                  </m:oMath>
                </a14:m>
                <a:r>
                  <a:rPr lang="en-GB" sz="1100" dirty="0"/>
                  <a:t>.</a:t>
                </a:r>
              </a:p>
              <a:p>
                <a:r>
                  <a:rPr lang="en-GB" sz="1100" dirty="0"/>
                  <a:t>Note however that the ANS key will store the last result from the Distribution Mode!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FCCF23-C844-4962-A2C7-9671D521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91" y="5886780"/>
                <a:ext cx="5253958" cy="430887"/>
              </a:xfrm>
              <a:prstGeom prst="rect">
                <a:avLst/>
              </a:prstGeom>
              <a:blipFill>
                <a:blip r:embed="rId7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9CDDC2F-9762-4AB0-A02B-EF1F7D227C11}"/>
              </a:ext>
            </a:extLst>
          </p:cNvPr>
          <p:cNvSpPr/>
          <p:nvPr/>
        </p:nvSpPr>
        <p:spPr>
          <a:xfrm>
            <a:off x="731646" y="4460415"/>
            <a:ext cx="6975439" cy="1901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32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8594FC-0FED-4B6A-A51D-C8AF6A3B887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DAC8ACA-369A-47A9-B73E-727EC596ED1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A21807-824C-40D9-A9A1-F3922AABAE5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4DFD0-16A8-45DC-87AF-37DC4E90FB74}"/>
                  </a:ext>
                </a:extLst>
              </p:cNvPr>
              <p:cNvSpPr txBox="1"/>
              <p:nvPr/>
            </p:nvSpPr>
            <p:spPr>
              <a:xfrm>
                <a:off x="447862" y="887912"/>
                <a:ext cx="8084577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criteria for joining Mensa is an IQ of at least 131.</a:t>
                </a:r>
              </a:p>
              <a:p>
                <a:r>
                  <a:rPr lang="en-GB" dirty="0"/>
                  <a:t>Assuming that IQ has the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for a population, determine: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What percentage of people are eligible to join Mensa.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If 30 adults are randomly chosen, the probability that at least 3 of them will be eligible to join. </a:t>
                </a:r>
                <a:r>
                  <a:rPr lang="en-GB" sz="1200" dirty="0"/>
                  <a:t>(Hint: Binomial distribution?)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4DFD0-16A8-45DC-87AF-37DC4E90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" y="887912"/>
                <a:ext cx="8084577" cy="147732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4E4DB9-A60C-48AC-A59B-0051AEC34298}"/>
                  </a:ext>
                </a:extLst>
              </p:cNvPr>
              <p:cNvSpPr txBox="1"/>
              <p:nvPr/>
            </p:nvSpPr>
            <p:spPr>
              <a:xfrm>
                <a:off x="683568" y="2708920"/>
                <a:ext cx="633670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≥131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=0.01938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be the number of adults among 30 who are eligible to join.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(30, 0.0193827)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=1−0.979986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=0.02001 (4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4E4DB9-A60C-48AC-A59B-0051AEC3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08920"/>
                <a:ext cx="6336704" cy="2585323"/>
              </a:xfrm>
              <a:prstGeom prst="rect">
                <a:avLst/>
              </a:prstGeom>
              <a:blipFill>
                <a:blip r:embed="rId3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75A3BF-1551-48ED-A10D-18FD5C5559E1}"/>
              </a:ext>
            </a:extLst>
          </p:cNvPr>
          <p:cNvSpPr txBox="1"/>
          <p:nvPr/>
        </p:nvSpPr>
        <p:spPr>
          <a:xfrm>
            <a:off x="6639480" y="3722824"/>
            <a:ext cx="2419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Froculator</a:t>
            </a:r>
            <a:r>
              <a:rPr lang="en-GB" sz="1400" b="1" dirty="0"/>
              <a:t> Note</a:t>
            </a:r>
            <a:r>
              <a:rPr lang="en-GB" sz="1400" dirty="0"/>
              <a:t>: You absolutely can’t use tables in a formula booklet here. You’ll need to use a calculator.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94F82-4D70-4413-B47E-D2DD32252E5B}"/>
              </a:ext>
            </a:extLst>
          </p:cNvPr>
          <p:cNvCxnSpPr/>
          <p:nvPr/>
        </p:nvCxnSpPr>
        <p:spPr>
          <a:xfrm flipH="1" flipV="1">
            <a:off x="6134986" y="3689498"/>
            <a:ext cx="453238" cy="3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FA59395-5495-4E1B-AF15-D16CB5BD74C1}"/>
              </a:ext>
            </a:extLst>
          </p:cNvPr>
          <p:cNvSpPr/>
          <p:nvPr/>
        </p:nvSpPr>
        <p:spPr>
          <a:xfrm>
            <a:off x="322982" y="2728306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59395-5495-4E1B-AF15-D16CB5BD74C1}"/>
              </a:ext>
            </a:extLst>
          </p:cNvPr>
          <p:cNvSpPr/>
          <p:nvPr/>
        </p:nvSpPr>
        <p:spPr>
          <a:xfrm>
            <a:off x="322982" y="3284984"/>
            <a:ext cx="2515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574558" y="2721389"/>
            <a:ext cx="8394874" cy="384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564213" y="3284984"/>
            <a:ext cx="8405219" cy="1719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09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22-23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7DC5A77-160C-6B49-C8CD-7A6EF8F9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78" y="917206"/>
            <a:ext cx="65151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12141F-2120-A5E1-D48A-6512A30D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53" y="1052736"/>
            <a:ext cx="67627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99378E-F292-3073-F9EA-930910AE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90" y="1175489"/>
            <a:ext cx="6467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4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112857-9DEC-31E1-D7A4-F82CD2C0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5042277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30460</TotalTime>
  <Words>552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Stats Yr2 Chapter 3: Distribution-N  Gaussian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1208</cp:revision>
  <dcterms:created xsi:type="dcterms:W3CDTF">2013-02-28T07:36:55Z</dcterms:created>
  <dcterms:modified xsi:type="dcterms:W3CDTF">2024-05-22T14:47:13Z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