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500" r:id="rId6"/>
    <p:sldId id="501" r:id="rId7"/>
    <p:sldId id="502" r:id="rId8"/>
    <p:sldId id="503" r:id="rId9"/>
    <p:sldId id="549" r:id="rId10"/>
    <p:sldId id="543" r:id="rId11"/>
    <p:sldId id="550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1FC639A-3A81-47B9-B8A3-86204E352474}"/>
    <pc:docChg chg="modSld">
      <pc:chgData name="Dieter Beaven" userId="9bbdb69f-69d0-4759-aa9b-5c090a2da237" providerId="ADAL" clId="{21FC639A-3A81-47B9-B8A3-86204E352474}" dt="2025-06-24T14:38:32.087" v="20" actId="20577"/>
      <pc:docMkLst>
        <pc:docMk/>
      </pc:docMkLst>
      <pc:sldChg chg="modSp mod">
        <pc:chgData name="Dieter Beaven" userId="9bbdb69f-69d0-4759-aa9b-5c090a2da237" providerId="ADAL" clId="{21FC639A-3A81-47B9-B8A3-86204E352474}" dt="2025-06-24T14:38:32.087" v="2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1FC639A-3A81-47B9-B8A3-86204E352474}" dt="2025-06-24T14:38:32.087" v="2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84D68AC6-2888-4BA8-ABC2-5F39678AA473}"/>
    <pc:docChg chg="addSld modSld">
      <pc:chgData name="Dieter Beaven" userId="9bbdb69f-69d0-4759-aa9b-5c090a2da237" providerId="ADAL" clId="{84D68AC6-2888-4BA8-ABC2-5F39678AA473}" dt="2025-04-28T14:55:12.801" v="10" actId="20577"/>
      <pc:docMkLst>
        <pc:docMk/>
      </pc:docMkLst>
      <pc:sldChg chg="add">
        <pc:chgData name="Dieter Beaven" userId="9bbdb69f-69d0-4759-aa9b-5c090a2da237" providerId="ADAL" clId="{84D68AC6-2888-4BA8-ABC2-5F39678AA473}" dt="2025-04-28T14:54:52.044" v="0"/>
        <pc:sldMkLst>
          <pc:docMk/>
          <pc:sldMk cId="3305154508" sldId="500"/>
        </pc:sldMkLst>
      </pc:sldChg>
      <pc:sldChg chg="add">
        <pc:chgData name="Dieter Beaven" userId="9bbdb69f-69d0-4759-aa9b-5c090a2da237" providerId="ADAL" clId="{84D68AC6-2888-4BA8-ABC2-5F39678AA473}" dt="2025-04-28T14:54:52.044" v="0"/>
        <pc:sldMkLst>
          <pc:docMk/>
          <pc:sldMk cId="1186424205" sldId="501"/>
        </pc:sldMkLst>
      </pc:sldChg>
      <pc:sldChg chg="add">
        <pc:chgData name="Dieter Beaven" userId="9bbdb69f-69d0-4759-aa9b-5c090a2da237" providerId="ADAL" clId="{84D68AC6-2888-4BA8-ABC2-5F39678AA473}" dt="2025-04-28T14:54:52.044" v="0"/>
        <pc:sldMkLst>
          <pc:docMk/>
          <pc:sldMk cId="1058276657" sldId="502"/>
        </pc:sldMkLst>
      </pc:sldChg>
      <pc:sldChg chg="add">
        <pc:chgData name="Dieter Beaven" userId="9bbdb69f-69d0-4759-aa9b-5c090a2da237" providerId="ADAL" clId="{84D68AC6-2888-4BA8-ABC2-5F39678AA473}" dt="2025-04-28T14:54:52.044" v="0"/>
        <pc:sldMkLst>
          <pc:docMk/>
          <pc:sldMk cId="4063429640" sldId="503"/>
        </pc:sldMkLst>
      </pc:sldChg>
      <pc:sldChg chg="modSp mod">
        <pc:chgData name="Dieter Beaven" userId="9bbdb69f-69d0-4759-aa9b-5c090a2da237" providerId="ADAL" clId="{84D68AC6-2888-4BA8-ABC2-5F39678AA473}" dt="2025-04-28T14:55:12.801" v="10" actId="20577"/>
        <pc:sldMkLst>
          <pc:docMk/>
          <pc:sldMk cId="3055658135" sldId="549"/>
        </pc:sldMkLst>
        <pc:spChg chg="mod">
          <ac:chgData name="Dieter Beaven" userId="9bbdb69f-69d0-4759-aa9b-5c090a2da237" providerId="ADAL" clId="{84D68AC6-2888-4BA8-ABC2-5F39678AA473}" dt="2025-04-28T14:55:05.739" v="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84D68AC6-2888-4BA8-ABC2-5F39678AA473}" dt="2025-04-28T14:55:12.801" v="10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D733B44F-AD39-4577-A6C7-F32FFB37D3C5}"/>
    <pc:docChg chg="modSld">
      <pc:chgData name="Dieter Beaven" userId="9bbdb69f-69d0-4759-aa9b-5c090a2da237" providerId="ADAL" clId="{D733B44F-AD39-4577-A6C7-F32FFB37D3C5}" dt="2025-04-25T15:28:12.772" v="3" actId="20577"/>
      <pc:docMkLst>
        <pc:docMk/>
      </pc:docMkLst>
      <pc:sldChg chg="modSp mod">
        <pc:chgData name="Dieter Beaven" userId="9bbdb69f-69d0-4759-aa9b-5c090a2da237" providerId="ADAL" clId="{D733B44F-AD39-4577-A6C7-F32FFB37D3C5}" dt="2025-04-25T15:28:12.772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5T15:28:12.772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5T15:25:32.218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733B44F-AD39-4577-A6C7-F32FFB37D3C5}" dt="2025-04-25T15:25:32.218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C9864511-2D2B-4FD5-BCF1-E64CA5BD1997}"/>
    <pc:docChg chg="delSld modSld">
      <pc:chgData name="Dieter Beaven" userId="9bbdb69f-69d0-4759-aa9b-5c090a2da237" providerId="ADAL" clId="{C9864511-2D2B-4FD5-BCF1-E64CA5BD1997}" dt="2025-06-04T11:23:05.432" v="9" actId="47"/>
      <pc:docMkLst>
        <pc:docMk/>
      </pc:docMkLst>
      <pc:sldChg chg="addSp modSp mod">
        <pc:chgData name="Dieter Beaven" userId="9bbdb69f-69d0-4759-aa9b-5c090a2da237" providerId="ADAL" clId="{C9864511-2D2B-4FD5-BCF1-E64CA5BD1997}" dt="2025-06-03T15:45:22.489" v="2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C9864511-2D2B-4FD5-BCF1-E64CA5BD1997}" dt="2025-06-03T15:45:22.489" v="2" actId="1076"/>
          <ac:picMkLst>
            <pc:docMk/>
            <pc:sldMk cId="3896053727" sldId="543"/>
            <ac:picMk id="6" creationId="{3E203BB8-8C07-D1C8-0CE2-3E97DCF48A2E}"/>
          </ac:picMkLst>
        </pc:picChg>
      </pc:sldChg>
      <pc:sldChg chg="addSp modSp mod">
        <pc:chgData name="Dieter Beaven" userId="9bbdb69f-69d0-4759-aa9b-5c090a2da237" providerId="ADAL" clId="{C9864511-2D2B-4FD5-BCF1-E64CA5BD1997}" dt="2025-06-04T11:23:02.229" v="8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C9864511-2D2B-4FD5-BCF1-E64CA5BD1997}" dt="2025-06-04T11:23:02.229" v="8" actId="1076"/>
          <ac:picMkLst>
            <pc:docMk/>
            <pc:sldMk cId="3458699803" sldId="545"/>
            <ac:picMk id="6" creationId="{73972A82-932B-E3AE-5F01-52F85D2C63D5}"/>
          </ac:picMkLst>
        </pc:picChg>
      </pc:sldChg>
      <pc:sldChg chg="addSp modSp mod">
        <pc:chgData name="Dieter Beaven" userId="9bbdb69f-69d0-4759-aa9b-5c090a2da237" providerId="ADAL" clId="{C9864511-2D2B-4FD5-BCF1-E64CA5BD1997}" dt="2025-06-03T15:46:00.926" v="5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C9864511-2D2B-4FD5-BCF1-E64CA5BD1997}" dt="2025-06-03T15:46:00.926" v="5" actId="1076"/>
          <ac:picMkLst>
            <pc:docMk/>
            <pc:sldMk cId="4091202299" sldId="550"/>
            <ac:picMk id="6" creationId="{53E8DB5A-02C5-A803-1F89-BBD3636AC6EC}"/>
          </ac:picMkLst>
        </pc:picChg>
      </pc:sldChg>
      <pc:sldChg chg="del">
        <pc:chgData name="Dieter Beaven" userId="9bbdb69f-69d0-4759-aa9b-5c090a2da237" providerId="ADAL" clId="{C9864511-2D2B-4FD5-BCF1-E64CA5BD1997}" dt="2025-06-03T15:46:04.584" v="6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C9864511-2D2B-4FD5-BCF1-E64CA5BD1997}" dt="2025-06-04T11:23:05.432" v="9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Solving Graphically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Simultaneous Equations and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 flipV="1">
            <a:off x="1729884" y="1063256"/>
            <a:ext cx="1119642" cy="3079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7317874">
                <a:off x="1489007" y="3477590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17874">
                <a:off x="1489007" y="3477590"/>
                <a:ext cx="13681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1667972" y="4004493"/>
            <a:ext cx="173344" cy="160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76056" y="1125533"/>
                <a:ext cx="345638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Recall that a line with a given equation is </a:t>
                </a:r>
                <a:r>
                  <a:rPr lang="en-GB" b="1" dirty="0"/>
                  <a:t>the set of all points that satisfy the equation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i.e. It is a graphical representation of the solution set where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point represents each of the solutions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to the equation.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125533"/>
                <a:ext cx="3456384" cy="2585323"/>
              </a:xfrm>
              <a:prstGeom prst="rect">
                <a:avLst/>
              </a:prstGeom>
              <a:blipFill>
                <a:blip r:embed="rId3"/>
                <a:stretch>
                  <a:fillRect l="-1587" t="-1415" r="-1411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 flipV="1">
            <a:off x="1299207" y="1318606"/>
            <a:ext cx="2509819" cy="2359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511400">
                <a:off x="2681224" y="2791632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11400">
                <a:off x="2681224" y="2791632"/>
                <a:ext cx="13681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1212535" y="1238366"/>
            <a:ext cx="173344" cy="1604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96912" y="4522472"/>
                <a:ext cx="6720452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Now suppose we introduced a second simultaneous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  <a:p>
                <a:endParaRPr lang="en-GB" sz="800" dirty="0"/>
              </a:p>
              <a:p>
                <a:r>
                  <a:rPr lang="en-GB" dirty="0"/>
                  <a:t>The second line again consists of all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which satisfy the equation. So what point must satisfy both equations simultaneously?</a:t>
                </a:r>
              </a:p>
              <a:p>
                <a:r>
                  <a:rPr lang="en-GB" b="1" dirty="0"/>
                  <a:t>The point of intersection!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912" y="4522472"/>
                <a:ext cx="6720452" cy="1877437"/>
              </a:xfrm>
              <a:prstGeom prst="rect">
                <a:avLst/>
              </a:prstGeom>
              <a:blipFill>
                <a:blip r:embed="rId5"/>
                <a:stretch>
                  <a:fillRect l="-725" t="-1948" b="-4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22881" y="2180273"/>
            <a:ext cx="323544" cy="307745"/>
          </a:xfrm>
          <a:prstGeom prst="ellipse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Freeform: Shape 20"/>
          <p:cNvSpPr/>
          <p:nvPr/>
        </p:nvSpPr>
        <p:spPr>
          <a:xfrm>
            <a:off x="560670" y="2454558"/>
            <a:ext cx="1268130" cy="3654142"/>
          </a:xfrm>
          <a:custGeom>
            <a:avLst/>
            <a:gdLst>
              <a:gd name="connsiteX0" fmla="*/ 614070 w 1274470"/>
              <a:gd name="connsiteY0" fmla="*/ 3793842 h 3793842"/>
              <a:gd name="connsiteX1" fmla="*/ 29870 w 1274470"/>
              <a:gd name="connsiteY1" fmla="*/ 2638142 h 3793842"/>
              <a:gd name="connsiteX2" fmla="*/ 144170 w 1274470"/>
              <a:gd name="connsiteY2" fmla="*/ 1037942 h 3793842"/>
              <a:gd name="connsiteX3" fmla="*/ 652170 w 1274470"/>
              <a:gd name="connsiteY3" fmla="*/ 148942 h 3793842"/>
              <a:gd name="connsiteX4" fmla="*/ 1274470 w 1274470"/>
              <a:gd name="connsiteY4" fmla="*/ 9242 h 3793842"/>
              <a:gd name="connsiteX0" fmla="*/ 518830 w 1268130"/>
              <a:gd name="connsiteY0" fmla="*/ 3654142 h 3654142"/>
              <a:gd name="connsiteX1" fmla="*/ 23530 w 1268130"/>
              <a:gd name="connsiteY1" fmla="*/ 2638142 h 3654142"/>
              <a:gd name="connsiteX2" fmla="*/ 137830 w 1268130"/>
              <a:gd name="connsiteY2" fmla="*/ 1037942 h 3654142"/>
              <a:gd name="connsiteX3" fmla="*/ 645830 w 1268130"/>
              <a:gd name="connsiteY3" fmla="*/ 148942 h 3654142"/>
              <a:gd name="connsiteX4" fmla="*/ 1268130 w 1268130"/>
              <a:gd name="connsiteY4" fmla="*/ 9242 h 365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8130" h="3654142">
                <a:moveTo>
                  <a:pt x="518830" y="3654142"/>
                </a:moveTo>
                <a:cubicBezTo>
                  <a:pt x="265888" y="3305950"/>
                  <a:pt x="87030" y="3074175"/>
                  <a:pt x="23530" y="2638142"/>
                </a:cubicBezTo>
                <a:cubicBezTo>
                  <a:pt x="-39970" y="2202109"/>
                  <a:pt x="34113" y="1452809"/>
                  <a:pt x="137830" y="1037942"/>
                </a:cubicBezTo>
                <a:cubicBezTo>
                  <a:pt x="241547" y="623075"/>
                  <a:pt x="457447" y="320392"/>
                  <a:pt x="645830" y="148942"/>
                </a:cubicBezTo>
                <a:cubicBezTo>
                  <a:pt x="834213" y="-22508"/>
                  <a:pt x="1051171" y="-6633"/>
                  <a:pt x="1268130" y="9242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241934" y="6096000"/>
            <a:ext cx="3266566" cy="599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515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1.85185E-6 L 0.11927 -0.439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2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11111E-6 2.96296E-6 L 0.27188 0.3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 animBg="1"/>
      <p:bldP spid="15" grpId="1" animBg="1"/>
      <p:bldP spid="17" grpId="0"/>
      <p:bldP spid="18" grpId="0" animBg="1"/>
      <p:bldP spid="18" grpId="1" animBg="1"/>
      <p:bldP spid="21" grpId="0" animBg="1"/>
      <p:bldP spid="22" grpId="0" animBg="1"/>
      <p:bldP spid="22" grpId="1" animBg="1"/>
      <p:bldP spid="2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52" y="859172"/>
                <a:ext cx="424847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a) On the same axes, draw the graphs of: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2" y="859172"/>
                <a:ext cx="4248472" cy="1477328"/>
              </a:xfrm>
              <a:prstGeom prst="rect">
                <a:avLst/>
              </a:prstGeom>
              <a:blipFill>
                <a:blip r:embed="rId2"/>
                <a:stretch>
                  <a:fillRect l="-1148" t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5" y="2190176"/>
            <a:ext cx="3741156" cy="32461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5536" y="1981347"/>
            <a:ext cx="3937830" cy="35990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43779" y="821904"/>
                <a:ext cx="4246221" cy="5956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dirty="0"/>
                  <a:t>b) Use your graph to write down the solutions to the simultaneous equations.</a:t>
                </a:r>
                <a:br>
                  <a:rPr lang="en-GB" dirty="0"/>
                </a:br>
                <a:br>
                  <a:rPr lang="en-GB" sz="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𝒐𝒓</m:t>
                      </m:r>
                    </m:oMath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en-GB" sz="1600" b="1" dirty="0"/>
                </a:br>
                <a:endParaRPr lang="en-GB" sz="1600" b="1" dirty="0"/>
              </a:p>
              <a:p>
                <a:r>
                  <a:rPr lang="en-GB" sz="1600" b="1" dirty="0"/>
                  <a:t>(We could always substitute into the original equations to check they work)</a:t>
                </a:r>
              </a:p>
              <a:p>
                <a:endParaRPr lang="en-GB" dirty="0"/>
              </a:p>
              <a:p>
                <a:r>
                  <a:rPr lang="en-GB" dirty="0"/>
                  <a:t>c) What algebraic method (perhaps thinking about the previous chapter), could we have used to show the graphs would have intersected twice? </a:t>
                </a:r>
              </a:p>
              <a:p>
                <a:endParaRPr lang="en-GB" sz="1100" b="1" dirty="0"/>
              </a:p>
              <a:p>
                <a:r>
                  <a:rPr lang="en-GB" sz="1600" b="1" dirty="0"/>
                  <a:t>Substituting linear equation into quadratic: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Since there were two points of intersection, the equation must have two distinct solutions.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GB" sz="1600" b="1" dirty="0"/>
                </a:br>
                <a:r>
                  <a:rPr lang="en-GB" sz="1600" b="1" dirty="0"/>
                  <a:t>Thus the quadratic has two distinct solutions, i.e. we have two points of intersection.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779" y="821904"/>
                <a:ext cx="4246221" cy="5956824"/>
              </a:xfrm>
              <a:prstGeom prst="rect">
                <a:avLst/>
              </a:prstGeom>
              <a:blipFill>
                <a:blip r:embed="rId4"/>
                <a:stretch>
                  <a:fillRect l="-1293" t="-614" r="-1437" b="-4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718248" y="1443803"/>
            <a:ext cx="4197152" cy="101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54410" y="3909642"/>
            <a:ext cx="4258921" cy="2746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c</a:t>
            </a:r>
          </a:p>
        </p:txBody>
      </p:sp>
    </p:spTree>
    <p:extLst>
      <p:ext uri="{BB962C8B-B14F-4D97-AF65-F5344CB8AC3E}">
        <p14:creationId xmlns:p14="http://schemas.microsoft.com/office/powerpoint/2010/main" val="11864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Another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52" y="859172"/>
                <a:ext cx="424847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a) On the same axes, draw the graphs of: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2" y="859172"/>
                <a:ext cx="4248472" cy="1477328"/>
              </a:xfrm>
              <a:prstGeom prst="rect">
                <a:avLst/>
              </a:prstGeom>
              <a:blipFill>
                <a:blip r:embed="rId2"/>
                <a:stretch>
                  <a:fillRect l="-1148" t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1" y="2156767"/>
            <a:ext cx="4536504" cy="3738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08103" y="859172"/>
                <a:ext cx="3468341" cy="426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b) Prove algebraically that the lines never meet.</a:t>
                </a:r>
              </a:p>
              <a:p>
                <a:endParaRPr lang="en-GB" dirty="0"/>
              </a:p>
              <a:p>
                <a:r>
                  <a:rPr lang="en-GB" b="1" dirty="0"/>
                  <a:t>When we try to solve simultaneously by substitution, the equation must have no solutions.</a:t>
                </a:r>
              </a:p>
              <a:p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/>
                  <a:t> therefore no solutions, and therefore no points of intersection.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3" y="859172"/>
                <a:ext cx="3468341" cy="4265976"/>
              </a:xfrm>
              <a:prstGeom prst="rect">
                <a:avLst/>
              </a:prstGeom>
              <a:blipFill>
                <a:blip r:embed="rId4"/>
                <a:stretch>
                  <a:fillRect l="-1582" t="-857" r="-1933" b="-1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20936" y="2057546"/>
            <a:ext cx="4646364" cy="3847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7731" y="1772816"/>
            <a:ext cx="3382269" cy="4122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</p:spTree>
    <p:extLst>
      <p:ext uri="{BB962C8B-B14F-4D97-AF65-F5344CB8AC3E}">
        <p14:creationId xmlns:p14="http://schemas.microsoft.com/office/powerpoint/2010/main" val="10582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Final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859172"/>
                <a:ext cx="8640960" cy="13234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line with equation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2000" dirty="0"/>
                  <a:t> meets the curve with equation 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at exactly one point. Given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 is a positive constant:</a:t>
                </a:r>
              </a:p>
              <a:p>
                <a:r>
                  <a:rPr lang="en-GB" sz="2000" dirty="0"/>
                  <a:t>a) Find the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r>
                  <a:rPr lang="en-GB" sz="2000" dirty="0"/>
                  <a:t>b) For this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/>
                  <a:t>, find the coordinates of this point of intersection.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59172"/>
                <a:ext cx="8640960" cy="132343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2636912"/>
                <a:ext cx="792088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Substituting: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Since one point of intersection, equation has one solution,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16−4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=±2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But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b="0" dirty="0"/>
                  <a:t> is positive 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b="0" dirty="0"/>
                  <a:t>.</a:t>
                </a:r>
              </a:p>
              <a:p>
                <a:endParaRPr lang="en-GB" dirty="0"/>
              </a:p>
              <a:p>
                <a:pPr/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,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  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+1=−1     →   (−1,−1)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36912"/>
                <a:ext cx="7920880" cy="4247317"/>
              </a:xfrm>
              <a:prstGeom prst="rect">
                <a:avLst/>
              </a:prstGeom>
              <a:blipFill>
                <a:blip r:embed="rId3"/>
                <a:stretch>
                  <a:fillRect l="-615" t="-862" b="-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6920" y="2692400"/>
            <a:ext cx="269180" cy="253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920" y="5744105"/>
            <a:ext cx="269180" cy="253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160" y="554781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 can breathe a sigh of relief as we were expecting one solution only.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5508104" y="5870982"/>
            <a:ext cx="504056" cy="51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4642" y="2676129"/>
            <a:ext cx="7971358" cy="2797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062" y="5575300"/>
            <a:ext cx="7973938" cy="1231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</p:spTree>
    <p:extLst>
      <p:ext uri="{BB962C8B-B14F-4D97-AF65-F5344CB8AC3E}">
        <p14:creationId xmlns:p14="http://schemas.microsoft.com/office/powerpoint/2010/main" val="40634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18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203BB8-8C07-D1C8-0CE2-3E97DCF4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" y="764704"/>
            <a:ext cx="82486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E8DB5A-02C5-A803-1F89-BBD3636A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38187"/>
            <a:ext cx="82962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3972A82-932B-E3AE-5F01-52F85D2C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989"/>
            <a:ext cx="9144000" cy="54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61750</TotalTime>
  <Words>688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3: Inequalities  Solving Graphically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2025-06-24T14:38:42Z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