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81" r:id="rId5"/>
    <p:sldId id="483" r:id="rId6"/>
    <p:sldId id="714" r:id="rId7"/>
    <p:sldId id="715" r:id="rId8"/>
    <p:sldId id="722" r:id="rId9"/>
    <p:sldId id="716" r:id="rId10"/>
    <p:sldId id="717" r:id="rId11"/>
    <p:sldId id="718" r:id="rId12"/>
    <p:sldId id="719" r:id="rId13"/>
    <p:sldId id="720" r:id="rId14"/>
    <p:sldId id="618" r:id="rId15"/>
    <p:sldId id="533" r:id="rId16"/>
    <p:sldId id="700" r:id="rId17"/>
    <p:sldId id="70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C0A77-A582-4EDF-81B6-03B9223CB79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4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hyperlink" Target="https://en.wikipedia.org/wiki/Differential_entropy#Maximization_in_the_normal_distribution" TargetMode="External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</a:t>
            </a:r>
            <a:r>
              <a:rPr lang="en-GB" b="1">
                <a:solidFill>
                  <a:srgbClr val="92D050"/>
                </a:solidFill>
              </a:rPr>
              <a:t>: </a:t>
            </a:r>
            <a:r>
              <a:rPr lang="en-GB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Normal Gaussian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ACDC979-1B1E-4173-B4C2-DC7D10FA3FBE}"/>
              </a:ext>
            </a:extLst>
          </p:cNvPr>
          <p:cNvSpPr/>
          <p:nvPr/>
        </p:nvSpPr>
        <p:spPr>
          <a:xfrm>
            <a:off x="1362075" y="3362325"/>
            <a:ext cx="1666875" cy="1304925"/>
          </a:xfrm>
          <a:custGeom>
            <a:avLst/>
            <a:gdLst>
              <a:gd name="connsiteX0" fmla="*/ 9525 w 1666875"/>
              <a:gd name="connsiteY0" fmla="*/ 1304925 h 1304925"/>
              <a:gd name="connsiteX1" fmla="*/ 0 w 1666875"/>
              <a:gd name="connsiteY1" fmla="*/ 1038225 h 1304925"/>
              <a:gd name="connsiteX2" fmla="*/ 276225 w 1666875"/>
              <a:gd name="connsiteY2" fmla="*/ 733425 h 1304925"/>
              <a:gd name="connsiteX3" fmla="*/ 428625 w 1666875"/>
              <a:gd name="connsiteY3" fmla="*/ 476250 h 1304925"/>
              <a:gd name="connsiteX4" fmla="*/ 581025 w 1666875"/>
              <a:gd name="connsiteY4" fmla="*/ 238125 h 1304925"/>
              <a:gd name="connsiteX5" fmla="*/ 685800 w 1666875"/>
              <a:gd name="connsiteY5" fmla="*/ 85725 h 1304925"/>
              <a:gd name="connsiteX6" fmla="*/ 771525 w 1666875"/>
              <a:gd name="connsiteY6" fmla="*/ 9525 h 1304925"/>
              <a:gd name="connsiteX7" fmla="*/ 847725 w 1666875"/>
              <a:gd name="connsiteY7" fmla="*/ 0 h 1304925"/>
              <a:gd name="connsiteX8" fmla="*/ 923925 w 1666875"/>
              <a:gd name="connsiteY8" fmla="*/ 66675 h 1304925"/>
              <a:gd name="connsiteX9" fmla="*/ 990600 w 1666875"/>
              <a:gd name="connsiteY9" fmla="*/ 190500 h 1304925"/>
              <a:gd name="connsiteX10" fmla="*/ 1066800 w 1666875"/>
              <a:gd name="connsiteY10" fmla="*/ 371475 h 1304925"/>
              <a:gd name="connsiteX11" fmla="*/ 1152525 w 1666875"/>
              <a:gd name="connsiteY11" fmla="*/ 561975 h 1304925"/>
              <a:gd name="connsiteX12" fmla="*/ 1257300 w 1666875"/>
              <a:gd name="connsiteY12" fmla="*/ 790575 h 1304925"/>
              <a:gd name="connsiteX13" fmla="*/ 1409700 w 1666875"/>
              <a:gd name="connsiteY13" fmla="*/ 952500 h 1304925"/>
              <a:gd name="connsiteX14" fmla="*/ 1543050 w 1666875"/>
              <a:gd name="connsiteY14" fmla="*/ 1028700 h 1304925"/>
              <a:gd name="connsiteX15" fmla="*/ 1666875 w 1666875"/>
              <a:gd name="connsiteY15" fmla="*/ 1104900 h 1304925"/>
              <a:gd name="connsiteX16" fmla="*/ 1666875 w 1666875"/>
              <a:gd name="connsiteY16" fmla="*/ 1304925 h 1304925"/>
              <a:gd name="connsiteX17" fmla="*/ 9525 w 1666875"/>
              <a:gd name="connsiteY17" fmla="*/ 1304925 h 1304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66875" h="1304925">
                <a:moveTo>
                  <a:pt x="9525" y="1304925"/>
                </a:moveTo>
                <a:lnTo>
                  <a:pt x="0" y="1038225"/>
                </a:lnTo>
                <a:lnTo>
                  <a:pt x="276225" y="733425"/>
                </a:lnTo>
                <a:lnTo>
                  <a:pt x="428625" y="476250"/>
                </a:lnTo>
                <a:lnTo>
                  <a:pt x="581025" y="238125"/>
                </a:lnTo>
                <a:lnTo>
                  <a:pt x="685800" y="85725"/>
                </a:lnTo>
                <a:lnTo>
                  <a:pt x="771525" y="9525"/>
                </a:lnTo>
                <a:lnTo>
                  <a:pt x="847725" y="0"/>
                </a:lnTo>
                <a:lnTo>
                  <a:pt x="923925" y="66675"/>
                </a:lnTo>
                <a:lnTo>
                  <a:pt x="990600" y="190500"/>
                </a:lnTo>
                <a:lnTo>
                  <a:pt x="1066800" y="371475"/>
                </a:lnTo>
                <a:lnTo>
                  <a:pt x="1152525" y="561975"/>
                </a:lnTo>
                <a:lnTo>
                  <a:pt x="1257300" y="790575"/>
                </a:lnTo>
                <a:lnTo>
                  <a:pt x="1409700" y="952500"/>
                </a:lnTo>
                <a:lnTo>
                  <a:pt x="1543050" y="1028700"/>
                </a:lnTo>
                <a:lnTo>
                  <a:pt x="1666875" y="1104900"/>
                </a:lnTo>
                <a:lnTo>
                  <a:pt x="1666875" y="1304925"/>
                </a:lnTo>
                <a:lnTo>
                  <a:pt x="9525" y="130492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48133A-6339-4C76-B06E-F88C179D38D9}"/>
              </a:ext>
            </a:extLst>
          </p:cNvPr>
          <p:cNvSpPr/>
          <p:nvPr/>
        </p:nvSpPr>
        <p:spPr>
          <a:xfrm>
            <a:off x="6531429" y="4180114"/>
            <a:ext cx="718457" cy="435429"/>
          </a:xfrm>
          <a:custGeom>
            <a:avLst/>
            <a:gdLst>
              <a:gd name="connsiteX0" fmla="*/ 0 w 718457"/>
              <a:gd name="connsiteY0" fmla="*/ 424543 h 435429"/>
              <a:gd name="connsiteX1" fmla="*/ 0 w 718457"/>
              <a:gd name="connsiteY1" fmla="*/ 0 h 435429"/>
              <a:gd name="connsiteX2" fmla="*/ 261257 w 718457"/>
              <a:gd name="connsiteY2" fmla="*/ 185057 h 435429"/>
              <a:gd name="connsiteX3" fmla="*/ 500742 w 718457"/>
              <a:gd name="connsiteY3" fmla="*/ 283029 h 435429"/>
              <a:gd name="connsiteX4" fmla="*/ 707571 w 718457"/>
              <a:gd name="connsiteY4" fmla="*/ 348343 h 435429"/>
              <a:gd name="connsiteX5" fmla="*/ 707571 w 718457"/>
              <a:gd name="connsiteY5" fmla="*/ 348343 h 435429"/>
              <a:gd name="connsiteX6" fmla="*/ 718457 w 718457"/>
              <a:gd name="connsiteY6" fmla="*/ 435429 h 435429"/>
              <a:gd name="connsiteX7" fmla="*/ 0 w 718457"/>
              <a:gd name="connsiteY7" fmla="*/ 424543 h 435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8457" h="435429">
                <a:moveTo>
                  <a:pt x="0" y="424543"/>
                </a:moveTo>
                <a:lnTo>
                  <a:pt x="0" y="0"/>
                </a:lnTo>
                <a:lnTo>
                  <a:pt x="261257" y="185057"/>
                </a:lnTo>
                <a:lnTo>
                  <a:pt x="500742" y="283029"/>
                </a:lnTo>
                <a:lnTo>
                  <a:pt x="707571" y="348343"/>
                </a:lnTo>
                <a:lnTo>
                  <a:pt x="707571" y="348343"/>
                </a:lnTo>
                <a:lnTo>
                  <a:pt x="718457" y="435429"/>
                </a:lnTo>
                <a:lnTo>
                  <a:pt x="0" y="42454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917C3-75AF-4900-BF01-949E5D46962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5CE84CE-683F-4EFA-AE95-D0E846EA2D3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47DA3B-C021-446D-B5B0-BC6DA413E24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/>
              <p:nvPr/>
            </p:nvSpPr>
            <p:spPr>
              <a:xfrm>
                <a:off x="463228" y="870620"/>
                <a:ext cx="727280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IQ (“Intelligence Quotient”) for a given population is, by definition, distributed using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Find: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70&lt;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&lt;130</m:t>
                        </m:r>
                      </m:e>
                    </m:d>
                  </m:oMath>
                </a14:m>
                <a:endParaRPr lang="en-GB" b="0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&gt;115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8" y="870620"/>
                <a:ext cx="7272808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304D0F-4443-4C46-9FC2-D6F24514C6C5}"/>
              </a:ext>
            </a:extLst>
          </p:cNvPr>
          <p:cNvSpPr txBox="1"/>
          <p:nvPr/>
        </p:nvSpPr>
        <p:spPr>
          <a:xfrm>
            <a:off x="5724128" y="1878983"/>
            <a:ext cx="26642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Fro</a:t>
            </a:r>
            <a:r>
              <a:rPr lang="en-GB" b="1" dirty="0"/>
              <a:t> Tip</a:t>
            </a:r>
            <a:r>
              <a:rPr lang="en-GB" dirty="0"/>
              <a:t>: Draw a diagram!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9C83D-2E21-4099-BB19-B966DD9D608E}"/>
              </a:ext>
            </a:extLst>
          </p:cNvPr>
          <p:cNvCxnSpPr>
            <a:cxnSpLocks/>
          </p:cNvCxnSpPr>
          <p:nvPr/>
        </p:nvCxnSpPr>
        <p:spPr>
          <a:xfrm>
            <a:off x="972196" y="4670400"/>
            <a:ext cx="259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83F91-FC72-4043-9A77-2BEBDBA35F01}"/>
              </a:ext>
            </a:extLst>
          </p:cNvPr>
          <p:cNvSpPr/>
          <p:nvPr/>
        </p:nvSpPr>
        <p:spPr>
          <a:xfrm>
            <a:off x="910928" y="3348360"/>
            <a:ext cx="2578100" cy="1270000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3478EE-30DC-4334-B03E-EF007A8ED809}"/>
              </a:ext>
            </a:extLst>
          </p:cNvPr>
          <p:cNvCxnSpPr>
            <a:cxnSpLocks/>
          </p:cNvCxnSpPr>
          <p:nvPr/>
        </p:nvCxnSpPr>
        <p:spPr>
          <a:xfrm flipV="1">
            <a:off x="2196332" y="3068960"/>
            <a:ext cx="0" cy="1601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1CE9B-8544-4EE2-BF6D-63105AB1278C}"/>
              </a:ext>
            </a:extLst>
          </p:cNvPr>
          <p:cNvSpPr/>
          <p:nvPr/>
        </p:nvSpPr>
        <p:spPr>
          <a:xfrm>
            <a:off x="251520" y="3068960"/>
            <a:ext cx="211708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4D6C2-A0EE-4EB1-BA6C-DCBD91E5A565}"/>
              </a:ext>
            </a:extLst>
          </p:cNvPr>
          <p:cNvSpPr txBox="1"/>
          <p:nvPr/>
        </p:nvSpPr>
        <p:spPr>
          <a:xfrm>
            <a:off x="1888434" y="4659514"/>
            <a:ext cx="6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4985F-B2D0-4AC0-863C-D8FA465C9AC5}"/>
                  </a:ext>
                </a:extLst>
              </p:cNvPr>
              <p:cNvSpPr txBox="1"/>
              <p:nvPr/>
            </p:nvSpPr>
            <p:spPr>
              <a:xfrm>
                <a:off x="985356" y="5165404"/>
                <a:ext cx="262298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We know that 95% of data lies within 2 standard deviations of the mean.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70&lt;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&lt;130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4985F-B2D0-4AC0-863C-D8FA465C9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" y="5165404"/>
                <a:ext cx="2622980" cy="1077218"/>
              </a:xfrm>
              <a:prstGeom prst="rect">
                <a:avLst/>
              </a:prstGeom>
              <a:blipFill>
                <a:blip r:embed="rId3"/>
                <a:stretch>
                  <a:fillRect l="-1395" t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F2FEDA-7001-4C34-8ACE-29F905F53C61}"/>
              </a:ext>
            </a:extLst>
          </p:cNvPr>
          <p:cNvCxnSpPr>
            <a:cxnSpLocks/>
          </p:cNvCxnSpPr>
          <p:nvPr/>
        </p:nvCxnSpPr>
        <p:spPr>
          <a:xfrm>
            <a:off x="4801820" y="4610080"/>
            <a:ext cx="259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A14A58-1B87-4243-B8CB-0D986F670C55}"/>
              </a:ext>
            </a:extLst>
          </p:cNvPr>
          <p:cNvSpPr/>
          <p:nvPr/>
        </p:nvSpPr>
        <p:spPr>
          <a:xfrm>
            <a:off x="4740552" y="3288040"/>
            <a:ext cx="2578100" cy="1270000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109433-BC57-4328-A5A5-01E7217DC346}"/>
              </a:ext>
            </a:extLst>
          </p:cNvPr>
          <p:cNvCxnSpPr>
            <a:cxnSpLocks/>
          </p:cNvCxnSpPr>
          <p:nvPr/>
        </p:nvCxnSpPr>
        <p:spPr>
          <a:xfrm flipV="1">
            <a:off x="6025956" y="3008640"/>
            <a:ext cx="0" cy="1601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18772-6B48-412A-855A-3B1EA3296494}"/>
              </a:ext>
            </a:extLst>
          </p:cNvPr>
          <p:cNvSpPr/>
          <p:nvPr/>
        </p:nvSpPr>
        <p:spPr>
          <a:xfrm>
            <a:off x="4081144" y="3008640"/>
            <a:ext cx="211708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02A55-AB44-4B04-B4F3-B39304B114DA}"/>
              </a:ext>
            </a:extLst>
          </p:cNvPr>
          <p:cNvSpPr txBox="1"/>
          <p:nvPr/>
        </p:nvSpPr>
        <p:spPr>
          <a:xfrm>
            <a:off x="5739830" y="4588308"/>
            <a:ext cx="57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B75C9-A1EE-4442-8B91-90F0EDF9F40C}"/>
              </a:ext>
            </a:extLst>
          </p:cNvPr>
          <p:cNvSpPr txBox="1"/>
          <p:nvPr/>
        </p:nvSpPr>
        <p:spPr>
          <a:xfrm>
            <a:off x="6320820" y="4577011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59D0D-7C50-4A3B-A319-922AB58A312F}"/>
                  </a:ext>
                </a:extLst>
              </p:cNvPr>
              <p:cNvSpPr txBox="1"/>
              <p:nvPr/>
            </p:nvSpPr>
            <p:spPr>
              <a:xfrm>
                <a:off x="4484320" y="5141332"/>
                <a:ext cx="3514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68% lies within one standard deviation, so there must be 16% at each tail.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&gt;115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=0.16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59D0D-7C50-4A3B-A319-922AB58A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20" y="5141332"/>
                <a:ext cx="3514596" cy="830997"/>
              </a:xfrm>
              <a:prstGeom prst="rect">
                <a:avLst/>
              </a:prstGeom>
              <a:blipFill>
                <a:blip r:embed="rId4"/>
                <a:stretch>
                  <a:fillRect l="-1042" t="-2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9DFF88-04EB-4F27-9FF3-C03723269BF4}"/>
              </a:ext>
            </a:extLst>
          </p:cNvPr>
          <p:cNvSpPr txBox="1"/>
          <p:nvPr/>
        </p:nvSpPr>
        <p:spPr>
          <a:xfrm>
            <a:off x="2759418" y="4648628"/>
            <a:ext cx="6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130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7CC9D-583A-47FC-8E60-CC01DBA16221}"/>
              </a:ext>
            </a:extLst>
          </p:cNvPr>
          <p:cNvSpPr txBox="1"/>
          <p:nvPr/>
        </p:nvSpPr>
        <p:spPr>
          <a:xfrm>
            <a:off x="1136595" y="4670400"/>
            <a:ext cx="64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BDAD75-D15C-4A21-9347-7E57713503FA}"/>
              </a:ext>
            </a:extLst>
          </p:cNvPr>
          <p:cNvCxnSpPr>
            <a:cxnSpLocks/>
          </p:cNvCxnSpPr>
          <p:nvPr/>
        </p:nvCxnSpPr>
        <p:spPr>
          <a:xfrm flipH="1" flipV="1">
            <a:off x="5372100" y="4165600"/>
            <a:ext cx="529" cy="449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C6342E3-5569-4BC4-9382-38DF82201071}"/>
              </a:ext>
            </a:extLst>
          </p:cNvPr>
          <p:cNvSpPr txBox="1"/>
          <p:nvPr/>
        </p:nvSpPr>
        <p:spPr>
          <a:xfrm>
            <a:off x="5706498" y="3996586"/>
            <a:ext cx="6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68%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28DA46-D80A-4906-8019-4AD57A628A40}"/>
              </a:ext>
            </a:extLst>
          </p:cNvPr>
          <p:cNvSpPr txBox="1"/>
          <p:nvPr/>
        </p:nvSpPr>
        <p:spPr>
          <a:xfrm>
            <a:off x="6487224" y="4297898"/>
            <a:ext cx="6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16%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E7C49F-04C6-4961-BDB4-F5ED48EF0B4E}"/>
              </a:ext>
            </a:extLst>
          </p:cNvPr>
          <p:cNvSpPr/>
          <p:nvPr/>
        </p:nvSpPr>
        <p:spPr>
          <a:xfrm>
            <a:off x="604357" y="2828426"/>
            <a:ext cx="3130218" cy="3640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5B1FE-5B27-468E-B085-DAB2F15A6232}"/>
              </a:ext>
            </a:extLst>
          </p:cNvPr>
          <p:cNvSpPr/>
          <p:nvPr/>
        </p:nvSpPr>
        <p:spPr>
          <a:xfrm>
            <a:off x="4484672" y="2812098"/>
            <a:ext cx="3440128" cy="3640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219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21-22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332091-044F-7284-E8E4-4CEEC0D0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5" y="928687"/>
            <a:ext cx="6524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F71E78-783D-5CA2-199D-89458C59B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90" y="980728"/>
            <a:ext cx="65436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93E6246-9C89-AF26-00E7-2D7306B8C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115" y="764704"/>
            <a:ext cx="50006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Chapter Overview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926914" y="1898377"/>
            <a:ext cx="2863883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What shape is it? What parameters does it have?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7803" y="1239561"/>
            <a:ext cx="2842107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1</a:t>
            </a:r>
            <a:r>
              <a:rPr lang="en-GB" dirty="0"/>
              <a:t>:: Characteristics of the Normal Distribution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844" y="3385385"/>
            <a:ext cx="3744416" cy="14773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In Wales, 30% of people have a height above 1.6m. Given the mean height is 1.4m and heights are normally distributed, determine the standard deviation of heights.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844" y="2739054"/>
            <a:ext cx="374441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3</a:t>
            </a:r>
            <a:r>
              <a:rPr lang="en-GB" dirty="0"/>
              <a:t>:: Finding unknown means/standard deviations.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3443" y="2011142"/>
                <a:ext cx="4380273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“Given that IQ is distributed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, determine the probability that a randomly chosen person has an IQ above 130.”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43" y="2011142"/>
                <a:ext cx="4380273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321228" y="1364811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2</a:t>
            </a:r>
            <a:r>
              <a:rPr lang="en-GB" dirty="0"/>
              <a:t>:: Finding probabilities on a standard normal curve.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5218" y="5560242"/>
            <a:ext cx="3709668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Teacher Notes: </a:t>
            </a:r>
            <a:r>
              <a:rPr lang="en-GB" sz="1400" dirty="0"/>
              <a:t>This is a combination of all the old S1 content combined with aspects of S2 (Normal approximations) and S3! (hypothesis testing on the mean of a normal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476307" y="3977030"/>
                <a:ext cx="4572000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would I approximate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(10,0.4)</m:t>
                    </m:r>
                  </m:oMath>
                </a14:m>
                <a:r>
                  <a:rPr lang="en-GB" dirty="0"/>
                  <a:t> using a Normal distribution? Under what conditions can we make such an approximation?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07" y="3977030"/>
                <a:ext cx="4572000" cy="923330"/>
              </a:xfrm>
              <a:prstGeom prst="rect">
                <a:avLst/>
              </a:prstGeom>
              <a:blipFill>
                <a:blip r:embed="rId3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76307" y="3601026"/>
                <a:ext cx="4571999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4</a:t>
                </a:r>
                <a:r>
                  <a:rPr lang="en-GB" dirty="0"/>
                  <a:t>:: Binomial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dirty="0"/>
                  <a:t> Normal Approximations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07" y="3601026"/>
                <a:ext cx="4571999" cy="369332"/>
              </a:xfrm>
              <a:prstGeom prst="rect">
                <a:avLst/>
              </a:prstGeom>
              <a:blipFill>
                <a:blip r:embed="rId4"/>
                <a:stretch>
                  <a:fillRect l="-796" t="-6250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4F51619-8A22-4B71-BC49-041F5F066FD5}"/>
              </a:ext>
            </a:extLst>
          </p:cNvPr>
          <p:cNvSpPr txBox="1"/>
          <p:nvPr/>
        </p:nvSpPr>
        <p:spPr>
          <a:xfrm>
            <a:off x="4476307" y="5190910"/>
            <a:ext cx="280945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5</a:t>
            </a:r>
            <a:r>
              <a:rPr lang="en-GB" dirty="0"/>
              <a:t>::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808051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7E3681-8BE1-D1CB-D767-E74951670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79" y="2198302"/>
            <a:ext cx="4907701" cy="289312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does it look like?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3528" y="836712"/>
                <a:ext cx="84249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following shows what the probability distribution might look like for a random variable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dirty="0"/>
                  <a:t> if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2000" dirty="0"/>
                  <a:t> is the height of a randomly chosen person.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424936" cy="707886"/>
              </a:xfrm>
              <a:prstGeom prst="rect">
                <a:avLst/>
              </a:prstGeom>
              <a:blipFill>
                <a:blip r:embed="rId4"/>
                <a:stretch>
                  <a:fillRect l="-724" t="-4310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1691680" y="5013176"/>
            <a:ext cx="540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732240" y="5157192"/>
                <a:ext cx="18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Height in cm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5157192"/>
                <a:ext cx="1800200" cy="369332"/>
              </a:xfrm>
              <a:prstGeom prst="rect">
                <a:avLst/>
              </a:prstGeom>
              <a:blipFill>
                <a:blip r:embed="rId5"/>
                <a:stretch>
                  <a:fillRect l="-2703"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1115616" y="1988840"/>
            <a:ext cx="576064" cy="3024336"/>
            <a:chOff x="1115616" y="1988840"/>
            <a:chExt cx="576064" cy="3024336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691680" y="1988840"/>
              <a:ext cx="0" cy="3024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115616" y="2996952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616" y="2996952"/>
                  <a:ext cx="576064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3158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79912" y="5085184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180cm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139952" y="4941168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292080" y="1816388"/>
            <a:ext cx="3600400" cy="13234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We expect this ‘bell-curve’ shape, where we’re most likely to pick someone with a height around the mean of 180cm, with the probability diminishing symmetrically either side of the mean.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8376" y="5535097"/>
            <a:ext cx="360040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A variable with this kind of distribution is said to have a </a:t>
            </a:r>
            <a:r>
              <a:rPr lang="en-GB" sz="1600" b="1" dirty="0"/>
              <a:t>normal distribution</a:t>
            </a:r>
            <a:r>
              <a:rPr lang="en-GB" sz="1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07260" y="5823734"/>
                <a:ext cx="3600400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For normal distributions we tend to draw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GB" sz="1600" dirty="0"/>
                  <a:t> axis at the mean for symmetry.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260" y="5823734"/>
                <a:ext cx="3600400" cy="584775"/>
              </a:xfrm>
              <a:prstGeom prst="rect">
                <a:avLst/>
              </a:prstGeom>
              <a:blipFill rotWithShape="1">
                <a:blip r:embed="rId7"/>
                <a:stretch>
                  <a:fillRect l="-672" t="-1000" r="-840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542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3.33333E-6 L 0.26771 3.33333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pload.wikimedia.org/wikipedia/commons/thumb/7/74/Normal_Distribution_PDF.svg/1000px-Normal_Distribution_PDF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7200800" cy="4601311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does it look like?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8107" y="5599873"/>
                <a:ext cx="7056784" cy="958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can set the mean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𝜇</m:t>
                    </m:r>
                  </m:oMath>
                </a14:m>
                <a:r>
                  <a:rPr lang="en-GB" dirty="0"/>
                  <a:t> and the standard deviation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𝜎</m:t>
                    </m:r>
                  </m:oMath>
                </a14:m>
                <a:r>
                  <a:rPr lang="en-GB" dirty="0"/>
                  <a:t> of the Normal Distribution. If a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is normally distributed, then we write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𝑵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07" y="5599873"/>
                <a:ext cx="7056784" cy="958980"/>
              </a:xfrm>
              <a:prstGeom prst="rect">
                <a:avLst/>
              </a:prstGeom>
              <a:blipFill>
                <a:blip r:embed="rId3"/>
                <a:stretch>
                  <a:fillRect l="-777" t="-38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 rot="16200000">
                <a:off x="302333" y="2802123"/>
                <a:ext cx="108012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02333" y="2802123"/>
                <a:ext cx="1080120" cy="461665"/>
              </a:xfrm>
              <a:prstGeom prst="rect">
                <a:avLst/>
              </a:prstGeom>
              <a:blipFill>
                <a:blip r:embed="rId4"/>
                <a:stretch>
                  <a:fillRect r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485D68-376B-42EF-A210-B750E8C0D289}"/>
              </a:ext>
            </a:extLst>
          </p:cNvPr>
          <p:cNvSpPr txBox="1"/>
          <p:nvPr/>
        </p:nvSpPr>
        <p:spPr>
          <a:xfrm>
            <a:off x="6130528" y="2747144"/>
            <a:ext cx="2808312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Compare for example the blue and red curve. If the standard deviation is greater, the data is more spread out, and therefore a randomly chosen thing is less likely to have a value near the mean (hence it being less peaky).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7A026E-1431-4F34-AD79-E0A21CA3F292}"/>
              </a:ext>
            </a:extLst>
          </p:cNvPr>
          <p:cNvCxnSpPr>
            <a:cxnSpLocks/>
          </p:cNvCxnSpPr>
          <p:nvPr/>
        </p:nvCxnSpPr>
        <p:spPr>
          <a:xfrm flipH="1">
            <a:off x="5118100" y="3212976"/>
            <a:ext cx="1012428" cy="355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0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25408-C87D-4C93-B035-8A9F5EDC676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BDC4D52E-2761-4924-95C6-6432EE6497C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Facts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47A6D6-D689-4AA5-AC32-34DACDE7B6F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299D62D-7760-D2FA-B1E7-5E8CCE71D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41664"/>
            <a:ext cx="7652420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98261" y="5611339"/>
            <a:ext cx="540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1646" y="5683347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Height in cm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)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646" y="5683347"/>
                <a:ext cx="1800200" cy="338554"/>
              </a:xfrm>
              <a:prstGeom prst="rect">
                <a:avLst/>
              </a:prstGeom>
              <a:blipFill rotWithShape="0">
                <a:blip r:embed="rId2"/>
                <a:stretch>
                  <a:fillRect l="-2034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86493" y="56833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180cm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546533" y="5539331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5868" y="3329437"/>
            <a:ext cx="4727010" cy="2216546"/>
            <a:chOff x="1749287" y="2731274"/>
            <a:chExt cx="4727010" cy="2216546"/>
          </a:xfrm>
        </p:grpSpPr>
        <p:sp>
          <p:nvSpPr>
            <p:cNvPr id="9" name="Freeform 8"/>
            <p:cNvSpPr/>
            <p:nvPr/>
          </p:nvSpPr>
          <p:spPr>
            <a:xfrm>
              <a:off x="1749287" y="2731274"/>
              <a:ext cx="2369489" cy="2206486"/>
            </a:xfrm>
            <a:custGeom>
              <a:avLst/>
              <a:gdLst>
                <a:gd name="connsiteX0" fmla="*/ 0 w 2369489"/>
                <a:gd name="connsiteY0" fmla="*/ 2206486 h 2206486"/>
                <a:gd name="connsiteX1" fmla="*/ 397565 w 2369489"/>
                <a:gd name="connsiteY1" fmla="*/ 2158778 h 2206486"/>
                <a:gd name="connsiteX2" fmla="*/ 1129085 w 2369489"/>
                <a:gd name="connsiteY2" fmla="*/ 1975898 h 2206486"/>
                <a:gd name="connsiteX3" fmla="*/ 1590261 w 2369489"/>
                <a:gd name="connsiteY3" fmla="*/ 1721456 h 2206486"/>
                <a:gd name="connsiteX4" fmla="*/ 1924216 w 2369489"/>
                <a:gd name="connsiteY4" fmla="*/ 1363648 h 2206486"/>
                <a:gd name="connsiteX5" fmla="*/ 2122998 w 2369489"/>
                <a:gd name="connsiteY5" fmla="*/ 727543 h 2206486"/>
                <a:gd name="connsiteX6" fmla="*/ 2218414 w 2369489"/>
                <a:gd name="connsiteY6" fmla="*/ 170952 h 2206486"/>
                <a:gd name="connsiteX7" fmla="*/ 2274073 w 2369489"/>
                <a:gd name="connsiteY7" fmla="*/ 27829 h 2206486"/>
                <a:gd name="connsiteX8" fmla="*/ 2369489 w 2369489"/>
                <a:gd name="connsiteY8" fmla="*/ 3975 h 22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9489" h="2206486">
                  <a:moveTo>
                    <a:pt x="0" y="2206486"/>
                  </a:moveTo>
                  <a:cubicBezTo>
                    <a:pt x="104692" y="2201847"/>
                    <a:pt x="209384" y="2197209"/>
                    <a:pt x="397565" y="2158778"/>
                  </a:cubicBezTo>
                  <a:cubicBezTo>
                    <a:pt x="585746" y="2120347"/>
                    <a:pt x="930302" y="2048785"/>
                    <a:pt x="1129085" y="1975898"/>
                  </a:cubicBezTo>
                  <a:cubicBezTo>
                    <a:pt x="1327868" y="1903011"/>
                    <a:pt x="1457739" y="1823498"/>
                    <a:pt x="1590261" y="1721456"/>
                  </a:cubicBezTo>
                  <a:cubicBezTo>
                    <a:pt x="1722783" y="1619414"/>
                    <a:pt x="1835427" y="1529300"/>
                    <a:pt x="1924216" y="1363648"/>
                  </a:cubicBezTo>
                  <a:cubicBezTo>
                    <a:pt x="2013006" y="1197996"/>
                    <a:pt x="2073965" y="926326"/>
                    <a:pt x="2122998" y="727543"/>
                  </a:cubicBezTo>
                  <a:cubicBezTo>
                    <a:pt x="2172031" y="528760"/>
                    <a:pt x="2193235" y="287571"/>
                    <a:pt x="2218414" y="170952"/>
                  </a:cubicBezTo>
                  <a:cubicBezTo>
                    <a:pt x="2243593" y="54333"/>
                    <a:pt x="2248894" y="55658"/>
                    <a:pt x="2274073" y="27829"/>
                  </a:cubicBezTo>
                  <a:cubicBezTo>
                    <a:pt x="2299252" y="0"/>
                    <a:pt x="2334370" y="1987"/>
                    <a:pt x="2369489" y="39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 9"/>
            <p:cNvSpPr/>
            <p:nvPr/>
          </p:nvSpPr>
          <p:spPr>
            <a:xfrm flipH="1">
              <a:off x="4106808" y="2741334"/>
              <a:ext cx="2369489" cy="2206486"/>
            </a:xfrm>
            <a:custGeom>
              <a:avLst/>
              <a:gdLst>
                <a:gd name="connsiteX0" fmla="*/ 0 w 2369489"/>
                <a:gd name="connsiteY0" fmla="*/ 2206486 h 2206486"/>
                <a:gd name="connsiteX1" fmla="*/ 397565 w 2369489"/>
                <a:gd name="connsiteY1" fmla="*/ 2158778 h 2206486"/>
                <a:gd name="connsiteX2" fmla="*/ 1129085 w 2369489"/>
                <a:gd name="connsiteY2" fmla="*/ 1975898 h 2206486"/>
                <a:gd name="connsiteX3" fmla="*/ 1590261 w 2369489"/>
                <a:gd name="connsiteY3" fmla="*/ 1721456 h 2206486"/>
                <a:gd name="connsiteX4" fmla="*/ 1924216 w 2369489"/>
                <a:gd name="connsiteY4" fmla="*/ 1363648 h 2206486"/>
                <a:gd name="connsiteX5" fmla="*/ 2122998 w 2369489"/>
                <a:gd name="connsiteY5" fmla="*/ 727543 h 2206486"/>
                <a:gd name="connsiteX6" fmla="*/ 2218414 w 2369489"/>
                <a:gd name="connsiteY6" fmla="*/ 170952 h 2206486"/>
                <a:gd name="connsiteX7" fmla="*/ 2274073 w 2369489"/>
                <a:gd name="connsiteY7" fmla="*/ 27829 h 2206486"/>
                <a:gd name="connsiteX8" fmla="*/ 2369489 w 2369489"/>
                <a:gd name="connsiteY8" fmla="*/ 3975 h 2206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69489" h="2206486">
                  <a:moveTo>
                    <a:pt x="0" y="2206486"/>
                  </a:moveTo>
                  <a:cubicBezTo>
                    <a:pt x="104692" y="2201847"/>
                    <a:pt x="209384" y="2197209"/>
                    <a:pt x="397565" y="2158778"/>
                  </a:cubicBezTo>
                  <a:cubicBezTo>
                    <a:pt x="585746" y="2120347"/>
                    <a:pt x="930302" y="2048785"/>
                    <a:pt x="1129085" y="1975898"/>
                  </a:cubicBezTo>
                  <a:cubicBezTo>
                    <a:pt x="1327868" y="1903011"/>
                    <a:pt x="1457739" y="1823498"/>
                    <a:pt x="1590261" y="1721456"/>
                  </a:cubicBezTo>
                  <a:cubicBezTo>
                    <a:pt x="1722783" y="1619414"/>
                    <a:pt x="1835427" y="1529300"/>
                    <a:pt x="1924216" y="1363648"/>
                  </a:cubicBezTo>
                  <a:cubicBezTo>
                    <a:pt x="2013006" y="1197996"/>
                    <a:pt x="2073965" y="926326"/>
                    <a:pt x="2122998" y="727543"/>
                  </a:cubicBezTo>
                  <a:cubicBezTo>
                    <a:pt x="2172031" y="528760"/>
                    <a:pt x="2193235" y="287571"/>
                    <a:pt x="2218414" y="170952"/>
                  </a:cubicBezTo>
                  <a:cubicBezTo>
                    <a:pt x="2243593" y="54333"/>
                    <a:pt x="2248894" y="55658"/>
                    <a:pt x="2274073" y="27829"/>
                  </a:cubicBezTo>
                  <a:cubicBezTo>
                    <a:pt x="2299252" y="0"/>
                    <a:pt x="2334370" y="1987"/>
                    <a:pt x="2369489" y="3975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555868" y="728353"/>
                <a:ext cx="4586988" cy="4985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For a Normal Distribution to be used, the variable has to be:</a:t>
                </a:r>
              </a:p>
              <a:p>
                <a:r>
                  <a:rPr lang="en-GB" b="1" dirty="0"/>
                  <a:t>continuous</a:t>
                </a:r>
              </a:p>
              <a:p>
                <a:endParaRPr lang="en-GB" b="1" dirty="0"/>
              </a:p>
              <a:p>
                <a:r>
                  <a:rPr lang="en-GB" dirty="0"/>
                  <a:t>With a discrete variable, all the probabilities had to add up to 1.</a:t>
                </a:r>
              </a:p>
              <a:p>
                <a:r>
                  <a:rPr lang="en-GB" dirty="0"/>
                  <a:t>For a continuous variable, similarly:</a:t>
                </a:r>
              </a:p>
              <a:p>
                <a:r>
                  <a:rPr lang="en-GB" b="1" dirty="0"/>
                  <a:t>the area under the probability graph has </a:t>
                </a:r>
              </a:p>
              <a:p>
                <a:r>
                  <a:rPr lang="en-GB" b="1" dirty="0"/>
                  <a:t>to be 1.</a:t>
                </a:r>
              </a:p>
              <a:p>
                <a:endParaRPr lang="en-GB" b="1" dirty="0"/>
              </a:p>
              <a:p>
                <a:r>
                  <a:rPr lang="en-GB" dirty="0"/>
                  <a:t>To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170&lt;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&lt;190</m:t>
                        </m:r>
                      </m:e>
                    </m:d>
                  </m:oMath>
                </a14:m>
                <a:r>
                  <a:rPr lang="en-GB" dirty="0"/>
                  <a:t>, we could:</a:t>
                </a:r>
              </a:p>
              <a:p>
                <a:r>
                  <a:rPr lang="en-GB" b="1" dirty="0"/>
                  <a:t>find the area between these values.</a:t>
                </a:r>
              </a:p>
              <a:p>
                <a:endParaRPr lang="en-GB" b="1" dirty="0"/>
              </a:p>
              <a:p>
                <a:r>
                  <a:rPr lang="en-GB" dirty="0"/>
                  <a:t>Would we ever want to 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=200</m:t>
                        </m:r>
                      </m:e>
                    </m:d>
                  </m:oMath>
                </a14:m>
                <a:r>
                  <a:rPr lang="en-GB" dirty="0"/>
                  <a:t> say?</a:t>
                </a:r>
              </a:p>
              <a:p>
                <a:r>
                  <a:rPr lang="en-GB" sz="1600" b="1" dirty="0"/>
                  <a:t>Since height is continuous, the probability someone is ‘exactly’ 200cm is infinitesimally small. So not a ‘probability’ in the normal sense.</a:t>
                </a:r>
              </a:p>
              <a:p>
                <a:endParaRPr lang="en-GB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868" y="728353"/>
                <a:ext cx="4586988" cy="4985980"/>
              </a:xfrm>
              <a:prstGeom prst="rect">
                <a:avLst/>
              </a:prstGeom>
              <a:blipFill rotWithShape="0">
                <a:blip r:embed="rId3"/>
                <a:stretch>
                  <a:fillRect l="-1062" t="-611" r="-6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0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Normal Distribution Q &amp; A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979804" y="800361"/>
            <a:ext cx="5040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Q1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9804" y="1880481"/>
            <a:ext cx="5040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Q2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979804" y="3558764"/>
            <a:ext cx="5040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Q3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78581" y="56833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190cm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22397" y="5683347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170cm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1826453" y="5539331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66613" y="5539331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814202" y="3354142"/>
            <a:ext cx="1463040" cy="2274073"/>
          </a:xfrm>
          <a:custGeom>
            <a:avLst/>
            <a:gdLst>
              <a:gd name="connsiteX0" fmla="*/ 15902 w 1463040"/>
              <a:gd name="connsiteY0" fmla="*/ 2274073 h 2274073"/>
              <a:gd name="connsiteX1" fmla="*/ 1463040 w 1463040"/>
              <a:gd name="connsiteY1" fmla="*/ 2266122 h 2274073"/>
              <a:gd name="connsiteX2" fmla="*/ 1463040 w 1463040"/>
              <a:gd name="connsiteY2" fmla="*/ 1693628 h 2274073"/>
              <a:gd name="connsiteX3" fmla="*/ 1264257 w 1463040"/>
              <a:gd name="connsiteY3" fmla="*/ 1534602 h 2274073"/>
              <a:gd name="connsiteX4" fmla="*/ 1168842 w 1463040"/>
              <a:gd name="connsiteY4" fmla="*/ 1367624 h 2274073"/>
              <a:gd name="connsiteX5" fmla="*/ 1065475 w 1463040"/>
              <a:gd name="connsiteY5" fmla="*/ 1184744 h 2274073"/>
              <a:gd name="connsiteX6" fmla="*/ 1009816 w 1463040"/>
              <a:gd name="connsiteY6" fmla="*/ 930302 h 2274073"/>
              <a:gd name="connsiteX7" fmla="*/ 946205 w 1463040"/>
              <a:gd name="connsiteY7" fmla="*/ 707666 h 2274073"/>
              <a:gd name="connsiteX8" fmla="*/ 882595 w 1463040"/>
              <a:gd name="connsiteY8" fmla="*/ 405516 h 2274073"/>
              <a:gd name="connsiteX9" fmla="*/ 858741 w 1463040"/>
              <a:gd name="connsiteY9" fmla="*/ 159026 h 2274073"/>
              <a:gd name="connsiteX10" fmla="*/ 818984 w 1463040"/>
              <a:gd name="connsiteY10" fmla="*/ 15902 h 2274073"/>
              <a:gd name="connsiteX11" fmla="*/ 763325 w 1463040"/>
              <a:gd name="connsiteY11" fmla="*/ 0 h 2274073"/>
              <a:gd name="connsiteX12" fmla="*/ 683812 w 1463040"/>
              <a:gd name="connsiteY12" fmla="*/ 0 h 2274073"/>
              <a:gd name="connsiteX13" fmla="*/ 636104 w 1463040"/>
              <a:gd name="connsiteY13" fmla="*/ 0 h 2274073"/>
              <a:gd name="connsiteX14" fmla="*/ 588396 w 1463040"/>
              <a:gd name="connsiteY14" fmla="*/ 55659 h 2274073"/>
              <a:gd name="connsiteX15" fmla="*/ 548640 w 1463040"/>
              <a:gd name="connsiteY15" fmla="*/ 230588 h 2274073"/>
              <a:gd name="connsiteX16" fmla="*/ 500932 w 1463040"/>
              <a:gd name="connsiteY16" fmla="*/ 500932 h 2274073"/>
              <a:gd name="connsiteX17" fmla="*/ 429370 w 1463040"/>
              <a:gd name="connsiteY17" fmla="*/ 882595 h 2274073"/>
              <a:gd name="connsiteX18" fmla="*/ 302149 w 1463040"/>
              <a:gd name="connsiteY18" fmla="*/ 1272208 h 2274073"/>
              <a:gd name="connsiteX19" fmla="*/ 230588 w 1463040"/>
              <a:gd name="connsiteY19" fmla="*/ 1415332 h 2274073"/>
              <a:gd name="connsiteX20" fmla="*/ 103367 w 1463040"/>
              <a:gd name="connsiteY20" fmla="*/ 1558455 h 2274073"/>
              <a:gd name="connsiteX21" fmla="*/ 0 w 1463040"/>
              <a:gd name="connsiteY21" fmla="*/ 1645920 h 2274073"/>
              <a:gd name="connsiteX22" fmla="*/ 15902 w 1463040"/>
              <a:gd name="connsiteY22" fmla="*/ 2274073 h 22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463040" h="2274073">
                <a:moveTo>
                  <a:pt x="15902" y="2274073"/>
                </a:moveTo>
                <a:lnTo>
                  <a:pt x="1463040" y="2266122"/>
                </a:lnTo>
                <a:lnTo>
                  <a:pt x="1463040" y="1693628"/>
                </a:lnTo>
                <a:lnTo>
                  <a:pt x="1264257" y="1534602"/>
                </a:lnTo>
                <a:lnTo>
                  <a:pt x="1168842" y="1367624"/>
                </a:lnTo>
                <a:lnTo>
                  <a:pt x="1065475" y="1184744"/>
                </a:lnTo>
                <a:lnTo>
                  <a:pt x="1009816" y="930302"/>
                </a:lnTo>
                <a:lnTo>
                  <a:pt x="946205" y="707666"/>
                </a:lnTo>
                <a:lnTo>
                  <a:pt x="882595" y="405516"/>
                </a:lnTo>
                <a:lnTo>
                  <a:pt x="858741" y="159026"/>
                </a:lnTo>
                <a:lnTo>
                  <a:pt x="818984" y="15902"/>
                </a:lnTo>
                <a:lnTo>
                  <a:pt x="763325" y="0"/>
                </a:lnTo>
                <a:lnTo>
                  <a:pt x="683812" y="0"/>
                </a:lnTo>
                <a:lnTo>
                  <a:pt x="636104" y="0"/>
                </a:lnTo>
                <a:lnTo>
                  <a:pt x="588396" y="55659"/>
                </a:lnTo>
                <a:lnTo>
                  <a:pt x="548640" y="230588"/>
                </a:lnTo>
                <a:lnTo>
                  <a:pt x="500932" y="500932"/>
                </a:lnTo>
                <a:lnTo>
                  <a:pt x="429370" y="882595"/>
                </a:lnTo>
                <a:lnTo>
                  <a:pt x="302149" y="1272208"/>
                </a:lnTo>
                <a:lnTo>
                  <a:pt x="230588" y="1415332"/>
                </a:lnTo>
                <a:lnTo>
                  <a:pt x="103367" y="1558455"/>
                </a:lnTo>
                <a:lnTo>
                  <a:pt x="0" y="1645920"/>
                </a:lnTo>
                <a:lnTo>
                  <a:pt x="15902" y="2274073"/>
                </a:lnTo>
                <a:close/>
              </a:path>
            </a:pathLst>
          </a:custGeom>
          <a:solidFill>
            <a:schemeClr val="accent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627876" y="1304417"/>
            <a:ext cx="1224136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27876" y="2751637"/>
            <a:ext cx="4408620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627876" y="3824697"/>
            <a:ext cx="3600400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970469" y="2583316"/>
            <a:ext cx="576064" cy="3024336"/>
            <a:chOff x="395536" y="2492896"/>
            <a:chExt cx="576064" cy="3024336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71600" y="2492896"/>
              <a:ext cx="0" cy="3024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95536" y="2579917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2579917"/>
                  <a:ext cx="5760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158"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/>
          <p:cNvSpPr txBox="1"/>
          <p:nvPr/>
        </p:nvSpPr>
        <p:spPr>
          <a:xfrm>
            <a:off x="3979804" y="4432572"/>
            <a:ext cx="5040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Q4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14806" y="4642007"/>
            <a:ext cx="4417119" cy="7629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66805" y="6132691"/>
                <a:ext cx="7234110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Side Notes</a:t>
                </a:r>
                <a:r>
                  <a:rPr lang="en-GB" sz="1200" dirty="0"/>
                  <a:t>: You might therefore wonder what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-axis actually is. It is </a:t>
                </a:r>
                <a:r>
                  <a:rPr lang="en-GB" sz="1200" b="1" dirty="0"/>
                  <a:t>probability density</a:t>
                </a:r>
                <a:r>
                  <a:rPr lang="en-GB" sz="1200" dirty="0"/>
                  <a:t>, i.e. “the probability per unit cm”. This is analogous to frequency density with histograms, where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200" dirty="0"/>
                  <a:t>-value is frequency density area under the graph gives frequency. We use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 rather than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200" dirty="0"/>
                  <a:t>, to indicate probability density.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05" y="6132691"/>
                <a:ext cx="7234110" cy="646331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1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4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1E65C7A-8BC6-4DCC-8862-A2FB3241F284}"/>
              </a:ext>
            </a:extLst>
          </p:cNvPr>
          <p:cNvCxnSpPr/>
          <p:nvPr/>
        </p:nvCxnSpPr>
        <p:spPr>
          <a:xfrm>
            <a:off x="352261" y="4036539"/>
            <a:ext cx="5400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50B4B-F88F-4C30-B3A4-96A29089112C}"/>
                  </a:ext>
                </a:extLst>
              </p:cNvPr>
              <p:cNvSpPr txBox="1"/>
              <p:nvPr/>
            </p:nvSpPr>
            <p:spPr>
              <a:xfrm>
                <a:off x="4825646" y="4108547"/>
                <a:ext cx="18002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Height in cm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8450B4B-F88F-4C30-B3A4-96A290891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646" y="4108547"/>
                <a:ext cx="1800200" cy="338554"/>
              </a:xfrm>
              <a:prstGeom prst="rect">
                <a:avLst/>
              </a:prstGeom>
              <a:blipFill>
                <a:blip r:embed="rId2"/>
                <a:stretch>
                  <a:fillRect l="-2034" t="-5357" b="-2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F9B377-A497-4E25-A031-E3A9D0578699}"/>
              </a:ext>
            </a:extLst>
          </p:cNvPr>
          <p:cNvCxnSpPr/>
          <p:nvPr/>
        </p:nvCxnSpPr>
        <p:spPr>
          <a:xfrm>
            <a:off x="2800533" y="3964531"/>
            <a:ext cx="0" cy="2160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89C970-6452-40D7-A0C1-CA2AFB4E37EA}"/>
              </a:ext>
            </a:extLst>
          </p:cNvPr>
          <p:cNvGrpSpPr/>
          <p:nvPr/>
        </p:nvGrpSpPr>
        <p:grpSpPr>
          <a:xfrm>
            <a:off x="2224469" y="1008516"/>
            <a:ext cx="576064" cy="3024336"/>
            <a:chOff x="395536" y="2492896"/>
            <a:chExt cx="576064" cy="302433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B7C9A86-857D-4050-A256-90239134933C}"/>
                </a:ext>
              </a:extLst>
            </p:cNvPr>
            <p:cNvCxnSpPr/>
            <p:nvPr/>
          </p:nvCxnSpPr>
          <p:spPr>
            <a:xfrm flipV="1">
              <a:off x="971600" y="2492896"/>
              <a:ext cx="0" cy="302433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334E5-FC3E-4434-A2A2-94AAC6F8DFB3}"/>
                    </a:ext>
                  </a:extLst>
                </p:cNvPr>
                <p:cNvSpPr txBox="1"/>
                <p:nvPr/>
              </p:nvSpPr>
              <p:spPr>
                <a:xfrm>
                  <a:off x="395536" y="2579917"/>
                  <a:ext cx="576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0334E5-FC3E-4434-A2A2-94AAC6F8DF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2579917"/>
                  <a:ext cx="5760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191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A25408-C87D-4C93-B035-8A9F5EDC676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BDC4D52E-2761-4924-95C6-6432EE6497C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Facts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47A6D6-D689-4AA5-AC32-34DACDE7B6F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779147-5390-480E-A08A-7A3348C363D8}"/>
              </a:ext>
            </a:extLst>
          </p:cNvPr>
          <p:cNvSpPr/>
          <p:nvPr/>
        </p:nvSpPr>
        <p:spPr>
          <a:xfrm>
            <a:off x="419100" y="2209661"/>
            <a:ext cx="4838700" cy="1778139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D1FD8F-0F30-4407-BCB8-FDBC3C2D59CE}"/>
              </a:ext>
            </a:extLst>
          </p:cNvPr>
          <p:cNvCxnSpPr/>
          <p:nvPr/>
        </p:nvCxnSpPr>
        <p:spPr>
          <a:xfrm>
            <a:off x="3203848" y="2636912"/>
            <a:ext cx="0" cy="13959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074B40-6538-4F70-8DE9-7A0EBF911871}"/>
              </a:ext>
            </a:extLst>
          </p:cNvPr>
          <p:cNvCxnSpPr/>
          <p:nvPr/>
        </p:nvCxnSpPr>
        <p:spPr>
          <a:xfrm>
            <a:off x="2291556" y="2636912"/>
            <a:ext cx="0" cy="139594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98AAD5DA-3B1E-4E3B-AE01-D801D1BC335B}"/>
              </a:ext>
            </a:extLst>
          </p:cNvPr>
          <p:cNvSpPr/>
          <p:nvPr/>
        </p:nvSpPr>
        <p:spPr>
          <a:xfrm>
            <a:off x="3159398" y="2587625"/>
            <a:ext cx="79102" cy="842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160096E-56F5-48A2-8E62-9D19DADD41F3}"/>
              </a:ext>
            </a:extLst>
          </p:cNvPr>
          <p:cNvSpPr/>
          <p:nvPr/>
        </p:nvSpPr>
        <p:spPr>
          <a:xfrm>
            <a:off x="2252005" y="2582633"/>
            <a:ext cx="79102" cy="8421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3F6592-32A3-43E6-BA20-C83DDB08FDB9}"/>
                  </a:ext>
                </a:extLst>
              </p:cNvPr>
              <p:cNvSpPr txBox="1"/>
              <p:nvPr/>
            </p:nvSpPr>
            <p:spPr>
              <a:xfrm>
                <a:off x="2902223" y="4032347"/>
                <a:ext cx="841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3F6592-32A3-43E6-BA20-C83DDB08F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223" y="4032347"/>
                <a:ext cx="841102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D823C7-5338-4488-9001-4D033D16F387}"/>
                  </a:ext>
                </a:extLst>
              </p:cNvPr>
              <p:cNvSpPr txBox="1"/>
              <p:nvPr/>
            </p:nvSpPr>
            <p:spPr>
              <a:xfrm>
                <a:off x="1776249" y="4002094"/>
                <a:ext cx="8411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5D823C7-5338-4488-9001-4D033D16F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6249" y="4002094"/>
                <a:ext cx="841102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2C79A-E4F5-4BA1-9698-4B731A0808B8}"/>
                  </a:ext>
                </a:extLst>
              </p:cNvPr>
              <p:cNvSpPr txBox="1"/>
              <p:nvPr/>
            </p:nvSpPr>
            <p:spPr>
              <a:xfrm>
                <a:off x="3674120" y="968537"/>
                <a:ext cx="456215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curve has points of inflection one standard deviation from the mean, i.e.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 </a:t>
                </a:r>
              </a:p>
              <a:p>
                <a:r>
                  <a:rPr lang="en-GB" sz="1400" dirty="0"/>
                  <a:t>(recall from Pure Year 2 that this is where the curve changes concavity, and where the gradient is not changing)</a:t>
                </a:r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32C79A-E4F5-4BA1-9698-4B731A080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120" y="968537"/>
                <a:ext cx="4562152" cy="1077218"/>
              </a:xfrm>
              <a:prstGeom prst="rect">
                <a:avLst/>
              </a:prstGeom>
              <a:blipFill>
                <a:blip r:embed="rId6"/>
                <a:stretch>
                  <a:fillRect l="-1203" t="-3390" r="-1872" b="-45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471091C-096C-4940-9A64-7613D1D51569}"/>
              </a:ext>
            </a:extLst>
          </p:cNvPr>
          <p:cNvSpPr txBox="1"/>
          <p:nvPr/>
        </p:nvSpPr>
        <p:spPr>
          <a:xfrm>
            <a:off x="4289330" y="2405610"/>
            <a:ext cx="427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Normal Distribution is symmetrical, i.e. mean = mode =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A57D9E-F8CE-4D4B-988A-949585692006}"/>
                  </a:ext>
                </a:extLst>
              </p:cNvPr>
              <p:cNvSpPr txBox="1"/>
              <p:nvPr/>
            </p:nvSpPr>
            <p:spPr>
              <a:xfrm>
                <a:off x="488142" y="5060678"/>
                <a:ext cx="8116306" cy="1661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Just For Your </a:t>
                </a:r>
                <a:r>
                  <a:rPr lang="en-GB" b="1" dirty="0" err="1"/>
                  <a:t>Interest</a:t>
                </a:r>
                <a:r>
                  <a:rPr lang="en-GB" b="1" baseline="30000" dirty="0" err="1"/>
                  <a:t>TM</a:t>
                </a:r>
                <a:r>
                  <a:rPr lang="en-GB" b="1" dirty="0"/>
                  <a:t>: </a:t>
                </a:r>
                <a:r>
                  <a:rPr lang="en-GB" dirty="0"/>
                  <a:t>The distribution, with a given mean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dirty="0"/>
                  <a:t> and given standard deviation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dirty="0"/>
                  <a:t>, that ‘</a:t>
                </a:r>
                <a:r>
                  <a:rPr lang="en-GB" b="1" dirty="0"/>
                  <a:t>assumes the least</a:t>
                </a:r>
                <a:r>
                  <a:rPr lang="en-GB" dirty="0"/>
                  <a:t>’ (i.e. has the </a:t>
                </a:r>
                <a:r>
                  <a:rPr lang="en-GB" b="1" dirty="0"/>
                  <a:t>maximum possible ‘entropy</a:t>
                </a:r>
                <a:r>
                  <a:rPr lang="en-GB" dirty="0"/>
                  <a:t>’) is… the Normal Distribution!</a:t>
                </a:r>
              </a:p>
              <a:p>
                <a:r>
                  <a:rPr lang="en-GB" sz="1200" dirty="0"/>
                  <a:t>Difficult Proof: </a:t>
                </a:r>
                <a:r>
                  <a:rPr lang="en-GB" sz="1200" dirty="0">
                    <a:hlinkClick r:id="rId7"/>
                  </a:rPr>
                  <a:t>https://en.wikipedia.org/wiki/Differential_entropy#Maximization_in_the_normal_distribution</a:t>
                </a:r>
                <a:endParaRPr lang="en-GB" sz="1200" dirty="0"/>
              </a:p>
              <a:p>
                <a:r>
                  <a:rPr lang="en-GB" sz="1200" dirty="0"/>
                  <a:t>Extra Context: This is important in something called </a:t>
                </a:r>
                <a:r>
                  <a:rPr lang="en-GB" sz="1200" i="1" dirty="0"/>
                  <a:t>Bayesian Statistics</a:t>
                </a:r>
                <a:r>
                  <a:rPr lang="en-GB" sz="1200" dirty="0"/>
                  <a:t>. We often have to choose a suitable distribution for the ‘prior’ in the model (i.e. some ‘hidden’ variable). When making inferences based on observed data, we want to assume </a:t>
                </a:r>
                <a:r>
                  <a:rPr lang="en-GB" sz="1200" i="1" dirty="0"/>
                  <a:t>as little as possible</a:t>
                </a:r>
                <a:r>
                  <a:rPr lang="en-GB" sz="1200" dirty="0"/>
                  <a:t> about any hidden variable, so using a Normal distribution therefore is the most mathematically appropriate choice. 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A57D9E-F8CE-4D4B-988A-94958569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2" y="5060678"/>
                <a:ext cx="8116306" cy="1661993"/>
              </a:xfrm>
              <a:prstGeom prst="rect">
                <a:avLst/>
              </a:prstGeom>
              <a:blipFill>
                <a:blip r:embed="rId8"/>
                <a:stretch>
                  <a:fillRect l="-601" t="-1832" b="-1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1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/>
      <p:bldP spid="45" grpId="0"/>
      <p:bldP spid="46" grpId="0"/>
      <p:bldP spid="47" grpId="0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671B94E-3D08-4988-9C9A-B46D4BCB951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5F6842BA-16E7-423B-B2B4-5D77BA3D809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The 68-95-99.7 rule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A8C9E56-C43F-4A1B-B1C5-5AAAE077074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26" name="Picture 2" descr="https://upload.wikimedia.org/wikipedia/commons/thumb/2/22/Empirical_rule_histogram.svg/450px-Empirical_rule_histogram.svg.png">
            <a:extLst>
              <a:ext uri="{FF2B5EF4-FFF2-40B4-BE49-F238E27FC236}">
                <a16:creationId xmlns:a16="http://schemas.microsoft.com/office/drawing/2014/main" id="{827B9750-4077-40F8-AEDE-49F6D466C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3" y="836712"/>
            <a:ext cx="4901718" cy="485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C2376F-3E42-48D1-967D-4DD5503C7D86}"/>
              </a:ext>
            </a:extLst>
          </p:cNvPr>
          <p:cNvSpPr txBox="1"/>
          <p:nvPr/>
        </p:nvSpPr>
        <p:spPr>
          <a:xfrm>
            <a:off x="251520" y="5694859"/>
            <a:ext cx="45193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histogram above is for a quantity which is approximately normally distributed.</a:t>
            </a:r>
          </a:p>
          <a:p>
            <a:r>
              <a:rPr lang="en-GB" sz="1400" dirty="0"/>
              <a:t>Source: Wikipedia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B31AF-AC74-4A90-9606-A232520579A3}"/>
              </a:ext>
            </a:extLst>
          </p:cNvPr>
          <p:cNvSpPr txBox="1"/>
          <p:nvPr/>
        </p:nvSpPr>
        <p:spPr>
          <a:xfrm>
            <a:off x="5274965" y="790476"/>
            <a:ext cx="35455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68-95-99.7 rule is a shorthand used to remember the percentage of data that is within 1, 2 and 3 standard deviations from the mean respectively.</a:t>
            </a:r>
          </a:p>
          <a:p>
            <a:r>
              <a:rPr lang="en-GB" b="1" u="sng" dirty="0"/>
              <a:t>You need to memorise this!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819A-0735-4672-A2C0-E7F5383EEF71}"/>
                  </a:ext>
                </a:extLst>
              </p:cNvPr>
              <p:cNvSpPr txBox="1"/>
              <p:nvPr/>
            </p:nvSpPr>
            <p:spPr>
              <a:xfrm>
                <a:off x="5268936" y="2688692"/>
                <a:ext cx="3648943" cy="28623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≈68%</m:t>
                    </m:r>
                  </m:oMath>
                </a14:m>
                <a:r>
                  <a:rPr lang="en-GB" dirty="0"/>
                  <a:t> of data is within one standard deviation of the mean.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95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of data is within two standard deviations of the mean.</a:t>
                </a:r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99.7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GB" dirty="0"/>
                  <a:t> of data is within three standard deviations of the mean.</a:t>
                </a:r>
              </a:p>
              <a:p>
                <a:endParaRPr lang="en-GB" dirty="0"/>
              </a:p>
              <a:p>
                <a:r>
                  <a:rPr lang="en-GB" dirty="0"/>
                  <a:t>For practical purposes we consider all data to lie within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±5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B1819A-0735-4672-A2C0-E7F5383EE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936" y="2688692"/>
                <a:ext cx="3648943" cy="2862322"/>
              </a:xfrm>
              <a:prstGeom prst="rect">
                <a:avLst/>
              </a:prstGeom>
              <a:blipFill>
                <a:blip r:embed="rId3"/>
                <a:stretch>
                  <a:fillRect l="-995" t="-633" b="-18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1AAE40-8A9D-4DC7-AACE-6A9F83375533}"/>
                  </a:ext>
                </a:extLst>
              </p:cNvPr>
              <p:cNvSpPr txBox="1"/>
              <p:nvPr/>
            </p:nvSpPr>
            <p:spPr>
              <a:xfrm>
                <a:off x="5215718" y="5694859"/>
                <a:ext cx="381398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Only one in 1.7 million values fall outside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±5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100" dirty="0"/>
                  <a:t>. CERN used a “5 sigma level of significance” to ensure the data suggesting existence of the Higgs Boson wasn’t by chance: this is a 1 in 3.5 million chance (if we consider just one tail).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1AAE40-8A9D-4DC7-AACE-6A9F8337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718" y="5694859"/>
                <a:ext cx="3813981" cy="76944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528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073D1D5-6891-4773-BA15-8F3C8CFBE24B}"/>
              </a:ext>
            </a:extLst>
          </p:cNvPr>
          <p:cNvSpPr/>
          <p:nvPr/>
        </p:nvSpPr>
        <p:spPr>
          <a:xfrm>
            <a:off x="5554980" y="3291840"/>
            <a:ext cx="906780" cy="1325880"/>
          </a:xfrm>
          <a:custGeom>
            <a:avLst/>
            <a:gdLst>
              <a:gd name="connsiteX0" fmla="*/ 0 w 906780"/>
              <a:gd name="connsiteY0" fmla="*/ 1318260 h 1325880"/>
              <a:gd name="connsiteX1" fmla="*/ 0 w 906780"/>
              <a:gd name="connsiteY1" fmla="*/ 632460 h 1325880"/>
              <a:gd name="connsiteX2" fmla="*/ 137160 w 906780"/>
              <a:gd name="connsiteY2" fmla="*/ 388620 h 1325880"/>
              <a:gd name="connsiteX3" fmla="*/ 251460 w 906780"/>
              <a:gd name="connsiteY3" fmla="*/ 190500 h 1325880"/>
              <a:gd name="connsiteX4" fmla="*/ 335280 w 906780"/>
              <a:gd name="connsiteY4" fmla="*/ 76200 h 1325880"/>
              <a:gd name="connsiteX5" fmla="*/ 411480 w 906780"/>
              <a:gd name="connsiteY5" fmla="*/ 30480 h 1325880"/>
              <a:gd name="connsiteX6" fmla="*/ 472440 w 906780"/>
              <a:gd name="connsiteY6" fmla="*/ 0 h 1325880"/>
              <a:gd name="connsiteX7" fmla="*/ 548640 w 906780"/>
              <a:gd name="connsiteY7" fmla="*/ 53340 h 1325880"/>
              <a:gd name="connsiteX8" fmla="*/ 601980 w 906780"/>
              <a:gd name="connsiteY8" fmla="*/ 144780 h 1325880"/>
              <a:gd name="connsiteX9" fmla="*/ 678180 w 906780"/>
              <a:gd name="connsiteY9" fmla="*/ 274320 h 1325880"/>
              <a:gd name="connsiteX10" fmla="*/ 762000 w 906780"/>
              <a:gd name="connsiteY10" fmla="*/ 510540 h 1325880"/>
              <a:gd name="connsiteX11" fmla="*/ 838200 w 906780"/>
              <a:gd name="connsiteY11" fmla="*/ 678180 h 1325880"/>
              <a:gd name="connsiteX12" fmla="*/ 906780 w 906780"/>
              <a:gd name="connsiteY12" fmla="*/ 815340 h 1325880"/>
              <a:gd name="connsiteX13" fmla="*/ 906780 w 906780"/>
              <a:gd name="connsiteY13" fmla="*/ 1325880 h 1325880"/>
              <a:gd name="connsiteX14" fmla="*/ 0 w 906780"/>
              <a:gd name="connsiteY14" fmla="*/ 131826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06780" h="1325880">
                <a:moveTo>
                  <a:pt x="0" y="1318260"/>
                </a:moveTo>
                <a:lnTo>
                  <a:pt x="0" y="632460"/>
                </a:lnTo>
                <a:lnTo>
                  <a:pt x="137160" y="388620"/>
                </a:lnTo>
                <a:lnTo>
                  <a:pt x="251460" y="190500"/>
                </a:lnTo>
                <a:lnTo>
                  <a:pt x="335280" y="76200"/>
                </a:lnTo>
                <a:lnTo>
                  <a:pt x="411480" y="30480"/>
                </a:lnTo>
                <a:lnTo>
                  <a:pt x="472440" y="0"/>
                </a:lnTo>
                <a:lnTo>
                  <a:pt x="548640" y="53340"/>
                </a:lnTo>
                <a:lnTo>
                  <a:pt x="601980" y="144780"/>
                </a:lnTo>
                <a:lnTo>
                  <a:pt x="678180" y="274320"/>
                </a:lnTo>
                <a:lnTo>
                  <a:pt x="762000" y="510540"/>
                </a:lnTo>
                <a:lnTo>
                  <a:pt x="838200" y="678180"/>
                </a:lnTo>
                <a:lnTo>
                  <a:pt x="906780" y="815340"/>
                </a:lnTo>
                <a:lnTo>
                  <a:pt x="906780" y="1325880"/>
                </a:lnTo>
                <a:lnTo>
                  <a:pt x="0" y="13182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0ABE9D-5209-46B0-ABB6-5BA3D1EDDD05}"/>
              </a:ext>
            </a:extLst>
          </p:cNvPr>
          <p:cNvSpPr/>
          <p:nvPr/>
        </p:nvSpPr>
        <p:spPr>
          <a:xfrm>
            <a:off x="2194560" y="3352800"/>
            <a:ext cx="1264920" cy="1325880"/>
          </a:xfrm>
          <a:custGeom>
            <a:avLst/>
            <a:gdLst>
              <a:gd name="connsiteX0" fmla="*/ 0 w 1264920"/>
              <a:gd name="connsiteY0" fmla="*/ 0 h 1325880"/>
              <a:gd name="connsiteX1" fmla="*/ 7620 w 1264920"/>
              <a:gd name="connsiteY1" fmla="*/ 1325880 h 1325880"/>
              <a:gd name="connsiteX2" fmla="*/ 1264920 w 1264920"/>
              <a:gd name="connsiteY2" fmla="*/ 1310640 h 1325880"/>
              <a:gd name="connsiteX3" fmla="*/ 1249680 w 1264920"/>
              <a:gd name="connsiteY3" fmla="*/ 1226820 h 1325880"/>
              <a:gd name="connsiteX4" fmla="*/ 1051560 w 1264920"/>
              <a:gd name="connsiteY4" fmla="*/ 1173480 h 1325880"/>
              <a:gd name="connsiteX5" fmla="*/ 746760 w 1264920"/>
              <a:gd name="connsiteY5" fmla="*/ 1059180 h 1325880"/>
              <a:gd name="connsiteX6" fmla="*/ 586740 w 1264920"/>
              <a:gd name="connsiteY6" fmla="*/ 944880 h 1325880"/>
              <a:gd name="connsiteX7" fmla="*/ 419100 w 1264920"/>
              <a:gd name="connsiteY7" fmla="*/ 777240 h 1325880"/>
              <a:gd name="connsiteX8" fmla="*/ 335280 w 1264920"/>
              <a:gd name="connsiteY8" fmla="*/ 640080 h 1325880"/>
              <a:gd name="connsiteX9" fmla="*/ 251460 w 1264920"/>
              <a:gd name="connsiteY9" fmla="*/ 419100 h 1325880"/>
              <a:gd name="connsiteX10" fmla="*/ 160020 w 1264920"/>
              <a:gd name="connsiteY10" fmla="*/ 182880 h 1325880"/>
              <a:gd name="connsiteX11" fmla="*/ 99060 w 1264920"/>
              <a:gd name="connsiteY11" fmla="*/ 60960 h 1325880"/>
              <a:gd name="connsiteX12" fmla="*/ 0 w 1264920"/>
              <a:gd name="connsiteY12" fmla="*/ 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920" h="1325880">
                <a:moveTo>
                  <a:pt x="0" y="0"/>
                </a:moveTo>
                <a:lnTo>
                  <a:pt x="7620" y="1325880"/>
                </a:lnTo>
                <a:lnTo>
                  <a:pt x="1264920" y="1310640"/>
                </a:lnTo>
                <a:lnTo>
                  <a:pt x="1249680" y="1226820"/>
                </a:lnTo>
                <a:lnTo>
                  <a:pt x="1051560" y="1173480"/>
                </a:lnTo>
                <a:lnTo>
                  <a:pt x="746760" y="1059180"/>
                </a:lnTo>
                <a:lnTo>
                  <a:pt x="586740" y="944880"/>
                </a:lnTo>
                <a:lnTo>
                  <a:pt x="419100" y="777240"/>
                </a:lnTo>
                <a:lnTo>
                  <a:pt x="335280" y="640080"/>
                </a:lnTo>
                <a:lnTo>
                  <a:pt x="251460" y="419100"/>
                </a:lnTo>
                <a:lnTo>
                  <a:pt x="160020" y="182880"/>
                </a:lnTo>
                <a:lnTo>
                  <a:pt x="99060" y="6096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F917C3-75AF-4900-BF01-949E5D469623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C5CE84CE-683F-4EFA-AE95-D0E846EA2D3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A47DA3B-C021-446D-B5B0-BC6DA413E24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/>
              <p:nvPr/>
            </p:nvSpPr>
            <p:spPr>
              <a:xfrm>
                <a:off x="463228" y="870620"/>
                <a:ext cx="7272808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diameters of a rivet produced by a particular machine,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 mm, is modelled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8,0.2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Find:</a:t>
                </a:r>
              </a:p>
              <a:p>
                <a:pPr marL="342900" indent="-342900">
                  <a:buAutoNum type="alphaLcParenR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&gt;8</m:t>
                        </m:r>
                      </m:e>
                    </m:d>
                  </m:oMath>
                </a14:m>
                <a:endParaRPr lang="en-GB" b="0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7.8&lt;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&lt;8.2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D60C4E9-E068-4814-A299-9550A5B3A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8" y="870620"/>
                <a:ext cx="7272808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B304D0F-4443-4C46-9FC2-D6F24514C6C5}"/>
              </a:ext>
            </a:extLst>
          </p:cNvPr>
          <p:cNvSpPr txBox="1"/>
          <p:nvPr/>
        </p:nvSpPr>
        <p:spPr>
          <a:xfrm>
            <a:off x="5724128" y="1878983"/>
            <a:ext cx="266429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 err="1"/>
              <a:t>Fro</a:t>
            </a:r>
            <a:r>
              <a:rPr lang="en-GB" b="1" dirty="0"/>
              <a:t> Tip</a:t>
            </a:r>
            <a:r>
              <a:rPr lang="en-GB" dirty="0"/>
              <a:t>: Draw a diagram!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A9C83D-2E21-4099-BB19-B966DD9D608E}"/>
              </a:ext>
            </a:extLst>
          </p:cNvPr>
          <p:cNvCxnSpPr>
            <a:cxnSpLocks/>
          </p:cNvCxnSpPr>
          <p:nvPr/>
        </p:nvCxnSpPr>
        <p:spPr>
          <a:xfrm>
            <a:off x="972196" y="4670400"/>
            <a:ext cx="259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483F91-FC72-4043-9A77-2BEBDBA35F01}"/>
              </a:ext>
            </a:extLst>
          </p:cNvPr>
          <p:cNvSpPr/>
          <p:nvPr/>
        </p:nvSpPr>
        <p:spPr>
          <a:xfrm>
            <a:off x="910928" y="3348360"/>
            <a:ext cx="2578100" cy="1270000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3478EE-30DC-4334-B03E-EF007A8ED809}"/>
              </a:ext>
            </a:extLst>
          </p:cNvPr>
          <p:cNvCxnSpPr>
            <a:cxnSpLocks/>
          </p:cNvCxnSpPr>
          <p:nvPr/>
        </p:nvCxnSpPr>
        <p:spPr>
          <a:xfrm flipV="1">
            <a:off x="2196332" y="3068960"/>
            <a:ext cx="0" cy="1601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E91CE9B-8544-4EE2-BF6D-63105AB1278C}"/>
              </a:ext>
            </a:extLst>
          </p:cNvPr>
          <p:cNvSpPr/>
          <p:nvPr/>
        </p:nvSpPr>
        <p:spPr>
          <a:xfrm>
            <a:off x="251520" y="3068960"/>
            <a:ext cx="211708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74D6C2-A0EE-4EB1-BA6C-DCBD91E5A565}"/>
              </a:ext>
            </a:extLst>
          </p:cNvPr>
          <p:cNvSpPr txBox="1"/>
          <p:nvPr/>
        </p:nvSpPr>
        <p:spPr>
          <a:xfrm>
            <a:off x="2051720" y="467040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4985F-B2D0-4AC0-863C-D8FA465C9AC5}"/>
                  </a:ext>
                </a:extLst>
              </p:cNvPr>
              <p:cNvSpPr txBox="1"/>
              <p:nvPr/>
            </p:nvSpPr>
            <p:spPr>
              <a:xfrm>
                <a:off x="985356" y="5165404"/>
                <a:ext cx="2622980" cy="1354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8 is the mean, so by the symmetry of the normal distribution, 50% of the area lies above the mean.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A4985F-B2D0-4AC0-863C-D8FA465C9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56" y="5165404"/>
                <a:ext cx="2622980" cy="1354217"/>
              </a:xfrm>
              <a:prstGeom prst="rect">
                <a:avLst/>
              </a:prstGeom>
              <a:blipFill>
                <a:blip r:embed="rId3"/>
                <a:stretch>
                  <a:fillRect l="-1395" t="-13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F2FEDA-7001-4C34-8ACE-29F905F53C61}"/>
              </a:ext>
            </a:extLst>
          </p:cNvPr>
          <p:cNvCxnSpPr>
            <a:cxnSpLocks/>
          </p:cNvCxnSpPr>
          <p:nvPr/>
        </p:nvCxnSpPr>
        <p:spPr>
          <a:xfrm>
            <a:off x="4801820" y="4610080"/>
            <a:ext cx="2592288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1A14A58-1B87-4243-B8CB-0D986F670C55}"/>
              </a:ext>
            </a:extLst>
          </p:cNvPr>
          <p:cNvSpPr/>
          <p:nvPr/>
        </p:nvSpPr>
        <p:spPr>
          <a:xfrm>
            <a:off x="4740552" y="3288040"/>
            <a:ext cx="2578100" cy="1270000"/>
          </a:xfrm>
          <a:custGeom>
            <a:avLst/>
            <a:gdLst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  <a:gd name="connsiteX0" fmla="*/ 0 w 4521200"/>
              <a:gd name="connsiteY0" fmla="*/ 1778139 h 1778139"/>
              <a:gd name="connsiteX1" fmla="*/ 1181100 w 4521200"/>
              <a:gd name="connsiteY1" fmla="*/ 1143139 h 1778139"/>
              <a:gd name="connsiteX2" fmla="*/ 2235200 w 4521200"/>
              <a:gd name="connsiteY2" fmla="*/ 139 h 1778139"/>
              <a:gd name="connsiteX3" fmla="*/ 3111500 w 4521200"/>
              <a:gd name="connsiteY3" fmla="*/ 1219339 h 1778139"/>
              <a:gd name="connsiteX4" fmla="*/ 4521200 w 4521200"/>
              <a:gd name="connsiteY4" fmla="*/ 1727339 h 1778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1200" h="1778139">
                <a:moveTo>
                  <a:pt x="0" y="1778139"/>
                </a:moveTo>
                <a:cubicBezTo>
                  <a:pt x="518583" y="1685005"/>
                  <a:pt x="808567" y="1439472"/>
                  <a:pt x="1181100" y="1143139"/>
                </a:cubicBezTo>
                <a:cubicBezTo>
                  <a:pt x="1553633" y="846806"/>
                  <a:pt x="1913467" y="-12561"/>
                  <a:pt x="2235200" y="139"/>
                </a:cubicBezTo>
                <a:cubicBezTo>
                  <a:pt x="2556933" y="12839"/>
                  <a:pt x="2730500" y="931472"/>
                  <a:pt x="3111500" y="1219339"/>
                </a:cubicBezTo>
                <a:cubicBezTo>
                  <a:pt x="3492500" y="1507206"/>
                  <a:pt x="3994150" y="1680772"/>
                  <a:pt x="4521200" y="172733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109433-BC57-4328-A5A5-01E7217DC346}"/>
              </a:ext>
            </a:extLst>
          </p:cNvPr>
          <p:cNvCxnSpPr>
            <a:cxnSpLocks/>
          </p:cNvCxnSpPr>
          <p:nvPr/>
        </p:nvCxnSpPr>
        <p:spPr>
          <a:xfrm flipV="1">
            <a:off x="6025956" y="3008640"/>
            <a:ext cx="0" cy="160144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18772-6B48-412A-855A-3B1EA3296494}"/>
              </a:ext>
            </a:extLst>
          </p:cNvPr>
          <p:cNvSpPr/>
          <p:nvPr/>
        </p:nvSpPr>
        <p:spPr>
          <a:xfrm>
            <a:off x="4081144" y="3008640"/>
            <a:ext cx="211708" cy="279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902A55-AB44-4B04-B4F3-B39304B114DA}"/>
              </a:ext>
            </a:extLst>
          </p:cNvPr>
          <p:cNvSpPr txBox="1"/>
          <p:nvPr/>
        </p:nvSpPr>
        <p:spPr>
          <a:xfrm>
            <a:off x="5881344" y="4610080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2B75C9-A1EE-4442-8B91-90F0EDF9F40C}"/>
              </a:ext>
            </a:extLst>
          </p:cNvPr>
          <p:cNvSpPr txBox="1"/>
          <p:nvPr/>
        </p:nvSpPr>
        <p:spPr>
          <a:xfrm>
            <a:off x="6223832" y="458026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8.2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DB40E0-4F9B-4406-947E-CA914EF725F4}"/>
              </a:ext>
            </a:extLst>
          </p:cNvPr>
          <p:cNvSpPr txBox="1"/>
          <p:nvPr/>
        </p:nvSpPr>
        <p:spPr>
          <a:xfrm>
            <a:off x="5314966" y="460312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59D0D-7C50-4A3B-A319-922AB58A312F}"/>
                  </a:ext>
                </a:extLst>
              </p:cNvPr>
              <p:cNvSpPr txBox="1"/>
              <p:nvPr/>
            </p:nvSpPr>
            <p:spPr>
              <a:xfrm>
                <a:off x="4484320" y="5141332"/>
                <a:ext cx="351459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standard deviation is 0.2, so the data lies within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7.8&lt;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&lt;8.2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=0.68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1059D0D-7C50-4A3B-A319-922AB58A3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320" y="5141332"/>
                <a:ext cx="3514596" cy="861774"/>
              </a:xfrm>
              <a:prstGeom prst="rect">
                <a:avLst/>
              </a:prstGeom>
              <a:blipFill>
                <a:blip r:embed="rId4"/>
                <a:stretch>
                  <a:fillRect l="-1042" t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9E7C49F-04C6-4961-BDB4-F5ED48EF0B4E}"/>
              </a:ext>
            </a:extLst>
          </p:cNvPr>
          <p:cNvSpPr/>
          <p:nvPr/>
        </p:nvSpPr>
        <p:spPr>
          <a:xfrm>
            <a:off x="728976" y="2879217"/>
            <a:ext cx="3130218" cy="3640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45B1FE-5B27-468E-B085-DAB2F15A6232}"/>
              </a:ext>
            </a:extLst>
          </p:cNvPr>
          <p:cNvSpPr/>
          <p:nvPr/>
        </p:nvSpPr>
        <p:spPr>
          <a:xfrm>
            <a:off x="4460251" y="2879217"/>
            <a:ext cx="3130218" cy="36404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3143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30454</TotalTime>
  <Words>1164</Words>
  <Application>Microsoft Office PowerPoint</Application>
  <PresentationFormat>On-screen Show (4:3)</PresentationFormat>
  <Paragraphs>120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Stats Yr2 Chapter 3: Distribution-N  The Normal Gaussian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1208</cp:revision>
  <dcterms:created xsi:type="dcterms:W3CDTF">2013-02-28T07:36:55Z</dcterms:created>
  <dcterms:modified xsi:type="dcterms:W3CDTF">2024-05-22T14:36:09Z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