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481" r:id="rId5"/>
    <p:sldId id="648" r:id="rId6"/>
    <p:sldId id="649" r:id="rId7"/>
    <p:sldId id="650" r:id="rId8"/>
    <p:sldId id="652" r:id="rId9"/>
    <p:sldId id="651" r:id="rId10"/>
    <p:sldId id="533" r:id="rId11"/>
    <p:sldId id="700" r:id="rId12"/>
    <p:sldId id="532" r:id="rId13"/>
    <p:sldId id="7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5: </a:t>
            </a:r>
            <a:r>
              <a:rPr lang="en-GB" dirty="0">
                <a:solidFill>
                  <a:schemeClr val="accent5"/>
                </a:solidFill>
              </a:rPr>
              <a:t>Probability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Mutual Exclusion and Independence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878F752-CDA4-F3D4-736E-9F900643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49815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Mutually Exclusive Events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25" y="1070628"/>
                <a:ext cx="8424936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If two events are mutually exclusive </a:t>
                </a:r>
                <a:r>
                  <a:rPr lang="en-GB" sz="2000" b="1" dirty="0"/>
                  <a:t>they can’t happen at the same time</a:t>
                </a:r>
                <a:r>
                  <a:rPr lang="en-GB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2000" dirty="0"/>
                  <a:t> are mutually exclusive then: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0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𝒐𝒓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 Venn Diagram would look like: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25" y="1070628"/>
                <a:ext cx="8424936" cy="1908215"/>
              </a:xfrm>
              <a:prstGeom prst="rect">
                <a:avLst/>
              </a:prstGeom>
              <a:blipFill>
                <a:blip r:embed="rId2"/>
                <a:stretch>
                  <a:fillRect l="-651" t="-1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66032" y="2861885"/>
            <a:ext cx="3024336" cy="15121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092164" y="3135004"/>
            <a:ext cx="1039862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309826" y="3115954"/>
            <a:ext cx="1085850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71424" y="300962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424" y="3009628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37636" y="299220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636" y="2992203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08060" y="274662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60" y="2746622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94423" y="2988362"/>
                <a:ext cx="2127101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Since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, there can’t be any outcomes in the overlap, so we don’t have an overlap!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423" y="2988362"/>
                <a:ext cx="2127101" cy="1169551"/>
              </a:xfrm>
              <a:prstGeom prst="rect">
                <a:avLst/>
              </a:prstGeom>
              <a:blipFill>
                <a:blip r:embed="rId6"/>
                <a:stretch>
                  <a:fillRect l="-284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898130" y="1722473"/>
            <a:ext cx="2014111" cy="3209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97572" y="1043854"/>
            <a:ext cx="4008474" cy="4021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54625" y="2043456"/>
            <a:ext cx="2034333" cy="306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10480" y="2746622"/>
            <a:ext cx="6351137" cy="1780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94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5876" y="2963664"/>
                <a:ext cx="7004124" cy="404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 pick one of the four numbers 1, 2, 3, 4 at random. What’s the probability that: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I pick a multiple of 2</a:t>
                </a:r>
                <a:r>
                  <a:rPr lang="en-GB" sz="1600" b="1" dirty="0"/>
                  <a:t>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GB" sz="1600" b="1" dirty="0"/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I pick a multiple of 4:    </a:t>
                </a:r>
                <a:r>
                  <a:rPr lang="en-GB" sz="1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GB" sz="1600" b="1" dirty="0"/>
              </a:p>
              <a:p>
                <a:endParaRPr lang="en-GB" sz="600" dirty="0"/>
              </a:p>
              <a:p>
                <a:r>
                  <a:rPr lang="en-GB" sz="1600" dirty="0"/>
                  <a:t>Explain (conceptually) why these two events are not independent.</a:t>
                </a:r>
              </a:p>
              <a:p>
                <a:r>
                  <a:rPr lang="en-GB" sz="1600" b="1" dirty="0"/>
                  <a:t>If it is a multiple of 4, then it must also be a multiple of 2. But if it wasn’t a multiple of 4 then it may or may not be a multiple of 2. So the events are linked and whether one happened influences the probability of the other happening.</a:t>
                </a:r>
              </a:p>
              <a:p>
                <a:endParaRPr lang="en-GB" sz="800" dirty="0"/>
              </a:p>
              <a:p>
                <a:r>
                  <a:rPr lang="en-GB" sz="1600" dirty="0"/>
                  <a:t>Show that the events are not independent.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𝑚𝑢𝑙𝑡𝑖𝑝𝑙𝑒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𝑚𝑢𝑙𝑡𝑖𝑝𝑙𝑒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𝑚𝑢𝑙𝑡𝑖𝑝𝑙𝑒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2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𝑚𝑢𝑙𝑡𝑖𝑝𝑙𝑒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600" dirty="0"/>
                  <a:t> therefore not independent.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76" y="2963664"/>
                <a:ext cx="7004124" cy="4043992"/>
              </a:xfrm>
              <a:prstGeom prst="rect">
                <a:avLst/>
              </a:prstGeom>
              <a:blipFill>
                <a:blip r:embed="rId2"/>
                <a:stretch>
                  <a:fillRect l="-435" t="-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Independent Events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969" y="693467"/>
                <a:ext cx="88848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If two events are independent</a:t>
                </a:r>
                <a:br>
                  <a:rPr lang="en-GB" dirty="0"/>
                </a:br>
                <a:r>
                  <a:rPr lang="en-GB" b="1" dirty="0"/>
                  <a:t>then whether one event happens does not affect the probability of the other happening</a:t>
                </a:r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independent then: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𝒂𝒏𝒅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69" y="693467"/>
                <a:ext cx="8884867" cy="1200329"/>
              </a:xfrm>
              <a:prstGeom prst="rect">
                <a:avLst/>
              </a:prstGeom>
              <a:blipFill>
                <a:blip r:embed="rId3"/>
                <a:stretch>
                  <a:fillRect l="-480" t="-3046" r="-206" b="-50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56561" y="6007063"/>
                <a:ext cx="3096940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This is a common exam question. Either show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GB" sz="1400" dirty="0"/>
                  <a:t> </a:t>
                </a:r>
                <a:br>
                  <a:rPr lang="en-GB" sz="1400" dirty="0"/>
                </a:br>
                <a:r>
                  <a:rPr lang="en-GB" sz="1400" dirty="0"/>
                  <a:t>or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61" y="6007063"/>
                <a:ext cx="3096940" cy="738664"/>
              </a:xfrm>
              <a:prstGeom prst="rect">
                <a:avLst/>
              </a:prstGeom>
              <a:blipFill>
                <a:blip r:embed="rId4"/>
                <a:stretch>
                  <a:fillRect l="-195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943448" y="3239836"/>
            <a:ext cx="1196752" cy="379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085" y="2471935"/>
            <a:ext cx="1181605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0580" y="227896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1     2     3     4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43448" y="3607768"/>
            <a:ext cx="1196752" cy="379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0120" y="4314696"/>
            <a:ext cx="6800180" cy="7526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0119" y="5404649"/>
            <a:ext cx="8273381" cy="13410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7200" y="3037654"/>
            <a:ext cx="261051" cy="2431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7199" y="4071558"/>
            <a:ext cx="261051" cy="2431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7198" y="5161511"/>
            <a:ext cx="261051" cy="2431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03062" y="1427795"/>
            <a:ext cx="266849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Note</a:t>
            </a:r>
            <a:r>
              <a:rPr lang="en-GB" sz="1600" dirty="0"/>
              <a:t>: Independence does not affect how the circles interact in a Venn Diagram.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83996" y="1554872"/>
            <a:ext cx="1796618" cy="3483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4610" y="1004591"/>
            <a:ext cx="8410534" cy="313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256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827365"/>
                <a:ext cx="3456384" cy="175432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mutually exclusive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𝑛𝑒𝑖𝑡h𝑒𝑟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27365"/>
                <a:ext cx="3456384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58057" y="2678764"/>
                <a:ext cx="4673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=0.2+0.4=0.6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𝑏𝑢𝑡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𝑛𝑒𝑖𝑡h𝑒𝑟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𝑛𝑜𝑟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=1−0.2−0.4=0.4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057" y="2678764"/>
                <a:ext cx="467360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3813194"/>
                <a:ext cx="3456384" cy="115474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independent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GB" dirty="0"/>
                  <a:t>. 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813194"/>
                <a:ext cx="3456384" cy="1154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343" y="5060410"/>
                <a:ext cx="303024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" y="5060410"/>
                <a:ext cx="3030240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29485" y="778435"/>
                <a:ext cx="4321052" cy="23083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The Venn diagram shows the number of students in a particular class who watch any of three popular TV programmes.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Find the probability that a student chosen at random watches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or both.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Determine whether watching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watching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statistically independent.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485" y="778435"/>
                <a:ext cx="4321052" cy="2308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6200831" y="3479862"/>
            <a:ext cx="1054776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01061" y="3226672"/>
            <a:ext cx="3024336" cy="15121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406453" y="337441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453" y="3374415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88745" y="322745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45" y="3227450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43089" y="311140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089" y="3111409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5511297" y="3479862"/>
            <a:ext cx="1112078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6894773" y="3479862"/>
            <a:ext cx="1054776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89575" y="328356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575" y="3283569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64776" y="381050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76" y="3810500"/>
                <a:ext cx="3600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32720" y="381050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720" y="3810500"/>
                <a:ext cx="3600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77403" y="381050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403" y="3810500"/>
                <a:ext cx="3600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72707" y="380340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707" y="3803407"/>
                <a:ext cx="360040" cy="369332"/>
              </a:xfrm>
              <a:prstGeom prst="rect">
                <a:avLst/>
              </a:prstGeom>
              <a:blipFill>
                <a:blip r:embed="rId14"/>
                <a:stretch>
                  <a:fillRect r="-20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18275" y="381155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275" y="3811554"/>
                <a:ext cx="3600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821036" y="425622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36" y="4256222"/>
                <a:ext cx="3600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60819" y="4710624"/>
                <a:ext cx="3613330" cy="2188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𝑤𝑎𝑡𝑐h𝑒𝑠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133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900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sz="1600" dirty="0"/>
                  <a:t> not independent.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819" y="4710624"/>
                <a:ext cx="3613330" cy="2188163"/>
              </a:xfrm>
              <a:prstGeom prst="rect">
                <a:avLst/>
              </a:prstGeom>
              <a:blipFill>
                <a:blip r:embed="rId17"/>
                <a:stretch>
                  <a:fillRect b="-2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10879" y="2655045"/>
            <a:ext cx="4116571" cy="9493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592" y="5100531"/>
            <a:ext cx="3245273" cy="7899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77778" y="4783152"/>
            <a:ext cx="3432576" cy="20323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510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1611330" y="3340118"/>
            <a:ext cx="1054776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11560" y="3086928"/>
            <a:ext cx="3024336" cy="15121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6952" y="323467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52" y="3234671"/>
                <a:ext cx="3600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99244" y="308770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244" y="3087706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3588" y="297166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88" y="2971665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921796" y="3340118"/>
            <a:ext cx="1112078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305272" y="3340118"/>
            <a:ext cx="1054776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00074" y="314382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074" y="3143825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3527" y="827365"/>
                <a:ext cx="3653049" cy="20313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There are three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. The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mutually exclusive. 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Draw a Venn diagram which represents this information.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GB" dirty="0"/>
                  <a:t>, determine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𝑛𝑒𝑖𝑡h𝑒𝑟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827365"/>
                <a:ext cx="3653049" cy="2031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7589" y="4661206"/>
                <a:ext cx="2992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Note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/>
                  <a:t> may occur with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or with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, as we’re not told otherwise.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" y="4661206"/>
                <a:ext cx="2992570" cy="523220"/>
              </a:xfrm>
              <a:prstGeom prst="rect">
                <a:avLst/>
              </a:prstGeom>
              <a:blipFill>
                <a:blip r:embed="rId7"/>
                <a:stretch>
                  <a:fillRect l="-611" t="-2353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7589" y="5451925"/>
                <a:ext cx="29925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𝒏𝒆𝒊𝒕𝒉𝒆𝒓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𝒏𝒐𝒓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       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" y="5451925"/>
                <a:ext cx="299257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62488" y="3884238"/>
                <a:ext cx="4789868" cy="193899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Venn diagram shows the probability of each event. Given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independent, determine the possible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sz="105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488" y="3884238"/>
                <a:ext cx="4789868" cy="1938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245348" y="4800008"/>
            <a:ext cx="2120652" cy="90086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603374" y="4889500"/>
            <a:ext cx="848226" cy="7013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6069000" y="4889499"/>
            <a:ext cx="877899" cy="7013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1704" y="483214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04" y="4832140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51716" y="483214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16" y="4832140"/>
                <a:ext cx="3600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38540" y="50754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540" y="5075413"/>
                <a:ext cx="360040" cy="369332"/>
              </a:xfrm>
              <a:prstGeom prst="rect">
                <a:avLst/>
              </a:prstGeom>
              <a:blipFill>
                <a:blip r:embed="rId12"/>
                <a:stretch>
                  <a:fillRect r="-32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32615" y="506577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15" y="5065773"/>
                <a:ext cx="360040" cy="369332"/>
              </a:xfrm>
              <a:prstGeom prst="rect">
                <a:avLst/>
              </a:prstGeom>
              <a:blipFill>
                <a:blip r:embed="rId13"/>
                <a:stretch>
                  <a:fillRect r="-338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95083" y="504683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083" y="5046838"/>
                <a:ext cx="3600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99308" y="530853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308" y="5308539"/>
                <a:ext cx="360040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48157" y="5894800"/>
                <a:ext cx="435358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Solving the quadratic,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57" y="5894800"/>
                <a:ext cx="4353582" cy="861774"/>
              </a:xfrm>
              <a:prstGeom prst="rect">
                <a:avLst/>
              </a:prstGeom>
              <a:blipFill>
                <a:blip r:embed="rId16"/>
                <a:stretch>
                  <a:fillRect l="-840" b="-4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03004" y="771991"/>
                <a:ext cx="4073452" cy="20313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Venn diagram shows the number of people who like each of two different colours. Determine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independent.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04" y="771991"/>
                <a:ext cx="4073452" cy="20313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5540489" y="1931033"/>
            <a:ext cx="2120652" cy="8350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5898515" y="2020524"/>
            <a:ext cx="848226" cy="7013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6364141" y="2020523"/>
            <a:ext cx="877899" cy="7013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626845" y="196316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45" y="1963164"/>
                <a:ext cx="36004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46857" y="196316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857" y="1963164"/>
                <a:ext cx="36004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33681" y="220643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681" y="2206437"/>
                <a:ext cx="36004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88716" y="219679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16" y="2196797"/>
                <a:ext cx="36004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90224" y="217786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24" y="2177862"/>
                <a:ext cx="3600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240169" y="240146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69" y="2401463"/>
                <a:ext cx="36004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8464" y="2875670"/>
                <a:ext cx="4253396" cy="80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𝒂𝒏𝒅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den>
                      </m:f>
                    </m:oMath>
                  </m:oMathPara>
                </a14:m>
                <a:br>
                  <a:rPr lang="en-GB" sz="1400" b="1" dirty="0"/>
                </a:b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 ∴</m:t>
                    </m:r>
                  </m:oMath>
                </a14:m>
                <a:r>
                  <a:rPr lang="en-GB" sz="1400" b="1" dirty="0"/>
                  <a:t> not independent.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464" y="2875670"/>
                <a:ext cx="4253396" cy="803040"/>
              </a:xfrm>
              <a:prstGeom prst="rect">
                <a:avLst/>
              </a:prstGeom>
              <a:blipFill>
                <a:blip r:embed="rId24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306573" y="2952756"/>
            <a:ext cx="3670004" cy="3140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589946" y="2890858"/>
            <a:ext cx="4086510" cy="871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62488" y="5912721"/>
            <a:ext cx="4789868" cy="871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71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5.3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Applied Year 1/AS</a:t>
            </a:r>
          </a:p>
          <a:p>
            <a:r>
              <a:rPr lang="en-GB" sz="2400" dirty="0"/>
              <a:t>Pages 34-35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0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D804FF3-252E-2518-B7E2-F54F21E8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90" y="933450"/>
            <a:ext cx="66198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B5481BD-E37A-0376-C76F-80999536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16" y="692696"/>
            <a:ext cx="6436644" cy="61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DB8F4BE-7961-A780-FA4E-02B316CD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57262"/>
            <a:ext cx="46101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C365EA6-6EFB-4C6F-8E7A-8A11E5713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697A6F-5544-4023-9168-7BF5FEE226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F76C30-0A07-4776-9CF1-34B22F313C7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24252</TotalTime>
  <Words>775</Words>
  <Application>Microsoft Office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Stats1 Chapter 5: Probability  Mutual Exclusion and 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828</cp:revision>
  <dcterms:created xsi:type="dcterms:W3CDTF">2013-02-28T07:36:55Z</dcterms:created>
  <dcterms:modified xsi:type="dcterms:W3CDTF">2024-06-04T16:59:38Z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