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481" r:id="rId5"/>
    <p:sldId id="588" r:id="rId6"/>
    <p:sldId id="632" r:id="rId7"/>
    <p:sldId id="633" r:id="rId8"/>
    <p:sldId id="640" r:id="rId9"/>
    <p:sldId id="533" r:id="rId10"/>
    <p:sldId id="700" r:id="rId11"/>
    <p:sldId id="701" r:id="rId12"/>
    <p:sldId id="70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Maths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Sheet1!$C$6:$C$16</c:f>
              <c:numCache>
                <c:formatCode>General</c:formatCode>
                <c:ptCount val="11"/>
                <c:pt idx="0">
                  <c:v>40</c:v>
                </c:pt>
                <c:pt idx="1">
                  <c:v>65</c:v>
                </c:pt>
                <c:pt idx="2">
                  <c:v>41</c:v>
                </c:pt>
                <c:pt idx="3">
                  <c:v>68</c:v>
                </c:pt>
                <c:pt idx="4">
                  <c:v>99</c:v>
                </c:pt>
                <c:pt idx="5">
                  <c:v>75</c:v>
                </c:pt>
                <c:pt idx="6">
                  <c:v>58</c:v>
                </c:pt>
                <c:pt idx="7">
                  <c:v>86</c:v>
                </c:pt>
                <c:pt idx="8">
                  <c:v>66</c:v>
                </c:pt>
                <c:pt idx="9">
                  <c:v>90</c:v>
                </c:pt>
                <c:pt idx="10">
                  <c:v>32</c:v>
                </c:pt>
              </c:numCache>
            </c:numRef>
          </c:xVal>
          <c:yVal>
            <c:numRef>
              <c:f>Sheet1!$D$6:$D$16</c:f>
              <c:numCache>
                <c:formatCode>General</c:formatCode>
                <c:ptCount val="11"/>
                <c:pt idx="0">
                  <c:v>55</c:v>
                </c:pt>
                <c:pt idx="1">
                  <c:v>57</c:v>
                </c:pt>
                <c:pt idx="2">
                  <c:v>92</c:v>
                </c:pt>
                <c:pt idx="3">
                  <c:v>80</c:v>
                </c:pt>
                <c:pt idx="4">
                  <c:v>97</c:v>
                </c:pt>
                <c:pt idx="5">
                  <c:v>78</c:v>
                </c:pt>
                <c:pt idx="6">
                  <c:v>67</c:v>
                </c:pt>
                <c:pt idx="7">
                  <c:v>75</c:v>
                </c:pt>
                <c:pt idx="8">
                  <c:v>72</c:v>
                </c:pt>
                <c:pt idx="9">
                  <c:v>100</c:v>
                </c:pt>
                <c:pt idx="10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71-4A6E-913D-62F00D0FD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536080"/>
        <c:axId val="174536472"/>
      </c:scatterChart>
      <c:valAx>
        <c:axId val="174536080"/>
        <c:scaling>
          <c:orientation val="minMax"/>
          <c:max val="1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English Score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4536472"/>
        <c:crosses val="autoZero"/>
        <c:crossBetween val="midCat"/>
        <c:majorUnit val="10"/>
      </c:valAx>
      <c:valAx>
        <c:axId val="174536472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Maths Score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4536080"/>
        <c:crosses val="autoZero"/>
        <c:crossBetween val="midCat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Sheet1!$D$34</c:f>
              <c:strCache>
                <c:ptCount val="1"/>
                <c:pt idx="0">
                  <c:v>Weekly time spent on internet (hours)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Sheet1!$C$35:$C$44</c:f>
              <c:numCache>
                <c:formatCode>General</c:formatCode>
                <c:ptCount val="10"/>
                <c:pt idx="0">
                  <c:v>10</c:v>
                </c:pt>
                <c:pt idx="1">
                  <c:v>12</c:v>
                </c:pt>
                <c:pt idx="2">
                  <c:v>62</c:v>
                </c:pt>
                <c:pt idx="3">
                  <c:v>78</c:v>
                </c:pt>
                <c:pt idx="4">
                  <c:v>30</c:v>
                </c:pt>
                <c:pt idx="5">
                  <c:v>20</c:v>
                </c:pt>
                <c:pt idx="6">
                  <c:v>7</c:v>
                </c:pt>
                <c:pt idx="7">
                  <c:v>40</c:v>
                </c:pt>
                <c:pt idx="8">
                  <c:v>32</c:v>
                </c:pt>
                <c:pt idx="9">
                  <c:v>44</c:v>
                </c:pt>
              </c:numCache>
            </c:numRef>
          </c:xVal>
          <c:yVal>
            <c:numRef>
              <c:f>Sheet1!$D$35:$D$44</c:f>
              <c:numCache>
                <c:formatCode>General</c:formatCode>
                <c:ptCount val="10"/>
                <c:pt idx="0">
                  <c:v>15</c:v>
                </c:pt>
                <c:pt idx="1">
                  <c:v>13</c:v>
                </c:pt>
                <c:pt idx="2">
                  <c:v>3</c:v>
                </c:pt>
                <c:pt idx="3">
                  <c:v>4</c:v>
                </c:pt>
                <c:pt idx="4">
                  <c:v>20</c:v>
                </c:pt>
                <c:pt idx="5">
                  <c:v>16</c:v>
                </c:pt>
                <c:pt idx="6">
                  <c:v>14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9-4915-9301-B8ADDEBA8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537256"/>
        <c:axId val="241930632"/>
      </c:scatterChart>
      <c:valAx>
        <c:axId val="174537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Age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1930632"/>
        <c:crosses val="autoZero"/>
        <c:crossBetween val="midCat"/>
      </c:valAx>
      <c:valAx>
        <c:axId val="241930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Weekly time on internet (hours)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4537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Sheet1!$C$50:$C$60</c:f>
              <c:numCache>
                <c:formatCode>General</c:formatCode>
                <c:ptCount val="11"/>
                <c:pt idx="0">
                  <c:v>10</c:v>
                </c:pt>
                <c:pt idx="1">
                  <c:v>26</c:v>
                </c:pt>
                <c:pt idx="2">
                  <c:v>120</c:v>
                </c:pt>
                <c:pt idx="3">
                  <c:v>5</c:v>
                </c:pt>
                <c:pt idx="4">
                  <c:v>65</c:v>
                </c:pt>
                <c:pt idx="5">
                  <c:v>56</c:v>
                </c:pt>
                <c:pt idx="6">
                  <c:v>32</c:v>
                </c:pt>
                <c:pt idx="7">
                  <c:v>7</c:v>
                </c:pt>
                <c:pt idx="8">
                  <c:v>9</c:v>
                </c:pt>
                <c:pt idx="9">
                  <c:v>17</c:v>
                </c:pt>
                <c:pt idx="10">
                  <c:v>100</c:v>
                </c:pt>
              </c:numCache>
            </c:numRef>
          </c:xVal>
          <c:yVal>
            <c:numRef>
              <c:f>Sheet1!$D$50:$D$60</c:f>
              <c:numCache>
                <c:formatCode>"£"#,##0.00_);[Red]\("£"#,##0.00\)</c:formatCode>
                <c:ptCount val="11"/>
                <c:pt idx="0">
                  <c:v>5.0199999999999996</c:v>
                </c:pt>
                <c:pt idx="1">
                  <c:v>13.45</c:v>
                </c:pt>
                <c:pt idx="2">
                  <c:v>63.5</c:v>
                </c:pt>
                <c:pt idx="3">
                  <c:v>2.4500000000000002</c:v>
                </c:pt>
                <c:pt idx="4">
                  <c:v>34.5</c:v>
                </c:pt>
                <c:pt idx="5" formatCode="&quot;£&quot;#,##0_);[Red]\(&quot;£&quot;#,##0\)">
                  <c:v>29</c:v>
                </c:pt>
                <c:pt idx="6" formatCode="&quot;£&quot;#,##0_);[Red]\(&quot;£&quot;#,##0\)">
                  <c:v>17</c:v>
                </c:pt>
                <c:pt idx="7">
                  <c:v>3.25</c:v>
                </c:pt>
                <c:pt idx="8">
                  <c:v>4.3</c:v>
                </c:pt>
                <c:pt idx="9" formatCode="&quot;£&quot;#,##0_);[Red]\(&quot;£&quot;#,##0\)">
                  <c:v>9</c:v>
                </c:pt>
                <c:pt idx="10" formatCode="&quot;£&quot;#,##0_);[Red]\(&quot;£&quot;#,##0\)">
                  <c:v>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55-43E0-8A26-878298D50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931416"/>
        <c:axId val="241931808"/>
      </c:scatterChart>
      <c:valAx>
        <c:axId val="241931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Distance travelled (km)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1931808"/>
        <c:crosses val="autoZero"/>
        <c:crossBetween val="midCat"/>
      </c:valAx>
      <c:valAx>
        <c:axId val="241931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Cost of train fare</a:t>
                </a:r>
              </a:p>
            </c:rich>
          </c:tx>
          <c:overlay val="0"/>
        </c:title>
        <c:numFmt formatCode="&quot;£&quot;#,##0.00_);[Red]\(&quot;£&quot;#,##0.00\)" sourceLinked="1"/>
        <c:majorTickMark val="out"/>
        <c:minorTickMark val="none"/>
        <c:tickLblPos val="nextTo"/>
        <c:crossAx val="241931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Sheet1!$C$67:$C$77</c:f>
              <c:numCache>
                <c:formatCode>General</c:formatCode>
                <c:ptCount val="11"/>
                <c:pt idx="0">
                  <c:v>15798</c:v>
                </c:pt>
                <c:pt idx="1">
                  <c:v>54546</c:v>
                </c:pt>
                <c:pt idx="2">
                  <c:v>50670</c:v>
                </c:pt>
                <c:pt idx="3">
                  <c:v>21383</c:v>
                </c:pt>
                <c:pt idx="4">
                  <c:v>52678</c:v>
                </c:pt>
                <c:pt idx="5">
                  <c:v>41138</c:v>
                </c:pt>
                <c:pt idx="6">
                  <c:v>7979</c:v>
                </c:pt>
                <c:pt idx="7">
                  <c:v>9644</c:v>
                </c:pt>
                <c:pt idx="8">
                  <c:v>23178</c:v>
                </c:pt>
                <c:pt idx="9">
                  <c:v>22884</c:v>
                </c:pt>
                <c:pt idx="10">
                  <c:v>32000</c:v>
                </c:pt>
              </c:numCache>
            </c:numRef>
          </c:xVal>
          <c:yVal>
            <c:numRef>
              <c:f>Sheet1!$D$67:$D$77</c:f>
              <c:numCache>
                <c:formatCode>General</c:formatCode>
                <c:ptCount val="11"/>
                <c:pt idx="0">
                  <c:v>28</c:v>
                </c:pt>
                <c:pt idx="1">
                  <c:v>11</c:v>
                </c:pt>
                <c:pt idx="2">
                  <c:v>16</c:v>
                </c:pt>
                <c:pt idx="3">
                  <c:v>15</c:v>
                </c:pt>
                <c:pt idx="4">
                  <c:v>14</c:v>
                </c:pt>
                <c:pt idx="5">
                  <c:v>28</c:v>
                </c:pt>
                <c:pt idx="6">
                  <c:v>13</c:v>
                </c:pt>
                <c:pt idx="7">
                  <c:v>18</c:v>
                </c:pt>
                <c:pt idx="8">
                  <c:v>3</c:v>
                </c:pt>
                <c:pt idx="9">
                  <c:v>11</c:v>
                </c:pt>
                <c:pt idx="10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58-44CF-B2B8-59DD35F27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932592"/>
        <c:axId val="241932984"/>
      </c:scatterChart>
      <c:valAx>
        <c:axId val="241932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Number of people in city called 'Dave'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1932984"/>
        <c:crosses val="autoZero"/>
        <c:crossBetween val="midCat"/>
      </c:valAx>
      <c:valAx>
        <c:axId val="241932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Crime</a:t>
                </a:r>
                <a:r>
                  <a:rPr lang="en-GB" baseline="0"/>
                  <a:t> Rate</a:t>
                </a:r>
                <a:endParaRPr lang="en-GB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1932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Sheet1!$D$34</c:f>
              <c:strCache>
                <c:ptCount val="1"/>
                <c:pt idx="0">
                  <c:v>Weekly time spent on internet (hours)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Sheet1!$C$35:$C$44</c:f>
              <c:numCache>
                <c:formatCode>General</c:formatCode>
                <c:ptCount val="10"/>
                <c:pt idx="0">
                  <c:v>10</c:v>
                </c:pt>
                <c:pt idx="1">
                  <c:v>12</c:v>
                </c:pt>
                <c:pt idx="2">
                  <c:v>62</c:v>
                </c:pt>
                <c:pt idx="3">
                  <c:v>78</c:v>
                </c:pt>
                <c:pt idx="4">
                  <c:v>30</c:v>
                </c:pt>
                <c:pt idx="5">
                  <c:v>20</c:v>
                </c:pt>
                <c:pt idx="6">
                  <c:v>7</c:v>
                </c:pt>
                <c:pt idx="7">
                  <c:v>40</c:v>
                </c:pt>
                <c:pt idx="8">
                  <c:v>32</c:v>
                </c:pt>
                <c:pt idx="9">
                  <c:v>44</c:v>
                </c:pt>
              </c:numCache>
            </c:numRef>
          </c:xVal>
          <c:yVal>
            <c:numRef>
              <c:f>Sheet1!$D$35:$D$44</c:f>
              <c:numCache>
                <c:formatCode>General</c:formatCode>
                <c:ptCount val="10"/>
                <c:pt idx="0">
                  <c:v>15</c:v>
                </c:pt>
                <c:pt idx="1">
                  <c:v>13</c:v>
                </c:pt>
                <c:pt idx="2">
                  <c:v>3</c:v>
                </c:pt>
                <c:pt idx="3">
                  <c:v>4</c:v>
                </c:pt>
                <c:pt idx="4">
                  <c:v>20</c:v>
                </c:pt>
                <c:pt idx="5">
                  <c:v>16</c:v>
                </c:pt>
                <c:pt idx="6">
                  <c:v>14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E5-4BA1-AF80-704AA6BEB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537256"/>
        <c:axId val="241930632"/>
      </c:scatterChart>
      <c:valAx>
        <c:axId val="174537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Age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1930632"/>
        <c:crosses val="autoZero"/>
        <c:crossBetween val="midCat"/>
      </c:valAx>
      <c:valAx>
        <c:axId val="241930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Weekly time on internet (hours)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4537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4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4: </a:t>
            </a:r>
            <a:r>
              <a:rPr lang="en-GB" dirty="0">
                <a:solidFill>
                  <a:schemeClr val="accent5"/>
                </a:solidFill>
              </a:rPr>
              <a:t>Correlation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Correlated Variables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This Chapter Overview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64704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we have only considered one variable at a time. When we introduce a second variable (e.g. height with age), </a:t>
            </a:r>
            <a:r>
              <a:rPr lang="en-GB" b="1" dirty="0"/>
              <a:t>we might want to consider the relationship between them</a:t>
            </a:r>
            <a:r>
              <a:rPr lang="en-GB" dirty="0"/>
              <a:t>.</a:t>
            </a:r>
          </a:p>
          <a:p>
            <a:endParaRPr lang="en-GB" sz="800" dirty="0"/>
          </a:p>
          <a:p>
            <a:r>
              <a:rPr lang="en-GB" dirty="0"/>
              <a:t>This is a short chapter!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782" y="2708920"/>
            <a:ext cx="3744416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“Describe the type of correlation.”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9036" y="3513708"/>
                <a:ext cx="5184759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“The daily mean </a:t>
                </a:r>
                <a:r>
                  <a:rPr lang="en-GB" dirty="0" err="1"/>
                  <a:t>windspeed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knots, and the daily maximum gust,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knots, were recorded. The equation of the regression line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for these 15 days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=7.23+1.82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dirty="0"/>
                  <a:t>Given an interpretation of the value of the gradient of this regression line.</a:t>
                </a:r>
              </a:p>
              <a:p>
                <a:pPr marL="342900" indent="-342900">
                  <a:buAutoNum type="alphaLcParenBoth"/>
                </a:pPr>
                <a:r>
                  <a:rPr lang="en-GB" dirty="0"/>
                  <a:t>Justify the use of a linear regression line in this instance.”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36" y="3513708"/>
                <a:ext cx="5184759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6562824" y="2481844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62824" y="392200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62824" y="392200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15             20               25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81747" y="2708818"/>
            <a:ext cx="3479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20</a:t>
            </a:r>
          </a:p>
          <a:p>
            <a:endParaRPr lang="en-GB" sz="1100" dirty="0"/>
          </a:p>
          <a:p>
            <a:r>
              <a:rPr lang="en-GB" sz="1100" dirty="0"/>
              <a:t>15</a:t>
            </a:r>
          </a:p>
          <a:p>
            <a:endParaRPr lang="en-GB" sz="1100" dirty="0"/>
          </a:p>
          <a:p>
            <a:r>
              <a:rPr lang="en-GB" sz="1100" dirty="0"/>
              <a:t>5</a:t>
            </a:r>
          </a:p>
          <a:p>
            <a:endParaRPr lang="en-GB" sz="1100" dirty="0"/>
          </a:p>
          <a:p>
            <a:r>
              <a:rPr lang="en-GB" sz="1100" dirty="0"/>
              <a:t>0</a:t>
            </a:r>
          </a:p>
        </p:txBody>
      </p:sp>
      <p:sp>
        <p:nvSpPr>
          <p:cNvPr id="43" name="Oval 42"/>
          <p:cNvSpPr/>
          <p:nvPr/>
        </p:nvSpPr>
        <p:spPr>
          <a:xfrm>
            <a:off x="6767413" y="3092704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910819" y="3169206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056462" y="3169206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259414" y="3249976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7488510" y="3201923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7460630" y="3365445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632526" y="3323214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826626" y="3384369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669389" y="2876113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672164" y="2319784"/>
            <a:ext cx="156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Hourly pay at 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337" y="4120114"/>
            <a:ext cx="127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Age (years)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5607372" y="3052528"/>
            <a:ext cx="127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Hourly Pay (£)</a:t>
            </a:r>
            <a:endParaRPr lang="en-GB" sz="1600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6751901" y="3127687"/>
            <a:ext cx="1261799" cy="31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2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07504" y="1268760"/>
          <a:ext cx="302433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92746922"/>
              </p:ext>
            </p:extLst>
          </p:nvPr>
        </p:nvGraphicFramePr>
        <p:xfrm>
          <a:off x="5407571" y="1379925"/>
          <a:ext cx="30243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179512" y="3754760"/>
          <a:ext cx="32403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5148064" y="4149080"/>
          <a:ext cx="3744416" cy="223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99792" y="220486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correlation:</a:t>
            </a:r>
          </a:p>
          <a:p>
            <a:r>
              <a:rPr lang="en-GB" b="1" dirty="0"/>
              <a:t>Weak positive correlation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99793" y="2492896"/>
            <a:ext cx="60795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47864" y="2492896"/>
            <a:ext cx="78681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848" y="3212976"/>
            <a:ext cx="79208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strength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3131840" y="2924944"/>
            <a:ext cx="46805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3212976"/>
            <a:ext cx="79208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995936" y="2924944"/>
            <a:ext cx="46805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27651" y="1307917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Weak negative correlation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32112" y="1307917"/>
            <a:ext cx="807707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99659" y="1307917"/>
            <a:ext cx="57606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63688" y="5517232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Strong positive correlation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63687" y="5517232"/>
            <a:ext cx="69326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44418" y="5517232"/>
            <a:ext cx="715617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44208" y="40770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   correlation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44209" y="4077072"/>
            <a:ext cx="432047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7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Recap of correlation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99362" y="663941"/>
            <a:ext cx="790493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Correlation gives the </a:t>
            </a:r>
            <a:r>
              <a:rPr lang="en-GB" sz="1600" b="1" dirty="0"/>
              <a:t>strength of the relationship</a:t>
            </a:r>
            <a:r>
              <a:rPr lang="en-GB" sz="1600" dirty="0"/>
              <a:t> (and the type of relationship) between two variables. Data with two variables is known as </a:t>
            </a:r>
            <a:r>
              <a:rPr lang="en-GB" sz="1600" b="1" dirty="0"/>
              <a:t>bivariate data</a:t>
            </a:r>
            <a:r>
              <a:rPr lang="en-GB" sz="16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2226" y="6301294"/>
            <a:ext cx="611712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The vertical-axis variable usually </a:t>
            </a:r>
            <a:r>
              <a:rPr lang="en-GB" sz="1200" b="1" dirty="0"/>
              <a:t>depends</a:t>
            </a:r>
            <a:r>
              <a:rPr lang="en-GB" sz="1200" dirty="0"/>
              <a:t> on the horizontal-axis value. For this reason distance would be the </a:t>
            </a:r>
            <a:r>
              <a:rPr lang="en-GB" sz="1200" b="1" u="sng" dirty="0"/>
              <a:t>independent/explanatory variable</a:t>
            </a:r>
            <a:r>
              <a:rPr lang="en-GB" sz="1200" dirty="0"/>
              <a:t> and cost the </a:t>
            </a:r>
            <a:r>
              <a:rPr lang="en-GB" sz="1200" b="1" u="sng" dirty="0"/>
              <a:t>dependent/response variable</a:t>
            </a:r>
            <a:r>
              <a:rPr lang="en-GB" sz="1200" dirty="0"/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99892" y="6021288"/>
            <a:ext cx="7560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30" grpId="0" animBg="1"/>
      <p:bldP spid="31" grpId="0" animBg="1"/>
      <p:bldP spid="34" grpId="0" animBg="1"/>
      <p:bldP spid="35" grpId="0" animBg="1"/>
      <p:bldP spid="3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Important correlation concepts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02263" y="1310338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 </a:t>
            </a:r>
            <a:r>
              <a:rPr lang="en-GB" sz="1600" b="1" u="sng" dirty="0"/>
              <a:t>interpret</a:t>
            </a:r>
            <a:r>
              <a:rPr lang="en-GB" sz="1600" dirty="0"/>
              <a:t> the correlation between two variables is to give a worded description in the context of the problem.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793" y="908720"/>
            <a:ext cx="1994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Important Point 1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83345993"/>
              </p:ext>
            </p:extLst>
          </p:nvPr>
        </p:nvGraphicFramePr>
        <p:xfrm>
          <a:off x="497975" y="1914525"/>
          <a:ext cx="2448272" cy="181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27101" y="1968561"/>
            <a:ext cx="4752528" cy="83099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sz="1600" dirty="0"/>
              <a:t>State the correlation shown.</a:t>
            </a:r>
          </a:p>
          <a:p>
            <a:pPr marL="342900" indent="-342900">
              <a:buAutoNum type="alphaLcParenR"/>
            </a:pPr>
            <a:r>
              <a:rPr lang="en-GB" sz="1600" dirty="0"/>
              <a:t>Describe/interpret the relationship between age and weekly time on the internet.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7790" y="2900063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dirty="0"/>
              <a:t>Negative correlation.</a:t>
            </a:r>
          </a:p>
          <a:p>
            <a:pPr marL="342900" indent="-342900">
              <a:buAutoNum type="alphaLcParenR"/>
            </a:pPr>
            <a:r>
              <a:rPr lang="en-GB" dirty="0"/>
              <a:t>As age increases, the weekly time on the internet tends to decrease.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5668" y="2867689"/>
            <a:ext cx="3727993" cy="3402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5667" y="3207930"/>
            <a:ext cx="3727993" cy="5741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322" y="3860387"/>
            <a:ext cx="1994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Important Point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000" y="4281206"/>
            <a:ext cx="665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[Textbook] Two variables have a </a:t>
            </a:r>
            <a:r>
              <a:rPr lang="en-GB" sz="1600" b="1" u="sng" dirty="0"/>
              <a:t>causal relationship</a:t>
            </a:r>
            <a:r>
              <a:rPr lang="en-GB" sz="1600" dirty="0"/>
              <a:t> if a change in one variable directly causes a change in the other. Just because two variables show correlation it does not necessarily mean that they have a causal relationship.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291774" y="4623215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91774" y="6063375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91774" y="606337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15             20               25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10697" y="4850189"/>
            <a:ext cx="3479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20</a:t>
            </a:r>
          </a:p>
          <a:p>
            <a:endParaRPr lang="en-GB" sz="1100" dirty="0"/>
          </a:p>
          <a:p>
            <a:r>
              <a:rPr lang="en-GB" sz="1100" dirty="0"/>
              <a:t>15</a:t>
            </a:r>
          </a:p>
          <a:p>
            <a:endParaRPr lang="en-GB" sz="1100" dirty="0"/>
          </a:p>
          <a:p>
            <a:r>
              <a:rPr lang="en-GB" sz="1100" dirty="0"/>
              <a:t>5</a:t>
            </a:r>
          </a:p>
          <a:p>
            <a:endParaRPr lang="en-GB" sz="1100" dirty="0"/>
          </a:p>
          <a:p>
            <a:r>
              <a:rPr lang="en-GB" sz="1100" dirty="0"/>
              <a:t>0</a:t>
            </a:r>
          </a:p>
        </p:txBody>
      </p:sp>
      <p:sp>
        <p:nvSpPr>
          <p:cNvPr id="22" name="Oval 21"/>
          <p:cNvSpPr/>
          <p:nvPr/>
        </p:nvSpPr>
        <p:spPr>
          <a:xfrm>
            <a:off x="7496363" y="5234075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7639769" y="5310577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785412" y="5310577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988364" y="5391347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8217460" y="5343294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8189580" y="5506816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61476" y="5464585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8555576" y="5525740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8398339" y="5017484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401114" y="4461155"/>
            <a:ext cx="156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Hourly pay at 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0220" y="5150655"/>
            <a:ext cx="6192781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dirty="0"/>
              <a:t>Hideko was interested to see if there was a relationship between what people earn and the age which they left education or training. She says her data supports the conclusion that more education causes people to earn a lower hourly rate of pay. Give one reason why Hideko’s conclusion might not be valid.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7321" y="6235650"/>
            <a:ext cx="613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“Respondents who left education later would have significantly less work experience than those who left education earlier. This could be the cause of the reduced income shown in her results.”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2604" y="6270699"/>
            <a:ext cx="6072791" cy="440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9537" y="6279114"/>
            <a:ext cx="127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Age (years)</a:t>
            </a:r>
            <a:endParaRPr lang="en-GB" sz="16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6318572" y="5211528"/>
            <a:ext cx="127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Hourly Pay (£)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615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Statistics/Mechanics Year 1/AS</a:t>
            </a:r>
          </a:p>
          <a:p>
            <a:r>
              <a:rPr lang="en-GB" sz="2400" dirty="0"/>
              <a:t>Pages 26-27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9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AACB6BD-C7C4-9F32-D453-4A2E721C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65" y="908720"/>
            <a:ext cx="66389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BE58044-6C88-FAF0-4E70-E3BE9B14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53" y="836712"/>
            <a:ext cx="67627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357A1C-D8D4-89B8-4A88-B713F31D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7" y="836712"/>
            <a:ext cx="8675945" cy="53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998D8F-21CB-E083-E49C-41130E55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6712"/>
            <a:ext cx="4791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2AD98808-0741-4FF5-B286-6C12DC78C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6BB34-0B75-422C-92CD-821E0C0FAD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ED5FFB-4E49-4C39-B874-93B38323A5E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21004</TotalTime>
  <Words>506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Stats1 Chapter 4: Correlation  Correlated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794</cp:revision>
  <dcterms:created xsi:type="dcterms:W3CDTF">2013-02-28T07:36:55Z</dcterms:created>
  <dcterms:modified xsi:type="dcterms:W3CDTF">2024-06-06T11:53:38Z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