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630" r:id="rId6"/>
    <p:sldId id="631" r:id="rId7"/>
    <p:sldId id="635" r:id="rId8"/>
    <p:sldId id="628" r:id="rId9"/>
    <p:sldId id="632" r:id="rId10"/>
    <p:sldId id="543" r:id="rId11"/>
    <p:sldId id="550" r:id="rId12"/>
    <p:sldId id="551" r:id="rId13"/>
    <p:sldId id="545" r:id="rId14"/>
    <p:sldId id="5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5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8FE7268-2FAC-4768-907B-B2D0F3F5293D}"/>
    <pc:docChg chg="modSld">
      <pc:chgData name="Dieter Beaven" userId="9bbdb69f-69d0-4759-aa9b-5c090a2da237" providerId="ADAL" clId="{08FE7268-2FAC-4768-907B-B2D0F3F5293D}" dt="2025-04-28T11:18:38.848" v="15" actId="20577"/>
      <pc:docMkLst>
        <pc:docMk/>
      </pc:docMkLst>
      <pc:sldChg chg="modSp mod">
        <pc:chgData name="Dieter Beaven" userId="9bbdb69f-69d0-4759-aa9b-5c090a2da237" providerId="ADAL" clId="{08FE7268-2FAC-4768-907B-B2D0F3F5293D}" dt="2025-04-28T11:18:38.848" v="1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8FE7268-2FAC-4768-907B-B2D0F3F5293D}" dt="2025-04-28T11:18:38.848" v="1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8FE7268-2FAC-4768-907B-B2D0F3F5293D}" dt="2025-04-25T15:26:09.673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407BFA2-C848-49A5-9DA0-8A6B9F8C7996}"/>
    <pc:docChg chg="modSld">
      <pc:chgData name="Dieter Beaven" userId="9bbdb69f-69d0-4759-aa9b-5c090a2da237" providerId="ADAL" clId="{3407BFA2-C848-49A5-9DA0-8A6B9F8C7996}" dt="2025-06-19T12:53:28.014" v="8" actId="1036"/>
      <pc:docMkLst>
        <pc:docMk/>
      </pc:docMkLst>
      <pc:sldChg chg="addSp modSp mod">
        <pc:chgData name="Dieter Beaven" userId="9bbdb69f-69d0-4759-aa9b-5c090a2da237" providerId="ADAL" clId="{3407BFA2-C848-49A5-9DA0-8A6B9F8C7996}" dt="2025-06-06T15:04:56.796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3407BFA2-C848-49A5-9DA0-8A6B9F8C7996}" dt="2025-06-06T15:04:56.796" v="1" actId="1076"/>
          <ac:picMkLst>
            <pc:docMk/>
            <pc:sldMk cId="3896053727" sldId="543"/>
            <ac:picMk id="6" creationId="{1717BB54-5B7E-C14D-3BBD-86C39A650876}"/>
          </ac:picMkLst>
        </pc:picChg>
      </pc:sldChg>
      <pc:sldChg chg="addSp mod">
        <pc:chgData name="Dieter Beaven" userId="9bbdb69f-69d0-4759-aa9b-5c090a2da237" providerId="ADAL" clId="{3407BFA2-C848-49A5-9DA0-8A6B9F8C7996}" dt="2025-06-19T12:52:29.909" v="5" actId="22"/>
        <pc:sldMkLst>
          <pc:docMk/>
          <pc:sldMk cId="3458699803" sldId="545"/>
        </pc:sldMkLst>
        <pc:picChg chg="add">
          <ac:chgData name="Dieter Beaven" userId="9bbdb69f-69d0-4759-aa9b-5c090a2da237" providerId="ADAL" clId="{3407BFA2-C848-49A5-9DA0-8A6B9F8C7996}" dt="2025-06-19T12:52:29.909" v="5" actId="22"/>
          <ac:picMkLst>
            <pc:docMk/>
            <pc:sldMk cId="3458699803" sldId="545"/>
            <ac:picMk id="6" creationId="{890D39BA-AED7-D142-EE36-07F6B99E678D}"/>
          </ac:picMkLst>
        </pc:picChg>
      </pc:sldChg>
      <pc:sldChg chg="addSp mod">
        <pc:chgData name="Dieter Beaven" userId="9bbdb69f-69d0-4759-aa9b-5c090a2da237" providerId="ADAL" clId="{3407BFA2-C848-49A5-9DA0-8A6B9F8C7996}" dt="2025-06-06T15:05:35.423" v="2" actId="22"/>
        <pc:sldMkLst>
          <pc:docMk/>
          <pc:sldMk cId="4091202299" sldId="550"/>
        </pc:sldMkLst>
        <pc:picChg chg="add">
          <ac:chgData name="Dieter Beaven" userId="9bbdb69f-69d0-4759-aa9b-5c090a2da237" providerId="ADAL" clId="{3407BFA2-C848-49A5-9DA0-8A6B9F8C7996}" dt="2025-06-06T15:05:35.423" v="2" actId="22"/>
          <ac:picMkLst>
            <pc:docMk/>
            <pc:sldMk cId="4091202299" sldId="550"/>
            <ac:picMk id="6" creationId="{7145FDA5-4855-8BA9-74E2-0E14483F3368}"/>
          </ac:picMkLst>
        </pc:picChg>
      </pc:sldChg>
      <pc:sldChg chg="addSp modSp mod">
        <pc:chgData name="Dieter Beaven" userId="9bbdb69f-69d0-4759-aa9b-5c090a2da237" providerId="ADAL" clId="{3407BFA2-C848-49A5-9DA0-8A6B9F8C7996}" dt="2025-06-06T15:06:00.029" v="4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3407BFA2-C848-49A5-9DA0-8A6B9F8C7996}" dt="2025-06-06T15:06:00.029" v="4" actId="1076"/>
          <ac:picMkLst>
            <pc:docMk/>
            <pc:sldMk cId="3826585799" sldId="551"/>
            <ac:picMk id="6" creationId="{F7CBB212-D49B-6F02-50F3-443448F1FB84}"/>
          </ac:picMkLst>
        </pc:picChg>
      </pc:sldChg>
      <pc:sldChg chg="addSp modSp mod">
        <pc:chgData name="Dieter Beaven" userId="9bbdb69f-69d0-4759-aa9b-5c090a2da237" providerId="ADAL" clId="{3407BFA2-C848-49A5-9DA0-8A6B9F8C7996}" dt="2025-06-19T12:53:28.014" v="8" actId="1036"/>
        <pc:sldMkLst>
          <pc:docMk/>
          <pc:sldMk cId="2531956736" sldId="552"/>
        </pc:sldMkLst>
        <pc:picChg chg="add mod">
          <ac:chgData name="Dieter Beaven" userId="9bbdb69f-69d0-4759-aa9b-5c090a2da237" providerId="ADAL" clId="{3407BFA2-C848-49A5-9DA0-8A6B9F8C7996}" dt="2025-06-19T12:53:28.014" v="8" actId="1036"/>
          <ac:picMkLst>
            <pc:docMk/>
            <pc:sldMk cId="2531956736" sldId="552"/>
            <ac:picMk id="6" creationId="{69FB9B34-03B6-0952-A3DC-F66FFA2EEC89}"/>
          </ac:picMkLst>
        </pc:picChg>
      </pc:sldChg>
    </pc:docChg>
  </pc:docChgLst>
  <pc:docChgLst>
    <pc:chgData name="Dieter Beaven" userId="9bbdb69f-69d0-4759-aa9b-5c090a2da237" providerId="ADAL" clId="{8B7D6DE5-C697-4C86-9B55-907C07B10F18}"/>
    <pc:docChg chg="addSld delSld modSld">
      <pc:chgData name="Dieter Beaven" userId="9bbdb69f-69d0-4759-aa9b-5c090a2da237" providerId="ADAL" clId="{8B7D6DE5-C697-4C86-9B55-907C07B10F18}" dt="2025-05-01T15:07:26.115" v="40" actId="20577"/>
      <pc:docMkLst>
        <pc:docMk/>
      </pc:docMkLst>
      <pc:sldChg chg="modSp mod">
        <pc:chgData name="Dieter Beaven" userId="9bbdb69f-69d0-4759-aa9b-5c090a2da237" providerId="ADAL" clId="{8B7D6DE5-C697-4C86-9B55-907C07B10F18}" dt="2025-05-01T15:06:55.594" v="2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B7D6DE5-C697-4C86-9B55-907C07B10F18}" dt="2025-05-01T15:06:55.594" v="2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8B7D6DE5-C697-4C86-9B55-907C07B10F18}" dt="2025-05-01T15:07:13.366" v="27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8B7D6DE5-C697-4C86-9B55-907C07B10F18}" dt="2025-05-01T15:06:44.222" v="0"/>
        <pc:sldMkLst>
          <pc:docMk/>
          <pc:sldMk cId="434798819" sldId="628"/>
        </pc:sldMkLst>
      </pc:sldChg>
      <pc:sldChg chg="modSp add mod">
        <pc:chgData name="Dieter Beaven" userId="9bbdb69f-69d0-4759-aa9b-5c090a2da237" providerId="ADAL" clId="{8B7D6DE5-C697-4C86-9B55-907C07B10F18}" dt="2025-05-01T15:06:59.673" v="26" actId="20577"/>
        <pc:sldMkLst>
          <pc:docMk/>
          <pc:sldMk cId="1401251865" sldId="630"/>
        </pc:sldMkLst>
        <pc:spChg chg="mod">
          <ac:chgData name="Dieter Beaven" userId="9bbdb69f-69d0-4759-aa9b-5c090a2da237" providerId="ADAL" clId="{8B7D6DE5-C697-4C86-9B55-907C07B10F18}" dt="2025-05-01T15:06:59.673" v="26" actId="20577"/>
          <ac:spMkLst>
            <pc:docMk/>
            <pc:sldMk cId="1401251865" sldId="630"/>
            <ac:spMk id="3" creationId="{00000000-0000-0000-0000-000000000000}"/>
          </ac:spMkLst>
        </pc:spChg>
      </pc:sldChg>
      <pc:sldChg chg="add">
        <pc:chgData name="Dieter Beaven" userId="9bbdb69f-69d0-4759-aa9b-5c090a2da237" providerId="ADAL" clId="{8B7D6DE5-C697-4C86-9B55-907C07B10F18}" dt="2025-05-01T15:06:44.222" v="0"/>
        <pc:sldMkLst>
          <pc:docMk/>
          <pc:sldMk cId="1367555103" sldId="631"/>
        </pc:sldMkLst>
      </pc:sldChg>
      <pc:sldChg chg="modSp add mod">
        <pc:chgData name="Dieter Beaven" userId="9bbdb69f-69d0-4759-aa9b-5c090a2da237" providerId="ADAL" clId="{8B7D6DE5-C697-4C86-9B55-907C07B10F18}" dt="2025-05-01T15:07:26.115" v="40" actId="20577"/>
        <pc:sldMkLst>
          <pc:docMk/>
          <pc:sldMk cId="2763301278" sldId="632"/>
        </pc:sldMkLst>
        <pc:spChg chg="mod">
          <ac:chgData name="Dieter Beaven" userId="9bbdb69f-69d0-4759-aa9b-5c090a2da237" providerId="ADAL" clId="{8B7D6DE5-C697-4C86-9B55-907C07B10F18}" dt="2025-05-01T15:07:17.475" v="30" actId="6549"/>
          <ac:spMkLst>
            <pc:docMk/>
            <pc:sldMk cId="2763301278" sldId="632"/>
            <ac:spMk id="3" creationId="{00000000-0000-0000-0000-000000000000}"/>
          </ac:spMkLst>
        </pc:spChg>
        <pc:spChg chg="mod">
          <ac:chgData name="Dieter Beaven" userId="9bbdb69f-69d0-4759-aa9b-5c090a2da237" providerId="ADAL" clId="{8B7D6DE5-C697-4C86-9B55-907C07B10F18}" dt="2025-05-01T15:07:26.115" v="40" actId="20577"/>
          <ac:spMkLst>
            <pc:docMk/>
            <pc:sldMk cId="2763301278" sldId="632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8B7D6DE5-C697-4C86-9B55-907C07B10F18}" dt="2025-05-01T15:06:44.222" v="0"/>
        <pc:sldMkLst>
          <pc:docMk/>
          <pc:sldMk cId="425366685" sldId="635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7: </a:t>
            </a:r>
            <a:r>
              <a:rPr lang="en-GB" dirty="0">
                <a:solidFill>
                  <a:schemeClr val="accent5"/>
                </a:solidFill>
              </a:rPr>
              <a:t>Algebraic Methods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Mathematical Proof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0D39BA-AED7-D142-EE36-07F6B99E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443"/>
            <a:ext cx="9144000" cy="48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FB9B34-03B6-0952-A3DC-F66FFA2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1022614"/>
            <a:ext cx="9144000" cy="37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Proof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11650" y="152720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</a:t>
            </a:r>
            <a:r>
              <a:rPr lang="en-GB" sz="2000" b="1" dirty="0"/>
              <a:t>conjecture</a:t>
            </a:r>
            <a:r>
              <a:rPr lang="en-GB" sz="2000" dirty="0"/>
              <a:t> is a mathematical statement that has yet to be proven.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575" y="893596"/>
            <a:ext cx="2112287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730" y="2099249"/>
                <a:ext cx="6264696" cy="14773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One famous conjecture is </a:t>
                </a:r>
                <a:r>
                  <a:rPr lang="en-GB" b="1" dirty="0" err="1"/>
                  <a:t>Goldbach’s</a:t>
                </a:r>
                <a:r>
                  <a:rPr lang="en-GB" b="1" dirty="0"/>
                  <a:t> Conjecture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It states “</a:t>
                </a:r>
                <a:r>
                  <a:rPr lang="en-GB" i="1" dirty="0"/>
                  <a:t>Every even integer greater than 2 can be expressed as the sum of two primes</a:t>
                </a:r>
                <a:r>
                  <a:rPr lang="en-GB" dirty="0"/>
                  <a:t>.”</a:t>
                </a:r>
              </a:p>
              <a:p>
                <a:r>
                  <a:rPr lang="en-GB" dirty="0"/>
                  <a:t>It has been verified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dirty="0"/>
                  <a:t> (that’s big!); this provides evidence that it is true, but does not prove it is true!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30" y="2099249"/>
                <a:ext cx="6264696" cy="1477328"/>
              </a:xfrm>
              <a:prstGeom prst="rect">
                <a:avLst/>
              </a:prstGeom>
              <a:blipFill>
                <a:blip r:embed="rId2"/>
                <a:stretch>
                  <a:fillRect l="-581" t="-1215" b="-4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2193" y="386104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</a:t>
            </a:r>
            <a:r>
              <a:rPr lang="en-GB" sz="2000" b="1" dirty="0"/>
              <a:t>theorem</a:t>
            </a:r>
            <a:r>
              <a:rPr lang="en-GB" sz="2000" dirty="0"/>
              <a:t> is a mathematical statement that has been proven.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2272" y="4538980"/>
                <a:ext cx="6466071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One famous misnomer was </a:t>
                </a:r>
                <a:r>
                  <a:rPr lang="en-GB" b="1" dirty="0"/>
                  <a:t>Fermat’s Last Theorem</a:t>
                </a:r>
                <a:r>
                  <a:rPr lang="en-GB" dirty="0"/>
                  <a:t>, which states “</a:t>
                </a:r>
                <a:r>
                  <a:rPr lang="en-GB" i="1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an integer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i="1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i="1" dirty="0"/>
                  <a:t> has no non-zero integer solutions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i="1" dirty="0"/>
                  <a:t>.</a:t>
                </a:r>
                <a:r>
                  <a:rPr lang="en-GB" dirty="0"/>
                  <a:t>” It was 300 years until this was proven in 1995. Only then was the ‘Theorem’ in the name then correct!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72" y="4538980"/>
                <a:ext cx="6466071" cy="1200329"/>
              </a:xfrm>
              <a:prstGeom prst="rect">
                <a:avLst/>
              </a:prstGeom>
              <a:blipFill>
                <a:blip r:embed="rId3"/>
                <a:stretch>
                  <a:fillRect l="-563" t="-2000" r="-1127" b="-6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Types of Proof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544" y="2276872"/>
            <a:ext cx="403244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a. Proof by Deduction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29" y="74850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proof must show all </a:t>
            </a:r>
            <a:r>
              <a:rPr lang="en-GB" b="1" dirty="0"/>
              <a:t>assumptions</a:t>
            </a:r>
            <a:r>
              <a:rPr lang="en-GB" dirty="0"/>
              <a:t> you are using, have a clear </a:t>
            </a:r>
            <a:r>
              <a:rPr lang="en-GB" b="1" dirty="0"/>
              <a:t>sequential list of steps</a:t>
            </a:r>
            <a:r>
              <a:rPr lang="en-GB" dirty="0"/>
              <a:t> that logically follow, and must cover </a:t>
            </a:r>
            <a:r>
              <a:rPr lang="en-GB" b="1" dirty="0"/>
              <a:t>all possible cases</a:t>
            </a:r>
            <a:r>
              <a:rPr lang="en-GB" dirty="0"/>
              <a:t>.</a:t>
            </a:r>
          </a:p>
          <a:p>
            <a:r>
              <a:rPr lang="en-GB" dirty="0"/>
              <a:t>You should usually make a </a:t>
            </a:r>
            <a:r>
              <a:rPr lang="en-GB" b="1" dirty="0"/>
              <a:t>concluding statement</a:t>
            </a:r>
            <a:r>
              <a:rPr lang="en-GB" dirty="0"/>
              <a:t>, e.g. restating the original conjecture that you have proven.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85293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simplest type, where you start from known facts and reach the desired conclusion via deductive steps.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4" y="4221088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“Prove that the product of two odd numbers is odd.”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be integers,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are odd numbers.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This is one more than a multiple of 2, and is therefore odd.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21088"/>
                <a:ext cx="4032448" cy="2308324"/>
              </a:xfrm>
              <a:prstGeom prst="rect">
                <a:avLst/>
              </a:prstGeom>
              <a:blipFill>
                <a:blip r:embed="rId2"/>
                <a:stretch>
                  <a:fillRect l="-1362" t="-13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0032" y="3933056"/>
                <a:ext cx="4032448" cy="2916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“Prove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𝟖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𝟏𝟎𝟏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𝟕𝟎</m:t>
                    </m:r>
                  </m:oMath>
                </a14:m>
                <a:r>
                  <a:rPr lang="en-GB" b="1" dirty="0"/>
                  <a:t>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≡3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−70</m:t>
                      </m:r>
                    </m:oMath>
                  </m:oMathPara>
                </a14:m>
                <a:endParaRPr lang="en-GB" dirty="0"/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933056"/>
                <a:ext cx="4032448" cy="2916504"/>
              </a:xfrm>
              <a:prstGeom prst="rect">
                <a:avLst/>
              </a:prstGeom>
              <a:blipFill>
                <a:blip r:embed="rId3"/>
                <a:stretch>
                  <a:fillRect l="-1208" t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77092" y="2233329"/>
                <a:ext cx="3676622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An </a:t>
                </a:r>
                <a:r>
                  <a:rPr lang="en-GB" b="1" dirty="0"/>
                  <a:t>identity</a:t>
                </a:r>
                <a:r>
                  <a:rPr lang="en-GB" dirty="0"/>
                  <a:t> is an equation that is true for </a:t>
                </a:r>
                <a:r>
                  <a:rPr lang="en-GB" b="1" dirty="0"/>
                  <a:t>all values</a:t>
                </a:r>
                <a:r>
                  <a:rPr lang="en-GB" dirty="0"/>
                  <a:t> of the variables.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 is true only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r>
                  <a:rPr lang="en-GB" dirty="0"/>
                  <a:t>, but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true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2233329"/>
                <a:ext cx="3676622" cy="1200329"/>
              </a:xfrm>
              <a:prstGeom prst="rect">
                <a:avLst/>
              </a:prstGeom>
              <a:blipFill>
                <a:blip r:embed="rId4"/>
                <a:stretch>
                  <a:fillRect l="-988" t="-1493" r="-1977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876257" y="3439886"/>
            <a:ext cx="105114" cy="37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542" y="4874794"/>
            <a:ext cx="3977916" cy="175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2413" y="4538767"/>
            <a:ext cx="3977916" cy="2079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75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Be Warned…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544" y="980728"/>
            <a:ext cx="7558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Proof by Deduction requires you to </a:t>
            </a:r>
            <a:r>
              <a:rPr lang="en-GB" b="1" dirty="0"/>
              <a:t>start from known facts </a:t>
            </a:r>
            <a:r>
              <a:rPr lang="en-GB" dirty="0"/>
              <a:t>and end up at the conclusion. It is </a:t>
            </a:r>
            <a:r>
              <a:rPr lang="en-GB" b="1" u="sng" dirty="0"/>
              <a:t>not</a:t>
            </a:r>
            <a:r>
              <a:rPr lang="en-GB" dirty="0"/>
              <a:t> acceptable to start with to the conclusion, and verify it works, </a:t>
            </a:r>
            <a:r>
              <a:rPr lang="en-GB" b="1" dirty="0"/>
              <a:t>because you are assuming the thing you are trying to prove</a:t>
            </a:r>
            <a:r>
              <a:rPr lang="en-GB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944" y="2086372"/>
            <a:ext cx="7344816" cy="70788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i="1" dirty="0"/>
              <a:t>Example</a:t>
            </a:r>
            <a:r>
              <a:rPr lang="en-GB" sz="2000" dirty="0"/>
              <a:t>: Prove that if three consecutive integers are the sides of a right-angled triangle, they must be 3, 4 and 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344" y="3166368"/>
                <a:ext cx="31265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Incorrect Proof:</a:t>
                </a:r>
              </a:p>
              <a:p>
                <a:endParaRPr lang="en-GB" dirty="0"/>
              </a:p>
              <a:p>
                <a:r>
                  <a:rPr lang="en-GB" dirty="0"/>
                  <a:t>Let the lengths be 3,4,5.</a:t>
                </a:r>
              </a:p>
              <a:p>
                <a:r>
                  <a:rPr lang="en-GB" dirty="0"/>
                  <a:t>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25=25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This satisfies Pythagoras’ Theorem, and the numbers are consecutive.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4" y="3166368"/>
                <a:ext cx="3126556" cy="2585323"/>
              </a:xfrm>
              <a:prstGeom prst="rect">
                <a:avLst/>
              </a:prstGeom>
              <a:blipFill>
                <a:blip r:embed="rId2"/>
                <a:stretch>
                  <a:fillRect l="-1559" t="-1176" r="-1754" b="-2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7588" y="3090168"/>
                <a:ext cx="34497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Correct Proof:</a:t>
                </a:r>
              </a:p>
              <a:p>
                <a:endParaRPr lang="en-GB" dirty="0"/>
              </a:p>
              <a:p>
                <a:r>
                  <a:rPr lang="en-GB" dirty="0"/>
                  <a:t>If the sides are consecutive, then let the sides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 by Pythagoras’ Theorem: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 (as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can’t be negative)</a:t>
                </a:r>
              </a:p>
              <a:p>
                <a:r>
                  <a:rPr lang="en-GB" dirty="0"/>
                  <a:t>Thus the sides are 3, 4, 5.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88" y="3090168"/>
                <a:ext cx="3449712" cy="3416320"/>
              </a:xfrm>
              <a:prstGeom prst="rect">
                <a:avLst/>
              </a:prstGeom>
              <a:blipFill>
                <a:blip r:embed="rId3"/>
                <a:stretch>
                  <a:fillRect l="-1413" t="-1071" b="-1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04704" y="3577208"/>
            <a:ext cx="162609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We are assuming the thing we are trying to prove!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2895600" y="3924300"/>
            <a:ext cx="609104" cy="6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512" y="5819001"/>
            <a:ext cx="3751064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The underlying problem is that this technique doesn’t prove there can’t be </a:t>
            </a:r>
            <a:r>
              <a:rPr lang="en-GB" sz="1400" b="1" u="sng" dirty="0"/>
              <a:t>other</a:t>
            </a:r>
            <a:r>
              <a:rPr lang="en-GB" sz="1400" dirty="0"/>
              <a:t> consecutive integers that work – we have only verified 3,4,5 is one such solution.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5282" y="4524749"/>
            <a:ext cx="1626096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We are only assuming things in the ‘if’ bit. This is fine!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81601" y="4305300"/>
            <a:ext cx="292099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7085" y="3613476"/>
            <a:ext cx="2967358" cy="2046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4392" y="3577208"/>
            <a:ext cx="3334072" cy="2929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3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Types of Proof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24002" y="883501"/>
            <a:ext cx="403244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a. Proof by Deduction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4002" y="1629540"/>
                <a:ext cx="5588158" cy="149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b="1" dirty="0"/>
                  <a:t> is positive for all values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+5=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+1≥1&gt;0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2" y="1629540"/>
                <a:ext cx="5588158" cy="1495987"/>
              </a:xfrm>
              <a:prstGeom prst="rect">
                <a:avLst/>
              </a:prstGeom>
              <a:blipFill>
                <a:blip r:embed="rId2"/>
                <a:stretch>
                  <a:fillRect l="-983" t="-1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55884" y="863916"/>
            <a:ext cx="273630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/>
              <a:t>Exam </a:t>
            </a:r>
            <a:r>
              <a:rPr lang="en-GB" b="1" dirty="0"/>
              <a:t>Tip</a:t>
            </a:r>
            <a:r>
              <a:rPr lang="en-GB" dirty="0"/>
              <a:t>: This is quite a common last </a:t>
            </a:r>
            <a:r>
              <a:rPr lang="en-GB" dirty="0" err="1"/>
              <a:t>parter</a:t>
            </a:r>
            <a:r>
              <a:rPr lang="en-GB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7353" y="2405247"/>
            <a:ext cx="315609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Anything squared is at least 0. This is formally known as the ‘</a:t>
            </a:r>
            <a:r>
              <a:rPr lang="en-GB" i="1" dirty="0"/>
              <a:t>trivial inequality</a:t>
            </a:r>
            <a:r>
              <a:rPr lang="en-GB" dirty="0"/>
              <a:t>’.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5364088" y="1187082"/>
            <a:ext cx="49179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81600" y="2685143"/>
            <a:ext cx="536894" cy="13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3456" y="2059023"/>
            <a:ext cx="4413344" cy="1192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973" y="3925107"/>
            <a:ext cx="403244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Test Your Understanding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8973" y="4653136"/>
                <a:ext cx="558815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Prove that the sum of the squares of two consecutive odd numbers is 2 more than a multiple of 8.</a:t>
                </a:r>
              </a:p>
              <a:p>
                <a:endParaRPr lang="en-GB" b="1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be any two consecutive odd numbers,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an integer.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+1+4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=8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dirty="0"/>
                  <a:t>   which is 2 more than a multiple of 8.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3" y="4653136"/>
                <a:ext cx="5588158" cy="2031325"/>
              </a:xfrm>
              <a:prstGeom prst="rect">
                <a:avLst/>
              </a:prstGeom>
              <a:blipFill>
                <a:blip r:embed="rId3"/>
                <a:stretch>
                  <a:fillRect l="-983" t="-1497"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40687" y="5477874"/>
            <a:ext cx="5687721" cy="1192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47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58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80" y="2174708"/>
                <a:ext cx="71287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[STEP I 2005 Q1]</a:t>
                </a:r>
                <a:r>
                  <a:rPr lang="en-GB" dirty="0"/>
                  <a:t> 47231 is a five-digit number whose digits sum to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4+7+2+3+1=17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400050" indent="-400050">
                  <a:buAutoNum type="romanLcParenBoth"/>
                </a:pPr>
                <a:r>
                  <a:rPr lang="en-GB" dirty="0"/>
                  <a:t>Prove that there are 15 five-digit numbers whose digits sum to 43. You should explain your reasoning clearly.</a:t>
                </a:r>
              </a:p>
              <a:p>
                <a:pPr marL="400050" indent="-400050">
                  <a:buAutoNum type="romanLcParenBoth"/>
                </a:pPr>
                <a:r>
                  <a:rPr lang="en-GB" dirty="0"/>
                  <a:t>How many five-digit numbers are there whose digits sum to 39?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0" y="2174708"/>
                <a:ext cx="7128792" cy="1477328"/>
              </a:xfrm>
              <a:prstGeom prst="rect">
                <a:avLst/>
              </a:prstGeom>
              <a:blipFill>
                <a:blip r:embed="rId2"/>
                <a:stretch>
                  <a:fillRect l="-684" t="-2479" r="-1282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7077" y="18442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207" y="4085901"/>
                <a:ext cx="8746671" cy="266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i) Since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5×9=45</m:t>
                    </m:r>
                  </m:oMath>
                </a14:m>
                <a:r>
                  <a:rPr lang="en-GB" sz="1600" dirty="0"/>
                  <a:t> then the digits drop by 2 in total from the maximum of 9, 9, 9, 9, 9. This can either be on one number (9,9,9,9,7) or spread across two numbers (9,9,9,8,8).</a:t>
                </a:r>
              </a:p>
              <a:p>
                <a:r>
                  <a:rPr lang="en-GB" sz="1600" dirty="0"/>
                  <a:t>If 9, 9, 9, 9, 7 are used, the 7 can go in 5 positions, giving 5 numbers.</a:t>
                </a:r>
                <a:br>
                  <a:rPr lang="en-GB" sz="1600" dirty="0"/>
                </a:br>
                <a:r>
                  <a:rPr lang="en-GB" sz="1600" dirty="0"/>
                  <a:t>If 9, 9, 9, 8, 8 is used, the two 8s can go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5×4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sz="1600" dirty="0"/>
                  <a:t> positions (as there are 5 choices for the first 8 and 4 for the second, but they can go either way round). Thus there are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5+10=15</m:t>
                    </m:r>
                  </m:oMath>
                </a14:m>
                <a:r>
                  <a:rPr lang="en-GB" sz="1600" dirty="0"/>
                  <a:t> possibilities.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ii) This time we must drop the digit sum by 6 from the maximum of 9,9,9,9,9. This gives the possibilities: (9,9,9,9,3), (9,9,9,8,4), (9,9,9,7,5), (9,9,8,8,5), (9,9,9,6,6), (9,9,8,7,6), (9,8,8,8,6), (9,9,7,7,7), (9,8,8,7,7), (8,8,8,8,7). This give 5, 20, 20, 30, 10, 60, 20, 10, 30, 5 possibilities respectively, giving 210 possibilities in total. (I have omitted the calculation for each for brevity)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7" y="4085901"/>
                <a:ext cx="8746671" cy="2660024"/>
              </a:xfrm>
              <a:prstGeom prst="rect">
                <a:avLst/>
              </a:prstGeom>
              <a:blipFill>
                <a:blip r:embed="rId3"/>
                <a:stretch>
                  <a:fillRect l="-348" t="-686" r="-836" b="-1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0155" y="4126542"/>
            <a:ext cx="8691175" cy="13924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  <a:r>
              <a:rPr lang="en-GB" sz="2800" dirty="0" err="1"/>
              <a:t>i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70155" y="5701889"/>
            <a:ext cx="8748038" cy="1063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ii</a:t>
            </a:r>
          </a:p>
        </p:txBody>
      </p:sp>
    </p:spTree>
    <p:extLst>
      <p:ext uri="{BB962C8B-B14F-4D97-AF65-F5344CB8AC3E}">
        <p14:creationId xmlns:p14="http://schemas.microsoft.com/office/powerpoint/2010/main" val="27633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17BB54-5B7E-C14D-3BBD-86C39A65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836712"/>
            <a:ext cx="7315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45FDA5-4855-8BA9-74E2-0E14483F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866775"/>
            <a:ext cx="72961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CBB212-D49B-6F02-50F3-443448F1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1091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P1 Chapter 7: Algebraic Methods  Mathematical Proof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