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715" r:id="rId5"/>
    <p:sldId id="483" r:id="rId6"/>
    <p:sldId id="666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18" r:id="rId22"/>
    <p:sldId id="533" r:id="rId23"/>
    <p:sldId id="716" r:id="rId24"/>
    <p:sldId id="717" r:id="rId25"/>
    <p:sldId id="718" r:id="rId26"/>
    <p:sldId id="532" r:id="rId27"/>
    <p:sldId id="7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C87D-7A27-4875-A1D7-089736022BF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5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C87D-7A27-4875-A1D7-089736022BF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9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0.png"/><Relationship Id="rId3" Type="http://schemas.openxmlformats.org/officeDocument/2006/relationships/image" Target="../media/image1010.png"/><Relationship Id="rId7" Type="http://schemas.openxmlformats.org/officeDocument/2006/relationships/image" Target="../media/image14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5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19.png"/><Relationship Id="rId5" Type="http://schemas.openxmlformats.org/officeDocument/2006/relationships/image" Target="../media/image220.png"/><Relationship Id="rId10" Type="http://schemas.openxmlformats.org/officeDocument/2006/relationships/image" Target="../media/image170.png"/><Relationship Id="rId4" Type="http://schemas.openxmlformats.org/officeDocument/2006/relationships/image" Target="../media/image210.png"/><Relationship Id="rId9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5657"/>
            <a:ext cx="9144000" cy="230668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2: </a:t>
            </a:r>
            <a:r>
              <a:rPr lang="en-GB" dirty="0">
                <a:solidFill>
                  <a:schemeClr val="accent5"/>
                </a:solidFill>
              </a:rPr>
              <a:t>Probability Theory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Set Notation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7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3204376" y="2639833"/>
            <a:ext cx="1327867" cy="930303"/>
          </a:xfrm>
          <a:custGeom>
            <a:avLst/>
            <a:gdLst>
              <a:gd name="connsiteX0" fmla="*/ 0 w 1327867"/>
              <a:gd name="connsiteY0" fmla="*/ 71562 h 930303"/>
              <a:gd name="connsiteX1" fmla="*/ 349857 w 1327867"/>
              <a:gd name="connsiteY1" fmla="*/ 0 h 930303"/>
              <a:gd name="connsiteX2" fmla="*/ 675861 w 1327867"/>
              <a:gd name="connsiteY2" fmla="*/ 23854 h 930303"/>
              <a:gd name="connsiteX3" fmla="*/ 1033669 w 1327867"/>
              <a:gd name="connsiteY3" fmla="*/ 159026 h 930303"/>
              <a:gd name="connsiteX4" fmla="*/ 1288111 w 1327867"/>
              <a:gd name="connsiteY4" fmla="*/ 318052 h 930303"/>
              <a:gd name="connsiteX5" fmla="*/ 1327867 w 1327867"/>
              <a:gd name="connsiteY5" fmla="*/ 365760 h 930303"/>
              <a:gd name="connsiteX6" fmla="*/ 1168841 w 1327867"/>
              <a:gd name="connsiteY6" fmla="*/ 556591 h 930303"/>
              <a:gd name="connsiteX7" fmla="*/ 1073426 w 1327867"/>
              <a:gd name="connsiteY7" fmla="*/ 755374 h 930303"/>
              <a:gd name="connsiteX8" fmla="*/ 1001864 w 1327867"/>
              <a:gd name="connsiteY8" fmla="*/ 930303 h 930303"/>
              <a:gd name="connsiteX9" fmla="*/ 818984 w 1327867"/>
              <a:gd name="connsiteY9" fmla="*/ 890546 h 930303"/>
              <a:gd name="connsiteX10" fmla="*/ 524786 w 1327867"/>
              <a:gd name="connsiteY10" fmla="*/ 739471 h 930303"/>
              <a:gd name="connsiteX11" fmla="*/ 294198 w 1327867"/>
              <a:gd name="connsiteY11" fmla="*/ 580445 h 930303"/>
              <a:gd name="connsiteX12" fmla="*/ 182880 w 1327867"/>
              <a:gd name="connsiteY12" fmla="*/ 437322 h 930303"/>
              <a:gd name="connsiteX13" fmla="*/ 71561 w 1327867"/>
              <a:gd name="connsiteY13" fmla="*/ 238539 h 930303"/>
              <a:gd name="connsiteX14" fmla="*/ 0 w 1327867"/>
              <a:gd name="connsiteY14" fmla="*/ 71562 h 93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27867" h="930303">
                <a:moveTo>
                  <a:pt x="0" y="71562"/>
                </a:moveTo>
                <a:lnTo>
                  <a:pt x="349857" y="0"/>
                </a:lnTo>
                <a:lnTo>
                  <a:pt x="675861" y="23854"/>
                </a:lnTo>
                <a:lnTo>
                  <a:pt x="1033669" y="159026"/>
                </a:lnTo>
                <a:lnTo>
                  <a:pt x="1288111" y="318052"/>
                </a:lnTo>
                <a:lnTo>
                  <a:pt x="1327867" y="365760"/>
                </a:lnTo>
                <a:lnTo>
                  <a:pt x="1168841" y="556591"/>
                </a:lnTo>
                <a:lnTo>
                  <a:pt x="1073426" y="755374"/>
                </a:lnTo>
                <a:lnTo>
                  <a:pt x="1001864" y="930303"/>
                </a:lnTo>
                <a:lnTo>
                  <a:pt x="818984" y="890546"/>
                </a:lnTo>
                <a:lnTo>
                  <a:pt x="524786" y="739471"/>
                </a:lnTo>
                <a:lnTo>
                  <a:pt x="294198" y="580445"/>
                </a:lnTo>
                <a:lnTo>
                  <a:pt x="182880" y="437322"/>
                </a:lnTo>
                <a:lnTo>
                  <a:pt x="71561" y="238539"/>
                </a:lnTo>
                <a:lnTo>
                  <a:pt x="0" y="71562"/>
                </a:lnTo>
                <a:close/>
              </a:path>
            </a:pathLst>
          </a:cu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8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138386" y="1124744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2339752" y="2630827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131840" y="1124744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397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0368" y="958721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8" y="958721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09536" y="5963507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36" y="5963507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39952" y="602506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or</a:t>
            </a:r>
          </a:p>
          <a:p>
            <a:pPr algn="ctr"/>
            <a:r>
              <a:rPr lang="en-GB" sz="1400" dirty="0"/>
              <a:t>alternatively…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98878" y="5963507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∪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∪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78" y="5963507"/>
                <a:ext cx="303041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109536" y="5960216"/>
            <a:ext cx="3030416" cy="64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98878" y="5963506"/>
            <a:ext cx="303696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138386" y="1124744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2339752" y="2630827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131840" y="1124744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397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852" y="9325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" y="9325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9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1134"/>
            <a:ext cx="2560320" cy="2441050"/>
          </a:xfrm>
          <a:custGeom>
            <a:avLst/>
            <a:gdLst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455089 w 2560320"/>
              <a:gd name="connsiteY28" fmla="*/ 1956021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60320" h="2441050">
                <a:moveTo>
                  <a:pt x="1057523" y="2441050"/>
                </a:moveTo>
                <a:lnTo>
                  <a:pt x="1057523" y="2441050"/>
                </a:lnTo>
                <a:lnTo>
                  <a:pt x="731520" y="2353586"/>
                </a:lnTo>
                <a:lnTo>
                  <a:pt x="477078" y="2202511"/>
                </a:lnTo>
                <a:lnTo>
                  <a:pt x="294198" y="2019631"/>
                </a:lnTo>
                <a:lnTo>
                  <a:pt x="174929" y="1820849"/>
                </a:lnTo>
                <a:lnTo>
                  <a:pt x="55659" y="1645920"/>
                </a:lnTo>
                <a:lnTo>
                  <a:pt x="7951" y="1359673"/>
                </a:lnTo>
                <a:lnTo>
                  <a:pt x="0" y="1121134"/>
                </a:lnTo>
                <a:lnTo>
                  <a:pt x="63610" y="818984"/>
                </a:lnTo>
                <a:lnTo>
                  <a:pt x="294198" y="445273"/>
                </a:lnTo>
                <a:lnTo>
                  <a:pt x="556591" y="214685"/>
                </a:lnTo>
                <a:lnTo>
                  <a:pt x="970059" y="23854"/>
                </a:lnTo>
                <a:lnTo>
                  <a:pt x="1264257" y="0"/>
                </a:lnTo>
                <a:lnTo>
                  <a:pt x="1701579" y="63610"/>
                </a:lnTo>
                <a:lnTo>
                  <a:pt x="2019631" y="246490"/>
                </a:lnTo>
                <a:lnTo>
                  <a:pt x="2297927" y="477078"/>
                </a:lnTo>
                <a:lnTo>
                  <a:pt x="2425148" y="723569"/>
                </a:lnTo>
                <a:lnTo>
                  <a:pt x="2544417" y="946205"/>
                </a:lnTo>
                <a:lnTo>
                  <a:pt x="2560320" y="1152939"/>
                </a:lnTo>
                <a:lnTo>
                  <a:pt x="2560320" y="1359673"/>
                </a:lnTo>
                <a:lnTo>
                  <a:pt x="2512612" y="1542553"/>
                </a:lnTo>
                <a:lnTo>
                  <a:pt x="2385391" y="1836751"/>
                </a:lnTo>
                <a:lnTo>
                  <a:pt x="2250219" y="2035534"/>
                </a:lnTo>
                <a:lnTo>
                  <a:pt x="2035534" y="2202511"/>
                </a:lnTo>
                <a:lnTo>
                  <a:pt x="1836751" y="2329732"/>
                </a:lnTo>
                <a:lnTo>
                  <a:pt x="1701579" y="2393343"/>
                </a:lnTo>
                <a:lnTo>
                  <a:pt x="1606163" y="2138901"/>
                </a:lnTo>
                <a:lnTo>
                  <a:pt x="1455089" y="1956021"/>
                </a:lnTo>
                <a:lnTo>
                  <a:pt x="1383527" y="1876508"/>
                </a:lnTo>
                <a:lnTo>
                  <a:pt x="1272209" y="2019631"/>
                </a:lnTo>
                <a:lnTo>
                  <a:pt x="1168842" y="2138901"/>
                </a:lnTo>
                <a:lnTo>
                  <a:pt x="1105231" y="2305878"/>
                </a:lnTo>
                <a:lnTo>
                  <a:pt x="1057523" y="2441050"/>
                </a:lnTo>
                <a:close/>
              </a:path>
            </a:pathLst>
          </a:cu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6852" y="9833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" y="9833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84784" y="5901952"/>
            <a:ext cx="303041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1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9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1133"/>
            <a:ext cx="2560320" cy="1876508"/>
          </a:xfrm>
          <a:custGeom>
            <a:avLst/>
            <a:gdLst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455089 w 2560320"/>
              <a:gd name="connsiteY28" fmla="*/ 1956021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105231 w 2560320"/>
              <a:gd name="connsiteY0" fmla="*/ 2305878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0" fmla="*/ 1168842 w 2560320"/>
              <a:gd name="connsiteY0" fmla="*/ 2138901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0" fmla="*/ 1272209 w 2560320"/>
              <a:gd name="connsiteY0" fmla="*/ 2019631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0" fmla="*/ 1064391 w 2560320"/>
              <a:gd name="connsiteY0" fmla="*/ 1645559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064391 w 2560320"/>
              <a:gd name="connsiteY30" fmla="*/ 1645559 h 2441050"/>
              <a:gd name="connsiteX0" fmla="*/ 1064391 w 2560320"/>
              <a:gd name="connsiteY0" fmla="*/ 1645559 h 2353586"/>
              <a:gd name="connsiteX1" fmla="*/ 905123 w 2560320"/>
              <a:gd name="connsiteY1" fmla="*/ 1582068 h 2353586"/>
              <a:gd name="connsiteX2" fmla="*/ 731520 w 2560320"/>
              <a:gd name="connsiteY2" fmla="*/ 2353586 h 2353586"/>
              <a:gd name="connsiteX3" fmla="*/ 477078 w 2560320"/>
              <a:gd name="connsiteY3" fmla="*/ 2202511 h 2353586"/>
              <a:gd name="connsiteX4" fmla="*/ 294198 w 2560320"/>
              <a:gd name="connsiteY4" fmla="*/ 2019631 h 2353586"/>
              <a:gd name="connsiteX5" fmla="*/ 174929 w 2560320"/>
              <a:gd name="connsiteY5" fmla="*/ 1820849 h 2353586"/>
              <a:gd name="connsiteX6" fmla="*/ 55659 w 2560320"/>
              <a:gd name="connsiteY6" fmla="*/ 1645920 h 2353586"/>
              <a:gd name="connsiteX7" fmla="*/ 7951 w 2560320"/>
              <a:gd name="connsiteY7" fmla="*/ 1359673 h 2353586"/>
              <a:gd name="connsiteX8" fmla="*/ 0 w 2560320"/>
              <a:gd name="connsiteY8" fmla="*/ 1121134 h 2353586"/>
              <a:gd name="connsiteX9" fmla="*/ 63610 w 2560320"/>
              <a:gd name="connsiteY9" fmla="*/ 818984 h 2353586"/>
              <a:gd name="connsiteX10" fmla="*/ 294198 w 2560320"/>
              <a:gd name="connsiteY10" fmla="*/ 445273 h 2353586"/>
              <a:gd name="connsiteX11" fmla="*/ 556591 w 2560320"/>
              <a:gd name="connsiteY11" fmla="*/ 214685 h 2353586"/>
              <a:gd name="connsiteX12" fmla="*/ 970059 w 2560320"/>
              <a:gd name="connsiteY12" fmla="*/ 23854 h 2353586"/>
              <a:gd name="connsiteX13" fmla="*/ 1264257 w 2560320"/>
              <a:gd name="connsiteY13" fmla="*/ 0 h 2353586"/>
              <a:gd name="connsiteX14" fmla="*/ 1701579 w 2560320"/>
              <a:gd name="connsiteY14" fmla="*/ 63610 h 2353586"/>
              <a:gd name="connsiteX15" fmla="*/ 2019631 w 2560320"/>
              <a:gd name="connsiteY15" fmla="*/ 246490 h 2353586"/>
              <a:gd name="connsiteX16" fmla="*/ 2297927 w 2560320"/>
              <a:gd name="connsiteY16" fmla="*/ 477078 h 2353586"/>
              <a:gd name="connsiteX17" fmla="*/ 2425148 w 2560320"/>
              <a:gd name="connsiteY17" fmla="*/ 723569 h 2353586"/>
              <a:gd name="connsiteX18" fmla="*/ 2544417 w 2560320"/>
              <a:gd name="connsiteY18" fmla="*/ 946205 h 2353586"/>
              <a:gd name="connsiteX19" fmla="*/ 2560320 w 2560320"/>
              <a:gd name="connsiteY19" fmla="*/ 1152939 h 2353586"/>
              <a:gd name="connsiteX20" fmla="*/ 2560320 w 2560320"/>
              <a:gd name="connsiteY20" fmla="*/ 1359673 h 2353586"/>
              <a:gd name="connsiteX21" fmla="*/ 2512612 w 2560320"/>
              <a:gd name="connsiteY21" fmla="*/ 1542553 h 2353586"/>
              <a:gd name="connsiteX22" fmla="*/ 2496227 w 2560320"/>
              <a:gd name="connsiteY22" fmla="*/ 1504242 h 2353586"/>
              <a:gd name="connsiteX23" fmla="*/ 2430328 w 2560320"/>
              <a:gd name="connsiteY23" fmla="*/ 1522916 h 2353586"/>
              <a:gd name="connsiteX24" fmla="*/ 2326479 w 2560320"/>
              <a:gd name="connsiteY24" fmla="*/ 1509784 h 2353586"/>
              <a:gd name="connsiteX25" fmla="*/ 2127696 w 2560320"/>
              <a:gd name="connsiteY25" fmla="*/ 1526168 h 2353586"/>
              <a:gd name="connsiteX26" fmla="*/ 1950961 w 2560320"/>
              <a:gd name="connsiteY26" fmla="*/ 1562070 h 2353586"/>
              <a:gd name="connsiteX27" fmla="*/ 1772417 w 2560320"/>
              <a:gd name="connsiteY27" fmla="*/ 1612428 h 2353586"/>
              <a:gd name="connsiteX28" fmla="*/ 1565925 w 2560320"/>
              <a:gd name="connsiteY28" fmla="*/ 1762058 h 2353586"/>
              <a:gd name="connsiteX29" fmla="*/ 1383527 w 2560320"/>
              <a:gd name="connsiteY29" fmla="*/ 1876508 h 2353586"/>
              <a:gd name="connsiteX30" fmla="*/ 1064391 w 2560320"/>
              <a:gd name="connsiteY30" fmla="*/ 1645559 h 2353586"/>
              <a:gd name="connsiteX0" fmla="*/ 1064391 w 2560320"/>
              <a:gd name="connsiteY0" fmla="*/ 1645559 h 2202511"/>
              <a:gd name="connsiteX1" fmla="*/ 905123 w 2560320"/>
              <a:gd name="connsiteY1" fmla="*/ 1582068 h 2202511"/>
              <a:gd name="connsiteX2" fmla="*/ 786938 w 2560320"/>
              <a:gd name="connsiteY2" fmla="*/ 1563877 h 2202511"/>
              <a:gd name="connsiteX3" fmla="*/ 477078 w 2560320"/>
              <a:gd name="connsiteY3" fmla="*/ 2202511 h 2202511"/>
              <a:gd name="connsiteX4" fmla="*/ 294198 w 2560320"/>
              <a:gd name="connsiteY4" fmla="*/ 2019631 h 2202511"/>
              <a:gd name="connsiteX5" fmla="*/ 174929 w 2560320"/>
              <a:gd name="connsiteY5" fmla="*/ 1820849 h 2202511"/>
              <a:gd name="connsiteX6" fmla="*/ 55659 w 2560320"/>
              <a:gd name="connsiteY6" fmla="*/ 1645920 h 2202511"/>
              <a:gd name="connsiteX7" fmla="*/ 7951 w 2560320"/>
              <a:gd name="connsiteY7" fmla="*/ 1359673 h 2202511"/>
              <a:gd name="connsiteX8" fmla="*/ 0 w 2560320"/>
              <a:gd name="connsiteY8" fmla="*/ 1121134 h 2202511"/>
              <a:gd name="connsiteX9" fmla="*/ 63610 w 2560320"/>
              <a:gd name="connsiteY9" fmla="*/ 818984 h 2202511"/>
              <a:gd name="connsiteX10" fmla="*/ 294198 w 2560320"/>
              <a:gd name="connsiteY10" fmla="*/ 445273 h 2202511"/>
              <a:gd name="connsiteX11" fmla="*/ 556591 w 2560320"/>
              <a:gd name="connsiteY11" fmla="*/ 214685 h 2202511"/>
              <a:gd name="connsiteX12" fmla="*/ 970059 w 2560320"/>
              <a:gd name="connsiteY12" fmla="*/ 23854 h 2202511"/>
              <a:gd name="connsiteX13" fmla="*/ 1264257 w 2560320"/>
              <a:gd name="connsiteY13" fmla="*/ 0 h 2202511"/>
              <a:gd name="connsiteX14" fmla="*/ 1701579 w 2560320"/>
              <a:gd name="connsiteY14" fmla="*/ 63610 h 2202511"/>
              <a:gd name="connsiteX15" fmla="*/ 2019631 w 2560320"/>
              <a:gd name="connsiteY15" fmla="*/ 246490 h 2202511"/>
              <a:gd name="connsiteX16" fmla="*/ 2297927 w 2560320"/>
              <a:gd name="connsiteY16" fmla="*/ 477078 h 2202511"/>
              <a:gd name="connsiteX17" fmla="*/ 2425148 w 2560320"/>
              <a:gd name="connsiteY17" fmla="*/ 723569 h 2202511"/>
              <a:gd name="connsiteX18" fmla="*/ 2544417 w 2560320"/>
              <a:gd name="connsiteY18" fmla="*/ 946205 h 2202511"/>
              <a:gd name="connsiteX19" fmla="*/ 2560320 w 2560320"/>
              <a:gd name="connsiteY19" fmla="*/ 1152939 h 2202511"/>
              <a:gd name="connsiteX20" fmla="*/ 2560320 w 2560320"/>
              <a:gd name="connsiteY20" fmla="*/ 1359673 h 2202511"/>
              <a:gd name="connsiteX21" fmla="*/ 2512612 w 2560320"/>
              <a:gd name="connsiteY21" fmla="*/ 1542553 h 2202511"/>
              <a:gd name="connsiteX22" fmla="*/ 2496227 w 2560320"/>
              <a:gd name="connsiteY22" fmla="*/ 1504242 h 2202511"/>
              <a:gd name="connsiteX23" fmla="*/ 2430328 w 2560320"/>
              <a:gd name="connsiteY23" fmla="*/ 1522916 h 2202511"/>
              <a:gd name="connsiteX24" fmla="*/ 2326479 w 2560320"/>
              <a:gd name="connsiteY24" fmla="*/ 1509784 h 2202511"/>
              <a:gd name="connsiteX25" fmla="*/ 2127696 w 2560320"/>
              <a:gd name="connsiteY25" fmla="*/ 1526168 h 2202511"/>
              <a:gd name="connsiteX26" fmla="*/ 1950961 w 2560320"/>
              <a:gd name="connsiteY26" fmla="*/ 1562070 h 2202511"/>
              <a:gd name="connsiteX27" fmla="*/ 1772417 w 2560320"/>
              <a:gd name="connsiteY27" fmla="*/ 1612428 h 2202511"/>
              <a:gd name="connsiteX28" fmla="*/ 1565925 w 2560320"/>
              <a:gd name="connsiteY28" fmla="*/ 1762058 h 2202511"/>
              <a:gd name="connsiteX29" fmla="*/ 1383527 w 2560320"/>
              <a:gd name="connsiteY29" fmla="*/ 1876508 h 2202511"/>
              <a:gd name="connsiteX30" fmla="*/ 1064391 w 2560320"/>
              <a:gd name="connsiteY30" fmla="*/ 1645559 h 2202511"/>
              <a:gd name="connsiteX0" fmla="*/ 1064391 w 2560320"/>
              <a:gd name="connsiteY0" fmla="*/ 1645559 h 2019631"/>
              <a:gd name="connsiteX1" fmla="*/ 905123 w 2560320"/>
              <a:gd name="connsiteY1" fmla="*/ 1582068 h 2019631"/>
              <a:gd name="connsiteX2" fmla="*/ 786938 w 2560320"/>
              <a:gd name="connsiteY2" fmla="*/ 1563877 h 2019631"/>
              <a:gd name="connsiteX3" fmla="*/ 587915 w 2560320"/>
              <a:gd name="connsiteY3" fmla="*/ 1551348 h 2019631"/>
              <a:gd name="connsiteX4" fmla="*/ 294198 w 2560320"/>
              <a:gd name="connsiteY4" fmla="*/ 2019631 h 2019631"/>
              <a:gd name="connsiteX5" fmla="*/ 174929 w 2560320"/>
              <a:gd name="connsiteY5" fmla="*/ 1820849 h 2019631"/>
              <a:gd name="connsiteX6" fmla="*/ 55659 w 2560320"/>
              <a:gd name="connsiteY6" fmla="*/ 1645920 h 2019631"/>
              <a:gd name="connsiteX7" fmla="*/ 7951 w 2560320"/>
              <a:gd name="connsiteY7" fmla="*/ 1359673 h 2019631"/>
              <a:gd name="connsiteX8" fmla="*/ 0 w 2560320"/>
              <a:gd name="connsiteY8" fmla="*/ 1121134 h 2019631"/>
              <a:gd name="connsiteX9" fmla="*/ 63610 w 2560320"/>
              <a:gd name="connsiteY9" fmla="*/ 818984 h 2019631"/>
              <a:gd name="connsiteX10" fmla="*/ 294198 w 2560320"/>
              <a:gd name="connsiteY10" fmla="*/ 445273 h 2019631"/>
              <a:gd name="connsiteX11" fmla="*/ 556591 w 2560320"/>
              <a:gd name="connsiteY11" fmla="*/ 214685 h 2019631"/>
              <a:gd name="connsiteX12" fmla="*/ 970059 w 2560320"/>
              <a:gd name="connsiteY12" fmla="*/ 23854 h 2019631"/>
              <a:gd name="connsiteX13" fmla="*/ 1264257 w 2560320"/>
              <a:gd name="connsiteY13" fmla="*/ 0 h 2019631"/>
              <a:gd name="connsiteX14" fmla="*/ 1701579 w 2560320"/>
              <a:gd name="connsiteY14" fmla="*/ 63610 h 2019631"/>
              <a:gd name="connsiteX15" fmla="*/ 2019631 w 2560320"/>
              <a:gd name="connsiteY15" fmla="*/ 246490 h 2019631"/>
              <a:gd name="connsiteX16" fmla="*/ 2297927 w 2560320"/>
              <a:gd name="connsiteY16" fmla="*/ 477078 h 2019631"/>
              <a:gd name="connsiteX17" fmla="*/ 2425148 w 2560320"/>
              <a:gd name="connsiteY17" fmla="*/ 723569 h 2019631"/>
              <a:gd name="connsiteX18" fmla="*/ 2544417 w 2560320"/>
              <a:gd name="connsiteY18" fmla="*/ 946205 h 2019631"/>
              <a:gd name="connsiteX19" fmla="*/ 2560320 w 2560320"/>
              <a:gd name="connsiteY19" fmla="*/ 1152939 h 2019631"/>
              <a:gd name="connsiteX20" fmla="*/ 2560320 w 2560320"/>
              <a:gd name="connsiteY20" fmla="*/ 1359673 h 2019631"/>
              <a:gd name="connsiteX21" fmla="*/ 2512612 w 2560320"/>
              <a:gd name="connsiteY21" fmla="*/ 1542553 h 2019631"/>
              <a:gd name="connsiteX22" fmla="*/ 2496227 w 2560320"/>
              <a:gd name="connsiteY22" fmla="*/ 1504242 h 2019631"/>
              <a:gd name="connsiteX23" fmla="*/ 2430328 w 2560320"/>
              <a:gd name="connsiteY23" fmla="*/ 1522916 h 2019631"/>
              <a:gd name="connsiteX24" fmla="*/ 2326479 w 2560320"/>
              <a:gd name="connsiteY24" fmla="*/ 1509784 h 2019631"/>
              <a:gd name="connsiteX25" fmla="*/ 2127696 w 2560320"/>
              <a:gd name="connsiteY25" fmla="*/ 1526168 h 2019631"/>
              <a:gd name="connsiteX26" fmla="*/ 1950961 w 2560320"/>
              <a:gd name="connsiteY26" fmla="*/ 1562070 h 2019631"/>
              <a:gd name="connsiteX27" fmla="*/ 1772417 w 2560320"/>
              <a:gd name="connsiteY27" fmla="*/ 1612428 h 2019631"/>
              <a:gd name="connsiteX28" fmla="*/ 1565925 w 2560320"/>
              <a:gd name="connsiteY28" fmla="*/ 1762058 h 2019631"/>
              <a:gd name="connsiteX29" fmla="*/ 1383527 w 2560320"/>
              <a:gd name="connsiteY29" fmla="*/ 1876508 h 2019631"/>
              <a:gd name="connsiteX30" fmla="*/ 1064391 w 2560320"/>
              <a:gd name="connsiteY30" fmla="*/ 1645559 h 2019631"/>
              <a:gd name="connsiteX0" fmla="*/ 1064391 w 2560320"/>
              <a:gd name="connsiteY0" fmla="*/ 1645559 h 1876508"/>
              <a:gd name="connsiteX1" fmla="*/ 905123 w 2560320"/>
              <a:gd name="connsiteY1" fmla="*/ 1582068 h 1876508"/>
              <a:gd name="connsiteX2" fmla="*/ 786938 w 2560320"/>
              <a:gd name="connsiteY2" fmla="*/ 1563877 h 1876508"/>
              <a:gd name="connsiteX3" fmla="*/ 587915 w 2560320"/>
              <a:gd name="connsiteY3" fmla="*/ 1551348 h 1876508"/>
              <a:gd name="connsiteX4" fmla="*/ 377325 w 2560320"/>
              <a:gd name="connsiteY4" fmla="*/ 1507013 h 1876508"/>
              <a:gd name="connsiteX5" fmla="*/ 174929 w 2560320"/>
              <a:gd name="connsiteY5" fmla="*/ 1820849 h 1876508"/>
              <a:gd name="connsiteX6" fmla="*/ 55659 w 2560320"/>
              <a:gd name="connsiteY6" fmla="*/ 1645920 h 1876508"/>
              <a:gd name="connsiteX7" fmla="*/ 7951 w 2560320"/>
              <a:gd name="connsiteY7" fmla="*/ 1359673 h 1876508"/>
              <a:gd name="connsiteX8" fmla="*/ 0 w 2560320"/>
              <a:gd name="connsiteY8" fmla="*/ 1121134 h 1876508"/>
              <a:gd name="connsiteX9" fmla="*/ 63610 w 2560320"/>
              <a:gd name="connsiteY9" fmla="*/ 818984 h 1876508"/>
              <a:gd name="connsiteX10" fmla="*/ 294198 w 2560320"/>
              <a:gd name="connsiteY10" fmla="*/ 445273 h 1876508"/>
              <a:gd name="connsiteX11" fmla="*/ 556591 w 2560320"/>
              <a:gd name="connsiteY11" fmla="*/ 214685 h 1876508"/>
              <a:gd name="connsiteX12" fmla="*/ 970059 w 2560320"/>
              <a:gd name="connsiteY12" fmla="*/ 23854 h 1876508"/>
              <a:gd name="connsiteX13" fmla="*/ 1264257 w 2560320"/>
              <a:gd name="connsiteY13" fmla="*/ 0 h 1876508"/>
              <a:gd name="connsiteX14" fmla="*/ 1701579 w 2560320"/>
              <a:gd name="connsiteY14" fmla="*/ 63610 h 1876508"/>
              <a:gd name="connsiteX15" fmla="*/ 2019631 w 2560320"/>
              <a:gd name="connsiteY15" fmla="*/ 246490 h 1876508"/>
              <a:gd name="connsiteX16" fmla="*/ 2297927 w 2560320"/>
              <a:gd name="connsiteY16" fmla="*/ 477078 h 1876508"/>
              <a:gd name="connsiteX17" fmla="*/ 2425148 w 2560320"/>
              <a:gd name="connsiteY17" fmla="*/ 723569 h 1876508"/>
              <a:gd name="connsiteX18" fmla="*/ 2544417 w 2560320"/>
              <a:gd name="connsiteY18" fmla="*/ 946205 h 1876508"/>
              <a:gd name="connsiteX19" fmla="*/ 2560320 w 2560320"/>
              <a:gd name="connsiteY19" fmla="*/ 1152939 h 1876508"/>
              <a:gd name="connsiteX20" fmla="*/ 2560320 w 2560320"/>
              <a:gd name="connsiteY20" fmla="*/ 1359673 h 1876508"/>
              <a:gd name="connsiteX21" fmla="*/ 2512612 w 2560320"/>
              <a:gd name="connsiteY21" fmla="*/ 1542553 h 1876508"/>
              <a:gd name="connsiteX22" fmla="*/ 2496227 w 2560320"/>
              <a:gd name="connsiteY22" fmla="*/ 1504242 h 1876508"/>
              <a:gd name="connsiteX23" fmla="*/ 2430328 w 2560320"/>
              <a:gd name="connsiteY23" fmla="*/ 1522916 h 1876508"/>
              <a:gd name="connsiteX24" fmla="*/ 2326479 w 2560320"/>
              <a:gd name="connsiteY24" fmla="*/ 1509784 h 1876508"/>
              <a:gd name="connsiteX25" fmla="*/ 2127696 w 2560320"/>
              <a:gd name="connsiteY25" fmla="*/ 1526168 h 1876508"/>
              <a:gd name="connsiteX26" fmla="*/ 1950961 w 2560320"/>
              <a:gd name="connsiteY26" fmla="*/ 1562070 h 1876508"/>
              <a:gd name="connsiteX27" fmla="*/ 1772417 w 2560320"/>
              <a:gd name="connsiteY27" fmla="*/ 1612428 h 1876508"/>
              <a:gd name="connsiteX28" fmla="*/ 1565925 w 2560320"/>
              <a:gd name="connsiteY28" fmla="*/ 1762058 h 1876508"/>
              <a:gd name="connsiteX29" fmla="*/ 1383527 w 2560320"/>
              <a:gd name="connsiteY29" fmla="*/ 1876508 h 1876508"/>
              <a:gd name="connsiteX30" fmla="*/ 1064391 w 2560320"/>
              <a:gd name="connsiteY30" fmla="*/ 1645559 h 1876508"/>
              <a:gd name="connsiteX0" fmla="*/ 1064391 w 2560320"/>
              <a:gd name="connsiteY0" fmla="*/ 1645559 h 1876508"/>
              <a:gd name="connsiteX1" fmla="*/ 905123 w 2560320"/>
              <a:gd name="connsiteY1" fmla="*/ 1582068 h 1876508"/>
              <a:gd name="connsiteX2" fmla="*/ 786938 w 2560320"/>
              <a:gd name="connsiteY2" fmla="*/ 1563877 h 1876508"/>
              <a:gd name="connsiteX3" fmla="*/ 587915 w 2560320"/>
              <a:gd name="connsiteY3" fmla="*/ 1551348 h 1876508"/>
              <a:gd name="connsiteX4" fmla="*/ 377325 w 2560320"/>
              <a:gd name="connsiteY4" fmla="*/ 1507013 h 1876508"/>
              <a:gd name="connsiteX5" fmla="*/ 216493 w 2560320"/>
              <a:gd name="connsiteY5" fmla="*/ 1516049 h 1876508"/>
              <a:gd name="connsiteX6" fmla="*/ 55659 w 2560320"/>
              <a:gd name="connsiteY6" fmla="*/ 1645920 h 1876508"/>
              <a:gd name="connsiteX7" fmla="*/ 7951 w 2560320"/>
              <a:gd name="connsiteY7" fmla="*/ 1359673 h 1876508"/>
              <a:gd name="connsiteX8" fmla="*/ 0 w 2560320"/>
              <a:gd name="connsiteY8" fmla="*/ 1121134 h 1876508"/>
              <a:gd name="connsiteX9" fmla="*/ 63610 w 2560320"/>
              <a:gd name="connsiteY9" fmla="*/ 818984 h 1876508"/>
              <a:gd name="connsiteX10" fmla="*/ 294198 w 2560320"/>
              <a:gd name="connsiteY10" fmla="*/ 445273 h 1876508"/>
              <a:gd name="connsiteX11" fmla="*/ 556591 w 2560320"/>
              <a:gd name="connsiteY11" fmla="*/ 214685 h 1876508"/>
              <a:gd name="connsiteX12" fmla="*/ 970059 w 2560320"/>
              <a:gd name="connsiteY12" fmla="*/ 23854 h 1876508"/>
              <a:gd name="connsiteX13" fmla="*/ 1264257 w 2560320"/>
              <a:gd name="connsiteY13" fmla="*/ 0 h 1876508"/>
              <a:gd name="connsiteX14" fmla="*/ 1701579 w 2560320"/>
              <a:gd name="connsiteY14" fmla="*/ 63610 h 1876508"/>
              <a:gd name="connsiteX15" fmla="*/ 2019631 w 2560320"/>
              <a:gd name="connsiteY15" fmla="*/ 246490 h 1876508"/>
              <a:gd name="connsiteX16" fmla="*/ 2297927 w 2560320"/>
              <a:gd name="connsiteY16" fmla="*/ 477078 h 1876508"/>
              <a:gd name="connsiteX17" fmla="*/ 2425148 w 2560320"/>
              <a:gd name="connsiteY17" fmla="*/ 723569 h 1876508"/>
              <a:gd name="connsiteX18" fmla="*/ 2544417 w 2560320"/>
              <a:gd name="connsiteY18" fmla="*/ 946205 h 1876508"/>
              <a:gd name="connsiteX19" fmla="*/ 2560320 w 2560320"/>
              <a:gd name="connsiteY19" fmla="*/ 1152939 h 1876508"/>
              <a:gd name="connsiteX20" fmla="*/ 2560320 w 2560320"/>
              <a:gd name="connsiteY20" fmla="*/ 1359673 h 1876508"/>
              <a:gd name="connsiteX21" fmla="*/ 2512612 w 2560320"/>
              <a:gd name="connsiteY21" fmla="*/ 1542553 h 1876508"/>
              <a:gd name="connsiteX22" fmla="*/ 2496227 w 2560320"/>
              <a:gd name="connsiteY22" fmla="*/ 1504242 h 1876508"/>
              <a:gd name="connsiteX23" fmla="*/ 2430328 w 2560320"/>
              <a:gd name="connsiteY23" fmla="*/ 1522916 h 1876508"/>
              <a:gd name="connsiteX24" fmla="*/ 2326479 w 2560320"/>
              <a:gd name="connsiteY24" fmla="*/ 1509784 h 1876508"/>
              <a:gd name="connsiteX25" fmla="*/ 2127696 w 2560320"/>
              <a:gd name="connsiteY25" fmla="*/ 1526168 h 1876508"/>
              <a:gd name="connsiteX26" fmla="*/ 1950961 w 2560320"/>
              <a:gd name="connsiteY26" fmla="*/ 1562070 h 1876508"/>
              <a:gd name="connsiteX27" fmla="*/ 1772417 w 2560320"/>
              <a:gd name="connsiteY27" fmla="*/ 1612428 h 1876508"/>
              <a:gd name="connsiteX28" fmla="*/ 1565925 w 2560320"/>
              <a:gd name="connsiteY28" fmla="*/ 1762058 h 1876508"/>
              <a:gd name="connsiteX29" fmla="*/ 1383527 w 2560320"/>
              <a:gd name="connsiteY29" fmla="*/ 1876508 h 1876508"/>
              <a:gd name="connsiteX30" fmla="*/ 1064391 w 2560320"/>
              <a:gd name="connsiteY30" fmla="*/ 1645559 h 18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60320" h="1876508">
                <a:moveTo>
                  <a:pt x="1064391" y="1645559"/>
                </a:moveTo>
                <a:cubicBezTo>
                  <a:pt x="1062102" y="1910723"/>
                  <a:pt x="907412" y="1316904"/>
                  <a:pt x="905123" y="1582068"/>
                </a:cubicBezTo>
                <a:lnTo>
                  <a:pt x="786938" y="1563877"/>
                </a:lnTo>
                <a:lnTo>
                  <a:pt x="587915" y="1551348"/>
                </a:lnTo>
                <a:lnTo>
                  <a:pt x="377325" y="1507013"/>
                </a:lnTo>
                <a:lnTo>
                  <a:pt x="216493" y="1516049"/>
                </a:lnTo>
                <a:lnTo>
                  <a:pt x="55659" y="1645920"/>
                </a:lnTo>
                <a:lnTo>
                  <a:pt x="7951" y="1359673"/>
                </a:lnTo>
                <a:lnTo>
                  <a:pt x="0" y="1121134"/>
                </a:lnTo>
                <a:lnTo>
                  <a:pt x="63610" y="818984"/>
                </a:lnTo>
                <a:lnTo>
                  <a:pt x="294198" y="445273"/>
                </a:lnTo>
                <a:lnTo>
                  <a:pt x="556591" y="214685"/>
                </a:lnTo>
                <a:lnTo>
                  <a:pt x="970059" y="23854"/>
                </a:lnTo>
                <a:lnTo>
                  <a:pt x="1264257" y="0"/>
                </a:lnTo>
                <a:lnTo>
                  <a:pt x="1701579" y="63610"/>
                </a:lnTo>
                <a:lnTo>
                  <a:pt x="2019631" y="246490"/>
                </a:lnTo>
                <a:lnTo>
                  <a:pt x="2297927" y="477078"/>
                </a:lnTo>
                <a:lnTo>
                  <a:pt x="2425148" y="723569"/>
                </a:lnTo>
                <a:lnTo>
                  <a:pt x="2544417" y="946205"/>
                </a:lnTo>
                <a:lnTo>
                  <a:pt x="2560320" y="1152939"/>
                </a:lnTo>
                <a:lnTo>
                  <a:pt x="2560320" y="1359673"/>
                </a:lnTo>
                <a:lnTo>
                  <a:pt x="2512612" y="1542553"/>
                </a:lnTo>
                <a:lnTo>
                  <a:pt x="2496227" y="1504242"/>
                </a:lnTo>
                <a:lnTo>
                  <a:pt x="2430328" y="1522916"/>
                </a:lnTo>
                <a:lnTo>
                  <a:pt x="2326479" y="1509784"/>
                </a:lnTo>
                <a:lnTo>
                  <a:pt x="2127696" y="1526168"/>
                </a:lnTo>
                <a:lnTo>
                  <a:pt x="1950961" y="1562070"/>
                </a:lnTo>
                <a:lnTo>
                  <a:pt x="1772417" y="1612428"/>
                </a:lnTo>
                <a:lnTo>
                  <a:pt x="1565925" y="1762058"/>
                </a:lnTo>
                <a:lnTo>
                  <a:pt x="1383527" y="1876508"/>
                </a:lnTo>
                <a:lnTo>
                  <a:pt x="1064391" y="1645559"/>
                </a:lnTo>
                <a:close/>
              </a:path>
            </a:pathLst>
          </a:cu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1452" y="9579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2" y="9579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𝐶</m:t>
                      </m:r>
                      <m:r>
                        <a:rPr lang="en-GB" sz="36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84785" y="5901952"/>
            <a:ext cx="303041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2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5650" y="2352755"/>
                <a:ext cx="7200800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A card is selected at random from a pack of 52 playing cards.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be the event that the card is an ace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the event that the card is a diamond. Find: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dirty="0"/>
                  <a:t>        b)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dirty="0"/>
                  <a:t>      c)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     d)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" y="2352755"/>
                <a:ext cx="7200800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5536" y="83671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Venn Diagram can either contain:</a:t>
            </a:r>
          </a:p>
          <a:p>
            <a:pPr marL="342900" indent="-342900">
              <a:buAutoNum type="alphaLcParenBoth"/>
            </a:pPr>
            <a:r>
              <a:rPr lang="en-GB" dirty="0"/>
              <a:t>The </a:t>
            </a:r>
            <a:r>
              <a:rPr lang="en-GB" b="1" dirty="0"/>
              <a:t>specific outcomes </a:t>
            </a:r>
            <a:r>
              <a:rPr lang="en-GB" dirty="0"/>
              <a:t>in each set</a:t>
            </a:r>
          </a:p>
          <a:p>
            <a:pPr marL="342900" indent="-342900">
              <a:buAutoNum type="alphaLcParenBoth"/>
            </a:pPr>
            <a:r>
              <a:rPr lang="en-GB" dirty="0"/>
              <a:t>The number of items in the set (i.e. </a:t>
            </a:r>
            <a:r>
              <a:rPr lang="en-GB" b="1" dirty="0"/>
              <a:t>frequencies</a:t>
            </a:r>
            <a:r>
              <a:rPr lang="en-GB" dirty="0"/>
              <a:t>)</a:t>
            </a:r>
          </a:p>
          <a:p>
            <a:pPr marL="342900" indent="-342900">
              <a:buAutoNum type="alphaLcParenBoth"/>
            </a:pPr>
            <a:r>
              <a:rPr lang="en-GB" dirty="0"/>
              <a:t>The </a:t>
            </a:r>
            <a:r>
              <a:rPr lang="en-GB" b="1" dirty="0"/>
              <a:t>probability</a:t>
            </a:r>
            <a:r>
              <a:rPr lang="en-GB" dirty="0"/>
              <a:t> of being in that 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5076" y="1090836"/>
            <a:ext cx="252028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This will usually be stated or made obvious from the context.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64200" y="1371600"/>
            <a:ext cx="563984" cy="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3437" y="4091930"/>
            <a:ext cx="252028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505372" y="4256136"/>
            <a:ext cx="1298788" cy="10473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188322" y="4256136"/>
            <a:ext cx="1298788" cy="10473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61356" y="419898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56" y="4198986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05808" y="419898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08" y="4198986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r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47372" y="4583558"/>
            <a:ext cx="360040" cy="37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9596" y="4637274"/>
            <a:ext cx="5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0215" y="4633261"/>
            <a:ext cx="5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8633" y="5090750"/>
            <a:ext cx="4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8384" y="3905616"/>
                <a:ext cx="2736304" cy="217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84" y="3905616"/>
                <a:ext cx="2736304" cy="2174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48369" y="3868798"/>
            <a:ext cx="2975559" cy="18644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Venn Diagram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01487" y="3868798"/>
            <a:ext cx="2686053" cy="588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01487" y="4457700"/>
            <a:ext cx="2686053" cy="518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01487" y="4972402"/>
            <a:ext cx="2686053" cy="521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01486" y="5487104"/>
            <a:ext cx="2686053" cy="521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57524" y="4247029"/>
            <a:ext cx="1656184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For union, I visualise this ‘figure-of-8’ shape: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</p:txBody>
      </p:sp>
      <p:sp>
        <p:nvSpPr>
          <p:cNvPr id="27" name="Oval 26"/>
          <p:cNvSpPr/>
          <p:nvPr/>
        </p:nvSpPr>
        <p:spPr>
          <a:xfrm>
            <a:off x="7687160" y="4732764"/>
            <a:ext cx="549350" cy="486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086650" y="4732764"/>
            <a:ext cx="519844" cy="486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086600" y="4747260"/>
            <a:ext cx="281632" cy="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5099" y="3830320"/>
            <a:ext cx="1656184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Think “A and D”.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39940" y="3930427"/>
            <a:ext cx="228292" cy="5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36712"/>
                <a:ext cx="7200800" cy="206697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342900" indent="-342900">
                  <a:buAutoNum type="alphaLcPeriod"/>
                </a:pPr>
                <a:r>
                  <a:rPr lang="en-GB" dirty="0"/>
                  <a:t>Explain why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not independent.</a:t>
                </a:r>
              </a:p>
              <a:p>
                <a:r>
                  <a:rPr lang="en-GB" dirty="0"/>
                  <a:t>Given also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, that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mutually exclusive and that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independent,</a:t>
                </a:r>
              </a:p>
              <a:p>
                <a:r>
                  <a:rPr lang="en-GB" dirty="0"/>
                  <a:t>b. Draw a Venn diagram to illustrate the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showing the probabilities for each region.</a:t>
                </a:r>
              </a:p>
              <a:p>
                <a:r>
                  <a:rPr lang="en-GB" dirty="0"/>
                  <a:t>c.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7200800" cy="2066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96307" y="3931920"/>
            <a:ext cx="3196424" cy="2219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39430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660422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27498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42210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2108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7604" y="414957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04" y="4149576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59134" y="41910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34" y="4191095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09328" y="4922118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1788" y="4951363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6462" y="4539502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3298" y="4932241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616" y="4977366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5038" y="5806770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7301" y="3291353"/>
                <a:ext cx="3522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=0.3×0.4=0.12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1" y="3291353"/>
                <a:ext cx="3522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1674" y="3298305"/>
                <a:ext cx="420656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=0.05+0.2=0.25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4" y="3298305"/>
                <a:ext cx="4206565" cy="681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1520" y="3330542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1520" y="3913958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57434" y="3330542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3373" y="3342905"/>
            <a:ext cx="3389358" cy="391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373" y="3917416"/>
            <a:ext cx="3506924" cy="2391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93320" y="3330543"/>
            <a:ext cx="3911127" cy="1044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4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1032"/>
            <a:ext cx="3779888" cy="2042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16511" y="3284984"/>
            <a:ext cx="4572000" cy="24635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Venn diagram in Figure 1 shows three events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probabilities associated with each region of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constants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represent probabilities associated with the three separate regions outside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independent.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AutoNum type="alphaLcParenBoth"/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value of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  <a:r>
              <a:rPr 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764704"/>
            <a:ext cx="24221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May 2013 (R)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8511" y="1131795"/>
                <a:ext cx="41388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Using the above: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×0.4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+0.1=0.25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11" y="1131795"/>
                <a:ext cx="4138808" cy="1477328"/>
              </a:xfrm>
              <a:prstGeom prst="rect">
                <a:avLst/>
              </a:prstGeom>
              <a:blipFill>
                <a:blip r:embed="rId3"/>
                <a:stretch>
                  <a:fillRect l="-1178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81815" y="1464464"/>
            <a:ext cx="3352200" cy="1128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5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9-11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30ED62D-6EC5-E50A-4C68-2E44924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03" y="692696"/>
            <a:ext cx="64960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Chapter Overview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6028" y="1630451"/>
                <a:ext cx="2863883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sets are used to describe a sample space/event and how  notation like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used to combine sets.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28" y="1630451"/>
                <a:ext cx="2863883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7803" y="1239561"/>
            <a:ext cx="28421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Set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44" y="4228523"/>
                <a:ext cx="3744416" cy="66909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28523"/>
                <a:ext cx="3744416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7544" y="3831254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Formula for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3443" y="1734143"/>
                <a:ext cx="4380273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notation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GB" dirty="0"/>
                  <a:t> means “the probability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happened”. How we can find such probabilities using a Venn Diagram.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43" y="1734143"/>
                <a:ext cx="4380273" cy="923330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321228" y="1364811"/>
            <a:ext cx="439248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Conditional Probability in Venn Diagrams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2803" y="5875955"/>
            <a:ext cx="5076850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Teacher Notes: </a:t>
            </a:r>
            <a:r>
              <a:rPr lang="en-GB" sz="1400" dirty="0"/>
              <a:t>All of this is from the old S1. The chapter was effectively split into two: all the non-conditional probability content in Year 1 and the rest in Year 2. Set notation was not used in Year 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6016" y="3998295"/>
            <a:ext cx="3744416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“I have 3 red and 4 green balls in a bag. I take one ball out the bag, keep it, then take another. </a:t>
            </a:r>
            <a:r>
              <a:rPr lang="en-GB" b="1" dirty="0"/>
              <a:t>Given that</a:t>
            </a:r>
            <a:r>
              <a:rPr lang="en-GB" dirty="0"/>
              <a:t> the</a:t>
            </a:r>
            <a:r>
              <a:rPr lang="en-GB" b="1" dirty="0"/>
              <a:t> </a:t>
            </a:r>
            <a:r>
              <a:rPr lang="en-GB" dirty="0"/>
              <a:t>second ball was green, determine the probability the first was red.”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16016" y="3601026"/>
            <a:ext cx="374441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4</a:t>
            </a:r>
            <a:r>
              <a:rPr lang="en-GB" dirty="0"/>
              <a:t>:: Tree Diagrams</a:t>
            </a:r>
          </a:p>
        </p:txBody>
      </p:sp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2B31F4-CB88-BEC2-5AAC-1023A183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893787"/>
            <a:ext cx="6486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4D62183-3C3F-8BB9-9DAD-4E0871EC9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764704"/>
            <a:ext cx="71818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6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EAA15D6-ED8E-05C0-C9DB-45C58459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980728"/>
            <a:ext cx="71723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5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79C8184-756C-0EC7-7E39-C337A73B4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789"/>
            <a:ext cx="4788794" cy="512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A160D-4E7A-A1CB-5FC0-2A1A034D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576" y="620688"/>
            <a:ext cx="4268484" cy="61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42F4861-A067-F1C4-3952-0F9ADD9F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0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RECAP</a:t>
              </a:r>
              <a:r>
                <a:rPr lang="en-GB" sz="3200" dirty="0"/>
                <a:t> :: Using sets for sample spaces and events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1520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general, sets are used to represent </a:t>
            </a:r>
            <a:r>
              <a:rPr lang="en-GB" b="1" dirty="0"/>
              <a:t>collections of items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91466" y="223457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6" y="2234571"/>
                <a:ext cx="4320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187624" y="2708920"/>
            <a:ext cx="6391932" cy="36724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2098204" y="3368040"/>
            <a:ext cx="2618576" cy="2549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31836" y="554075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945524" y="432212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383336" y="387335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3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967968" y="499552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4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50284" y="475345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5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758432" y="420508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87436" y="3727812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36" y="3727812"/>
                <a:ext cx="7200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37200" y="3356459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00" y="3356459"/>
                <a:ext cx="7200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3841092" y="3436620"/>
            <a:ext cx="2605428" cy="24586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869" y="1238841"/>
                <a:ext cx="3961099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dirty="0"/>
                  <a:t>A </a:t>
                </a:r>
                <a:r>
                  <a:rPr lang="en-GB" sz="1400" b="1" dirty="0"/>
                  <a:t>sample space </a:t>
                </a:r>
                <a:r>
                  <a:rPr lang="en-GB" sz="1400" dirty="0"/>
                  <a:t>is </a:t>
                </a:r>
                <a:r>
                  <a:rPr lang="en-GB" sz="1400" b="1" dirty="0"/>
                  <a:t>set of all possible outcomes</a:t>
                </a:r>
                <a:r>
                  <a:rPr lang="en-GB" sz="1400" dirty="0"/>
                  <a:t>. We use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/>
                  <a:t> (Greek ‘Xi’), or sometimes just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400" dirty="0"/>
                  <a:t>, to represent this set. We use a rectangle in a Venn Diagram.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9" y="1238841"/>
                <a:ext cx="3961099" cy="738664"/>
              </a:xfrm>
              <a:prstGeom prst="rect">
                <a:avLst/>
              </a:prstGeom>
              <a:blipFill>
                <a:blip r:embed="rId5"/>
                <a:stretch>
                  <a:fillRect l="-153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3" idx="2"/>
          </p:cNvCxnSpPr>
          <p:nvPr/>
        </p:nvCxnSpPr>
        <p:spPr>
          <a:xfrm flipH="1">
            <a:off x="1475656" y="1977505"/>
            <a:ext cx="827763" cy="37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52355" y="1343907"/>
            <a:ext cx="194421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Each number represents an </a:t>
            </a:r>
            <a:r>
              <a:rPr lang="en-GB" sz="1400" b="1" dirty="0"/>
              <a:t>outcome</a:t>
            </a:r>
            <a:r>
              <a:rPr lang="en-GB" sz="1400" dirty="0"/>
              <a:t>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43082" y="1851053"/>
            <a:ext cx="289038" cy="20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81583" y="926218"/>
            <a:ext cx="219085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In probability, an </a:t>
            </a:r>
            <a:r>
              <a:rPr lang="en-GB" sz="1400" b="1" dirty="0"/>
              <a:t>event</a:t>
            </a:r>
            <a:r>
              <a:rPr lang="en-GB" sz="1400" dirty="0"/>
              <a:t> is a </a:t>
            </a:r>
            <a:r>
              <a:rPr lang="en-GB" sz="1400" b="1" dirty="0"/>
              <a:t>set of one or more outcomes</a:t>
            </a:r>
            <a:r>
              <a:rPr lang="en-GB" sz="1400" dirty="0"/>
              <a:t>. These are the circles in the Venn Diagram.</a:t>
            </a:r>
          </a:p>
          <a:p>
            <a:r>
              <a:rPr lang="en-GB" sz="1100" dirty="0"/>
              <a:t>We use capital letters for the variables representing sets.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244244" y="2225040"/>
            <a:ext cx="819496" cy="10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64136" y="2108235"/>
                <a:ext cx="2757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“rolling an even number”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“rolling a prime number”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36" y="2108235"/>
                <a:ext cx="2757740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  <p:bldP spid="4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3" grpId="0" animBg="1"/>
      <p:bldP spid="54" grpId="0" animBg="1"/>
      <p:bldP spid="56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Combining events/sets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10168" y="4005064"/>
            <a:ext cx="354600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does it mean in this context?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56176" y="4005064"/>
            <a:ext cx="237626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is the resulting set of outcomes?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3788" y="4651395"/>
                <a:ext cx="29266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Not A (the “</a:t>
                </a:r>
                <a:r>
                  <a:rPr lang="en-GB" sz="1600" b="1" u="sng" dirty="0"/>
                  <a:t>complement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b="1" dirty="0"/>
                  <a:t>).</a:t>
                </a:r>
              </a:p>
              <a:p>
                <a:r>
                  <a:rPr lang="en-GB" sz="1600" dirty="0"/>
                  <a:t>i.e. Not rolling an even number.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4651395"/>
                <a:ext cx="2926666" cy="584775"/>
              </a:xfrm>
              <a:prstGeom prst="rect">
                <a:avLst/>
              </a:prstGeom>
              <a:blipFill>
                <a:blip r:embed="rId4"/>
                <a:stretch>
                  <a:fillRect l="-1250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79335" y="4751794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{1, 3, 5}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35" y="4751794"/>
                <a:ext cx="143868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610168" y="5229200"/>
            <a:ext cx="5922272" cy="6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∪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63788" y="5245300"/>
                <a:ext cx="3264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A or B (the “</a:t>
                </a:r>
                <a:r>
                  <a:rPr lang="en-GB" sz="1600" b="1" u="sng" dirty="0"/>
                  <a:t>union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dirty="0"/>
                  <a:t> </a:t>
                </a:r>
                <a:r>
                  <a:rPr lang="en-GB" sz="1600" b="1" dirty="0"/>
                  <a:t>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600" b="1" dirty="0"/>
                  <a:t>)</a:t>
                </a:r>
                <a:r>
                  <a:rPr lang="en-GB" sz="1600" dirty="0"/>
                  <a:t>. </a:t>
                </a:r>
                <a:br>
                  <a:rPr lang="en-GB" sz="1600" dirty="0"/>
                </a:br>
                <a:r>
                  <a:rPr lang="en-GB" sz="1600" dirty="0"/>
                  <a:t>i.e. Rolling an even or prime number.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5245300"/>
                <a:ext cx="3264572" cy="584775"/>
              </a:xfrm>
              <a:prstGeom prst="rect">
                <a:avLst/>
              </a:prstGeom>
              <a:blipFill>
                <a:blip r:embed="rId7"/>
                <a:stretch>
                  <a:fillRect l="-1119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08875" y="5360939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{2,3,4,5,6}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75" y="5360939"/>
                <a:ext cx="143868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610168" y="5823105"/>
            <a:ext cx="5922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3528" y="5800888"/>
                <a:ext cx="228664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∩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00888"/>
                <a:ext cx="228664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3787" y="5800888"/>
                <a:ext cx="35388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A and B (the “</a:t>
                </a:r>
                <a:r>
                  <a:rPr lang="en-GB" sz="1600" b="1" u="sng" dirty="0"/>
                  <a:t>intersection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600" b="1" dirty="0"/>
                  <a:t>). </a:t>
                </a:r>
              </a:p>
              <a:p>
                <a:r>
                  <a:rPr lang="en-GB" sz="1600" dirty="0"/>
                  <a:t>i.e. Rolling a number which is even and  prime.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7" y="5800888"/>
                <a:ext cx="3538893" cy="830997"/>
              </a:xfrm>
              <a:prstGeom prst="rect">
                <a:avLst/>
              </a:prstGeom>
              <a:blipFill>
                <a:blip r:embed="rId10"/>
                <a:stretch>
                  <a:fillRect l="-1033" t="-2206" r="-1721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08751" y="6007967"/>
                <a:ext cx="432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{2}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51" y="6007967"/>
                <a:ext cx="432049" cy="369332"/>
              </a:xfrm>
              <a:prstGeom prst="rect">
                <a:avLst/>
              </a:prstGeom>
              <a:blipFill>
                <a:blip r:embed="rId11"/>
                <a:stretch>
                  <a:fillRect l="-4225" r="-19718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623043" y="6631885"/>
            <a:ext cx="5909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30159" y="4642266"/>
            <a:ext cx="3478715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52727" y="679359"/>
            <a:ext cx="5571496" cy="3170814"/>
            <a:chOff x="-145129" y="2591325"/>
            <a:chExt cx="6805362" cy="3934019"/>
          </a:xfrm>
        </p:grpSpPr>
        <p:grpSp>
          <p:nvGrpSpPr>
            <p:cNvPr id="40" name="Group 39"/>
            <p:cNvGrpSpPr/>
            <p:nvPr/>
          </p:nvGrpSpPr>
          <p:grpSpPr>
            <a:xfrm>
              <a:off x="-145129" y="2591325"/>
              <a:ext cx="6327988" cy="3507008"/>
              <a:chOff x="-157996" y="2586288"/>
              <a:chExt cx="7646320" cy="350700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475656" y="3356992"/>
                <a:ext cx="5436781" cy="2736304"/>
                <a:chOff x="647387" y="2824576"/>
                <a:chExt cx="7237335" cy="362876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647387" y="285293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1880" y="282457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3923928" y="438819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411760" y="3933056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447764" y="4869160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77530" y="3752302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473574" y="509554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92280" y="420817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𝑩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268301" y="2852936"/>
              <a:ext cx="6391932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the whole sample space (1 to 6)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even number on a die thrown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prime number on a die thrown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blipFill>
                <a:blip r:embed="rId15"/>
                <a:stretch>
                  <a:fillRect l="-2198" t="-1587" r="-19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103047" y="4642266"/>
            <a:ext cx="242939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30159" y="5249257"/>
            <a:ext cx="3478715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03047" y="5249257"/>
            <a:ext cx="242939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159" y="5852291"/>
            <a:ext cx="3478715" cy="763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03047" y="5852291"/>
            <a:ext cx="2429393" cy="763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76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Some fundamentals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10168" y="4005064"/>
            <a:ext cx="303417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does it mean in this context?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4342" y="4005064"/>
            <a:ext cx="28009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is the resulting set of outcomes?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∩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63787" y="4651395"/>
            <a:ext cx="283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“A and not B”. </a:t>
            </a:r>
            <a:r>
              <a:rPr lang="en-GB" sz="1600" dirty="0"/>
              <a:t>Rolling a number which is even and not prime.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89775" y="4789894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{4,6}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4789894"/>
                <a:ext cx="1438686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610168" y="5229200"/>
            <a:ext cx="5835160" cy="6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∪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)′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663788" y="5245300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Rolling a number which is not [even or prime].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9775" y="5383799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5383799"/>
                <a:ext cx="1438686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610168" y="5800888"/>
            <a:ext cx="5835160" cy="22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3528" y="5800888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00888"/>
                <a:ext cx="2286640" cy="57780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63788" y="5800888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Rolling a number which is not [even and prime].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89775" y="5939387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{1,3,4,5,6}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5939387"/>
                <a:ext cx="1438686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610168" y="6378693"/>
            <a:ext cx="5835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52727" y="679359"/>
            <a:ext cx="5571496" cy="3170814"/>
            <a:chOff x="-145129" y="2591325"/>
            <a:chExt cx="6805362" cy="3934019"/>
          </a:xfrm>
        </p:grpSpPr>
        <p:grpSp>
          <p:nvGrpSpPr>
            <p:cNvPr id="40" name="Group 39"/>
            <p:cNvGrpSpPr/>
            <p:nvPr/>
          </p:nvGrpSpPr>
          <p:grpSpPr>
            <a:xfrm>
              <a:off x="-145129" y="2591325"/>
              <a:ext cx="5851392" cy="3507008"/>
              <a:chOff x="-157996" y="2586288"/>
              <a:chExt cx="7070433" cy="350700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475656" y="3356992"/>
                <a:ext cx="5436781" cy="2736304"/>
                <a:chOff x="647387" y="2824576"/>
                <a:chExt cx="7237335" cy="362876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647387" y="285293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1880" y="282457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𝑩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268301" y="2852936"/>
              <a:ext cx="6391932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the whole sample space (1 to 6)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even number on a die thrown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prime number on a die thrown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blipFill rotWithShape="0">
                <a:blip r:embed="rId12"/>
                <a:stretch>
                  <a:fillRect l="-2198" t="-1587" r="-19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3318386" y="2131697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93835" y="1764852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8229" y="2519351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99996" y="1619165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8331" y="2701820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65066" y="1986601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30159" y="4642266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59151" y="4642265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30159" y="5225497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59151" y="5225496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0159" y="5822392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59151" y="5822391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35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9"/>
          <p:cNvSpPr/>
          <p:nvPr/>
        </p:nvSpPr>
        <p:spPr>
          <a:xfrm>
            <a:off x="3212327" y="2647784"/>
            <a:ext cx="1637969" cy="938254"/>
          </a:xfrm>
          <a:custGeom>
            <a:avLst/>
            <a:gdLst>
              <a:gd name="connsiteX0" fmla="*/ 0 w 1637969"/>
              <a:gd name="connsiteY0" fmla="*/ 71562 h 938254"/>
              <a:gd name="connsiteX1" fmla="*/ 135172 w 1637969"/>
              <a:gd name="connsiteY1" fmla="*/ 389614 h 938254"/>
              <a:gd name="connsiteX2" fmla="*/ 421419 w 1637969"/>
              <a:gd name="connsiteY2" fmla="*/ 675861 h 938254"/>
              <a:gd name="connsiteX3" fmla="*/ 683812 w 1637969"/>
              <a:gd name="connsiteY3" fmla="*/ 842839 h 938254"/>
              <a:gd name="connsiteX4" fmla="*/ 1033670 w 1637969"/>
              <a:gd name="connsiteY4" fmla="*/ 930303 h 938254"/>
              <a:gd name="connsiteX5" fmla="*/ 1288111 w 1637969"/>
              <a:gd name="connsiteY5" fmla="*/ 938254 h 938254"/>
              <a:gd name="connsiteX6" fmla="*/ 1534602 w 1637969"/>
              <a:gd name="connsiteY6" fmla="*/ 906449 h 938254"/>
              <a:gd name="connsiteX7" fmla="*/ 1637969 w 1637969"/>
              <a:gd name="connsiteY7" fmla="*/ 850790 h 938254"/>
              <a:gd name="connsiteX8" fmla="*/ 1574358 w 1637969"/>
              <a:gd name="connsiteY8" fmla="*/ 699715 h 938254"/>
              <a:gd name="connsiteX9" fmla="*/ 1431235 w 1637969"/>
              <a:gd name="connsiteY9" fmla="*/ 461176 h 938254"/>
              <a:gd name="connsiteX10" fmla="*/ 1288111 w 1637969"/>
              <a:gd name="connsiteY10" fmla="*/ 326004 h 938254"/>
              <a:gd name="connsiteX11" fmla="*/ 1017767 w 1637969"/>
              <a:gd name="connsiteY11" fmla="*/ 119270 h 938254"/>
              <a:gd name="connsiteX12" fmla="*/ 667910 w 1637969"/>
              <a:gd name="connsiteY12" fmla="*/ 0 h 938254"/>
              <a:gd name="connsiteX13" fmla="*/ 254442 w 1637969"/>
              <a:gd name="connsiteY13" fmla="*/ 0 h 938254"/>
              <a:gd name="connsiteX14" fmla="*/ 0 w 1637969"/>
              <a:gd name="connsiteY14" fmla="*/ 71562 h 93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7969" h="938254">
                <a:moveTo>
                  <a:pt x="0" y="71562"/>
                </a:moveTo>
                <a:lnTo>
                  <a:pt x="135172" y="389614"/>
                </a:lnTo>
                <a:lnTo>
                  <a:pt x="421419" y="675861"/>
                </a:lnTo>
                <a:lnTo>
                  <a:pt x="683812" y="842839"/>
                </a:lnTo>
                <a:lnTo>
                  <a:pt x="1033670" y="930303"/>
                </a:lnTo>
                <a:lnTo>
                  <a:pt x="1288111" y="938254"/>
                </a:lnTo>
                <a:lnTo>
                  <a:pt x="1534602" y="906449"/>
                </a:lnTo>
                <a:lnTo>
                  <a:pt x="1637969" y="850790"/>
                </a:lnTo>
                <a:lnTo>
                  <a:pt x="1574358" y="699715"/>
                </a:lnTo>
                <a:lnTo>
                  <a:pt x="1431235" y="461176"/>
                </a:lnTo>
                <a:lnTo>
                  <a:pt x="1288111" y="326004"/>
                </a:lnTo>
                <a:lnTo>
                  <a:pt x="1017767" y="119270"/>
                </a:lnTo>
                <a:lnTo>
                  <a:pt x="667910" y="0"/>
                </a:lnTo>
                <a:lnTo>
                  <a:pt x="254442" y="0"/>
                </a:lnTo>
                <a:lnTo>
                  <a:pt x="0" y="71562"/>
                </a:lnTo>
                <a:close/>
              </a:path>
            </a:pathLst>
          </a:custGeom>
          <a:solidFill>
            <a:srgbClr val="FFFF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125761" y="5869726"/>
            <a:ext cx="25922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8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solidFill>
              <a:srgbClr val="FFFF00">
                <a:alpha val="5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solidFill>
              <a:srgbClr val="FFFF00">
                <a:alpha val="5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∪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38386" y="5869726"/>
            <a:ext cx="25922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222143" y="3005593"/>
            <a:ext cx="636104" cy="572494"/>
          </a:xfrm>
          <a:custGeom>
            <a:avLst/>
            <a:gdLst>
              <a:gd name="connsiteX0" fmla="*/ 0 w 636104"/>
              <a:gd name="connsiteY0" fmla="*/ 556591 h 572494"/>
              <a:gd name="connsiteX1" fmla="*/ 143123 w 636104"/>
              <a:gd name="connsiteY1" fmla="*/ 572494 h 572494"/>
              <a:gd name="connsiteX2" fmla="*/ 349857 w 636104"/>
              <a:gd name="connsiteY2" fmla="*/ 572494 h 572494"/>
              <a:gd name="connsiteX3" fmla="*/ 516834 w 636104"/>
              <a:gd name="connsiteY3" fmla="*/ 532737 h 572494"/>
              <a:gd name="connsiteX4" fmla="*/ 636104 w 636104"/>
              <a:gd name="connsiteY4" fmla="*/ 500932 h 572494"/>
              <a:gd name="connsiteX5" fmla="*/ 580445 w 636104"/>
              <a:gd name="connsiteY5" fmla="*/ 365760 h 572494"/>
              <a:gd name="connsiteX6" fmla="*/ 508883 w 636104"/>
              <a:gd name="connsiteY6" fmla="*/ 230588 h 572494"/>
              <a:gd name="connsiteX7" fmla="*/ 381662 w 636104"/>
              <a:gd name="connsiteY7" fmla="*/ 47708 h 572494"/>
              <a:gd name="connsiteX8" fmla="*/ 318052 w 636104"/>
              <a:gd name="connsiteY8" fmla="*/ 0 h 572494"/>
              <a:gd name="connsiteX9" fmla="*/ 206734 w 636104"/>
              <a:gd name="connsiteY9" fmla="*/ 119270 h 572494"/>
              <a:gd name="connsiteX10" fmla="*/ 79513 w 636104"/>
              <a:gd name="connsiteY10" fmla="*/ 318052 h 572494"/>
              <a:gd name="connsiteX11" fmla="*/ 23854 w 636104"/>
              <a:gd name="connsiteY11" fmla="*/ 429370 h 572494"/>
              <a:gd name="connsiteX12" fmla="*/ 0 w 636104"/>
              <a:gd name="connsiteY12" fmla="*/ 556591 h 57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104" h="572494">
                <a:moveTo>
                  <a:pt x="0" y="556591"/>
                </a:moveTo>
                <a:lnTo>
                  <a:pt x="143123" y="572494"/>
                </a:lnTo>
                <a:lnTo>
                  <a:pt x="349857" y="572494"/>
                </a:lnTo>
                <a:lnTo>
                  <a:pt x="516834" y="532737"/>
                </a:lnTo>
                <a:lnTo>
                  <a:pt x="636104" y="500932"/>
                </a:lnTo>
                <a:lnTo>
                  <a:pt x="580445" y="365760"/>
                </a:lnTo>
                <a:lnTo>
                  <a:pt x="508883" y="230588"/>
                </a:lnTo>
                <a:lnTo>
                  <a:pt x="381662" y="47708"/>
                </a:lnTo>
                <a:lnTo>
                  <a:pt x="318052" y="0"/>
                </a:lnTo>
                <a:lnTo>
                  <a:pt x="206734" y="119270"/>
                </a:lnTo>
                <a:lnTo>
                  <a:pt x="79513" y="318052"/>
                </a:lnTo>
                <a:lnTo>
                  <a:pt x="23854" y="429370"/>
                </a:lnTo>
                <a:lnTo>
                  <a:pt x="0" y="55659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9085"/>
            <a:ext cx="2568271" cy="2441051"/>
          </a:xfrm>
          <a:custGeom>
            <a:avLst/>
            <a:gdLst>
              <a:gd name="connsiteX0" fmla="*/ 1057523 w 2568271"/>
              <a:gd name="connsiteY0" fmla="*/ 2441051 h 2441051"/>
              <a:gd name="connsiteX1" fmla="*/ 1192695 w 2568271"/>
              <a:gd name="connsiteY1" fmla="*/ 2075291 h 2441051"/>
              <a:gd name="connsiteX2" fmla="*/ 1399429 w 2568271"/>
              <a:gd name="connsiteY2" fmla="*/ 1852654 h 2441051"/>
              <a:gd name="connsiteX3" fmla="*/ 1733384 w 2568271"/>
              <a:gd name="connsiteY3" fmla="*/ 1630018 h 2441051"/>
              <a:gd name="connsiteX4" fmla="*/ 2059388 w 2568271"/>
              <a:gd name="connsiteY4" fmla="*/ 1542553 h 2441051"/>
              <a:gd name="connsiteX5" fmla="*/ 2274073 w 2568271"/>
              <a:gd name="connsiteY5" fmla="*/ 1526651 h 2441051"/>
              <a:gd name="connsiteX6" fmla="*/ 2536466 w 2568271"/>
              <a:gd name="connsiteY6" fmla="*/ 1518699 h 2441051"/>
              <a:gd name="connsiteX7" fmla="*/ 2568271 w 2568271"/>
              <a:gd name="connsiteY7" fmla="*/ 1176793 h 2441051"/>
              <a:gd name="connsiteX8" fmla="*/ 2480807 w 2568271"/>
              <a:gd name="connsiteY8" fmla="*/ 795131 h 2441051"/>
              <a:gd name="connsiteX9" fmla="*/ 2313829 w 2568271"/>
              <a:gd name="connsiteY9" fmla="*/ 516835 h 2441051"/>
              <a:gd name="connsiteX10" fmla="*/ 2107095 w 2568271"/>
              <a:gd name="connsiteY10" fmla="*/ 302150 h 2441051"/>
              <a:gd name="connsiteX11" fmla="*/ 1932167 w 2568271"/>
              <a:gd name="connsiteY11" fmla="*/ 166978 h 2441051"/>
              <a:gd name="connsiteX12" fmla="*/ 1614115 w 2568271"/>
              <a:gd name="connsiteY12" fmla="*/ 47708 h 2441051"/>
              <a:gd name="connsiteX13" fmla="*/ 1359673 w 2568271"/>
              <a:gd name="connsiteY13" fmla="*/ 0 h 2441051"/>
              <a:gd name="connsiteX14" fmla="*/ 1121134 w 2568271"/>
              <a:gd name="connsiteY14" fmla="*/ 0 h 2441051"/>
              <a:gd name="connsiteX15" fmla="*/ 874643 w 2568271"/>
              <a:gd name="connsiteY15" fmla="*/ 63611 h 2441051"/>
              <a:gd name="connsiteX16" fmla="*/ 588396 w 2568271"/>
              <a:gd name="connsiteY16" fmla="*/ 174929 h 2441051"/>
              <a:gd name="connsiteX17" fmla="*/ 429370 w 2568271"/>
              <a:gd name="connsiteY17" fmla="*/ 262393 h 2441051"/>
              <a:gd name="connsiteX18" fmla="*/ 222636 w 2568271"/>
              <a:gd name="connsiteY18" fmla="*/ 492981 h 2441051"/>
              <a:gd name="connsiteX19" fmla="*/ 111318 w 2568271"/>
              <a:gd name="connsiteY19" fmla="*/ 723569 h 2441051"/>
              <a:gd name="connsiteX20" fmla="*/ 7951 w 2568271"/>
              <a:gd name="connsiteY20" fmla="*/ 1065475 h 2441051"/>
              <a:gd name="connsiteX21" fmla="*/ 0 w 2568271"/>
              <a:gd name="connsiteY21" fmla="*/ 1407381 h 2441051"/>
              <a:gd name="connsiteX22" fmla="*/ 103367 w 2568271"/>
              <a:gd name="connsiteY22" fmla="*/ 1701579 h 2441051"/>
              <a:gd name="connsiteX23" fmla="*/ 222636 w 2568271"/>
              <a:gd name="connsiteY23" fmla="*/ 1924216 h 2441051"/>
              <a:gd name="connsiteX24" fmla="*/ 389614 w 2568271"/>
              <a:gd name="connsiteY24" fmla="*/ 2130950 h 2441051"/>
              <a:gd name="connsiteX25" fmla="*/ 612250 w 2568271"/>
              <a:gd name="connsiteY25" fmla="*/ 2282025 h 2441051"/>
              <a:gd name="connsiteX26" fmla="*/ 874643 w 2568271"/>
              <a:gd name="connsiteY26" fmla="*/ 2417197 h 2441051"/>
              <a:gd name="connsiteX27" fmla="*/ 1057523 w 2568271"/>
              <a:gd name="connsiteY27" fmla="*/ 2441051 h 244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8271" h="2441051">
                <a:moveTo>
                  <a:pt x="1057523" y="2441051"/>
                </a:moveTo>
                <a:lnTo>
                  <a:pt x="1192695" y="2075291"/>
                </a:lnTo>
                <a:lnTo>
                  <a:pt x="1399429" y="1852654"/>
                </a:lnTo>
                <a:lnTo>
                  <a:pt x="1733384" y="1630018"/>
                </a:lnTo>
                <a:lnTo>
                  <a:pt x="2059388" y="1542553"/>
                </a:lnTo>
                <a:lnTo>
                  <a:pt x="2274073" y="1526651"/>
                </a:lnTo>
                <a:lnTo>
                  <a:pt x="2536466" y="1518699"/>
                </a:lnTo>
                <a:lnTo>
                  <a:pt x="2568271" y="1176793"/>
                </a:lnTo>
                <a:lnTo>
                  <a:pt x="2480807" y="795131"/>
                </a:lnTo>
                <a:lnTo>
                  <a:pt x="2313829" y="516835"/>
                </a:lnTo>
                <a:lnTo>
                  <a:pt x="2107095" y="302150"/>
                </a:lnTo>
                <a:lnTo>
                  <a:pt x="1932167" y="166978"/>
                </a:lnTo>
                <a:lnTo>
                  <a:pt x="1614115" y="47708"/>
                </a:lnTo>
                <a:lnTo>
                  <a:pt x="1359673" y="0"/>
                </a:lnTo>
                <a:lnTo>
                  <a:pt x="1121134" y="0"/>
                </a:lnTo>
                <a:lnTo>
                  <a:pt x="874643" y="63611"/>
                </a:lnTo>
                <a:lnTo>
                  <a:pt x="588396" y="174929"/>
                </a:lnTo>
                <a:lnTo>
                  <a:pt x="429370" y="262393"/>
                </a:lnTo>
                <a:lnTo>
                  <a:pt x="222636" y="492981"/>
                </a:lnTo>
                <a:lnTo>
                  <a:pt x="111318" y="723569"/>
                </a:lnTo>
                <a:lnTo>
                  <a:pt x="7951" y="1065475"/>
                </a:lnTo>
                <a:lnTo>
                  <a:pt x="0" y="1407381"/>
                </a:lnTo>
                <a:lnTo>
                  <a:pt x="103367" y="1701579"/>
                </a:lnTo>
                <a:lnTo>
                  <a:pt x="222636" y="1924216"/>
                </a:lnTo>
                <a:lnTo>
                  <a:pt x="389614" y="2130950"/>
                </a:lnTo>
                <a:lnTo>
                  <a:pt x="612250" y="2282025"/>
                </a:lnTo>
                <a:lnTo>
                  <a:pt x="874643" y="2417197"/>
                </a:lnTo>
                <a:lnTo>
                  <a:pt x="1057523" y="2441051"/>
                </a:lnTo>
                <a:close/>
              </a:path>
            </a:pathLst>
          </a:custGeom>
          <a:solidFill>
            <a:srgbClr val="FFFF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1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211951-28D9-4649-86E4-A82320CB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8CCE53-C52C-4037-A448-3FDE818F6B6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6C598760-6CD0-4EAF-9EDA-D4259F7F4D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29201</TotalTime>
  <Words>1085</Words>
  <Application>Microsoft Office PowerPoint</Application>
  <PresentationFormat>On-screen Show (4:3)</PresentationFormat>
  <Paragraphs>229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Stats Yr2 Chapter 2: Probability Theory  Set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1116</cp:revision>
  <dcterms:created xsi:type="dcterms:W3CDTF">2013-02-28T07:36:55Z</dcterms:created>
  <dcterms:modified xsi:type="dcterms:W3CDTF">2024-05-24T14:37:23Z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